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72" r:id="rId5"/>
    <p:sldId id="273" r:id="rId6"/>
    <p:sldId id="278" r:id="rId7"/>
    <p:sldId id="292" r:id="rId8"/>
    <p:sldId id="262" r:id="rId9"/>
    <p:sldId id="283" r:id="rId10"/>
    <p:sldId id="263" r:id="rId11"/>
    <p:sldId id="284" r:id="rId12"/>
    <p:sldId id="266" r:id="rId13"/>
    <p:sldId id="285" r:id="rId14"/>
    <p:sldId id="286" r:id="rId15"/>
    <p:sldId id="287" r:id="rId16"/>
    <p:sldId id="288" r:id="rId17"/>
    <p:sldId id="289" r:id="rId18"/>
    <p:sldId id="290" r:id="rId19"/>
    <p:sldId id="293" r:id="rId20"/>
    <p:sldId id="294" r:id="rId21"/>
    <p:sldId id="295" r:id="rId22"/>
    <p:sldId id="298" r:id="rId23"/>
    <p:sldId id="299" r:id="rId24"/>
    <p:sldId id="291" r:id="rId25"/>
    <p:sldId id="296" r:id="rId26"/>
    <p:sldId id="297" r:id="rId27"/>
    <p:sldId id="30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obilishetty Surajkumar" initials="VS" lastIdx="3" clrIdx="0">
    <p:extLst>
      <p:ext uri="{19B8F6BF-5375-455C-9EA6-DF929625EA0E}">
        <p15:presenceInfo xmlns:p15="http://schemas.microsoft.com/office/powerpoint/2012/main" userId="8582b1226219ff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789"/>
    <a:srgbClr val="000000"/>
    <a:srgbClr val="FCFCF0"/>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5" d="100"/>
          <a:sy n="85" d="100"/>
        </p:scale>
        <p:origin x="216" y="5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al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D0">
            <a:alpha val="50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052917" y="418215"/>
            <a:ext cx="8830235" cy="2405668"/>
          </a:xfrm>
        </p:spPr>
        <p:txBody>
          <a:bodyPr/>
          <a:lstStyle/>
          <a:p>
            <a:r>
              <a:rPr lang="en-US" sz="2000" b="1" dirty="0">
                <a:ln w="0"/>
                <a:solidFill>
                  <a:schemeClr val="tx1">
                    <a:lumMod val="95000"/>
                    <a:lumOff val="5000"/>
                  </a:schemeClr>
                </a:solidFill>
                <a:effectLst>
                  <a:reflection blurRad="6350" stA="53000" endA="300" endPos="35500" dir="5400000" sy="-90000" algn="bl" rotWithShape="0"/>
                </a:effectLst>
              </a:rPr>
              <a:t>CMR TECHNICAL CAMPUS</a:t>
            </a:r>
            <a:br>
              <a:rPr lang="en-US" sz="2000" b="1" dirty="0">
                <a:ln w="0"/>
                <a:solidFill>
                  <a:schemeClr val="tx1">
                    <a:lumMod val="95000"/>
                    <a:lumOff val="5000"/>
                  </a:schemeClr>
                </a:solidFill>
                <a:effectLst>
                  <a:reflection blurRad="6350" stA="53000" endA="300" endPos="35500" dir="5400000" sy="-90000" algn="bl" rotWithShape="0"/>
                </a:effectLst>
              </a:rPr>
            </a:br>
            <a:r>
              <a:rPr lang="en-US" altLang="en-IN" sz="2000" b="1" dirty="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rPr>
              <a:t>UGC AUTONOMOUS</a:t>
            </a:r>
            <a:br>
              <a:rPr lang="en-IN" sz="2000" b="1" dirty="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rPr>
            </a:br>
            <a:r>
              <a:rPr lang="en-IN" sz="2000" b="1" dirty="0">
                <a:solidFill>
                  <a:srgbClr val="DE1103"/>
                </a:solidFill>
                <a:latin typeface="Times New Roman" panose="02020603050405020304" charset="0"/>
                <a:ea typeface="Garamond" panose="02020404030301010803"/>
                <a:cs typeface="Times New Roman" panose="02020603050405020304" charset="0"/>
                <a:sym typeface="Garamond" panose="02020404030301010803"/>
              </a:rPr>
              <a:t>Accredited  by  NBA</a:t>
            </a:r>
            <a:r>
              <a:rPr lang="en-US" altLang="en-IN" sz="2000" b="1" dirty="0">
                <a:solidFill>
                  <a:srgbClr val="DE1103"/>
                </a:solidFill>
                <a:latin typeface="Times New Roman" panose="02020603050405020304" charset="0"/>
                <a:ea typeface="Garamond" panose="02020404030301010803"/>
                <a:cs typeface="Times New Roman" panose="02020603050405020304" charset="0"/>
                <a:sym typeface="Garamond" panose="02020404030301010803"/>
              </a:rPr>
              <a:t> &amp; NAAC with ‘A’ Grade </a:t>
            </a:r>
            <a:br>
              <a:rPr lang="en-US" altLang="en-IN" sz="2000" b="1" dirty="0">
                <a:solidFill>
                  <a:srgbClr val="DE1103"/>
                </a:solidFill>
                <a:latin typeface="Times New Roman" panose="02020603050405020304" charset="0"/>
                <a:ea typeface="Garamond" panose="02020404030301010803"/>
                <a:cs typeface="Times New Roman" panose="02020603050405020304" charset="0"/>
                <a:sym typeface="Garamond" panose="02020404030301010803"/>
              </a:rPr>
            </a:br>
            <a:r>
              <a:rPr lang="en-IN" sz="2000"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Approved  by AICTE,</a:t>
            </a:r>
            <a:r>
              <a:rPr lang="en-US" altLang="en-IN" sz="2000"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New Delhi and </a:t>
            </a:r>
            <a:r>
              <a:rPr lang="en-IN" sz="2000"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affiliated to  JNTU</a:t>
            </a:r>
            <a:r>
              <a:rPr lang="en-US" altLang="en-IN" sz="2000"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,Hyderabad</a:t>
            </a:r>
            <a:br>
              <a:rPr lang="en-IN" sz="2000"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br>
            <a:r>
              <a:rPr lang="en-US" altLang="en-IN" sz="2000"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   </a:t>
            </a:r>
            <a:r>
              <a:rPr lang="en-IN" sz="2000" b="1" dirty="0" err="1">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Kandlakoya</a:t>
            </a:r>
            <a:r>
              <a:rPr lang="en-IN" sz="20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(V), </a:t>
            </a:r>
            <a:r>
              <a:rPr lang="en-IN" sz="2000" b="1" dirty="0" err="1">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Medchal</a:t>
            </a:r>
            <a:r>
              <a:rPr lang="en-IN" sz="20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Road, Hyderabad -501401</a:t>
            </a:r>
            <a:r>
              <a:rPr lang="en-US" altLang="en-IN" sz="20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Telangana</a:t>
            </a:r>
            <a:br>
              <a:rPr lang="en-US" altLang="en-IN" sz="20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br>
            <a:br>
              <a:rPr lang="en-IN" sz="20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br>
            <a:r>
              <a:rPr lang="en-US" altLang="en-IN" sz="20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    </a:t>
            </a:r>
            <a:r>
              <a:rPr lang="en-IN" sz="20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Department of Computer Science and Engineering</a:t>
            </a:r>
            <a:br>
              <a:rPr lang="en-IN" sz="24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br>
            <a:endParaRPr lang="en-US" sz="2400"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028276"/>
            <a:ext cx="9144000" cy="1408298"/>
          </a:xfrm>
        </p:spPr>
        <p:txBody>
          <a:bodyPr/>
          <a:lstStyle/>
          <a:p>
            <a:r>
              <a:rPr lang="en-US" b="1" dirty="0">
                <a:solidFill>
                  <a:srgbClr val="000000"/>
                </a:solidFill>
                <a:latin typeface="Times New Roman" panose="02020603050405020304" pitchFamily="18" charset="0"/>
                <a:cs typeface="Times New Roman" panose="02020603050405020304" pitchFamily="18" charset="0"/>
              </a:rPr>
              <a:t>MAJOR PROJECT REVIEW </a:t>
            </a:r>
            <a:r>
              <a:rPr lang="en-US" b="1">
                <a:solidFill>
                  <a:srgbClr val="000000"/>
                </a:solidFill>
                <a:latin typeface="Times New Roman" panose="02020603050405020304" pitchFamily="18" charset="0"/>
                <a:cs typeface="Times New Roman" panose="02020603050405020304" pitchFamily="18" charset="0"/>
              </a:rPr>
              <a:t>-02</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STROKE RISK PREDICTION USING MACHINE LEARNING ALGORITHMS.</a:t>
            </a:r>
          </a:p>
        </p:txBody>
      </p:sp>
      <p:pic>
        <p:nvPicPr>
          <p:cNvPr id="4" name="Picture 3">
            <a:extLst>
              <a:ext uri="{FF2B5EF4-FFF2-40B4-BE49-F238E27FC236}">
                <a16:creationId xmlns:a16="http://schemas.microsoft.com/office/drawing/2014/main" id="{45E8D5DB-0531-F6B1-A95B-5BD7FABF5979}"/>
              </a:ext>
            </a:extLst>
          </p:cNvPr>
          <p:cNvPicPr>
            <a:picLocks noChangeAspect="1"/>
          </p:cNvPicPr>
          <p:nvPr/>
        </p:nvPicPr>
        <p:blipFill>
          <a:blip r:embed="rId2"/>
          <a:stretch>
            <a:fillRect/>
          </a:stretch>
        </p:blipFill>
        <p:spPr>
          <a:xfrm>
            <a:off x="479005" y="418214"/>
            <a:ext cx="1475360" cy="1408298"/>
          </a:xfrm>
          <a:prstGeom prst="rect">
            <a:avLst/>
          </a:prstGeom>
        </p:spPr>
      </p:pic>
      <p:pic>
        <p:nvPicPr>
          <p:cNvPr id="5" name="Picture 4">
            <a:extLst>
              <a:ext uri="{FF2B5EF4-FFF2-40B4-BE49-F238E27FC236}">
                <a16:creationId xmlns:a16="http://schemas.microsoft.com/office/drawing/2014/main" id="{D43C1B84-E842-0F8F-6684-6BC2A8D554B3}"/>
              </a:ext>
            </a:extLst>
          </p:cNvPr>
          <p:cNvPicPr>
            <a:picLocks noChangeAspect="1"/>
          </p:cNvPicPr>
          <p:nvPr/>
        </p:nvPicPr>
        <p:blipFill>
          <a:blip r:embed="rId3"/>
          <a:stretch>
            <a:fillRect/>
          </a:stretch>
        </p:blipFill>
        <p:spPr>
          <a:xfrm>
            <a:off x="10451912" y="418214"/>
            <a:ext cx="1463167" cy="1085182"/>
          </a:xfrm>
          <a:prstGeom prst="rect">
            <a:avLst/>
          </a:prstGeom>
        </p:spPr>
      </p:pic>
      <p:sp>
        <p:nvSpPr>
          <p:cNvPr id="6" name="TextBox 5">
            <a:extLst>
              <a:ext uri="{FF2B5EF4-FFF2-40B4-BE49-F238E27FC236}">
                <a16:creationId xmlns:a16="http://schemas.microsoft.com/office/drawing/2014/main" id="{A8E51F5F-FFF3-63D9-D514-84980726E580}"/>
              </a:ext>
            </a:extLst>
          </p:cNvPr>
          <p:cNvSpPr txBox="1"/>
          <p:nvPr/>
        </p:nvSpPr>
        <p:spPr>
          <a:xfrm>
            <a:off x="3738282" y="5163671"/>
            <a:ext cx="184731" cy="369332"/>
          </a:xfrm>
          <a:prstGeom prst="rect">
            <a:avLst/>
          </a:prstGeom>
          <a:noFill/>
        </p:spPr>
        <p:txBody>
          <a:bodyPr wrap="square" rtlCol="0">
            <a:spAutoFit/>
          </a:bodyPr>
          <a:lstStyle/>
          <a:p>
            <a:r>
              <a:rPr lang="en-US" dirty="0"/>
              <a:t>	</a:t>
            </a:r>
            <a:endParaRPr lang="en-IN" dirty="0"/>
          </a:p>
        </p:txBody>
      </p:sp>
      <p:sp>
        <p:nvSpPr>
          <p:cNvPr id="7" name="TextBox 6">
            <a:extLst>
              <a:ext uri="{FF2B5EF4-FFF2-40B4-BE49-F238E27FC236}">
                <a16:creationId xmlns:a16="http://schemas.microsoft.com/office/drawing/2014/main" id="{27D303BD-6E70-A932-2E13-FAB88667985F}"/>
              </a:ext>
            </a:extLst>
          </p:cNvPr>
          <p:cNvSpPr txBox="1"/>
          <p:nvPr/>
        </p:nvSpPr>
        <p:spPr>
          <a:xfrm>
            <a:off x="775776" y="5059771"/>
            <a:ext cx="3806164" cy="1200329"/>
          </a:xfrm>
          <a:prstGeom prst="rect">
            <a:avLst/>
          </a:prstGeom>
          <a:noFill/>
        </p:spPr>
        <p:txBody>
          <a:bodyPr wrap="square" rtlCol="0">
            <a:spAutoFit/>
          </a:bodyPr>
          <a:lstStyle/>
          <a:p>
            <a:r>
              <a:rPr lang="en-US" b="1" dirty="0">
                <a:solidFill>
                  <a:srgbClr val="000000"/>
                </a:solidFill>
                <a:latin typeface="Times New Roman" panose="02020603050405020304" pitchFamily="18" charset="0"/>
                <a:cs typeface="Times New Roman" panose="02020603050405020304" pitchFamily="18" charset="0"/>
              </a:rPr>
              <a:t>UNDER THE GUIDENCE OF :</a:t>
            </a:r>
          </a:p>
          <a:p>
            <a:r>
              <a:rPr lang="en-US" b="1" dirty="0">
                <a:solidFill>
                  <a:srgbClr val="000000"/>
                </a:solidFill>
                <a:latin typeface="Times New Roman" panose="02020603050405020304" pitchFamily="18" charset="0"/>
                <a:cs typeface="Times New Roman" panose="02020603050405020304" pitchFamily="18" charset="0"/>
              </a:rPr>
              <a:t>K.SHILPA</a:t>
            </a:r>
          </a:p>
          <a:p>
            <a:r>
              <a:rPr lang="en-US" b="1" dirty="0">
                <a:solidFill>
                  <a:srgbClr val="000000"/>
                </a:solidFill>
                <a:latin typeface="Times New Roman" panose="02020603050405020304" pitchFamily="18" charset="0"/>
                <a:cs typeface="Times New Roman" panose="02020603050405020304" pitchFamily="18" charset="0"/>
              </a:rPr>
              <a:t>ASSISTANT PROFESSOR</a:t>
            </a:r>
          </a:p>
          <a:p>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D56EF7-D220-41CF-C95C-6A349E18A224}"/>
              </a:ext>
            </a:extLst>
          </p:cNvPr>
          <p:cNvSpPr txBox="1"/>
          <p:nvPr/>
        </p:nvSpPr>
        <p:spPr>
          <a:xfrm>
            <a:off x="6679096" y="5059771"/>
            <a:ext cx="4830417" cy="1200329"/>
          </a:xfrm>
          <a:prstGeom prst="rect">
            <a:avLst/>
          </a:prstGeom>
          <a:noFill/>
        </p:spPr>
        <p:txBody>
          <a:bodyPr wrap="square" rtlCol="0">
            <a:spAutoFit/>
          </a:bodyPr>
          <a:lstStyle/>
          <a:p>
            <a:r>
              <a:rPr lang="en-US" b="1" dirty="0">
                <a:solidFill>
                  <a:srgbClr val="000000"/>
                </a:solidFill>
                <a:latin typeface="Times New Roman" panose="02020603050405020304" pitchFamily="18" charset="0"/>
                <a:cs typeface="Times New Roman" panose="02020603050405020304" pitchFamily="18" charset="0"/>
              </a:rPr>
              <a:t>PRESENTED BY :</a:t>
            </a:r>
          </a:p>
          <a:p>
            <a:r>
              <a:rPr lang="en-IN" b="1" dirty="0">
                <a:solidFill>
                  <a:srgbClr val="000000"/>
                </a:solidFill>
                <a:latin typeface="Times New Roman" panose="02020603050405020304" pitchFamily="18" charset="0"/>
                <a:cs typeface="Times New Roman" panose="02020603050405020304" pitchFamily="18" charset="0"/>
              </a:rPr>
              <a:t>B.SAI BHAVANI     (</a:t>
            </a:r>
            <a:r>
              <a:rPr lang="en-US" sz="1800" b="1" spc="-15" dirty="0">
                <a:effectLst/>
                <a:latin typeface="Times New Roman" panose="02020603050405020304" pitchFamily="18" charset="0"/>
                <a:ea typeface="Times New Roman" panose="02020603050405020304" pitchFamily="18" charset="0"/>
              </a:rPr>
              <a:t>217R5A0510</a:t>
            </a:r>
            <a:r>
              <a:rPr lang="en-US" sz="1800" spc="-15" dirty="0">
                <a:effectLst/>
                <a:latin typeface="Times New Roman" panose="02020603050405020304" pitchFamily="18" charset="0"/>
                <a:ea typeface="Times New Roman" panose="02020603050405020304" pitchFamily="18" charset="0"/>
              </a:rPr>
              <a:t>)</a:t>
            </a:r>
            <a:endParaRPr lang="en-IN" b="1" dirty="0">
              <a:solidFill>
                <a:srgbClr val="000000"/>
              </a:solidFill>
              <a:latin typeface="Times New Roman" panose="02020603050405020304" pitchFamily="18" charset="0"/>
              <a:cs typeface="Times New Roman" panose="02020603050405020304" pitchFamily="18" charset="0"/>
            </a:endParaRPr>
          </a:p>
          <a:p>
            <a:r>
              <a:rPr lang="en-IN" b="1" dirty="0">
                <a:solidFill>
                  <a:srgbClr val="000000"/>
                </a:solidFill>
                <a:latin typeface="Times New Roman" panose="02020603050405020304" pitchFamily="18" charset="0"/>
                <a:cs typeface="Times New Roman" panose="02020603050405020304" pitchFamily="18" charset="0"/>
              </a:rPr>
              <a:t>N.SANDHYA           (207R1A05A4)</a:t>
            </a:r>
          </a:p>
          <a:p>
            <a:r>
              <a:rPr lang="en-IN" b="1" dirty="0">
                <a:solidFill>
                  <a:srgbClr val="000000"/>
                </a:solidFill>
                <a:latin typeface="Times New Roman" panose="02020603050405020304" pitchFamily="18" charset="0"/>
                <a:cs typeface="Times New Roman" panose="02020603050405020304" pitchFamily="18" charset="0"/>
              </a:rPr>
              <a:t>V.SURAJ KUMAR (207R1A05B8)</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B8BBA3-16EA-49ED-542B-8A1D27B9BCAA}"/>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Novelty</a:t>
            </a:r>
          </a:p>
        </p:txBody>
      </p:sp>
      <p:sp>
        <p:nvSpPr>
          <p:cNvPr id="2" name="TextBox 1">
            <a:extLst>
              <a:ext uri="{FF2B5EF4-FFF2-40B4-BE49-F238E27FC236}">
                <a16:creationId xmlns:a16="http://schemas.microsoft.com/office/drawing/2014/main" id="{051BC815-EB35-884F-643E-44EBA2781E97}"/>
              </a:ext>
            </a:extLst>
          </p:cNvPr>
          <p:cNvSpPr txBox="1"/>
          <p:nvPr/>
        </p:nvSpPr>
        <p:spPr>
          <a:xfrm>
            <a:off x="1390650" y="1924049"/>
            <a:ext cx="8924925"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is unique because it uses a smart mix of technologies to predict stroke risk in a new way. It gathers information from different sources, making it more accurate. The best part is that it can be used in many hospitals and keeps people's information private. They also made it even smarter by using a special technique to improve its settings. In short, it's a clever tool that predicts stroke risk better than what's out there now.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75A62D-F3FC-6432-9334-6CD0EE265496}"/>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Architecture</a:t>
            </a:r>
          </a:p>
        </p:txBody>
      </p:sp>
      <p:pic>
        <p:nvPicPr>
          <p:cNvPr id="1026" name="Picture 2">
            <a:extLst>
              <a:ext uri="{FF2B5EF4-FFF2-40B4-BE49-F238E27FC236}">
                <a16:creationId xmlns:a16="http://schemas.microsoft.com/office/drawing/2014/main" id="{DC6F3469-80AE-0738-7799-4818929C1C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7788" y="1479924"/>
            <a:ext cx="9036424" cy="52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66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4E3D43-EFCD-DEEE-D19A-D239B6C3A394}"/>
              </a:ext>
            </a:extLst>
          </p:cNvPr>
          <p:cNvSpPr txBox="1"/>
          <p:nvPr/>
        </p:nvSpPr>
        <p:spPr>
          <a:xfrm>
            <a:off x="621792" y="283464"/>
            <a:ext cx="308712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UML DIAGRAMS</a:t>
            </a:r>
          </a:p>
        </p:txBody>
      </p:sp>
      <p:sp>
        <p:nvSpPr>
          <p:cNvPr id="5" name="TextBox 4">
            <a:extLst>
              <a:ext uri="{FF2B5EF4-FFF2-40B4-BE49-F238E27FC236}">
                <a16:creationId xmlns:a16="http://schemas.microsoft.com/office/drawing/2014/main" id="{ED30C533-9271-6D23-43F3-69BC8A846F38}"/>
              </a:ext>
            </a:extLst>
          </p:cNvPr>
          <p:cNvSpPr txBox="1"/>
          <p:nvPr/>
        </p:nvSpPr>
        <p:spPr>
          <a:xfrm>
            <a:off x="804672" y="1060704"/>
            <a:ext cx="307808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USE CASE DIGRAM</a:t>
            </a:r>
          </a:p>
        </p:txBody>
      </p:sp>
      <p:pic>
        <p:nvPicPr>
          <p:cNvPr id="6" name="Picture 5">
            <a:extLst>
              <a:ext uri="{FF2B5EF4-FFF2-40B4-BE49-F238E27FC236}">
                <a16:creationId xmlns:a16="http://schemas.microsoft.com/office/drawing/2014/main" id="{8E8A2EF2-C623-E7B1-7720-09B218120562}"/>
              </a:ext>
            </a:extLst>
          </p:cNvPr>
          <p:cNvPicPr>
            <a:picLocks noChangeAspect="1"/>
          </p:cNvPicPr>
          <p:nvPr/>
        </p:nvPicPr>
        <p:blipFill rotWithShape="1">
          <a:blip r:embed="rId2"/>
          <a:srcRect l="3664" r="3018"/>
          <a:stretch/>
        </p:blipFill>
        <p:spPr bwMode="auto">
          <a:xfrm>
            <a:off x="2487167" y="1776389"/>
            <a:ext cx="8860263" cy="471585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487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74D1D-2EEF-6069-6530-2EF5C9C1AE88}"/>
              </a:ext>
            </a:extLst>
          </p:cNvPr>
          <p:cNvSpPr txBox="1"/>
          <p:nvPr/>
        </p:nvSpPr>
        <p:spPr>
          <a:xfrm>
            <a:off x="576073" y="356616"/>
            <a:ext cx="3474720" cy="53035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CLASS DIAGRAM</a:t>
            </a:r>
          </a:p>
        </p:txBody>
      </p:sp>
      <p:pic>
        <p:nvPicPr>
          <p:cNvPr id="2" name="Picture 1">
            <a:extLst>
              <a:ext uri="{FF2B5EF4-FFF2-40B4-BE49-F238E27FC236}">
                <a16:creationId xmlns:a16="http://schemas.microsoft.com/office/drawing/2014/main" id="{ED602E0F-4EBC-C902-77C6-C3A015791495}"/>
              </a:ext>
            </a:extLst>
          </p:cNvPr>
          <p:cNvPicPr>
            <a:picLocks noChangeAspect="1"/>
          </p:cNvPicPr>
          <p:nvPr/>
        </p:nvPicPr>
        <p:blipFill>
          <a:blip r:embed="rId2"/>
          <a:stretch>
            <a:fillRect/>
          </a:stretch>
        </p:blipFill>
        <p:spPr>
          <a:xfrm>
            <a:off x="2450306" y="1397000"/>
            <a:ext cx="7291387" cy="4064000"/>
          </a:xfrm>
          <a:prstGeom prst="rect">
            <a:avLst/>
          </a:prstGeom>
        </p:spPr>
      </p:pic>
    </p:spTree>
    <p:extLst>
      <p:ext uri="{BB962C8B-B14F-4D97-AF65-F5344CB8AC3E}">
        <p14:creationId xmlns:p14="http://schemas.microsoft.com/office/powerpoint/2010/main" val="231278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F824AA-FEDC-6559-1ADE-235AC8B59DB9}"/>
              </a:ext>
            </a:extLst>
          </p:cNvPr>
          <p:cNvSpPr txBox="1"/>
          <p:nvPr/>
        </p:nvSpPr>
        <p:spPr>
          <a:xfrm>
            <a:off x="704088" y="411480"/>
            <a:ext cx="4044697"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E88CE040-91F1-CE01-83E9-30145DD1E8FF}"/>
              </a:ext>
            </a:extLst>
          </p:cNvPr>
          <p:cNvPicPr>
            <a:picLocks noChangeAspect="1"/>
          </p:cNvPicPr>
          <p:nvPr/>
        </p:nvPicPr>
        <p:blipFill>
          <a:blip r:embed="rId2"/>
          <a:stretch>
            <a:fillRect/>
          </a:stretch>
        </p:blipFill>
        <p:spPr>
          <a:xfrm>
            <a:off x="1816874" y="1201420"/>
            <a:ext cx="8558252" cy="5245100"/>
          </a:xfrm>
          <a:prstGeom prst="rect">
            <a:avLst/>
          </a:prstGeom>
        </p:spPr>
      </p:pic>
    </p:spTree>
    <p:extLst>
      <p:ext uri="{BB962C8B-B14F-4D97-AF65-F5344CB8AC3E}">
        <p14:creationId xmlns:p14="http://schemas.microsoft.com/office/powerpoint/2010/main" val="20855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284F5D-71DD-0AE7-74C8-E3A3196B7560}"/>
              </a:ext>
            </a:extLst>
          </p:cNvPr>
          <p:cNvSpPr txBox="1"/>
          <p:nvPr/>
        </p:nvSpPr>
        <p:spPr>
          <a:xfrm>
            <a:off x="374904" y="265176"/>
            <a:ext cx="3851824"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D1F78CA7-8FBA-9C59-6686-781EEB056755}"/>
              </a:ext>
            </a:extLst>
          </p:cNvPr>
          <p:cNvPicPr>
            <a:picLocks noChangeAspect="1"/>
          </p:cNvPicPr>
          <p:nvPr/>
        </p:nvPicPr>
        <p:blipFill>
          <a:blip r:embed="rId2"/>
          <a:srcRect/>
          <a:stretch>
            <a:fillRect/>
          </a:stretch>
        </p:blipFill>
        <p:spPr bwMode="auto">
          <a:xfrm>
            <a:off x="3630168" y="1536192"/>
            <a:ext cx="4489704" cy="4507992"/>
          </a:xfrm>
          <a:prstGeom prst="rect">
            <a:avLst/>
          </a:prstGeom>
          <a:noFill/>
          <a:ln w="9525">
            <a:noFill/>
            <a:miter lim="800000"/>
            <a:headEnd/>
            <a:tailEnd/>
          </a:ln>
        </p:spPr>
      </p:pic>
      <p:sp>
        <p:nvSpPr>
          <p:cNvPr id="7" name="Oval 6">
            <a:extLst>
              <a:ext uri="{FF2B5EF4-FFF2-40B4-BE49-F238E27FC236}">
                <a16:creationId xmlns:a16="http://schemas.microsoft.com/office/drawing/2014/main" id="{4F48F7E2-5776-F935-8321-8F0871082E96}"/>
              </a:ext>
            </a:extLst>
          </p:cNvPr>
          <p:cNvSpPr/>
          <p:nvPr/>
        </p:nvSpPr>
        <p:spPr>
          <a:xfrm>
            <a:off x="5440680" y="2212848"/>
            <a:ext cx="146304" cy="192024"/>
          </a:xfrm>
          <a:prstGeom prst="ellipse">
            <a:avLst/>
          </a:prstGeom>
          <a:solidFill>
            <a:srgbClr val="E9E789"/>
          </a:solidFill>
          <a:ln>
            <a:solidFill>
              <a:srgbClr val="E9E7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Tree>
    <p:extLst>
      <p:ext uri="{BB962C8B-B14F-4D97-AF65-F5344CB8AC3E}">
        <p14:creationId xmlns:p14="http://schemas.microsoft.com/office/powerpoint/2010/main" val="324652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377320-AA62-B7F7-B283-FC5EA46FDAC4}"/>
              </a:ext>
            </a:extLst>
          </p:cNvPr>
          <p:cNvSpPr txBox="1"/>
          <p:nvPr/>
        </p:nvSpPr>
        <p:spPr>
          <a:xfrm>
            <a:off x="4371975" y="323850"/>
            <a:ext cx="300037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SAMPLE CODE</a:t>
            </a:r>
          </a:p>
        </p:txBody>
      </p:sp>
      <p:sp>
        <p:nvSpPr>
          <p:cNvPr id="2" name="TextBox 1">
            <a:extLst>
              <a:ext uri="{FF2B5EF4-FFF2-40B4-BE49-F238E27FC236}">
                <a16:creationId xmlns:a16="http://schemas.microsoft.com/office/drawing/2014/main" id="{05FC1EC6-E3EF-C2C7-4115-2A842C7667CE}"/>
              </a:ext>
            </a:extLst>
          </p:cNvPr>
          <p:cNvSpPr txBox="1"/>
          <p:nvPr/>
        </p:nvSpPr>
        <p:spPr>
          <a:xfrm>
            <a:off x="1102659" y="1613647"/>
            <a:ext cx="10085294"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import *</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tkinter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filedialog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tkinter.filedialog</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askopenfilename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simpledialog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os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a:p>
            <a:r>
              <a:rPr lang="en-IN" dirty="0">
                <a:latin typeface="Times New Roman" panose="02020603050405020304" pitchFamily="18" charset="0"/>
                <a:cs typeface="Times New Roman" panose="02020603050405020304" pitchFamily="18" charset="0"/>
              </a:rPr>
              <a:t>import pandas as pd</a:t>
            </a: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sklearn.preprocessing</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LabelEncoder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sklearn.model_selection</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train_test_split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sklearn.ensemble</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RandomForestClassifier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sklearn.metrics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accuracy_score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sklearn.metrics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precision_score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sklearn.metrics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recall_score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sklearn.metrics</a:t>
            </a:r>
            <a:r>
              <a:rPr lang="en-IN" dirty="0">
                <a:latin typeface="Times New Roman" panose="02020603050405020304" pitchFamily="18" charset="0"/>
                <a:cs typeface="Times New Roman" panose="02020603050405020304" pitchFamily="18" charset="0"/>
              </a:rPr>
              <a:t> import f1_score</a:t>
            </a:r>
          </a:p>
          <a:p>
            <a:r>
              <a:rPr lang="en-IN" dirty="0">
                <a:latin typeface="Times New Roman" panose="02020603050405020304" pitchFamily="18" charset="0"/>
                <a:cs typeface="Times New Roman" panose="02020603050405020304" pitchFamily="18" charset="0"/>
              </a:rPr>
              <a:t>import seaborn as </a:t>
            </a:r>
            <a:r>
              <a:rPr lang="en-IN" dirty="0" err="1">
                <a:latin typeface="Times New Roman" panose="02020603050405020304" pitchFamily="18" charset="0"/>
                <a:cs typeface="Times New Roman" panose="02020603050405020304" pitchFamily="18" charset="0"/>
              </a:rPr>
              <a:t>sns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19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C8555-2EDC-49EC-7D6E-B492959548EA}"/>
              </a:ext>
            </a:extLst>
          </p:cNvPr>
          <p:cNvSpPr txBox="1"/>
          <p:nvPr/>
        </p:nvSpPr>
        <p:spPr>
          <a:xfrm>
            <a:off x="1203960" y="746760"/>
            <a:ext cx="10271760" cy="6247864"/>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sklearn.metrics</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confusion_matrix</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sklearn.naive_bayes</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GaussianNB</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sklearn.tree</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DecisionTreeClassifier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sklearn.neighbors</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KNeighborsClassifier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keras.utils.np_utils</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to_categorical</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keras.models</a:t>
            </a:r>
            <a:r>
              <a:rPr lang="en-IN" sz="2000" dirty="0">
                <a:latin typeface="Times New Roman" panose="02020603050405020304" pitchFamily="18" charset="0"/>
                <a:cs typeface="Times New Roman" panose="02020603050405020304" pitchFamily="18" charset="0"/>
              </a:rPr>
              <a:t> import Sequential</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keras.layers</a:t>
            </a:r>
            <a:r>
              <a:rPr lang="en-IN" sz="2000" dirty="0">
                <a:latin typeface="Times New Roman" panose="02020603050405020304" pitchFamily="18" charset="0"/>
                <a:cs typeface="Times New Roman" panose="02020603050405020304" pitchFamily="18" charset="0"/>
              </a:rPr>
              <a:t> import Dense, Dropout, Activation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main = </a:t>
            </a:r>
            <a:r>
              <a:rPr lang="en-IN" sz="2000" dirty="0" err="1">
                <a:latin typeface="Times New Roman" panose="02020603050405020304" pitchFamily="18" charset="0"/>
                <a:cs typeface="Times New Roman" panose="02020603050405020304" pitchFamily="18" charset="0"/>
              </a:rPr>
              <a:t>tkinter.Tk</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main.title</a:t>
            </a:r>
            <a:r>
              <a:rPr lang="en-IN" sz="2000" dirty="0">
                <a:latin typeface="Times New Roman" panose="02020603050405020304" pitchFamily="18" charset="0"/>
                <a:cs typeface="Times New Roman" panose="02020603050405020304" pitchFamily="18" charset="0"/>
              </a:rPr>
              <a:t>("STROKE RISK PREDICTION USING MACHINE LEARNING ALGORITHMS")</a:t>
            </a:r>
          </a:p>
          <a:p>
            <a:r>
              <a:rPr lang="en-IN" sz="2000" dirty="0" err="1">
                <a:latin typeface="Times New Roman" panose="02020603050405020304" pitchFamily="18" charset="0"/>
                <a:cs typeface="Times New Roman" panose="02020603050405020304" pitchFamily="18" charset="0"/>
              </a:rPr>
              <a:t>main.geometry</a:t>
            </a:r>
            <a:r>
              <a:rPr lang="en-IN" sz="2000" dirty="0">
                <a:latin typeface="Times New Roman" panose="02020603050405020304" pitchFamily="18" charset="0"/>
                <a:cs typeface="Times New Roman" panose="02020603050405020304" pitchFamily="18" charset="0"/>
              </a:rPr>
              <a:t>("1000x650")</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global filename, le1,le2,le3,le4,le5, dataset, rf</a:t>
            </a:r>
          </a:p>
          <a:p>
            <a:r>
              <a:rPr lang="en-IN" sz="2000" dirty="0">
                <a:latin typeface="Times New Roman" panose="02020603050405020304" pitchFamily="18" charset="0"/>
                <a:cs typeface="Times New Roman" panose="02020603050405020304" pitchFamily="18" charset="0"/>
              </a:rPr>
              <a:t>global X, Y</a:t>
            </a:r>
          </a:p>
          <a:p>
            <a:r>
              <a:rPr lang="en-IN" sz="2000" dirty="0">
                <a:latin typeface="Times New Roman" panose="02020603050405020304" pitchFamily="18" charset="0"/>
                <a:cs typeface="Times New Roman" panose="02020603050405020304" pitchFamily="18" charset="0"/>
              </a:rPr>
              <a:t>global </a:t>
            </a:r>
            <a:r>
              <a:rPr lang="en-IN" sz="2000" dirty="0" err="1">
                <a:latin typeface="Times New Roman" panose="02020603050405020304" pitchFamily="18" charset="0"/>
                <a:cs typeface="Times New Roman" panose="02020603050405020304" pitchFamily="18" charset="0"/>
              </a:rPr>
              <a:t>X_train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X_test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y_train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y_test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accuracy = []</a:t>
            </a:r>
          </a:p>
          <a:p>
            <a:r>
              <a:rPr lang="en-IN" sz="2000" dirty="0">
                <a:latin typeface="Times New Roman" panose="02020603050405020304" pitchFamily="18" charset="0"/>
                <a:cs typeface="Times New Roman" panose="02020603050405020304" pitchFamily="18" charset="0"/>
              </a:rPr>
              <a:t>precision = []</a:t>
            </a:r>
          </a:p>
          <a:p>
            <a:r>
              <a:rPr lang="en-IN" sz="2000" dirty="0">
                <a:latin typeface="Times New Roman" panose="02020603050405020304" pitchFamily="18" charset="0"/>
                <a:cs typeface="Times New Roman" panose="02020603050405020304" pitchFamily="18" charset="0"/>
              </a:rPr>
              <a:t>recall = []</a:t>
            </a:r>
          </a:p>
          <a:p>
            <a:r>
              <a:rPr lang="en-IN" sz="2000" dirty="0" err="1">
                <a:latin typeface="Times New Roman" panose="02020603050405020304" pitchFamily="18" charset="0"/>
                <a:cs typeface="Times New Roman" panose="02020603050405020304" pitchFamily="18" charset="0"/>
              </a:rPr>
              <a:t>fscore</a:t>
            </a:r>
            <a:r>
              <a:rPr lang="en-IN" sz="2000" dirty="0">
                <a:latin typeface="Times New Roman" panose="02020603050405020304" pitchFamily="18" charset="0"/>
                <a:cs typeface="Times New Roman" panose="02020603050405020304" pitchFamily="18" charset="0"/>
              </a:rPr>
              <a:t> =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28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DB46A-C623-3DFA-19B4-B67BB4E20F59}"/>
              </a:ext>
            </a:extLst>
          </p:cNvPr>
          <p:cNvSpPr txBox="1"/>
          <p:nvPr/>
        </p:nvSpPr>
        <p:spPr>
          <a:xfrm>
            <a:off x="1165860" y="670560"/>
            <a:ext cx="11567160" cy="594008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def </a:t>
            </a:r>
            <a:r>
              <a:rPr lang="en-IN" sz="2000" dirty="0" err="1">
                <a:latin typeface="Times New Roman" panose="02020603050405020304" pitchFamily="18" charset="0"/>
                <a:cs typeface="Times New Roman" panose="02020603050405020304" pitchFamily="18" charset="0"/>
              </a:rPr>
              <a:t>loadDataset</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global filename, dataset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text.delete</a:t>
            </a:r>
            <a:r>
              <a:rPr lang="en-IN" sz="2000" dirty="0">
                <a:latin typeface="Times New Roman" panose="02020603050405020304" pitchFamily="18" charset="0"/>
                <a:cs typeface="Times New Roman" panose="02020603050405020304" pitchFamily="18" charset="0"/>
              </a:rPr>
              <a:t>('1.0', END)</a:t>
            </a:r>
          </a:p>
          <a:p>
            <a:r>
              <a:rPr lang="en-IN" sz="2000" dirty="0">
                <a:latin typeface="Times New Roman" panose="02020603050405020304" pitchFamily="18" charset="0"/>
                <a:cs typeface="Times New Roman" panose="02020603050405020304" pitchFamily="18" charset="0"/>
              </a:rPr>
              <a:t>    filename = </a:t>
            </a:r>
            <a:r>
              <a:rPr lang="en-IN" sz="2000" dirty="0" err="1">
                <a:latin typeface="Times New Roman" panose="02020603050405020304" pitchFamily="18" charset="0"/>
                <a:cs typeface="Times New Roman" panose="02020603050405020304" pitchFamily="18" charset="0"/>
              </a:rPr>
              <a:t>filedialog.askopenfilename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initialdir</a:t>
            </a:r>
            <a:r>
              <a:rPr lang="en-IN" sz="2000" dirty="0">
                <a:latin typeface="Times New Roman" panose="02020603050405020304" pitchFamily="18" charset="0"/>
                <a:cs typeface="Times New Roman" panose="02020603050405020304" pitchFamily="18" charset="0"/>
              </a:rPr>
              <a:t>="Dataset")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text.insert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END,str</a:t>
            </a:r>
            <a:r>
              <a:rPr lang="en-IN" sz="2000" dirty="0">
                <a:latin typeface="Times New Roman" panose="02020603050405020304" pitchFamily="18" charset="0"/>
                <a:cs typeface="Times New Roman" panose="02020603050405020304" pitchFamily="18" charset="0"/>
              </a:rPr>
              <a:t>(filename)+" loaded\n\n")</a:t>
            </a:r>
          </a:p>
          <a:p>
            <a:r>
              <a:rPr lang="en-IN" sz="2000" dirty="0">
                <a:latin typeface="Times New Roman" panose="02020603050405020304" pitchFamily="18" charset="0"/>
                <a:cs typeface="Times New Roman" panose="02020603050405020304" pitchFamily="18" charset="0"/>
              </a:rPr>
              <a:t>    dataset = </a:t>
            </a:r>
            <a:r>
              <a:rPr lang="en-IN" sz="2000" dirty="0" err="1">
                <a:latin typeface="Times New Roman" panose="02020603050405020304" pitchFamily="18" charset="0"/>
                <a:cs typeface="Times New Roman" panose="02020603050405020304" pitchFamily="18" charset="0"/>
              </a:rPr>
              <a:t>pd.read_csv</a:t>
            </a:r>
            <a:r>
              <a:rPr lang="en-IN" sz="2000" dirty="0">
                <a:latin typeface="Times New Roman" panose="02020603050405020304" pitchFamily="18" charset="0"/>
                <a:cs typeface="Times New Roman" panose="02020603050405020304" pitchFamily="18" charset="0"/>
              </a:rPr>
              <a:t>(filename)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text.insert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END,str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dataset.head</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def </a:t>
            </a:r>
            <a:r>
              <a:rPr lang="en-IN" sz="2000" dirty="0" err="1">
                <a:latin typeface="Times New Roman" panose="02020603050405020304" pitchFamily="18" charset="0"/>
                <a:cs typeface="Times New Roman" panose="02020603050405020304" pitchFamily="18" charset="0"/>
              </a:rPr>
              <a:t>preprocessDataset</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text.delete</a:t>
            </a:r>
            <a:r>
              <a:rPr lang="en-IN" sz="2000" dirty="0">
                <a:latin typeface="Times New Roman" panose="02020603050405020304" pitchFamily="18" charset="0"/>
                <a:cs typeface="Times New Roman" panose="02020603050405020304" pitchFamily="18" charset="0"/>
              </a:rPr>
              <a:t>('1.0', END)</a:t>
            </a:r>
          </a:p>
          <a:p>
            <a:r>
              <a:rPr lang="en-IN" sz="2000" dirty="0">
                <a:latin typeface="Times New Roman" panose="02020603050405020304" pitchFamily="18" charset="0"/>
                <a:cs typeface="Times New Roman" panose="02020603050405020304" pitchFamily="18" charset="0"/>
              </a:rPr>
              <a:t>    global X, Y</a:t>
            </a:r>
          </a:p>
          <a:p>
            <a:r>
              <a:rPr lang="en-IN" sz="2000" dirty="0">
                <a:latin typeface="Times New Roman" panose="02020603050405020304" pitchFamily="18" charset="0"/>
                <a:cs typeface="Times New Roman" panose="02020603050405020304" pitchFamily="18" charset="0"/>
              </a:rPr>
              <a:t>    global </a:t>
            </a:r>
            <a:r>
              <a:rPr lang="en-IN" sz="2000" dirty="0" err="1">
                <a:latin typeface="Times New Roman" panose="02020603050405020304" pitchFamily="18" charset="0"/>
                <a:cs typeface="Times New Roman" panose="02020603050405020304" pitchFamily="18" charset="0"/>
              </a:rPr>
              <a:t>X_train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X_test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y_train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y_test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global dataset, le1,le2,le3,le4,le5</a:t>
            </a:r>
          </a:p>
          <a:p>
            <a:r>
              <a:rPr lang="en-IN" sz="2000" dirty="0">
                <a:latin typeface="Times New Roman" panose="02020603050405020304" pitchFamily="18" charset="0"/>
                <a:cs typeface="Times New Roman" panose="02020603050405020304" pitchFamily="18" charset="0"/>
              </a:rPr>
              <a:t>    le1 = </a:t>
            </a:r>
            <a:r>
              <a:rPr lang="en-IN" sz="2000" dirty="0" err="1">
                <a:latin typeface="Times New Roman" panose="02020603050405020304" pitchFamily="18" charset="0"/>
                <a:cs typeface="Times New Roman" panose="02020603050405020304" pitchFamily="18" charset="0"/>
              </a:rPr>
              <a:t>LabelEncoder</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le2 = </a:t>
            </a:r>
            <a:r>
              <a:rPr lang="en-IN" sz="2000" dirty="0" err="1">
                <a:latin typeface="Times New Roman" panose="02020603050405020304" pitchFamily="18" charset="0"/>
                <a:cs typeface="Times New Roman" panose="02020603050405020304" pitchFamily="18" charset="0"/>
              </a:rPr>
              <a:t>LabelEncoder</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le3 = </a:t>
            </a:r>
            <a:r>
              <a:rPr lang="en-IN" sz="2000" dirty="0" err="1">
                <a:latin typeface="Times New Roman" panose="02020603050405020304" pitchFamily="18" charset="0"/>
                <a:cs typeface="Times New Roman" panose="02020603050405020304" pitchFamily="18" charset="0"/>
              </a:rPr>
              <a:t>LabelEncoder</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le4 = </a:t>
            </a:r>
            <a:r>
              <a:rPr lang="en-IN" sz="2000" dirty="0" err="1">
                <a:latin typeface="Times New Roman" panose="02020603050405020304" pitchFamily="18" charset="0"/>
                <a:cs typeface="Times New Roman" panose="02020603050405020304" pitchFamily="18" charset="0"/>
              </a:rPr>
              <a:t>LabelEncoder</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le5 = </a:t>
            </a:r>
            <a:r>
              <a:rPr lang="en-IN" sz="2000" dirty="0" err="1">
                <a:latin typeface="Times New Roman" panose="02020603050405020304" pitchFamily="18" charset="0"/>
                <a:cs typeface="Times New Roman" panose="02020603050405020304" pitchFamily="18" charset="0"/>
              </a:rPr>
              <a:t>LabelEncoder</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338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6EACA2-B813-418C-B233-98B302253CE0}"/>
              </a:ext>
            </a:extLst>
          </p:cNvPr>
          <p:cNvSpPr txBox="1"/>
          <p:nvPr/>
        </p:nvSpPr>
        <p:spPr>
          <a:xfrm>
            <a:off x="1576091" y="415409"/>
            <a:ext cx="351472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2DD6994A-8CD7-86ED-E5CC-EABABC7C137A}"/>
              </a:ext>
            </a:extLst>
          </p:cNvPr>
          <p:cNvPicPr>
            <a:picLocks noChangeAspect="1"/>
          </p:cNvPicPr>
          <p:nvPr/>
        </p:nvPicPr>
        <p:blipFill rotWithShape="1">
          <a:blip r:embed="rId2"/>
          <a:srcRect l="7045" t="10468" r="5374" b="5794"/>
          <a:stretch/>
        </p:blipFill>
        <p:spPr>
          <a:xfrm>
            <a:off x="1576091" y="1362075"/>
            <a:ext cx="8749010" cy="4705350"/>
          </a:xfrm>
          <a:prstGeom prst="rect">
            <a:avLst/>
          </a:prstGeom>
        </p:spPr>
      </p:pic>
    </p:spTree>
    <p:extLst>
      <p:ext uri="{BB962C8B-B14F-4D97-AF65-F5344CB8AC3E}">
        <p14:creationId xmlns:p14="http://schemas.microsoft.com/office/powerpoint/2010/main" val="284970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3960771" y="201706"/>
            <a:ext cx="2819968" cy="728977"/>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CONTENTS</a:t>
            </a:r>
          </a:p>
        </p:txBody>
      </p:sp>
      <p:sp>
        <p:nvSpPr>
          <p:cNvPr id="6" name="TextBox 5">
            <a:extLst>
              <a:ext uri="{FF2B5EF4-FFF2-40B4-BE49-F238E27FC236}">
                <a16:creationId xmlns:a16="http://schemas.microsoft.com/office/drawing/2014/main" id="{DB50ECE6-9DB9-67C3-E812-FD0D4666B4A6}"/>
              </a:ext>
            </a:extLst>
          </p:cNvPr>
          <p:cNvSpPr txBox="1"/>
          <p:nvPr/>
        </p:nvSpPr>
        <p:spPr>
          <a:xfrm>
            <a:off x="1145151" y="1058068"/>
            <a:ext cx="6331413" cy="6124754"/>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Existing system</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Disadvantages of existing system</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Proposed system</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Advantages of proposed system</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Hardware and software requirements</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Novelty of the project</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Architecture</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UML Diagrams</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Sample code</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Results</a:t>
            </a:r>
          </a:p>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E8DE5E6-AB5E-F0BA-1672-8CD254DA784E}"/>
              </a:ext>
            </a:extLst>
          </p:cNvPr>
          <p:cNvSpPr txBox="1"/>
          <p:nvPr/>
        </p:nvSpPr>
        <p:spPr>
          <a:xfrm>
            <a:off x="7808259" y="1058068"/>
            <a:ext cx="4150659" cy="1384995"/>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Future scope</a:t>
            </a:r>
          </a:p>
          <a:p>
            <a:pPr marL="285750" indent="-285750">
              <a:buFont typeface="Wingdings" panose="05000000000000000000" pitchFamily="2" charset="2"/>
              <a:buChar char="Ø"/>
            </a:pPr>
            <a:r>
              <a:rPr lang="en-IN" sz="2800" b="1" dirty="0" err="1">
                <a:latin typeface="Times New Roman" panose="02020603050405020304" pitchFamily="18" charset="0"/>
                <a:cs typeface="Times New Roman" panose="02020603050405020304" pitchFamily="18" charset="0"/>
              </a:rPr>
              <a:t>Github</a:t>
            </a:r>
            <a:r>
              <a:rPr lang="en-IN" sz="2800" b="1" dirty="0">
                <a:latin typeface="Times New Roman" panose="02020603050405020304" pitchFamily="18" charset="0"/>
                <a:cs typeface="Times New Roman" panose="02020603050405020304" pitchFamily="18" charset="0"/>
              </a:rPr>
              <a:t> link</a:t>
            </a:r>
          </a:p>
        </p:txBody>
      </p:sp>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DE36D5-23FD-C4EE-AA82-063D19560A54}"/>
              </a:ext>
            </a:extLst>
          </p:cNvPr>
          <p:cNvPicPr>
            <a:picLocks noChangeAspect="1"/>
          </p:cNvPicPr>
          <p:nvPr/>
        </p:nvPicPr>
        <p:blipFill rotWithShape="1">
          <a:blip r:embed="rId2"/>
          <a:srcRect l="3626" t="10425" r="12967" b="17156"/>
          <a:stretch/>
        </p:blipFill>
        <p:spPr>
          <a:xfrm>
            <a:off x="3171825" y="914400"/>
            <a:ext cx="4410075" cy="4752975"/>
          </a:xfrm>
          <a:prstGeom prst="rect">
            <a:avLst/>
          </a:prstGeom>
        </p:spPr>
      </p:pic>
    </p:spTree>
    <p:extLst>
      <p:ext uri="{BB962C8B-B14F-4D97-AF65-F5344CB8AC3E}">
        <p14:creationId xmlns:p14="http://schemas.microsoft.com/office/powerpoint/2010/main" val="326655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EDB93A-CA20-5B1B-F3AB-DB8E89AB443C}"/>
              </a:ext>
            </a:extLst>
          </p:cNvPr>
          <p:cNvSpPr txBox="1"/>
          <p:nvPr/>
        </p:nvSpPr>
        <p:spPr>
          <a:xfrm>
            <a:off x="731520" y="1818640"/>
            <a:ext cx="10728960" cy="235320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0" i="0" dirty="0">
                <a:solidFill>
                  <a:srgbClr val="212121"/>
                </a:solidFill>
                <a:effectLst/>
                <a:latin typeface="Cambria" panose="02040503050406030204" pitchFamily="18" charset="0"/>
              </a:rPr>
              <a:t>A stroke constitutes a threat to a human’s life that should be prevented and/or treated to avoid unexpected complications. Nowadays, with the rapid evolution of AI/ML, the clinical providers, medical experts and decision-makers can exploit the established models to discover the most relevant features (or, else, risk factors) for the stroke occurrence, and can assess the respective probability or risk.</a:t>
            </a:r>
            <a:endParaRPr lang="en-IN" dirty="0"/>
          </a:p>
        </p:txBody>
      </p:sp>
      <p:sp>
        <p:nvSpPr>
          <p:cNvPr id="6" name="TextBox 5">
            <a:extLst>
              <a:ext uri="{FF2B5EF4-FFF2-40B4-BE49-F238E27FC236}">
                <a16:creationId xmlns:a16="http://schemas.microsoft.com/office/drawing/2014/main" id="{D8204B71-E6D9-FE07-D427-2620D259851F}"/>
              </a:ext>
            </a:extLst>
          </p:cNvPr>
          <p:cNvSpPr txBox="1"/>
          <p:nvPr/>
        </p:nvSpPr>
        <p:spPr>
          <a:xfrm>
            <a:off x="1209040" y="680720"/>
            <a:ext cx="251968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endParaRPr lang="en-IN" sz="2400" dirty="0"/>
          </a:p>
        </p:txBody>
      </p:sp>
    </p:spTree>
    <p:extLst>
      <p:ext uri="{BB962C8B-B14F-4D97-AF65-F5344CB8AC3E}">
        <p14:creationId xmlns:p14="http://schemas.microsoft.com/office/powerpoint/2010/main" val="91307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BAD4EA-E21E-B692-05F9-8745BEFFB5C9}"/>
              </a:ext>
            </a:extLst>
          </p:cNvPr>
          <p:cNvSpPr txBox="1"/>
          <p:nvPr/>
        </p:nvSpPr>
        <p:spPr>
          <a:xfrm>
            <a:off x="3823335" y="499110"/>
            <a:ext cx="262826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19ADED26-D4BD-7DF0-DA03-BB5CD447FD4A}"/>
              </a:ext>
            </a:extLst>
          </p:cNvPr>
          <p:cNvSpPr txBox="1"/>
          <p:nvPr/>
        </p:nvSpPr>
        <p:spPr>
          <a:xfrm>
            <a:off x="1259840" y="1686560"/>
            <a:ext cx="9184640"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 M. Mahmud and colleagues, "A brain-inspired trust management model to provide security in a cloud-based IoT framework for neuroscience applications," Cognitive Computation, vol. 10, no. 5, pp. 864-873, 2018.</a:t>
            </a:r>
          </a:p>
          <a:p>
            <a:r>
              <a:rPr lang="en-IN" sz="2000" dirty="0">
                <a:latin typeface="Times New Roman" panose="02020603050405020304" pitchFamily="18" charset="0"/>
                <a:cs typeface="Times New Roman" panose="02020603050405020304" pitchFamily="18" charset="0"/>
              </a:rPr>
              <a:t>[2]. "Application of deep learning in </a:t>
            </a:r>
            <a:r>
              <a:rPr lang="en-IN" sz="2000" dirty="0" err="1">
                <a:latin typeface="Times New Roman" panose="02020603050405020304" pitchFamily="18" charset="0"/>
                <a:cs typeface="Times New Roman" panose="02020603050405020304" pitchFamily="18" charset="0"/>
              </a:rPr>
              <a:t>diagnosingneurological</a:t>
            </a:r>
            <a:r>
              <a:rPr lang="en-IN" sz="2000" dirty="0">
                <a:latin typeface="Times New Roman" panose="02020603050405020304" pitchFamily="18" charset="0"/>
                <a:cs typeface="Times New Roman" panose="02020603050405020304" pitchFamily="18" charset="0"/>
              </a:rPr>
              <a:t> illnesses from magnetic resonance images: a survey on the identification of Alzheimer's disease, Parkinson's disease, and schizophrenia," Brain Informatics, vol. 7, no. 1, 2020, pp. 1–21.</a:t>
            </a:r>
          </a:p>
          <a:p>
            <a:r>
              <a:rPr lang="en-IN" sz="2000" dirty="0">
                <a:latin typeface="Times New Roman" panose="02020603050405020304" pitchFamily="18" charset="0"/>
                <a:cs typeface="Times New Roman" panose="02020603050405020304" pitchFamily="18" charset="0"/>
              </a:rPr>
              <a:t>[3]. A. Hussain, M. S. Kaiser, and M. Mahmud, "Deep learning in mining biological data," </a:t>
            </a:r>
            <a:r>
              <a:rPr lang="en-IN" sz="2000"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preprint arXiv:2003.00108, 2020.</a:t>
            </a:r>
          </a:p>
          <a:p>
            <a:r>
              <a:rPr lang="en-IN" sz="2000" dirty="0">
                <a:latin typeface="Times New Roman" panose="02020603050405020304" pitchFamily="18" charset="0"/>
                <a:cs typeface="Times New Roman" panose="02020603050405020304" pitchFamily="18" charset="0"/>
              </a:rPr>
              <a:t>[4]. L. </a:t>
            </a:r>
            <a:r>
              <a:rPr lang="en-IN" sz="2000" dirty="0" err="1">
                <a:latin typeface="Times New Roman" panose="02020603050405020304" pitchFamily="18" charset="0"/>
                <a:cs typeface="Times New Roman" panose="02020603050405020304" pitchFamily="18" charset="0"/>
              </a:rPr>
              <a:t>Amini</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Azarpazhouh</a:t>
            </a:r>
            <a:r>
              <a:rPr lang="en-IN" sz="2000" dirty="0">
                <a:latin typeface="Times New Roman" panose="02020603050405020304" pitchFamily="18" charset="0"/>
                <a:cs typeface="Times New Roman" panose="02020603050405020304" pitchFamily="18" charset="0"/>
              </a:rPr>
              <a:t>, M. T. </a:t>
            </a:r>
            <a:r>
              <a:rPr lang="en-IN" sz="2000" dirty="0" err="1">
                <a:latin typeface="Times New Roman" panose="02020603050405020304" pitchFamily="18" charset="0"/>
                <a:cs typeface="Times New Roman" panose="02020603050405020304" pitchFamily="18" charset="0"/>
              </a:rPr>
              <a:t>Farzadfar</a:t>
            </a:r>
            <a:r>
              <a:rPr lang="en-IN" sz="2000" dirty="0">
                <a:latin typeface="Times New Roman" panose="02020603050405020304" pitchFamily="18" charset="0"/>
                <a:cs typeface="Times New Roman" panose="02020603050405020304" pitchFamily="18" charset="0"/>
              </a:rPr>
              <a:t>, S. A. Mousavi, F. </a:t>
            </a:r>
            <a:r>
              <a:rPr lang="en-IN" sz="2000" dirty="0" err="1">
                <a:latin typeface="Times New Roman" panose="02020603050405020304" pitchFamily="18" charset="0"/>
                <a:cs typeface="Times New Roman" panose="02020603050405020304" pitchFamily="18" charset="0"/>
              </a:rPr>
              <a:t>Jazaieri</a:t>
            </a:r>
            <a:r>
              <a:rPr lang="en-IN" sz="2000" dirty="0">
                <a:latin typeface="Times New Roman" panose="02020603050405020304" pitchFamily="18" charset="0"/>
                <a:cs typeface="Times New Roman" panose="02020603050405020304" pitchFamily="18" charset="0"/>
              </a:rPr>
              <a:t>, F. </a:t>
            </a:r>
            <a:r>
              <a:rPr lang="en-IN" sz="2000" dirty="0" err="1">
                <a:latin typeface="Times New Roman" panose="02020603050405020304" pitchFamily="18" charset="0"/>
                <a:cs typeface="Times New Roman" panose="02020603050405020304" pitchFamily="18" charset="0"/>
              </a:rPr>
              <a:t>Khorvash</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Norouzi</a:t>
            </a:r>
            <a:r>
              <a:rPr lang="en-IN" sz="2000" dirty="0">
                <a:latin typeface="Times New Roman" panose="02020603050405020304" pitchFamily="18" charset="0"/>
                <a:cs typeface="Times New Roman" panose="02020603050405020304" pitchFamily="18" charset="0"/>
              </a:rPr>
              <a:t>, and N. </a:t>
            </a:r>
            <a:r>
              <a:rPr lang="en-IN" sz="2000" dirty="0" err="1">
                <a:latin typeface="Times New Roman" panose="02020603050405020304" pitchFamily="18" charset="0"/>
                <a:cs typeface="Times New Roman" panose="02020603050405020304" pitchFamily="18" charset="0"/>
              </a:rPr>
              <a:t>Toghianfar</a:t>
            </a:r>
            <a:r>
              <a:rPr lang="en-IN" sz="2000" dirty="0">
                <a:latin typeface="Times New Roman" panose="02020603050405020304" pitchFamily="18" charset="0"/>
                <a:cs typeface="Times New Roman" panose="02020603050405020304" pitchFamily="18" charset="0"/>
              </a:rPr>
              <a:t>, "Prediction and control of stroke by data mining," International Journal of Preventive Medicine, vol. 4, no. </a:t>
            </a:r>
            <a:r>
              <a:rPr lang="en-IN" sz="2000" dirty="0" err="1">
                <a:latin typeface="Times New Roman" panose="02020603050405020304" pitchFamily="18" charset="0"/>
                <a:cs typeface="Times New Roman" panose="02020603050405020304" pitchFamily="18" charset="0"/>
              </a:rPr>
              <a:t>Suppl</a:t>
            </a:r>
            <a:r>
              <a:rPr lang="en-IN" sz="2000" dirty="0">
                <a:latin typeface="Times New Roman" panose="02020603050405020304" pitchFamily="18" charset="0"/>
                <a:cs typeface="Times New Roman" panose="02020603050405020304" pitchFamily="18" charset="0"/>
              </a:rPr>
              <a:t> 2, May 2013, pp. S245-249.</a:t>
            </a:r>
          </a:p>
          <a:p>
            <a:r>
              <a:rPr lang="en-IN" sz="2000" dirty="0">
                <a:latin typeface="Times New Roman" panose="02020603050405020304" pitchFamily="18" charset="0"/>
                <a:cs typeface="Times New Roman" panose="02020603050405020304" pitchFamily="18" charset="0"/>
              </a:rPr>
              <a:t>[5]. R. Ahmed, O. </a:t>
            </a:r>
            <a:r>
              <a:rPr lang="en-IN" sz="2000" dirty="0" err="1">
                <a:latin typeface="Times New Roman" panose="02020603050405020304" pitchFamily="18" charset="0"/>
                <a:cs typeface="Times New Roman" panose="02020603050405020304" pitchFamily="18" charset="0"/>
              </a:rPr>
              <a:t>Kaiwartya</a:t>
            </a:r>
            <a:r>
              <a:rPr lang="en-IN" sz="2000" dirty="0">
                <a:latin typeface="Times New Roman" panose="02020603050405020304" pitchFamily="18" charset="0"/>
                <a:cs typeface="Times New Roman" panose="02020603050405020304" pitchFamily="18" charset="0"/>
              </a:rPr>
              <a:t>, and A. James-Taylor.</a:t>
            </a:r>
          </a:p>
        </p:txBody>
      </p:sp>
    </p:spTree>
    <p:extLst>
      <p:ext uri="{BB962C8B-B14F-4D97-AF65-F5344CB8AC3E}">
        <p14:creationId xmlns:p14="http://schemas.microsoft.com/office/powerpoint/2010/main" val="2318082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7828D-7EDF-F32E-A9B3-47DFA8D6526B}"/>
              </a:ext>
            </a:extLst>
          </p:cNvPr>
          <p:cNvSpPr txBox="1"/>
          <p:nvPr/>
        </p:nvSpPr>
        <p:spPr>
          <a:xfrm>
            <a:off x="3733800" y="838200"/>
            <a:ext cx="386715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2" name="TextBox 1">
            <a:extLst>
              <a:ext uri="{FF2B5EF4-FFF2-40B4-BE49-F238E27FC236}">
                <a16:creationId xmlns:a16="http://schemas.microsoft.com/office/drawing/2014/main" id="{388ECF9C-DAE5-AF0D-2C20-2AAADD91125D}"/>
              </a:ext>
            </a:extLst>
          </p:cNvPr>
          <p:cNvSpPr txBox="1"/>
          <p:nvPr/>
        </p:nvSpPr>
        <p:spPr>
          <a:xfrm>
            <a:off x="1048870" y="2196354"/>
            <a:ext cx="10354236" cy="280698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Future research in stroke prediction using machine learning wants to make better computer programs that can tell if someone might have a stroke. They also want to make systems that can warn people early if they're at risk of having a stroke, so they can get help quickly. They're working on making these programs easy for doctors to understand and use in </a:t>
            </a:r>
            <a:r>
              <a:rPr lang="en-US" sz="2000" dirty="0" err="1">
                <a:latin typeface="Times New Roman" panose="02020603050405020304" pitchFamily="18" charset="0"/>
                <a:cs typeface="Times New Roman" panose="02020603050405020304" pitchFamily="18" charset="0"/>
              </a:rPr>
              <a:t>hospitals.All</a:t>
            </a:r>
            <a:r>
              <a:rPr lang="en-US" sz="2000" dirty="0">
                <a:latin typeface="Times New Roman" panose="02020603050405020304" pitchFamily="18" charset="0"/>
                <a:cs typeface="Times New Roman" panose="02020603050405020304" pitchFamily="18" charset="0"/>
              </a:rPr>
              <a:t> of this should help make strokes less common and less </a:t>
            </a:r>
            <a:r>
              <a:rPr lang="en-US" sz="2000" dirty="0" err="1">
                <a:latin typeface="Times New Roman" panose="02020603050405020304" pitchFamily="18" charset="0"/>
                <a:cs typeface="Times New Roman" panose="02020603050405020304" pitchFamily="18" charset="0"/>
              </a:rPr>
              <a:t>harmfull</a:t>
            </a:r>
            <a:r>
              <a:rPr lang="en-US" sz="2000" dirty="0">
                <a:latin typeface="Times New Roman" panose="02020603050405020304" pitchFamily="18" charset="0"/>
                <a:cs typeface="Times New Roman" panose="02020603050405020304" pitchFamily="18" charset="0"/>
              </a:rPr>
              <a:t>. All of this should help make strokes less common and less harmful.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47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ECCA24-9AF3-0ABA-40D4-122CC9D3B05A}"/>
              </a:ext>
            </a:extLst>
          </p:cNvPr>
          <p:cNvSpPr txBox="1"/>
          <p:nvPr/>
        </p:nvSpPr>
        <p:spPr>
          <a:xfrm>
            <a:off x="1802296" y="967409"/>
            <a:ext cx="443947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GITHUB LINK</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9295C7-AE7D-54E9-7134-299A6522E2D6}"/>
              </a:ext>
            </a:extLst>
          </p:cNvPr>
          <p:cNvSpPr txBox="1"/>
          <p:nvPr/>
        </p:nvSpPr>
        <p:spPr>
          <a:xfrm>
            <a:off x="1510748" y="2915478"/>
            <a:ext cx="10071652"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https://github.com/SaiBhavani510/stroke-risk-prediction-using-machine-learning-algorithms</a:t>
            </a:r>
          </a:p>
        </p:txBody>
      </p:sp>
    </p:spTree>
    <p:extLst>
      <p:ext uri="{BB962C8B-B14F-4D97-AF65-F5344CB8AC3E}">
        <p14:creationId xmlns:p14="http://schemas.microsoft.com/office/powerpoint/2010/main" val="74781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53E2ED-DA8D-8388-1D97-D8D57008F5D5}"/>
              </a:ext>
            </a:extLst>
          </p:cNvPr>
          <p:cNvSpPr>
            <a:spLocks noGrp="1"/>
          </p:cNvSpPr>
          <p:nvPr>
            <p:ph type="title"/>
          </p:nvPr>
        </p:nvSpPr>
        <p:spPr>
          <a:xfrm>
            <a:off x="4416014" y="412377"/>
            <a:ext cx="4840641" cy="611729"/>
          </a:xfrm>
        </p:spPr>
        <p:txBody>
          <a:bodyPr/>
          <a:lstStyle/>
          <a:p>
            <a:r>
              <a:rPr lang="en-US" sz="3600" b="1" dirty="0">
                <a:solidFill>
                  <a:srgbClr val="000000"/>
                </a:solidFill>
                <a:latin typeface="Times New Roman" panose="02020603050405020304" pitchFamily="18" charset="0"/>
                <a:cs typeface="Times New Roman" panose="02020603050405020304" pitchFamily="18" charset="0"/>
              </a:rPr>
              <a:t>ABSTRACT</a:t>
            </a:r>
            <a:endParaRPr lang="en-IN" sz="3600" b="1" dirty="0">
              <a:solidFill>
                <a:srgbClr val="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88E781-5532-991A-9190-286494661352}"/>
              </a:ext>
            </a:extLst>
          </p:cNvPr>
          <p:cNvSpPr txBox="1"/>
          <p:nvPr/>
        </p:nvSpPr>
        <p:spPr>
          <a:xfrm>
            <a:off x="1148080" y="1772279"/>
            <a:ext cx="9895840"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project </a:t>
            </a:r>
            <a:r>
              <a:rPr lang="en-IN" sz="2000" dirty="0">
                <a:latin typeface="Times New Roman" panose="02020603050405020304" pitchFamily="18" charset="0"/>
                <a:cs typeface="Times New Roman" panose="02020603050405020304" pitchFamily="18" charset="0"/>
              </a:rPr>
              <a:t>focuses on leveraging machine learning algorithms to detect stroke warning symptoms early, crucial for prompt intervention and treatment. Through the use of classifiers like J48, ANN, KNN, Random Forest, and Naïve Bayes. This research holds promise for improving stroke detection and intervention, potentially saving lives through early identification of symptoms.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stands out as the top performer in predicting strokes with high accuracy. The user-friendly website makes accessing the stroke prediction model easy for medical professionals and patients.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5DC9F8-27A7-ADC1-C351-4DE606C533E1}"/>
              </a:ext>
            </a:extLst>
          </p:cNvPr>
          <p:cNvSpPr txBox="1"/>
          <p:nvPr/>
        </p:nvSpPr>
        <p:spPr>
          <a:xfrm>
            <a:off x="4360589" y="392206"/>
            <a:ext cx="3470822"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781CDCD2-7883-7919-E46D-91572F4133AF}"/>
              </a:ext>
            </a:extLst>
          </p:cNvPr>
          <p:cNvSpPr txBox="1"/>
          <p:nvPr/>
        </p:nvSpPr>
        <p:spPr>
          <a:xfrm>
            <a:off x="1093694" y="1667436"/>
            <a:ext cx="10470776" cy="38226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Stroke is a significant health concern worldwide, contributing to high morbidity and mortality rates. Early identification of individuals at risk of stroke is crucial for preventive measures and timely intervention. In recent years, machine learning (ML) techniques have shown promise in predicting stroke risk by leveraging various risk factors and biomarkers</a:t>
            </a:r>
          </a:p>
          <a:p>
            <a:pPr marL="342900" indent="-342900"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This project aims to develop a stroke risk prediction system using machine learning algorithms. By analyzing a comprehensive set of patient data, medical history, lifestyle factors the proposed system will provide personalized risk assessments for individuals. Such predictive models can aid healthcare professionals in identifying high-risk individuals, enabling targeted interventions and preventive strategies to mitigate the incidence of stroke</a:t>
            </a:r>
            <a:r>
              <a:rPr lang="en-US" sz="2000" b="0" i="0" dirty="0">
                <a:solidFill>
                  <a:srgbClr val="0D0D0D"/>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00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1121149" y="1110862"/>
            <a:ext cx="3664234" cy="676656"/>
          </a:xfrm>
        </p:spPr>
        <p:txBody>
          <a:bodyPr/>
          <a:lstStyle/>
          <a:p>
            <a:r>
              <a:rPr lang="en-US" sz="3200" b="1" dirty="0">
                <a:latin typeface="Times New Roman" panose="02020603050405020304" pitchFamily="18" charset="0"/>
                <a:cs typeface="Times New Roman" panose="02020603050405020304" pitchFamily="18" charset="0"/>
              </a:rPr>
              <a:t>Existing system</a:t>
            </a:r>
          </a:p>
        </p:txBody>
      </p:sp>
      <p:sp>
        <p:nvSpPr>
          <p:cNvPr id="2" name="TextBox 1">
            <a:extLst>
              <a:ext uri="{FF2B5EF4-FFF2-40B4-BE49-F238E27FC236}">
                <a16:creationId xmlns:a16="http://schemas.microsoft.com/office/drawing/2014/main" id="{FDC5DDD3-6430-7EA6-B7F4-4B513C500B77}"/>
              </a:ext>
            </a:extLst>
          </p:cNvPr>
          <p:cNvSpPr txBox="1"/>
          <p:nvPr/>
        </p:nvSpPr>
        <p:spPr>
          <a:xfrm>
            <a:off x="1416424" y="2286000"/>
            <a:ext cx="8552329" cy="18918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existing system there are no specific risk prediction(SRP) applications which is used to predict</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has less SRP applications which consumes large time management and less prediction which is independent </a:t>
            </a:r>
            <a:r>
              <a:rPr lang="en-IN" sz="2000" dirty="0"/>
              <a:t>.</a:t>
            </a:r>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5D52-AEF3-4912-D354-6036CBA44209}"/>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Disadvantages of existing system</a:t>
            </a:r>
          </a:p>
        </p:txBody>
      </p:sp>
      <p:sp>
        <p:nvSpPr>
          <p:cNvPr id="7" name="TextBox 6">
            <a:extLst>
              <a:ext uri="{FF2B5EF4-FFF2-40B4-BE49-F238E27FC236}">
                <a16:creationId xmlns:a16="http://schemas.microsoft.com/office/drawing/2014/main" id="{27FEDE05-EF57-48F1-F594-C601EE0716E0}"/>
              </a:ext>
            </a:extLst>
          </p:cNvPr>
          <p:cNvSpPr txBox="1"/>
          <p:nvPr/>
        </p:nvSpPr>
        <p:spPr>
          <a:xfrm>
            <a:off x="1192911" y="1880156"/>
            <a:ext cx="9970049" cy="317009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loss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 security</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Less efficiency</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Less accuracy</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Time consuming</a:t>
            </a:r>
          </a:p>
          <a:p>
            <a:pPr>
              <a:lnSpc>
                <a:spcPct val="150000"/>
              </a:lnSpc>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55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847725" y="680466"/>
            <a:ext cx="6972300" cy="466344"/>
          </a:xfrm>
        </p:spPr>
        <p:txBody>
          <a:bodyPr/>
          <a:lstStyle/>
          <a:p>
            <a:r>
              <a:rPr lang="en-US" sz="2800" b="1" dirty="0">
                <a:latin typeface="Times New Roman" panose="02020603050405020304" pitchFamily="18" charset="0"/>
                <a:cs typeface="Times New Roman" panose="02020603050405020304" pitchFamily="18" charset="0"/>
              </a:rPr>
              <a:t>Proposed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a:t>
            </a:r>
          </a:p>
        </p:txBody>
      </p:sp>
      <p:sp>
        <p:nvSpPr>
          <p:cNvPr id="4" name="TextBox 3">
            <a:extLst>
              <a:ext uri="{FF2B5EF4-FFF2-40B4-BE49-F238E27FC236}">
                <a16:creationId xmlns:a16="http://schemas.microsoft.com/office/drawing/2014/main" id="{0B9EAEE5-CF98-B953-FCDF-F42790E657FD}"/>
              </a:ext>
            </a:extLst>
          </p:cNvPr>
          <p:cNvSpPr txBox="1"/>
          <p:nvPr/>
        </p:nvSpPr>
        <p:spPr>
          <a:xfrm>
            <a:off x="1219200" y="1730188"/>
            <a:ext cx="8301318" cy="2345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created a prediction model using the random forest algorithm and achieved high  accuracy rate.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can be integrated with electronic health records to provide a real-time prediction of stroke from lab tests.</a:t>
            </a: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5FFC95-236A-30D5-939F-99261BCC398D}"/>
              </a:ext>
            </a:extLst>
          </p:cNvPr>
          <p:cNvSpPr>
            <a:spLocks noGrp="1"/>
          </p:cNvSpPr>
          <p:nvPr>
            <p:ph type="title"/>
          </p:nvPr>
        </p:nvSpPr>
        <p:spPr>
          <a:xfrm>
            <a:off x="769144" y="786384"/>
            <a:ext cx="10515600" cy="466344"/>
          </a:xfrm>
        </p:spPr>
        <p:txBody>
          <a:bodyPr/>
          <a:lstStyle/>
          <a:p>
            <a:r>
              <a:rPr lang="en-IN" sz="2800" b="1" dirty="0">
                <a:latin typeface="Times New Roman" panose="02020603050405020304" pitchFamily="18" charset="0"/>
                <a:cs typeface="Times New Roman" panose="02020603050405020304" pitchFamily="18" charset="0"/>
              </a:rPr>
              <a:t>Advantages of proposed system</a:t>
            </a:r>
          </a:p>
        </p:txBody>
      </p:sp>
      <p:sp>
        <p:nvSpPr>
          <p:cNvPr id="7" name="TextBox 6">
            <a:extLst>
              <a:ext uri="{FF2B5EF4-FFF2-40B4-BE49-F238E27FC236}">
                <a16:creationId xmlns:a16="http://schemas.microsoft.com/office/drawing/2014/main" id="{5C40BFA4-CC53-3C54-BD72-38799584051D}"/>
              </a:ext>
            </a:extLst>
          </p:cNvPr>
          <p:cNvSpPr txBox="1"/>
          <p:nvPr/>
        </p:nvSpPr>
        <p:spPr>
          <a:xfrm>
            <a:off x="1778126" y="1797784"/>
            <a:ext cx="9884664" cy="2345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Best accuracy</a:t>
            </a:r>
          </a:p>
          <a:p>
            <a:pPr marL="342900" indent="-342900">
              <a:lnSpc>
                <a:spcPct val="150000"/>
              </a:lnSpc>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More efficiency</a:t>
            </a:r>
          </a:p>
          <a:p>
            <a:pPr marL="342900" indent="-342900">
              <a:lnSpc>
                <a:spcPct val="150000"/>
              </a:lnSpc>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Security</a:t>
            </a:r>
          </a:p>
          <a:p>
            <a:pPr marL="342900" indent="-342900">
              <a:lnSpc>
                <a:spcPct val="150000"/>
              </a:lnSpc>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No data loss</a:t>
            </a:r>
          </a:p>
          <a:p>
            <a:pPr marL="342900" indent="-342900">
              <a:lnSpc>
                <a:spcPct val="150000"/>
              </a:lnSpc>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Less time consuming (faster processing)</a:t>
            </a:r>
          </a:p>
        </p:txBody>
      </p:sp>
    </p:spTree>
    <p:extLst>
      <p:ext uri="{BB962C8B-B14F-4D97-AF65-F5344CB8AC3E}">
        <p14:creationId xmlns:p14="http://schemas.microsoft.com/office/powerpoint/2010/main" val="3630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sz="2800" b="1" dirty="0">
                <a:solidFill>
                  <a:srgbClr val="000000"/>
                </a:solidFill>
                <a:latin typeface="Times New Roman" panose="02020603050405020304" pitchFamily="18" charset="0"/>
                <a:cs typeface="Times New Roman" panose="02020603050405020304" pitchFamily="18" charset="0"/>
              </a:rPr>
              <a:t>Requirement specification</a:t>
            </a:r>
          </a:p>
        </p:txBody>
      </p:sp>
      <p:sp>
        <p:nvSpPr>
          <p:cNvPr id="7" name="TextBox 6">
            <a:extLst>
              <a:ext uri="{FF2B5EF4-FFF2-40B4-BE49-F238E27FC236}">
                <a16:creationId xmlns:a16="http://schemas.microsoft.com/office/drawing/2014/main" id="{8925126B-A4DF-68E0-1FBA-859863B41D61}"/>
              </a:ext>
            </a:extLst>
          </p:cNvPr>
          <p:cNvSpPr txBox="1"/>
          <p:nvPr/>
        </p:nvSpPr>
        <p:spPr>
          <a:xfrm>
            <a:off x="1289304" y="1673352"/>
            <a:ext cx="3393173" cy="738664"/>
          </a:xfrm>
          <a:prstGeom prst="rect">
            <a:avLst/>
          </a:prstGeom>
          <a:noFill/>
        </p:spPr>
        <p:txBody>
          <a:bodyPr wrap="none" rtlCol="0">
            <a:spAutoFit/>
          </a:bodyPr>
          <a:lstStyle/>
          <a:p>
            <a:r>
              <a:rPr lang="en-IN" sz="2400" b="1" dirty="0">
                <a:solidFill>
                  <a:srgbClr val="000000"/>
                </a:solidFill>
                <a:latin typeface="Times New Roman" panose="02020603050405020304" pitchFamily="18" charset="0"/>
                <a:cs typeface="Times New Roman" panose="02020603050405020304" pitchFamily="18" charset="0"/>
              </a:rPr>
              <a:t>Hardware requirements</a:t>
            </a:r>
            <a:endParaRPr lang="en-IN" dirty="0">
              <a:solidFill>
                <a:srgbClr val="000000"/>
              </a:solidFill>
            </a:endParaRPr>
          </a:p>
          <a:p>
            <a:endParaRPr lang="en-IN" dirty="0">
              <a:solidFill>
                <a:srgbClr val="000000"/>
              </a:solidFill>
            </a:endParaRPr>
          </a:p>
        </p:txBody>
      </p:sp>
      <p:sp>
        <p:nvSpPr>
          <p:cNvPr id="8" name="TextBox 7">
            <a:extLst>
              <a:ext uri="{FF2B5EF4-FFF2-40B4-BE49-F238E27FC236}">
                <a16:creationId xmlns:a16="http://schemas.microsoft.com/office/drawing/2014/main" id="{42D7DF53-F5C6-3BE1-E897-97AC6D954694}"/>
              </a:ext>
            </a:extLst>
          </p:cNvPr>
          <p:cNvSpPr txBox="1"/>
          <p:nvPr/>
        </p:nvSpPr>
        <p:spPr>
          <a:xfrm>
            <a:off x="732601" y="2606040"/>
            <a:ext cx="4498539" cy="3554819"/>
          </a:xfrm>
          <a:prstGeom prst="rect">
            <a:avLst/>
          </a:prstGeom>
          <a:noFill/>
        </p:spPr>
        <p:txBody>
          <a:bodyPr wrap="none" rtlCol="0">
            <a:spAutoFit/>
          </a:bodyPr>
          <a:lstStyle/>
          <a:p>
            <a:pPr marL="342900" lvl="0" indent="-342900" algn="just" rtl="0">
              <a:lnSpc>
                <a:spcPct val="150000"/>
              </a:lnSpc>
              <a:spcBef>
                <a:spcPts val="10"/>
              </a:spcBef>
              <a:buSzPts val="1200"/>
              <a:buFont typeface="Times New Roman" panose="02020603050405020304" pitchFamily="18" charset="0"/>
              <a:buChar char="●"/>
              <a:tabLst>
                <a:tab pos="909320" algn="l"/>
              </a:tabLst>
            </a:pPr>
            <a:r>
              <a:rPr lang="en-US" sz="2000" dirty="0">
                <a:effectLst/>
                <a:latin typeface="Times New Roman" panose="02020603050405020304" pitchFamily="18" charset="0"/>
                <a:ea typeface="Times New Roman" panose="02020603050405020304" pitchFamily="18" charset="0"/>
              </a:rPr>
              <a:t>System               : Pentium IV 2.4GHz.</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0"/>
              </a:spcBef>
              <a:buSzPts val="1200"/>
              <a:buFont typeface="Times New Roman" panose="02020603050405020304" pitchFamily="18" charset="0"/>
              <a:buChar char="●"/>
              <a:tabLst>
                <a:tab pos="909320" algn="l"/>
              </a:tabLst>
            </a:pPr>
            <a:r>
              <a:rPr lang="en-US" sz="2000" dirty="0">
                <a:effectLst/>
                <a:latin typeface="Times New Roman" panose="02020603050405020304" pitchFamily="18" charset="0"/>
                <a:ea typeface="Times New Roman" panose="02020603050405020304" pitchFamily="18" charset="0"/>
              </a:rPr>
              <a:t>Floppy Drive     : 1.44 Mb.</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0"/>
              </a:spcBef>
              <a:buSzPts val="1200"/>
              <a:buFont typeface="Times New Roman" panose="02020603050405020304" pitchFamily="18" charset="0"/>
              <a:buChar char="●"/>
              <a:tabLst>
                <a:tab pos="909320" algn="l"/>
              </a:tabLst>
            </a:pPr>
            <a:r>
              <a:rPr lang="en-US" sz="2000" dirty="0">
                <a:effectLst/>
                <a:latin typeface="Times New Roman" panose="02020603050405020304" pitchFamily="18" charset="0"/>
                <a:ea typeface="Times New Roman" panose="02020603050405020304" pitchFamily="18" charset="0"/>
              </a:rPr>
              <a:t>Monitor             : 14’ </a:t>
            </a:r>
            <a:r>
              <a:rPr lang="en-US" sz="2000" dirty="0" err="1">
                <a:effectLst/>
                <a:latin typeface="Times New Roman" panose="02020603050405020304" pitchFamily="18" charset="0"/>
                <a:ea typeface="Times New Roman" panose="02020603050405020304" pitchFamily="18" charset="0"/>
              </a:rPr>
              <a:t>Clour</a:t>
            </a:r>
            <a:r>
              <a:rPr lang="en-US" sz="2000" dirty="0">
                <a:effectLst/>
                <a:latin typeface="Times New Roman" panose="02020603050405020304" pitchFamily="18" charset="0"/>
                <a:ea typeface="Times New Roman" panose="02020603050405020304" pitchFamily="18" charset="0"/>
              </a:rPr>
              <a:t> Monitor.</a:t>
            </a:r>
            <a:endParaRPr lang="en-IN" sz="2000" dirty="0">
              <a:effectLst/>
              <a:latin typeface="Times New Roman" panose="02020603050405020304" pitchFamily="18" charset="0"/>
              <a:ea typeface="Times New Roman" panose="02020603050405020304" pitchFamily="18" charset="0"/>
            </a:endParaRPr>
          </a:p>
          <a:p>
            <a:pPr marL="342900" lvl="0" indent="-342900" algn="just">
              <a:spcBef>
                <a:spcPts val="10"/>
              </a:spcBef>
              <a:buSzPts val="1200"/>
              <a:buFont typeface="Times New Roman" panose="02020603050405020304" pitchFamily="18" charset="0"/>
              <a:buChar char="●"/>
              <a:tabLst>
                <a:tab pos="909320" algn="l"/>
              </a:tabLst>
            </a:pPr>
            <a:r>
              <a:rPr lang="en-US" sz="2000" dirty="0">
                <a:effectLst/>
                <a:latin typeface="Times New Roman" panose="02020603050405020304" pitchFamily="18" charset="0"/>
                <a:ea typeface="Times New Roman" panose="02020603050405020304" pitchFamily="18" charset="0"/>
              </a:rPr>
              <a:t>Mouse               : Optical Mouse.</a:t>
            </a:r>
            <a:endParaRPr lang="en-IN" sz="2000" dirty="0">
              <a:effectLst/>
              <a:latin typeface="Times New Roman" panose="02020603050405020304" pitchFamily="18" charset="0"/>
              <a:ea typeface="Times New Roman" panose="02020603050405020304" pitchFamily="18" charset="0"/>
            </a:endParaRPr>
          </a:p>
          <a:p>
            <a:pPr marL="342900" lvl="0" indent="-342900" algn="just">
              <a:spcBef>
                <a:spcPts val="675"/>
              </a:spcBef>
              <a:buSzPts val="1200"/>
              <a:buFont typeface="Times New Roman" panose="02020603050405020304" pitchFamily="18" charset="0"/>
              <a:buChar char="●"/>
              <a:tabLst>
                <a:tab pos="909320" algn="l"/>
              </a:tabLst>
            </a:pPr>
            <a:r>
              <a:rPr lang="en-US" sz="2000" dirty="0">
                <a:effectLst/>
                <a:latin typeface="Times New Roman" panose="02020603050405020304" pitchFamily="18" charset="0"/>
                <a:ea typeface="Times New Roman" panose="02020603050405020304" pitchFamily="18" charset="0"/>
              </a:rPr>
              <a:t>Hard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disk          :  40GB</a:t>
            </a:r>
            <a:r>
              <a:rPr lang="en-US" sz="2000" spc="-15"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342900" lvl="0" indent="-342900" algn="just">
              <a:spcBef>
                <a:spcPts val="695"/>
              </a:spcBef>
              <a:buSzPts val="1200"/>
              <a:buFont typeface="Times New Roman" panose="02020603050405020304" pitchFamily="18" charset="0"/>
              <a:buChar char="●"/>
              <a:tabLst>
                <a:tab pos="909320" algn="l"/>
              </a:tabLst>
            </a:pPr>
            <a:r>
              <a:rPr lang="en-US" sz="2000" dirty="0">
                <a:effectLst/>
                <a:latin typeface="Times New Roman" panose="02020603050405020304" pitchFamily="18" charset="0"/>
                <a:ea typeface="Times New Roman" panose="02020603050405020304" pitchFamily="18" charset="0"/>
              </a:rPr>
              <a:t>RAM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512 Mb.</a:t>
            </a:r>
            <a:endParaRPr lang="en-IN" sz="2000" dirty="0">
              <a:effectLst/>
              <a:latin typeface="Times New Roman" panose="02020603050405020304" pitchFamily="18" charset="0"/>
              <a:ea typeface="Times New Roman" panose="02020603050405020304" pitchFamily="18" charset="0"/>
            </a:endParaRPr>
          </a:p>
          <a:p>
            <a:pPr>
              <a:tabLst>
                <a:tab pos="225552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62635" indent="451485">
              <a:spcBef>
                <a:spcPts val="445"/>
              </a:spcBef>
            </a:pPr>
            <a:r>
              <a:rPr lang="en-US" sz="2000" b="1" spc="-5"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a:p>
            <a:endParaRPr lang="en-IN" sz="2000" dirty="0"/>
          </a:p>
        </p:txBody>
      </p:sp>
      <p:sp>
        <p:nvSpPr>
          <p:cNvPr id="9" name="TextBox 8">
            <a:extLst>
              <a:ext uri="{FF2B5EF4-FFF2-40B4-BE49-F238E27FC236}">
                <a16:creationId xmlns:a16="http://schemas.microsoft.com/office/drawing/2014/main" id="{3F87F545-2025-650E-65F7-6078549EEB4A}"/>
              </a:ext>
            </a:extLst>
          </p:cNvPr>
          <p:cNvSpPr txBox="1"/>
          <p:nvPr/>
        </p:nvSpPr>
        <p:spPr>
          <a:xfrm>
            <a:off x="6142604" y="2606040"/>
            <a:ext cx="5409316" cy="1772280"/>
          </a:xfrm>
          <a:prstGeom prst="rect">
            <a:avLst/>
          </a:prstGeom>
          <a:noFill/>
        </p:spPr>
        <p:txBody>
          <a:bodyPr wrap="square" rtlCol="0">
            <a:spAutoFit/>
          </a:bodyPr>
          <a:lstStyle/>
          <a:p>
            <a:pPr marL="285750" lvl="0" indent="-285750" algn="just" rtl="0">
              <a:lnSpc>
                <a:spcPts val="1375"/>
              </a:lnSpc>
              <a:buSzPts val="1200"/>
              <a:buFont typeface="Arial" panose="020B0604020202020204" pitchFamily="34" charset="0"/>
              <a:buChar char="•"/>
              <a:tabLst>
                <a:tab pos="909320" algn="l"/>
              </a:tabLst>
            </a:pPr>
            <a:r>
              <a:rPr lang="en-US" sz="2000" dirty="0">
                <a:solidFill>
                  <a:srgbClr val="000000"/>
                </a:solidFill>
                <a:effectLst/>
                <a:latin typeface="Times New Roman" panose="02020603050405020304" pitchFamily="18" charset="0"/>
                <a:ea typeface="Times New Roman" panose="02020603050405020304" pitchFamily="18" charset="0"/>
              </a:rPr>
              <a:t>Operating</a:t>
            </a:r>
            <a:r>
              <a:rPr lang="en-US" sz="2000" spc="-35"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system</a:t>
            </a:r>
            <a:r>
              <a:rPr lang="en-US" sz="2000" spc="-5"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spc="-40" dirty="0">
                <a:solidFill>
                  <a:srgbClr val="000000"/>
                </a:solidFill>
                <a:effectLst/>
                <a:latin typeface="Times New Roman" panose="02020603050405020304" pitchFamily="18" charset="0"/>
                <a:ea typeface="Times New Roman" panose="02020603050405020304" pitchFamily="18" charset="0"/>
              </a:rPr>
              <a:t>  Windows 7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285750" lvl="0" indent="-285750" algn="just">
              <a:spcBef>
                <a:spcPts val="695"/>
              </a:spcBef>
              <a:buSzPts val="1200"/>
              <a:buFont typeface="Arial" panose="020B0604020202020204" pitchFamily="34" charset="0"/>
              <a:buChar char="•"/>
              <a:tabLst>
                <a:tab pos="909320" algn="l"/>
              </a:tabLst>
            </a:pPr>
            <a:r>
              <a:rPr lang="en-US" sz="2000" dirty="0">
                <a:solidFill>
                  <a:srgbClr val="000000"/>
                </a:solidFill>
                <a:effectLst/>
                <a:latin typeface="Times New Roman" panose="02020603050405020304" pitchFamily="18" charset="0"/>
                <a:ea typeface="Times New Roman" panose="02020603050405020304" pitchFamily="18" charset="0"/>
              </a:rPr>
              <a:t>Coding Language</a:t>
            </a:r>
            <a:r>
              <a:rPr lang="en-US" sz="2000" spc="-1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spc="-15"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Python.</a:t>
            </a:r>
            <a:endParaRPr lang="en-IN" sz="2000" dirty="0">
              <a:solidFill>
                <a:srgbClr val="000000"/>
              </a:solidFill>
              <a:effectLst/>
              <a:latin typeface="Times New Roman" panose="02020603050405020304" pitchFamily="18" charset="0"/>
              <a:ea typeface="Times New Roman" panose="02020603050405020304" pitchFamily="18" charset="0"/>
            </a:endParaRPr>
          </a:p>
          <a:p>
            <a:pPr marL="285750" lvl="0" indent="-285750">
              <a:spcBef>
                <a:spcPts val="695"/>
              </a:spcBef>
              <a:spcAft>
                <a:spcPts val="0"/>
              </a:spcAft>
              <a:buSzPts val="1200"/>
              <a:buFont typeface="Arial" panose="020B0604020202020204" pitchFamily="34" charset="0"/>
              <a:buChar char="•"/>
              <a:tabLst>
                <a:tab pos="907415" algn="l"/>
                <a:tab pos="908050" algn="l"/>
              </a:tabLst>
            </a:pPr>
            <a:r>
              <a:rPr lang="en-US" sz="2000" spc="-5" dirty="0">
                <a:solidFill>
                  <a:srgbClr val="000000"/>
                </a:solidFill>
                <a:effectLst/>
                <a:latin typeface="Times New Roman" panose="02020603050405020304" pitchFamily="18" charset="0"/>
                <a:ea typeface="Times New Roman" panose="02020603050405020304" pitchFamily="18" charset="0"/>
              </a:rPr>
              <a:t>Front-End</a:t>
            </a:r>
            <a:r>
              <a:rPr lang="en-US" sz="2000" spc="-25" dirty="0">
                <a:solidFill>
                  <a:srgbClr val="000000"/>
                </a:solidFill>
                <a:effectLst/>
                <a:latin typeface="Times New Roman" panose="02020603050405020304" pitchFamily="18" charset="0"/>
                <a:ea typeface="Times New Roman" panose="02020603050405020304" pitchFamily="18" charset="0"/>
              </a:rPr>
              <a:t>                  </a:t>
            </a:r>
            <a:r>
              <a:rPr lang="en-US" sz="2000" spc="-5" dirty="0">
                <a:solidFill>
                  <a:srgbClr val="000000"/>
                </a:solidFill>
                <a:effectLst/>
                <a:latin typeface="Times New Roman" panose="02020603050405020304" pitchFamily="18" charset="0"/>
                <a:ea typeface="Times New Roman" panose="02020603050405020304" pitchFamily="18" charset="0"/>
              </a:rPr>
              <a:t>:</a:t>
            </a:r>
            <a:r>
              <a:rPr lang="en-US" sz="2000" spc="-25" dirty="0">
                <a:solidFill>
                  <a:srgbClr val="000000"/>
                </a:solidFill>
                <a:effectLst/>
                <a:latin typeface="Times New Roman" panose="02020603050405020304" pitchFamily="18" charset="0"/>
                <a:ea typeface="Times New Roman" panose="02020603050405020304" pitchFamily="18" charset="0"/>
              </a:rPr>
              <a:t> </a:t>
            </a:r>
            <a:r>
              <a:rPr lang="en-US" sz="2000" spc="-75" dirty="0">
                <a:solidFill>
                  <a:srgbClr val="000000"/>
                </a:solidFill>
                <a:effectLst/>
                <a:latin typeface="Times New Roman" panose="02020603050405020304" pitchFamily="18" charset="0"/>
                <a:ea typeface="Times New Roman" panose="02020603050405020304" pitchFamily="18" charset="0"/>
              </a:rPr>
              <a:t> </a:t>
            </a:r>
            <a:r>
              <a:rPr lang="en-US" sz="2000" spc="-5" dirty="0">
                <a:solidFill>
                  <a:srgbClr val="000000"/>
                </a:solidFill>
                <a:effectLst/>
                <a:latin typeface="Times New Roman" panose="02020603050405020304" pitchFamily="18" charset="0"/>
                <a:ea typeface="Times New Roman" panose="02020603050405020304" pitchFamily="18" charset="0"/>
              </a:rPr>
              <a:t>Python.</a:t>
            </a:r>
            <a:endParaRPr lang="en-IN" sz="2000" dirty="0">
              <a:solidFill>
                <a:srgbClr val="000000"/>
              </a:solidFill>
              <a:effectLst/>
              <a:latin typeface="Times New Roman" panose="02020603050405020304" pitchFamily="18" charset="0"/>
              <a:ea typeface="Times New Roman" panose="02020603050405020304" pitchFamily="18" charset="0"/>
            </a:endParaRPr>
          </a:p>
          <a:p>
            <a:pPr marL="285750" lvl="0" indent="-285750">
              <a:spcBef>
                <a:spcPts val="695"/>
              </a:spcBef>
              <a:spcAft>
                <a:spcPts val="0"/>
              </a:spcAft>
              <a:buSzPts val="1200"/>
              <a:buFont typeface="Arial" panose="020B0604020202020204" pitchFamily="34" charset="0"/>
              <a:buChar char="•"/>
              <a:tabLst>
                <a:tab pos="907415" algn="l"/>
                <a:tab pos="908050" algn="l"/>
              </a:tabLst>
            </a:pPr>
            <a:r>
              <a:rPr lang="en-US" sz="2000" spc="-5" dirty="0">
                <a:solidFill>
                  <a:srgbClr val="000000"/>
                </a:solidFill>
                <a:effectLst/>
                <a:latin typeface="Times New Roman" panose="02020603050405020304" pitchFamily="18" charset="0"/>
                <a:ea typeface="Times New Roman" panose="02020603050405020304" pitchFamily="18" charset="0"/>
              </a:rPr>
              <a:t>Designing                 :  Html , </a:t>
            </a:r>
            <a:r>
              <a:rPr lang="en-US" sz="2000" spc="-5" dirty="0" err="1">
                <a:solidFill>
                  <a:srgbClr val="000000"/>
                </a:solidFill>
                <a:effectLst/>
                <a:latin typeface="Times New Roman" panose="02020603050405020304" pitchFamily="18" charset="0"/>
                <a:ea typeface="Times New Roman" panose="02020603050405020304" pitchFamily="18" charset="0"/>
              </a:rPr>
              <a:t>css</a:t>
            </a:r>
            <a:r>
              <a:rPr lang="en-US" sz="2000" spc="-5" dirty="0">
                <a:solidFill>
                  <a:srgbClr val="000000"/>
                </a:solidFill>
                <a:effectLst/>
                <a:latin typeface="Times New Roman" panose="02020603050405020304" pitchFamily="18" charset="0"/>
                <a:ea typeface="Times New Roman" panose="02020603050405020304" pitchFamily="18" charset="0"/>
              </a:rPr>
              <a:t>, </a:t>
            </a:r>
            <a:r>
              <a:rPr lang="en-US" sz="2000" spc="-5" dirty="0" err="1">
                <a:solidFill>
                  <a:srgbClr val="000000"/>
                </a:solidFill>
                <a:effectLst/>
                <a:latin typeface="Times New Roman" panose="02020603050405020304" pitchFamily="18" charset="0"/>
                <a:ea typeface="Times New Roman" panose="02020603050405020304" pitchFamily="18" charset="0"/>
              </a:rPr>
              <a:t>javascript</a:t>
            </a:r>
            <a:r>
              <a:rPr lang="en-US" sz="2000" spc="-5" dirty="0">
                <a:solidFill>
                  <a:srgbClr val="000000"/>
                </a:solidFill>
                <a:effectLst/>
                <a:latin typeface="Times New Roman" panose="02020603050405020304" pitchFamily="18" charset="0"/>
                <a:ea typeface="Times New Roman" panose="02020603050405020304" pitchFamily="18" charset="0"/>
              </a:rPr>
              <a:t>.</a:t>
            </a:r>
            <a:endParaRPr lang="en-IN" sz="20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spc="-5" dirty="0">
                <a:solidFill>
                  <a:srgbClr val="000000"/>
                </a:solidFill>
                <a:effectLst/>
                <a:latin typeface="Times New Roman" panose="02020603050405020304" pitchFamily="18" charset="0"/>
                <a:ea typeface="Times New Roman" panose="02020603050405020304" pitchFamily="18" charset="0"/>
              </a:rPr>
              <a:t>Data base</a:t>
            </a:r>
            <a:r>
              <a:rPr lang="en-US" sz="2000" dirty="0">
                <a:solidFill>
                  <a:srgbClr val="000000"/>
                </a:solidFill>
                <a:effectLst/>
                <a:latin typeface="Times New Roman" panose="02020603050405020304" pitchFamily="18" charset="0"/>
                <a:ea typeface="Times New Roman" panose="02020603050405020304" pitchFamily="18" charset="0"/>
              </a:rPr>
              <a:t>                  :  MySQL.</a:t>
            </a:r>
            <a:endParaRPr lang="en-IN" sz="2000" dirty="0">
              <a:solidFill>
                <a:srgbClr val="000000"/>
              </a:solidFill>
            </a:endParaRPr>
          </a:p>
        </p:txBody>
      </p:sp>
      <p:sp>
        <p:nvSpPr>
          <p:cNvPr id="11" name="TextBox 10">
            <a:extLst>
              <a:ext uri="{FF2B5EF4-FFF2-40B4-BE49-F238E27FC236}">
                <a16:creationId xmlns:a16="http://schemas.microsoft.com/office/drawing/2014/main" id="{B9765906-FEE8-6CBD-11F3-C0838CAFFF8F}"/>
              </a:ext>
            </a:extLst>
          </p:cNvPr>
          <p:cNvSpPr txBox="1"/>
          <p:nvPr/>
        </p:nvSpPr>
        <p:spPr>
          <a:xfrm>
            <a:off x="6296838" y="1577893"/>
            <a:ext cx="4794834" cy="830997"/>
          </a:xfrm>
          <a:prstGeom prst="rect">
            <a:avLst/>
          </a:prstGeom>
          <a:noFill/>
        </p:spPr>
        <p:txBody>
          <a:bodyPr wrap="square" rtlCol="0">
            <a:spAutoFit/>
          </a:bodyPr>
          <a:lstStyle/>
          <a:p>
            <a:r>
              <a:rPr lang="en-US" sz="2400" b="1" spc="-5" dirty="0">
                <a:effectLst/>
                <a:latin typeface="Times New Roman" panose="02020603050405020304" pitchFamily="18" charset="0"/>
                <a:ea typeface="Times New Roman" panose="02020603050405020304" pitchFamily="18" charset="0"/>
              </a:rPr>
              <a:t>Software requirements:</a:t>
            </a:r>
            <a:endParaRPr lang="en-IN" sz="2400" b="1"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322</TotalTime>
  <Words>1400</Words>
  <Application>Microsoft Office PowerPoint</Application>
  <PresentationFormat>Widescreen</PresentationFormat>
  <Paragraphs>149</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Cambria</vt:lpstr>
      <vt:lpstr>Courier New</vt:lpstr>
      <vt:lpstr>Gill Sans Nova</vt:lpstr>
      <vt:lpstr>Gill Sans Nova Light</vt:lpstr>
      <vt:lpstr>Sagona Book</vt:lpstr>
      <vt:lpstr>Times New Roman</vt:lpstr>
      <vt:lpstr>Wingdings</vt:lpstr>
      <vt:lpstr>Office Theme</vt:lpstr>
      <vt:lpstr>CMR TECHNICAL CAMPUS UGC AUTONOMOUS Accredited  by  NBA &amp; NAAC with ‘A’ Grade  Approved  by AICTE,New Delhi and affiliated to  JNTU,Hyderabad    Kandlakoya  (V), Medchal Road, Hyderabad -501401, Telangana      Department of Computer Science and Engineering </vt:lpstr>
      <vt:lpstr>CONTENTS</vt:lpstr>
      <vt:lpstr>ABSTRACT</vt:lpstr>
      <vt:lpstr>PowerPoint Presentation</vt:lpstr>
      <vt:lpstr>Existing system</vt:lpstr>
      <vt:lpstr>Disadvantages of existing system</vt:lpstr>
      <vt:lpstr>Proposed system</vt:lpstr>
      <vt:lpstr>Advantages of proposed system</vt:lpstr>
      <vt:lpstr>Requirement specification</vt:lpstr>
      <vt:lpstr>Novelty</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Accredited  by  NBA &amp; NAAC with ‘A’ Grade  Approved  by AICTE,New Delhi and affiliated to  JNTU,Hyderabad    Kandlakoya  (V), Medchal Road, Hyderabad -501401, Telangana      Department of Computer Science and Engineering </dc:title>
  <dc:creator>Vobilishetty Surajkumar</dc:creator>
  <cp:lastModifiedBy>Vobilishetty Surajkumar</cp:lastModifiedBy>
  <cp:revision>56</cp:revision>
  <dcterms:created xsi:type="dcterms:W3CDTF">2024-02-28T07:13:39Z</dcterms:created>
  <dcterms:modified xsi:type="dcterms:W3CDTF">2024-03-24T11:02:38Z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