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57A7-B2FF-4978-AC3D-33A204B830D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EF05B-8425-42A7-A7D6-4250E998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7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EF05B-8425-42A7-A7D6-4250E99826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0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EF05B-8425-42A7-A7D6-4250E99826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23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48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6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4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9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14926"/>
            <a:ext cx="7148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 Black"/>
                <a:cs typeface="Arial Black"/>
              </a:rPr>
              <a:t>Amazon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sz="4800" b="0" spc="-5" dirty="0">
                <a:latin typeface="Arial Black"/>
                <a:cs typeface="Arial Black"/>
              </a:rPr>
              <a:t>Sales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sz="4800" b="0" spc="20" dirty="0">
                <a:latin typeface="Arial Black"/>
                <a:cs typeface="Arial Black"/>
              </a:rPr>
              <a:t>Report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7800" y="6253892"/>
            <a:ext cx="28956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By: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lang="en-US" dirty="0">
                <a:latin typeface="Arial Black"/>
                <a:cs typeface="Arial Black"/>
              </a:rPr>
              <a:t>Neelam Kushwaha</a:t>
            </a:r>
            <a:endParaRPr dirty="0">
              <a:latin typeface="Arial Black"/>
              <a:cs typeface="Arial Black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7183EC9-2265-D154-A691-99144E42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9" y="1500434"/>
            <a:ext cx="6400800" cy="4556653"/>
          </a:xfrm>
          <a:prstGeom prst="rect">
            <a:avLst/>
          </a:prstGeom>
        </p:spPr>
      </p:pic>
      <p:pic>
        <p:nvPicPr>
          <p:cNvPr id="8" name="Picture 7" descr="A black and yellow logo&#10;&#10;Description automatically generated with low confidence">
            <a:extLst>
              <a:ext uri="{FF2B5EF4-FFF2-40B4-BE49-F238E27FC236}">
                <a16:creationId xmlns:a16="http://schemas.microsoft.com/office/drawing/2014/main" id="{928A8B8D-C223-EF36-D2E0-509C378CE6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69" y="1752600"/>
            <a:ext cx="2209800" cy="1104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0566" y="464058"/>
            <a:ext cx="484695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40" dirty="0"/>
              <a:t>Detail Analysis</a:t>
            </a:r>
            <a:endParaRPr spc="-240" dirty="0"/>
          </a:p>
        </p:txBody>
      </p:sp>
      <p:sp>
        <p:nvSpPr>
          <p:cNvPr id="12" name="object 12"/>
          <p:cNvSpPr txBox="1"/>
          <p:nvPr/>
        </p:nvSpPr>
        <p:spPr>
          <a:xfrm>
            <a:off x="533400" y="2578734"/>
            <a:ext cx="5275833" cy="236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615" algn="just">
              <a:lnSpc>
                <a:spcPct val="100000"/>
              </a:lnSpc>
            </a:pPr>
            <a:r>
              <a:rPr sz="2000" spc="-5" dirty="0">
                <a:latin typeface="Bahnschrift"/>
                <a:cs typeface="Bahnschrift"/>
              </a:rPr>
              <a:t>According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to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the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visual</a:t>
            </a:r>
            <a:r>
              <a:rPr sz="2000" spc="40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the 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b="1" spc="-50" dirty="0">
                <a:latin typeface="Arial"/>
                <a:cs typeface="Arial"/>
              </a:rPr>
              <a:t>Profit </a:t>
            </a:r>
            <a:r>
              <a:rPr sz="2000" dirty="0">
                <a:latin typeface="Bahnschrift"/>
                <a:cs typeface="Bahnschrift"/>
              </a:rPr>
              <a:t>is </a:t>
            </a:r>
            <a:r>
              <a:rPr sz="2000" b="1" spc="-90" dirty="0">
                <a:latin typeface="Arial"/>
                <a:cs typeface="Arial"/>
              </a:rPr>
              <a:t>Highest </a:t>
            </a:r>
            <a:r>
              <a:rPr sz="2000" spc="-5" dirty="0">
                <a:latin typeface="Bahnschrift"/>
                <a:cs typeface="Bahnschrift"/>
              </a:rPr>
              <a:t>in </a:t>
            </a:r>
            <a:r>
              <a:rPr sz="2000" b="1" spc="-100" dirty="0">
                <a:latin typeface="Arial"/>
                <a:cs typeface="Arial"/>
              </a:rPr>
              <a:t>Djibouti </a:t>
            </a:r>
            <a:r>
              <a:rPr sz="2000" spc="-5" dirty="0">
                <a:latin typeface="Bahnschrift"/>
                <a:cs typeface="Bahnschrift"/>
              </a:rPr>
              <a:t>and 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b="1" spc="-65" dirty="0">
                <a:latin typeface="Arial"/>
                <a:cs typeface="Arial"/>
              </a:rPr>
              <a:t>L</a:t>
            </a:r>
            <a:r>
              <a:rPr lang="en-US" sz="2000" b="1" spc="-65" dirty="0">
                <a:latin typeface="Arial"/>
                <a:cs typeface="Arial"/>
              </a:rPr>
              <a:t>owest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in</a:t>
            </a:r>
            <a:r>
              <a:rPr sz="2000" spc="235" dirty="0">
                <a:latin typeface="Bahnschrift"/>
                <a:cs typeface="Bahnschrift"/>
              </a:rPr>
              <a:t> </a:t>
            </a:r>
            <a:r>
              <a:rPr sz="2000" b="1" spc="-90" dirty="0">
                <a:latin typeface="Arial"/>
                <a:cs typeface="Arial"/>
              </a:rPr>
              <a:t>Kuwait.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3200" b="1" spc="-185" dirty="0">
                <a:latin typeface="Arial"/>
                <a:cs typeface="Arial"/>
              </a:rPr>
              <a:t>KUWAIT</a:t>
            </a:r>
            <a:r>
              <a:rPr lang="en-US" sz="3200" dirty="0">
                <a:latin typeface="Arial"/>
                <a:cs typeface="Arial"/>
              </a:rPr>
              <a:t>(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sz="3200" b="1" spc="-125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3200" b="1" spc="-80" dirty="0">
                <a:latin typeface="Arial" panose="020B0604020202020204" pitchFamily="34" charset="0"/>
                <a:cs typeface="Arial" panose="020B0604020202020204" pitchFamily="34" charset="0"/>
              </a:rPr>
              <a:t>6K</a:t>
            </a:r>
            <a:r>
              <a:rPr lang="en-US" sz="3200" b="1" spc="-8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</a:pPr>
            <a:r>
              <a:rPr sz="3200" b="1" spc="-165" dirty="0">
                <a:latin typeface="Arial"/>
                <a:cs typeface="Arial"/>
              </a:rPr>
              <a:t>DJIBOUT</a:t>
            </a:r>
            <a:r>
              <a:rPr lang="en-US" sz="3200" b="1" spc="-165" dirty="0">
                <a:latin typeface="Arial"/>
                <a:cs typeface="Arial"/>
              </a:rPr>
              <a:t> (</a:t>
            </a:r>
            <a:r>
              <a:rPr sz="3200" b="1" spc="-70" dirty="0">
                <a:latin typeface="Arial"/>
                <a:cs typeface="Arial"/>
              </a:rPr>
              <a:t>2425</a:t>
            </a:r>
            <a:r>
              <a:rPr lang="en-US" sz="3200" b="1" spc="-70" dirty="0">
                <a:latin typeface="Arial"/>
                <a:cs typeface="Arial"/>
              </a:rPr>
              <a:t>.</a:t>
            </a:r>
            <a:r>
              <a:rPr sz="3200" b="1" spc="-70" dirty="0">
                <a:latin typeface="Arial"/>
                <a:cs typeface="Arial"/>
              </a:rPr>
              <a:t>3</a:t>
            </a:r>
            <a:r>
              <a:rPr lang="en-US" sz="3200" b="1" spc="-70" dirty="0">
                <a:latin typeface="Arial"/>
                <a:cs typeface="Arial"/>
              </a:rPr>
              <a:t>2k)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D4086C26-C921-4A1C-BA48-7F55D3718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18967"/>
            <a:ext cx="5942964" cy="42868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ABA477-B331-5EE8-9E19-4AC5169DA3B7}"/>
              </a:ext>
            </a:extLst>
          </p:cNvPr>
          <p:cNvCxnSpPr/>
          <p:nvPr/>
        </p:nvCxnSpPr>
        <p:spPr>
          <a:xfrm flipH="1">
            <a:off x="5105400" y="4038600"/>
            <a:ext cx="35052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C921E-6952-835E-5BC4-EB98AA6F7BDF}"/>
              </a:ext>
            </a:extLst>
          </p:cNvPr>
          <p:cNvCxnSpPr/>
          <p:nvPr/>
        </p:nvCxnSpPr>
        <p:spPr>
          <a:xfrm flipH="1">
            <a:off x="5638800" y="3657600"/>
            <a:ext cx="3200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74BB7EC-C599-D427-151D-9EF31D9B0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600" y="250749"/>
            <a:ext cx="6577965" cy="41357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en-US" sz="2400" b="0" spc="-5" dirty="0">
                <a:latin typeface="Bahnschrift"/>
                <a:cs typeface="Bahnschrift"/>
              </a:rPr>
              <a:t>Profit Distribution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CEE11-DF95-A39C-54DE-B7B48B000069}"/>
              </a:ext>
            </a:extLst>
          </p:cNvPr>
          <p:cNvSpPr txBox="1"/>
          <p:nvPr/>
        </p:nvSpPr>
        <p:spPr>
          <a:xfrm>
            <a:off x="862965" y="968756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Bahnschrift"/>
                <a:cs typeface="Bahnschrift"/>
              </a:rPr>
              <a:t>KEY</a:t>
            </a:r>
            <a:r>
              <a:rPr lang="en-IN" sz="1800" spc="195" dirty="0">
                <a:latin typeface="Bahnschrift"/>
                <a:cs typeface="Bahnschrift"/>
              </a:rPr>
              <a:t> </a:t>
            </a:r>
            <a:r>
              <a:rPr lang="en-IN" sz="1800" spc="-5" dirty="0">
                <a:latin typeface="Bahnschrift"/>
                <a:cs typeface="Bahnschrift"/>
              </a:rPr>
              <a:t>INSIGHTS</a:t>
            </a:r>
            <a:endParaRPr lang="en-IN" sz="18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IN" sz="1800" spc="-5" dirty="0">
                <a:latin typeface="Bahnschrift"/>
                <a:cs typeface="Bahnschrift"/>
              </a:rPr>
              <a:t>According</a:t>
            </a:r>
            <a:r>
              <a:rPr lang="en-IN" sz="1800" spc="400" dirty="0">
                <a:latin typeface="Bahnschrift"/>
                <a:cs typeface="Bahnschrift"/>
              </a:rPr>
              <a:t> </a:t>
            </a:r>
            <a:r>
              <a:rPr lang="en-IN" sz="1800" spc="-5" dirty="0">
                <a:latin typeface="Bahnschrift"/>
                <a:cs typeface="Bahnschrift"/>
              </a:rPr>
              <a:t>to</a:t>
            </a:r>
            <a:r>
              <a:rPr lang="en-IN" sz="1800" spc="400" dirty="0">
                <a:latin typeface="Bahnschrift"/>
                <a:cs typeface="Bahnschrift"/>
              </a:rPr>
              <a:t> </a:t>
            </a:r>
            <a:r>
              <a:rPr lang="en-IN" sz="1800" spc="-5" dirty="0">
                <a:latin typeface="Bahnschrift"/>
                <a:cs typeface="Bahnschrift"/>
              </a:rPr>
              <a:t>the</a:t>
            </a:r>
            <a:r>
              <a:rPr lang="en-IN" sz="1800" spc="400" dirty="0">
                <a:latin typeface="Bahnschrift"/>
                <a:cs typeface="Bahnschrift"/>
              </a:rPr>
              <a:t> </a:t>
            </a:r>
            <a:r>
              <a:rPr lang="en-IN" sz="1800" dirty="0">
                <a:latin typeface="Bahnschrift"/>
                <a:cs typeface="Bahnschrift"/>
              </a:rPr>
              <a:t>visual  </a:t>
            </a:r>
            <a:r>
              <a:rPr lang="en-IN" sz="1800" spc="5" dirty="0">
                <a:latin typeface="Bahnschrift"/>
                <a:cs typeface="Bahnschrift"/>
              </a:rPr>
              <a:t> </a:t>
            </a:r>
            <a:r>
              <a:rPr lang="en-IN" sz="1800" b="1" spc="-50" dirty="0">
                <a:latin typeface="Arial"/>
                <a:cs typeface="Arial"/>
              </a:rPr>
              <a:t>Profit </a:t>
            </a:r>
            <a:r>
              <a:rPr lang="en-IN" sz="1800" b="1" spc="-45" dirty="0">
                <a:latin typeface="Arial"/>
                <a:cs typeface="Arial"/>
              </a:rPr>
              <a:t> </a:t>
            </a:r>
            <a:r>
              <a:rPr lang="en-IN" sz="1800" spc="-5" dirty="0">
                <a:latin typeface="Bahnschrift"/>
                <a:cs typeface="Bahnschrift"/>
              </a:rPr>
              <a:t>is </a:t>
            </a:r>
            <a:r>
              <a:rPr lang="en-IN" sz="1800" b="1" spc="-90" dirty="0">
                <a:latin typeface="Arial"/>
                <a:cs typeface="Arial"/>
              </a:rPr>
              <a:t>Highest </a:t>
            </a:r>
            <a:r>
              <a:rPr lang="en-IN" sz="1800" dirty="0">
                <a:latin typeface="Bahnschrift"/>
                <a:cs typeface="Bahnschrift"/>
              </a:rPr>
              <a:t>in </a:t>
            </a:r>
            <a:r>
              <a:rPr lang="en-IN" sz="1800" b="1" spc="-130" dirty="0">
                <a:latin typeface="Arial"/>
                <a:cs typeface="Arial"/>
              </a:rPr>
              <a:t>Fourth </a:t>
            </a:r>
            <a:r>
              <a:rPr lang="en-IN" sz="1800" b="1" spc="-55" dirty="0">
                <a:latin typeface="Arial"/>
                <a:cs typeface="Arial"/>
              </a:rPr>
              <a:t>Quarter </a:t>
            </a:r>
            <a:r>
              <a:rPr lang="en-IN" sz="1800" b="1" spc="-100" dirty="0">
                <a:latin typeface="Arial"/>
                <a:cs typeface="Arial"/>
              </a:rPr>
              <a:t>in </a:t>
            </a:r>
            <a:r>
              <a:rPr lang="en-IN" sz="1800" b="1" spc="-95" dirty="0">
                <a:latin typeface="Arial"/>
                <a:cs typeface="Arial"/>
              </a:rPr>
              <a:t> </a:t>
            </a:r>
            <a:r>
              <a:rPr lang="en-IN" sz="1800" b="1" spc="-70" dirty="0">
                <a:latin typeface="Arial"/>
                <a:cs typeface="Arial"/>
              </a:rPr>
              <a:t>the </a:t>
            </a:r>
            <a:r>
              <a:rPr lang="en-IN" sz="1800" b="1" spc="-105" dirty="0">
                <a:latin typeface="Arial"/>
                <a:cs typeface="Arial"/>
              </a:rPr>
              <a:t>month </a:t>
            </a:r>
            <a:r>
              <a:rPr lang="en-IN" sz="1800" b="1" spc="-100" dirty="0">
                <a:latin typeface="Arial"/>
                <a:cs typeface="Arial"/>
              </a:rPr>
              <a:t>of </a:t>
            </a:r>
            <a:r>
              <a:rPr lang="en-IN" sz="1800" b="1" spc="-110" dirty="0">
                <a:latin typeface="Arial"/>
                <a:cs typeface="Arial"/>
              </a:rPr>
              <a:t>may </a:t>
            </a:r>
            <a:r>
              <a:rPr lang="en-IN" sz="1800" b="1" spc="-145" dirty="0">
                <a:latin typeface="Arial"/>
                <a:cs typeface="Arial"/>
              </a:rPr>
              <a:t>on </a:t>
            </a:r>
            <a:r>
              <a:rPr lang="en-IN" sz="1800" b="1" spc="-140" dirty="0">
                <a:latin typeface="Arial"/>
                <a:cs typeface="Arial"/>
              </a:rPr>
              <a:t>day </a:t>
            </a:r>
            <a:r>
              <a:rPr lang="en-IN" sz="1800" b="1" spc="-120" dirty="0">
                <a:latin typeface="Arial"/>
                <a:cs typeface="Arial"/>
              </a:rPr>
              <a:t>7, </a:t>
            </a:r>
            <a:r>
              <a:rPr lang="en-IN" sz="1800" b="1" spc="-100" dirty="0">
                <a:latin typeface="Arial"/>
                <a:cs typeface="Arial"/>
              </a:rPr>
              <a:t>in </a:t>
            </a:r>
            <a:r>
              <a:rPr lang="en-IN" sz="1800" b="1" spc="-95" dirty="0">
                <a:latin typeface="Arial"/>
                <a:cs typeface="Arial"/>
              </a:rPr>
              <a:t> </a:t>
            </a:r>
            <a:r>
              <a:rPr lang="en-IN" sz="1800" b="1" spc="-70" dirty="0">
                <a:latin typeface="Arial"/>
                <a:cs typeface="Arial"/>
              </a:rPr>
              <a:t>the </a:t>
            </a:r>
            <a:r>
              <a:rPr lang="en-IN" sz="1800" b="1" spc="-50" dirty="0">
                <a:latin typeface="Arial"/>
                <a:cs typeface="Arial"/>
              </a:rPr>
              <a:t>year </a:t>
            </a:r>
            <a:r>
              <a:rPr lang="en-IN" sz="1800" b="1" spc="-180" dirty="0">
                <a:latin typeface="Arial"/>
                <a:cs typeface="Arial"/>
              </a:rPr>
              <a:t>2013 </a:t>
            </a:r>
            <a:r>
              <a:rPr lang="en-IN" sz="1800" spc="-5" dirty="0">
                <a:latin typeface="Bahnschrift"/>
                <a:cs typeface="Bahnschrift"/>
              </a:rPr>
              <a:t>and </a:t>
            </a:r>
            <a:r>
              <a:rPr lang="en-IN" sz="1800" b="1" spc="-65" dirty="0">
                <a:latin typeface="Arial"/>
                <a:cs typeface="Arial"/>
              </a:rPr>
              <a:t>Least </a:t>
            </a:r>
            <a:r>
              <a:rPr lang="en-IN" sz="1800" spc="-5" dirty="0">
                <a:latin typeface="Bahnschrift"/>
                <a:cs typeface="Bahnschrift"/>
              </a:rPr>
              <a:t>in </a:t>
            </a:r>
            <a:r>
              <a:rPr lang="en-IN" sz="1800" b="1" spc="-45" dirty="0">
                <a:latin typeface="Arial"/>
                <a:cs typeface="Arial"/>
              </a:rPr>
              <a:t>third </a:t>
            </a:r>
            <a:r>
              <a:rPr lang="en-IN" sz="1800" b="1" spc="-40" dirty="0">
                <a:latin typeface="Arial"/>
                <a:cs typeface="Arial"/>
              </a:rPr>
              <a:t> </a:t>
            </a:r>
            <a:r>
              <a:rPr lang="en-IN" sz="1800" b="1" spc="-70" dirty="0">
                <a:latin typeface="Arial"/>
                <a:cs typeface="Arial"/>
              </a:rPr>
              <a:t>Quarter.</a:t>
            </a:r>
            <a:endParaRPr lang="en-IN" sz="1800" dirty="0">
              <a:latin typeface="Arial"/>
              <a:cs typeface="Arial"/>
            </a:endParaRPr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DCFDBB5-273E-3BF0-4397-BB6793D87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7544853" cy="3943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250749"/>
            <a:ext cx="6577965" cy="41357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5" dirty="0">
                <a:latin typeface="Bahnschrift"/>
                <a:cs typeface="Bahnschrift"/>
              </a:rPr>
              <a:t>Top</a:t>
            </a:r>
            <a:r>
              <a:rPr sz="2400" b="0" spc="21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5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Items</a:t>
            </a:r>
            <a:r>
              <a:rPr sz="2400" b="0" spc="24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lang="en-US" sz="2400" spc="240" dirty="0">
                <a:latin typeface="Bahnschrift"/>
                <a:cs typeface="Bahnschrift"/>
              </a:rPr>
              <a:t>Margin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981590"/>
            <a:ext cx="1103545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ahnschrift"/>
                <a:cs typeface="Bahnschrift"/>
              </a:rPr>
              <a:t>KEY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Bahnschrift"/>
                <a:cs typeface="Bahnschrift"/>
              </a:rPr>
              <a:t>According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to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the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visual</a:t>
            </a:r>
            <a:r>
              <a:rPr sz="2000" spc="40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we</a:t>
            </a:r>
            <a:r>
              <a:rPr sz="2000" spc="41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can </a:t>
            </a:r>
            <a:r>
              <a:rPr sz="2000" spc="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see</a:t>
            </a:r>
            <a:r>
              <a:rPr sz="2000" spc="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the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Items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which</a:t>
            </a:r>
            <a:r>
              <a:rPr sz="2000" dirty="0">
                <a:latin typeface="Bahnschrift"/>
                <a:cs typeface="Bahnschrift"/>
              </a:rPr>
              <a:t> has</a:t>
            </a:r>
            <a:r>
              <a:rPr sz="2000" spc="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highest 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b="1" spc="-114" dirty="0">
                <a:latin typeface="Arial"/>
                <a:cs typeface="Arial"/>
              </a:rPr>
              <a:t>Profit</a:t>
            </a:r>
            <a:r>
              <a:rPr lang="en-US" sz="2000" b="1" spc="-114" dirty="0">
                <a:latin typeface="Arial"/>
                <a:cs typeface="Arial"/>
              </a:rPr>
              <a:t> Margin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dirty="0">
                <a:latin typeface="Bahnschrift"/>
                <a:cs typeface="Bahnschrift"/>
              </a:rPr>
              <a:t>which</a:t>
            </a:r>
            <a:r>
              <a:rPr sz="2000" spc="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is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b="1" spc="-95" dirty="0">
                <a:latin typeface="Arial"/>
                <a:cs typeface="Arial"/>
              </a:rPr>
              <a:t>Clothes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dirty="0">
                <a:latin typeface="Bahnschrift"/>
                <a:cs typeface="Bahnschrift"/>
              </a:rPr>
              <a:t>having </a:t>
            </a:r>
            <a:r>
              <a:rPr sz="2000" spc="5" dirty="0">
                <a:latin typeface="Bahnschrift"/>
                <a:cs typeface="Bahnschrift"/>
              </a:rPr>
              <a:t> </a:t>
            </a:r>
            <a:r>
              <a:rPr sz="2000" b="1" spc="-190" dirty="0">
                <a:latin typeface="Arial"/>
                <a:cs typeface="Arial"/>
              </a:rPr>
              <a:t>67.2%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and</a:t>
            </a:r>
            <a:r>
              <a:rPr sz="2000" dirty="0">
                <a:latin typeface="Bahnschrift"/>
                <a:cs typeface="Bahnschrift"/>
              </a:rPr>
              <a:t> </a:t>
            </a:r>
            <a:r>
              <a:rPr sz="2000" b="1" spc="-110" dirty="0">
                <a:latin typeface="Arial"/>
                <a:cs typeface="Arial"/>
              </a:rPr>
              <a:t>Office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Supplies</a:t>
            </a:r>
            <a:r>
              <a:rPr sz="2000" b="1" spc="-95" dirty="0">
                <a:latin typeface="Arial"/>
                <a:cs typeface="Arial"/>
              </a:rPr>
              <a:t> has 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Lowest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Profit</a:t>
            </a:r>
            <a:r>
              <a:rPr lang="en-US" sz="2000" b="1" spc="-114" dirty="0">
                <a:latin typeface="Arial"/>
                <a:cs typeface="Arial"/>
              </a:rPr>
              <a:t> margin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Bahnschrift"/>
                <a:cs typeface="Bahnschrift"/>
              </a:rPr>
              <a:t>having</a:t>
            </a:r>
            <a:r>
              <a:rPr sz="2000" spc="229" dirty="0">
                <a:latin typeface="Bahnschrift"/>
                <a:cs typeface="Bahnschrift"/>
              </a:rPr>
              <a:t> </a:t>
            </a:r>
            <a:r>
              <a:rPr sz="2000" b="1" spc="-225" dirty="0">
                <a:latin typeface="Arial"/>
                <a:cs typeface="Arial"/>
              </a:rPr>
              <a:t>19.4%.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F7A1EA2E-AF68-EAC3-A294-DE631DE84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49374"/>
            <a:ext cx="7239000" cy="42578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00" y="851299"/>
            <a:ext cx="10363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ahnschrift"/>
                <a:cs typeface="Bahnschrift"/>
              </a:rPr>
              <a:t>KEY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Bahnschrift"/>
                <a:cs typeface="Bahnschrift"/>
              </a:rPr>
              <a:t>According</a:t>
            </a:r>
            <a:r>
              <a:rPr sz="240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to</a:t>
            </a:r>
            <a:r>
              <a:rPr sz="240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the</a:t>
            </a:r>
            <a:r>
              <a:rPr sz="240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visual</a:t>
            </a:r>
            <a:r>
              <a:rPr sz="2400" spc="40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41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can </a:t>
            </a:r>
            <a:r>
              <a:rPr sz="2400" spc="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Clearly</a:t>
            </a:r>
            <a:r>
              <a:rPr sz="2400" spc="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that</a:t>
            </a:r>
            <a:r>
              <a:rPr sz="240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the</a:t>
            </a:r>
            <a:r>
              <a:rPr sz="2400" dirty="0">
                <a:latin typeface="Bahnschrift"/>
                <a:cs typeface="Bahnschrift"/>
              </a:rPr>
              <a:t> </a:t>
            </a:r>
            <a:r>
              <a:rPr sz="2400" b="1" spc="-105" dirty="0">
                <a:latin typeface="Arial"/>
                <a:cs typeface="Arial"/>
              </a:rPr>
              <a:t>Cosmetics 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Item</a:t>
            </a:r>
            <a:r>
              <a:rPr sz="2400" dirty="0">
                <a:latin typeface="Bahnschrift"/>
                <a:cs typeface="Bahnschrift"/>
              </a:rPr>
              <a:t> has</a:t>
            </a:r>
            <a:r>
              <a:rPr sz="2400" spc="5" dirty="0">
                <a:latin typeface="Bahnschrift"/>
                <a:cs typeface="Bahnschrift"/>
              </a:rPr>
              <a:t> </a:t>
            </a:r>
            <a:r>
              <a:rPr sz="2400" b="1" spc="-90" dirty="0">
                <a:latin typeface="Arial"/>
                <a:cs typeface="Arial"/>
              </a:rPr>
              <a:t>Highest</a:t>
            </a:r>
            <a:r>
              <a:rPr sz="2400" b="1" spc="490" dirty="0">
                <a:latin typeface="Arial"/>
                <a:cs typeface="Arial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Total</a:t>
            </a:r>
            <a:r>
              <a:rPr sz="2400" spc="-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Profit </a:t>
            </a:r>
            <a:r>
              <a:rPr sz="2400" spc="-40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where</a:t>
            </a:r>
            <a:r>
              <a:rPr sz="2400" spc="23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as</a:t>
            </a:r>
            <a:r>
              <a:rPr sz="2400" spc="229" dirty="0">
                <a:latin typeface="Bahnschrift"/>
                <a:cs typeface="Bahnschrift"/>
              </a:rPr>
              <a:t> </a:t>
            </a:r>
            <a:r>
              <a:rPr lang="en-US" sz="2400" b="1" spc="-60" dirty="0">
                <a:latin typeface="Arial"/>
                <a:cs typeface="Arial"/>
              </a:rPr>
              <a:t>snacks and beverages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Bahnschrift"/>
                <a:cs typeface="Bahnschrift"/>
              </a:rPr>
              <a:t>has</a:t>
            </a:r>
            <a:r>
              <a:rPr sz="2400" spc="22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the</a:t>
            </a:r>
            <a:r>
              <a:rPr sz="2400" spc="229" dirty="0">
                <a:latin typeface="Bahnschrift"/>
                <a:cs typeface="Bahnschrift"/>
              </a:rPr>
              <a:t> </a:t>
            </a:r>
            <a:r>
              <a:rPr sz="2400" b="1" spc="-75" dirty="0">
                <a:latin typeface="Arial"/>
                <a:cs typeface="Arial"/>
              </a:rPr>
              <a:t>Lowest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925" y="6084519"/>
            <a:ext cx="1876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EFA12D"/>
                </a:solidFill>
                <a:latin typeface="Arial"/>
                <a:cs typeface="Arial"/>
              </a:rPr>
              <a:t>FRUITS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30" dirty="0">
                <a:solidFill>
                  <a:srgbClr val="001F5F"/>
                </a:solidFill>
                <a:latin typeface="Arial"/>
                <a:cs typeface="Arial"/>
              </a:rPr>
              <a:t>TOTA</a:t>
            </a:r>
            <a:r>
              <a:rPr sz="1200" b="1" spc="-11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200" b="1" spc="-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120.5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C0214F57-D1A8-6398-BE3E-4B3B5C9B5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301181"/>
            <a:ext cx="6577965" cy="41357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en-US" sz="2400" b="0" spc="-5" dirty="0">
                <a:latin typeface="Bahnschrift"/>
                <a:cs typeface="Bahnschrift"/>
              </a:rPr>
              <a:t>Profit Distribution</a:t>
            </a:r>
            <a:endParaRPr sz="2400" dirty="0">
              <a:latin typeface="Bahnschrift"/>
              <a:cs typeface="Bahnschrift"/>
            </a:endParaRPr>
          </a:p>
        </p:txBody>
      </p:sp>
      <p:pic>
        <p:nvPicPr>
          <p:cNvPr id="17" name="Picture 16" descr="Chart, histogram, treemap chart&#10;&#10;Description automatically generated">
            <a:extLst>
              <a:ext uri="{FF2B5EF4-FFF2-40B4-BE49-F238E27FC236}">
                <a16:creationId xmlns:a16="http://schemas.microsoft.com/office/drawing/2014/main" id="{77780441-DE1B-5D55-51C1-0E64C7B28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20891"/>
            <a:ext cx="8345065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600" y="214453"/>
            <a:ext cx="53314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85" dirty="0"/>
              <a:t>Detail Revenue Analysis</a:t>
            </a:r>
            <a:endParaRPr spc="-240"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123213"/>
            <a:ext cx="1142999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ahnschrift"/>
                <a:cs typeface="Bahnschrift"/>
              </a:rPr>
              <a:t>KEY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Bahnschrift"/>
                <a:cs typeface="Bahnschrift"/>
              </a:rPr>
              <a:t>According</a:t>
            </a:r>
            <a:r>
              <a:rPr sz="240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to</a:t>
            </a:r>
            <a:r>
              <a:rPr sz="240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the</a:t>
            </a:r>
            <a:r>
              <a:rPr sz="240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visual</a:t>
            </a:r>
            <a:r>
              <a:rPr sz="2400" spc="40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we</a:t>
            </a:r>
            <a:r>
              <a:rPr sz="2400" spc="41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can </a:t>
            </a:r>
            <a:r>
              <a:rPr sz="2400" spc="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see</a:t>
            </a:r>
            <a:r>
              <a:rPr sz="2400" spc="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that</a:t>
            </a:r>
            <a:r>
              <a:rPr sz="2400" dirty="0">
                <a:latin typeface="Bahnschrift"/>
                <a:cs typeface="Bahnschrift"/>
              </a:rPr>
              <a:t> the</a:t>
            </a:r>
            <a:r>
              <a:rPr sz="2400" spc="5" dirty="0">
                <a:latin typeface="Bahnschrift"/>
                <a:cs typeface="Bahnschrift"/>
              </a:rPr>
              <a:t> </a:t>
            </a:r>
            <a:r>
              <a:rPr sz="2400" b="1" spc="-105" dirty="0">
                <a:latin typeface="Arial"/>
                <a:cs typeface="Arial"/>
              </a:rPr>
              <a:t>Cosmetics </a:t>
            </a:r>
            <a:r>
              <a:rPr sz="2400" spc="-5" dirty="0">
                <a:latin typeface="Bahnschrift"/>
                <a:cs typeface="Bahnschrift"/>
              </a:rPr>
              <a:t>Item</a:t>
            </a:r>
            <a:r>
              <a:rPr lang="en-US" sz="2400" spc="-5" dirty="0">
                <a:latin typeface="Bahnschrift"/>
                <a:cs typeface="Bahnschrift"/>
              </a:rPr>
              <a:t>s are Top in terms of Contributing to revenue.</a:t>
            </a:r>
            <a:endParaRPr sz="2400" dirty="0">
              <a:latin typeface="Bahnschrift"/>
              <a:cs typeface="Bahnschrift"/>
            </a:endParaRPr>
          </a:p>
        </p:txBody>
      </p:sp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5780AA9F-DF3C-86B3-857A-70080D60D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00" y="2743242"/>
            <a:ext cx="7525800" cy="39398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8124" y="939408"/>
            <a:ext cx="10802876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ahnschrift"/>
                <a:cs typeface="Bahnschrift"/>
              </a:rPr>
              <a:t>KEY</a:t>
            </a:r>
            <a:r>
              <a:rPr sz="2400" spc="19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r>
              <a:rPr sz="2000" spc="-5" dirty="0">
                <a:latin typeface="Bahnschrift"/>
                <a:cs typeface="Bahnschrift"/>
              </a:rPr>
              <a:t>According	to	the	visual	</a:t>
            </a:r>
            <a:r>
              <a:rPr sz="2000" dirty="0">
                <a:latin typeface="Bahnschrift"/>
                <a:cs typeface="Bahnschrift"/>
              </a:rPr>
              <a:t>we	can</a:t>
            </a:r>
            <a:r>
              <a:rPr lang="en-US" sz="2000" dirty="0">
                <a:latin typeface="Bahnschrift"/>
                <a:cs typeface="Bahnschrift"/>
              </a:rPr>
              <a:t> see that 2012 heights total revenue and 2011 having the lowest revenue.</a:t>
            </a:r>
          </a:p>
          <a:p>
            <a:pPr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endParaRPr lang="en-US" sz="20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r>
              <a:rPr lang="en-US" sz="2000" dirty="0">
                <a:latin typeface="Bahnschrift"/>
                <a:cs typeface="Bahnschrift"/>
              </a:rPr>
              <a:t>Though Profit percentage were high in 2016</a:t>
            </a:r>
            <a:endParaRPr sz="2000" dirty="0">
              <a:latin typeface="Bahnschrift"/>
              <a:cs typeface="Bahnschrift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716A0D4-9914-8FF5-066F-EB7AFCA1AF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301181"/>
            <a:ext cx="6577965" cy="41357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en-US" sz="2400" b="0" spc="-5" dirty="0">
                <a:latin typeface="Bahnschrift"/>
                <a:cs typeface="Bahnschrift"/>
              </a:rPr>
              <a:t>Last year , Total Revenue along with Profit %</a:t>
            </a:r>
            <a:endParaRPr sz="2400" dirty="0">
              <a:latin typeface="Bahnschrift"/>
              <a:cs typeface="Bahnschrift"/>
            </a:endParaRP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B7D82FFC-D9ED-8E97-DDB5-9C4594EE2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54212"/>
            <a:ext cx="7036215" cy="4095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1166229"/>
            <a:ext cx="10748010" cy="334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Bahnschrift"/>
              <a:cs typeface="Bahnschrift"/>
            </a:endParaRPr>
          </a:p>
          <a:p>
            <a:pPr marL="1348740">
              <a:lnSpc>
                <a:spcPct val="100000"/>
              </a:lnSpc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300345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lang="en-US"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 err="1">
                <a:solidFill>
                  <a:srgbClr val="488392"/>
                </a:solidFill>
                <a:latin typeface="Bahnschrift"/>
                <a:cs typeface="Bahnschrift"/>
              </a:rPr>
              <a:t>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31.90M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75" dirty="0">
                <a:solidFill>
                  <a:srgbClr val="00AFEF"/>
                </a:solidFill>
                <a:latin typeface="Arial"/>
                <a:cs typeface="Arial"/>
              </a:rPr>
              <a:t>11.13M</a:t>
            </a:r>
            <a:r>
              <a:rPr sz="2400" spc="-275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  <a:p>
            <a:pPr marL="12700" marR="52984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EF"/>
                </a:solidFill>
                <a:latin typeface="Bahnschrift"/>
                <a:cs typeface="Bahnschrift"/>
              </a:rPr>
              <a:t>2012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Cost 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22.9M</a:t>
            </a:r>
            <a:r>
              <a:rPr sz="2400" b="1" spc="4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2016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21454" y="492963"/>
            <a:ext cx="58511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95" dirty="0"/>
              <a:t>Sales </a:t>
            </a:r>
            <a:r>
              <a:rPr spc="-25" dirty="0"/>
              <a:t> </a:t>
            </a:r>
            <a:r>
              <a:rPr lang="en-US" spc="-245" dirty="0"/>
              <a:t>Analysis</a:t>
            </a:r>
            <a:endParaRPr spc="-245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62D7BB1-1476-0DC4-8702-341D95209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1" y="1583835"/>
            <a:ext cx="7811590" cy="43630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7199" y="510285"/>
            <a:ext cx="647700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40" dirty="0"/>
              <a:t>Problem Statement</a:t>
            </a:r>
            <a:endParaRPr spc="-21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DBBA0-8610-9D6B-8CFC-B6262E04D99B}"/>
              </a:ext>
            </a:extLst>
          </p:cNvPr>
          <p:cNvSpPr txBox="1"/>
          <p:nvPr/>
        </p:nvSpPr>
        <p:spPr>
          <a:xfrm>
            <a:off x="609600" y="1818756"/>
            <a:ext cx="11277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Sales management has gained importance to meet increasing competition and the need</a:t>
            </a:r>
          </a:p>
          <a:p>
            <a:r>
              <a:rPr lang="en-US" sz="2000" dirty="0"/>
              <a:t>for improved methods of distribution to reduce cost and to increase profits. Sales</a:t>
            </a:r>
          </a:p>
          <a:p>
            <a:r>
              <a:rPr lang="en-US" sz="2000" dirty="0"/>
              <a:t>management today is the most important function in a commercial and business</a:t>
            </a:r>
          </a:p>
          <a:p>
            <a:r>
              <a:rPr lang="en-US" sz="2000" dirty="0"/>
              <a:t>enterprise.</a:t>
            </a:r>
          </a:p>
          <a:p>
            <a:endParaRPr lang="en-US" sz="2000" dirty="0"/>
          </a:p>
          <a:p>
            <a:r>
              <a:rPr lang="en-US" sz="2000" dirty="0"/>
              <a:t>Do ETL : Extract-Transform-Load some Amazon dataset and find for me</a:t>
            </a:r>
          </a:p>
          <a:p>
            <a:r>
              <a:rPr lang="en-US" sz="2000" dirty="0"/>
              <a:t>Sales-trend -&gt; month wise , year wise , yearly month wise.</a:t>
            </a:r>
          </a:p>
          <a:p>
            <a:endParaRPr lang="en-US" sz="2000" dirty="0"/>
          </a:p>
          <a:p>
            <a:r>
              <a:rPr lang="en-US" sz="2000" dirty="0"/>
              <a:t>Find key metrics and factors and show the meaningful relationships between attributes.</a:t>
            </a:r>
          </a:p>
          <a:p>
            <a:endParaRPr lang="en-US" sz="2000" dirty="0"/>
          </a:p>
          <a:p>
            <a:r>
              <a:rPr lang="en-US" sz="2000" dirty="0"/>
              <a:t>Do your own research and come up with your findings.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1873122"/>
            <a:ext cx="11429999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Amazon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sales,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sellers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several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points.</a:t>
            </a:r>
            <a:endParaRPr sz="1800" dirty="0">
              <a:latin typeface="Arial MT"/>
              <a:cs typeface="Arial MT"/>
            </a:endParaRPr>
          </a:p>
          <a:p>
            <a:pPr marL="12700" marR="12065">
              <a:lnSpc>
                <a:spcPct val="200000"/>
              </a:lnSpc>
            </a:pP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millions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Amazon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sellers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around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world.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Amazon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Analysis </a:t>
            </a:r>
            <a:r>
              <a:rPr sz="1800" spc="-5" dirty="0">
                <a:latin typeface="Arial MT"/>
                <a:cs typeface="Arial MT"/>
              </a:rPr>
              <a:t> focuses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process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analyzing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consumer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behavior,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several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order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improved,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data-driven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decisions.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successfully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sustaining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their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businesses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earning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purpose,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analyze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metrics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like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1800" spc="-45" dirty="0">
                <a:latin typeface="Arial MT"/>
                <a:cs typeface="Arial MT"/>
              </a:rPr>
              <a:t>Total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Quantity,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Total</a:t>
            </a:r>
            <a:r>
              <a:rPr sz="1800" dirty="0">
                <a:latin typeface="Arial MT"/>
                <a:cs typeface="Arial MT"/>
              </a:rPr>
              <a:t> Profit,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Year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metrics.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analyzing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metrics,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improve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performance.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help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understand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market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trends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customers’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buying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behaviors</a:t>
            </a:r>
            <a:r>
              <a:rPr lang="en-US" sz="1800" spc="-5" dirty="0">
                <a:latin typeface="Arial MT"/>
                <a:cs typeface="Arial MT"/>
              </a:rPr>
              <a:t> and help us to know what they really want.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7600" y="452718"/>
            <a:ext cx="63932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7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1689861"/>
            <a:ext cx="11430000" cy="298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objective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Analyse Amazon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substantial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data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will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help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bringing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changes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business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future.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will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help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reveals</a:t>
            </a:r>
            <a:endParaRPr sz="1800" dirty="0">
              <a:latin typeface="Arial MT"/>
              <a:cs typeface="Arial MT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flaws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business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way</a:t>
            </a:r>
            <a:r>
              <a:rPr sz="1800" spc="-5" dirty="0">
                <a:latin typeface="Arial MT"/>
                <a:cs typeface="Arial MT"/>
              </a:rPr>
              <a:t> 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conducting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business. Sellers </a:t>
            </a:r>
            <a:r>
              <a:rPr sz="1800" spc="-10" dirty="0">
                <a:latin typeface="Arial MT"/>
                <a:cs typeface="Arial MT"/>
              </a:rPr>
              <a:t>will </a:t>
            </a:r>
            <a:r>
              <a:rPr sz="1800" spc="-5" dirty="0">
                <a:latin typeface="Arial MT"/>
                <a:cs typeface="Arial MT"/>
              </a:rPr>
              <a:t>be able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clearly </a:t>
            </a:r>
            <a:r>
              <a:rPr sz="1800" dirty="0">
                <a:latin typeface="Arial MT"/>
                <a:cs typeface="Arial MT"/>
              </a:rPr>
              <a:t>see </a:t>
            </a:r>
            <a:r>
              <a:rPr sz="1800" spc="-10" dirty="0">
                <a:latin typeface="Arial MT"/>
                <a:cs typeface="Arial MT"/>
              </a:rPr>
              <a:t>where </a:t>
            </a:r>
            <a:r>
              <a:rPr sz="1800" spc="-5" dirty="0">
                <a:latin typeface="Arial MT"/>
                <a:cs typeface="Arial MT"/>
              </a:rPr>
              <a:t>they’re losing </a:t>
            </a:r>
            <a:r>
              <a:rPr sz="1800" spc="-25" dirty="0">
                <a:latin typeface="Arial MT"/>
                <a:cs typeface="Arial MT"/>
              </a:rPr>
              <a:t>money, </a:t>
            </a:r>
            <a:r>
              <a:rPr sz="1800" spc="-10" dirty="0">
                <a:latin typeface="Arial MT"/>
                <a:cs typeface="Arial MT"/>
              </a:rPr>
              <a:t>what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 </a:t>
            </a:r>
            <a:r>
              <a:rPr sz="1800" dirty="0">
                <a:latin typeface="Arial MT"/>
                <a:cs typeface="Arial MT"/>
              </a:rPr>
              <a:t>is, </a:t>
            </a:r>
            <a:r>
              <a:rPr sz="1800" spc="-5" dirty="0">
                <a:latin typeface="Arial MT"/>
                <a:cs typeface="Arial MT"/>
              </a:rPr>
              <a:t>and reduce </a:t>
            </a:r>
            <a:r>
              <a:rPr sz="1800" dirty="0">
                <a:latin typeface="Arial MT"/>
                <a:cs typeface="Arial MT"/>
              </a:rPr>
              <a:t>their </a:t>
            </a:r>
            <a:r>
              <a:rPr sz="1800" spc="-5" dirty="0">
                <a:latin typeface="Arial MT"/>
                <a:cs typeface="Arial MT"/>
              </a:rPr>
              <a:t>losses </a:t>
            </a:r>
            <a:r>
              <a:rPr sz="1800" spc="-15" dirty="0">
                <a:latin typeface="Arial MT"/>
                <a:cs typeface="Arial MT"/>
              </a:rPr>
              <a:t>accordingly.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facilitates coming up with strategic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solutions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problems. This project aims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provide visual understanding of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Microsoft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Power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Bi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5155" y="5631192"/>
            <a:ext cx="391160" cy="530225"/>
          </a:xfrm>
          <a:custGeom>
            <a:avLst/>
            <a:gdLst/>
            <a:ahLst/>
            <a:cxnLst/>
            <a:rect l="l" t="t" r="r" b="b"/>
            <a:pathLst>
              <a:path w="391160" h="530225">
                <a:moveTo>
                  <a:pt x="391147" y="362572"/>
                </a:moveTo>
                <a:lnTo>
                  <a:pt x="381127" y="380161"/>
                </a:lnTo>
                <a:lnTo>
                  <a:pt x="353275" y="395465"/>
                </a:lnTo>
                <a:lnTo>
                  <a:pt x="349237" y="396621"/>
                </a:lnTo>
                <a:lnTo>
                  <a:pt x="349237" y="451827"/>
                </a:lnTo>
                <a:lnTo>
                  <a:pt x="349237" y="468566"/>
                </a:lnTo>
                <a:lnTo>
                  <a:pt x="343649" y="474141"/>
                </a:lnTo>
                <a:lnTo>
                  <a:pt x="326885" y="474141"/>
                </a:lnTo>
                <a:lnTo>
                  <a:pt x="321297" y="468566"/>
                </a:lnTo>
                <a:lnTo>
                  <a:pt x="321297" y="451827"/>
                </a:lnTo>
                <a:lnTo>
                  <a:pt x="326885" y="446252"/>
                </a:lnTo>
                <a:lnTo>
                  <a:pt x="343649" y="446252"/>
                </a:lnTo>
                <a:lnTo>
                  <a:pt x="349237" y="451827"/>
                </a:lnTo>
                <a:lnTo>
                  <a:pt x="349237" y="396621"/>
                </a:lnTo>
                <a:lnTo>
                  <a:pt x="310883" y="407555"/>
                </a:lnTo>
                <a:lnTo>
                  <a:pt x="257213" y="415505"/>
                </a:lnTo>
                <a:lnTo>
                  <a:pt x="195580" y="418363"/>
                </a:lnTo>
                <a:lnTo>
                  <a:pt x="133934" y="415505"/>
                </a:lnTo>
                <a:lnTo>
                  <a:pt x="80264" y="407555"/>
                </a:lnTo>
                <a:lnTo>
                  <a:pt x="37871" y="395465"/>
                </a:lnTo>
                <a:lnTo>
                  <a:pt x="10020" y="380161"/>
                </a:lnTo>
                <a:lnTo>
                  <a:pt x="0" y="362572"/>
                </a:lnTo>
                <a:lnTo>
                  <a:pt x="0" y="474141"/>
                </a:lnTo>
                <a:lnTo>
                  <a:pt x="37871" y="507034"/>
                </a:lnTo>
                <a:lnTo>
                  <a:pt x="80264" y="519125"/>
                </a:lnTo>
                <a:lnTo>
                  <a:pt x="133934" y="527062"/>
                </a:lnTo>
                <a:lnTo>
                  <a:pt x="195580" y="529920"/>
                </a:lnTo>
                <a:lnTo>
                  <a:pt x="257213" y="527062"/>
                </a:lnTo>
                <a:lnTo>
                  <a:pt x="310883" y="519125"/>
                </a:lnTo>
                <a:lnTo>
                  <a:pt x="353275" y="507034"/>
                </a:lnTo>
                <a:lnTo>
                  <a:pt x="381127" y="491718"/>
                </a:lnTo>
                <a:lnTo>
                  <a:pt x="391147" y="474141"/>
                </a:lnTo>
                <a:lnTo>
                  <a:pt x="391147" y="446252"/>
                </a:lnTo>
                <a:lnTo>
                  <a:pt x="391147" y="418363"/>
                </a:lnTo>
                <a:lnTo>
                  <a:pt x="391147" y="362572"/>
                </a:lnTo>
                <a:close/>
              </a:path>
              <a:path w="391160" h="530225">
                <a:moveTo>
                  <a:pt x="391147" y="223126"/>
                </a:moveTo>
                <a:lnTo>
                  <a:pt x="381127" y="240703"/>
                </a:lnTo>
                <a:lnTo>
                  <a:pt x="353275" y="256006"/>
                </a:lnTo>
                <a:lnTo>
                  <a:pt x="349237" y="257162"/>
                </a:lnTo>
                <a:lnTo>
                  <a:pt x="349237" y="312369"/>
                </a:lnTo>
                <a:lnTo>
                  <a:pt x="349237" y="329107"/>
                </a:lnTo>
                <a:lnTo>
                  <a:pt x="343649" y="334683"/>
                </a:lnTo>
                <a:lnTo>
                  <a:pt x="326885" y="334683"/>
                </a:lnTo>
                <a:lnTo>
                  <a:pt x="321297" y="329107"/>
                </a:lnTo>
                <a:lnTo>
                  <a:pt x="321297" y="312369"/>
                </a:lnTo>
                <a:lnTo>
                  <a:pt x="326885" y="306793"/>
                </a:lnTo>
                <a:lnTo>
                  <a:pt x="343649" y="306793"/>
                </a:lnTo>
                <a:lnTo>
                  <a:pt x="349237" y="312369"/>
                </a:lnTo>
                <a:lnTo>
                  <a:pt x="349237" y="257162"/>
                </a:lnTo>
                <a:lnTo>
                  <a:pt x="310883" y="268109"/>
                </a:lnTo>
                <a:lnTo>
                  <a:pt x="257213" y="276047"/>
                </a:lnTo>
                <a:lnTo>
                  <a:pt x="195580" y="278904"/>
                </a:lnTo>
                <a:lnTo>
                  <a:pt x="133934" y="276047"/>
                </a:lnTo>
                <a:lnTo>
                  <a:pt x="80264" y="268109"/>
                </a:lnTo>
                <a:lnTo>
                  <a:pt x="37871" y="256006"/>
                </a:lnTo>
                <a:lnTo>
                  <a:pt x="10020" y="240703"/>
                </a:lnTo>
                <a:lnTo>
                  <a:pt x="0" y="223126"/>
                </a:lnTo>
                <a:lnTo>
                  <a:pt x="0" y="334683"/>
                </a:lnTo>
                <a:lnTo>
                  <a:pt x="37871" y="367576"/>
                </a:lnTo>
                <a:lnTo>
                  <a:pt x="80264" y="379666"/>
                </a:lnTo>
                <a:lnTo>
                  <a:pt x="133934" y="387616"/>
                </a:lnTo>
                <a:lnTo>
                  <a:pt x="195580" y="390474"/>
                </a:lnTo>
                <a:lnTo>
                  <a:pt x="257213" y="387616"/>
                </a:lnTo>
                <a:lnTo>
                  <a:pt x="310883" y="379666"/>
                </a:lnTo>
                <a:lnTo>
                  <a:pt x="353275" y="367576"/>
                </a:lnTo>
                <a:lnTo>
                  <a:pt x="381127" y="352272"/>
                </a:lnTo>
                <a:lnTo>
                  <a:pt x="391147" y="334683"/>
                </a:lnTo>
                <a:lnTo>
                  <a:pt x="391147" y="306793"/>
                </a:lnTo>
                <a:lnTo>
                  <a:pt x="391147" y="278904"/>
                </a:lnTo>
                <a:lnTo>
                  <a:pt x="391147" y="223126"/>
                </a:lnTo>
                <a:close/>
              </a:path>
              <a:path w="391160" h="530225">
                <a:moveTo>
                  <a:pt x="391147" y="83667"/>
                </a:moveTo>
                <a:lnTo>
                  <a:pt x="381127" y="101257"/>
                </a:lnTo>
                <a:lnTo>
                  <a:pt x="353275" y="116560"/>
                </a:lnTo>
                <a:lnTo>
                  <a:pt x="349237" y="117716"/>
                </a:lnTo>
                <a:lnTo>
                  <a:pt x="349237" y="172923"/>
                </a:lnTo>
                <a:lnTo>
                  <a:pt x="349237" y="189649"/>
                </a:lnTo>
                <a:lnTo>
                  <a:pt x="343649" y="195237"/>
                </a:lnTo>
                <a:lnTo>
                  <a:pt x="326885" y="195237"/>
                </a:lnTo>
                <a:lnTo>
                  <a:pt x="321297" y="189649"/>
                </a:lnTo>
                <a:lnTo>
                  <a:pt x="321297" y="172923"/>
                </a:lnTo>
                <a:lnTo>
                  <a:pt x="326885" y="167335"/>
                </a:lnTo>
                <a:lnTo>
                  <a:pt x="343649" y="167335"/>
                </a:lnTo>
                <a:lnTo>
                  <a:pt x="349237" y="172923"/>
                </a:lnTo>
                <a:lnTo>
                  <a:pt x="349237" y="117716"/>
                </a:lnTo>
                <a:lnTo>
                  <a:pt x="310883" y="128651"/>
                </a:lnTo>
                <a:lnTo>
                  <a:pt x="257213" y="136588"/>
                </a:lnTo>
                <a:lnTo>
                  <a:pt x="195580" y="139446"/>
                </a:lnTo>
                <a:lnTo>
                  <a:pt x="133934" y="136588"/>
                </a:lnTo>
                <a:lnTo>
                  <a:pt x="80264" y="128651"/>
                </a:lnTo>
                <a:lnTo>
                  <a:pt x="37871" y="116560"/>
                </a:lnTo>
                <a:lnTo>
                  <a:pt x="10020" y="101257"/>
                </a:lnTo>
                <a:lnTo>
                  <a:pt x="0" y="83667"/>
                </a:lnTo>
                <a:lnTo>
                  <a:pt x="0" y="195237"/>
                </a:lnTo>
                <a:lnTo>
                  <a:pt x="37871" y="228117"/>
                </a:lnTo>
                <a:lnTo>
                  <a:pt x="80264" y="240220"/>
                </a:lnTo>
                <a:lnTo>
                  <a:pt x="133934" y="248158"/>
                </a:lnTo>
                <a:lnTo>
                  <a:pt x="195580" y="251015"/>
                </a:lnTo>
                <a:lnTo>
                  <a:pt x="257213" y="248158"/>
                </a:lnTo>
                <a:lnTo>
                  <a:pt x="310883" y="240220"/>
                </a:lnTo>
                <a:lnTo>
                  <a:pt x="353275" y="228117"/>
                </a:lnTo>
                <a:lnTo>
                  <a:pt x="381127" y="212813"/>
                </a:lnTo>
                <a:lnTo>
                  <a:pt x="391147" y="195237"/>
                </a:lnTo>
                <a:lnTo>
                  <a:pt x="391147" y="167335"/>
                </a:lnTo>
                <a:lnTo>
                  <a:pt x="391147" y="139446"/>
                </a:lnTo>
                <a:lnTo>
                  <a:pt x="391147" y="83667"/>
                </a:lnTo>
                <a:close/>
              </a:path>
              <a:path w="391160" h="530225">
                <a:moveTo>
                  <a:pt x="391147" y="55778"/>
                </a:moveTo>
                <a:lnTo>
                  <a:pt x="353415" y="22834"/>
                </a:lnTo>
                <a:lnTo>
                  <a:pt x="311073" y="10756"/>
                </a:lnTo>
                <a:lnTo>
                  <a:pt x="257390" y="2844"/>
                </a:lnTo>
                <a:lnTo>
                  <a:pt x="195580" y="0"/>
                </a:lnTo>
                <a:lnTo>
                  <a:pt x="133756" y="2844"/>
                </a:lnTo>
                <a:lnTo>
                  <a:pt x="80073" y="10756"/>
                </a:lnTo>
                <a:lnTo>
                  <a:pt x="37744" y="22834"/>
                </a:lnTo>
                <a:lnTo>
                  <a:pt x="9969" y="38150"/>
                </a:lnTo>
                <a:lnTo>
                  <a:pt x="0" y="55778"/>
                </a:lnTo>
                <a:lnTo>
                  <a:pt x="9969" y="73406"/>
                </a:lnTo>
                <a:lnTo>
                  <a:pt x="37744" y="88722"/>
                </a:lnTo>
                <a:lnTo>
                  <a:pt x="80073" y="100799"/>
                </a:lnTo>
                <a:lnTo>
                  <a:pt x="133756" y="108712"/>
                </a:lnTo>
                <a:lnTo>
                  <a:pt x="195580" y="111556"/>
                </a:lnTo>
                <a:lnTo>
                  <a:pt x="257390" y="108712"/>
                </a:lnTo>
                <a:lnTo>
                  <a:pt x="311073" y="100799"/>
                </a:lnTo>
                <a:lnTo>
                  <a:pt x="353415" y="88722"/>
                </a:lnTo>
                <a:lnTo>
                  <a:pt x="381177" y="73406"/>
                </a:lnTo>
                <a:lnTo>
                  <a:pt x="391147" y="55778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6427" y="5598921"/>
            <a:ext cx="574040" cy="567690"/>
          </a:xfrm>
          <a:custGeom>
            <a:avLst/>
            <a:gdLst/>
            <a:ahLst/>
            <a:cxnLst/>
            <a:rect l="l" t="t" r="r" b="b"/>
            <a:pathLst>
              <a:path w="574039" h="567689">
                <a:moveTo>
                  <a:pt x="224853" y="233210"/>
                </a:moveTo>
                <a:lnTo>
                  <a:pt x="209346" y="233210"/>
                </a:lnTo>
                <a:lnTo>
                  <a:pt x="209346" y="248754"/>
                </a:lnTo>
                <a:lnTo>
                  <a:pt x="209346" y="310946"/>
                </a:lnTo>
                <a:lnTo>
                  <a:pt x="178333" y="310946"/>
                </a:lnTo>
                <a:lnTo>
                  <a:pt x="178333" y="248754"/>
                </a:lnTo>
                <a:lnTo>
                  <a:pt x="209346" y="248754"/>
                </a:lnTo>
                <a:lnTo>
                  <a:pt x="209346" y="233210"/>
                </a:lnTo>
                <a:lnTo>
                  <a:pt x="162826" y="233210"/>
                </a:lnTo>
                <a:lnTo>
                  <a:pt x="162826" y="326491"/>
                </a:lnTo>
                <a:lnTo>
                  <a:pt x="224853" y="326491"/>
                </a:lnTo>
                <a:lnTo>
                  <a:pt x="224853" y="310946"/>
                </a:lnTo>
                <a:lnTo>
                  <a:pt x="224853" y="248754"/>
                </a:lnTo>
                <a:lnTo>
                  <a:pt x="224853" y="233210"/>
                </a:lnTo>
                <a:close/>
              </a:path>
              <a:path w="574039" h="567689">
                <a:moveTo>
                  <a:pt x="317893" y="178803"/>
                </a:moveTo>
                <a:lnTo>
                  <a:pt x="302387" y="178803"/>
                </a:lnTo>
                <a:lnTo>
                  <a:pt x="302387" y="194348"/>
                </a:lnTo>
                <a:lnTo>
                  <a:pt x="302387" y="310946"/>
                </a:lnTo>
                <a:lnTo>
                  <a:pt x="271373" y="310946"/>
                </a:lnTo>
                <a:lnTo>
                  <a:pt x="271373" y="194348"/>
                </a:lnTo>
                <a:lnTo>
                  <a:pt x="302387" y="194348"/>
                </a:lnTo>
                <a:lnTo>
                  <a:pt x="302387" y="178803"/>
                </a:lnTo>
                <a:lnTo>
                  <a:pt x="255866" y="178803"/>
                </a:lnTo>
                <a:lnTo>
                  <a:pt x="255866" y="326491"/>
                </a:lnTo>
                <a:lnTo>
                  <a:pt x="317893" y="326491"/>
                </a:lnTo>
                <a:lnTo>
                  <a:pt x="317893" y="310946"/>
                </a:lnTo>
                <a:lnTo>
                  <a:pt x="317893" y="194348"/>
                </a:lnTo>
                <a:lnTo>
                  <a:pt x="317893" y="178803"/>
                </a:lnTo>
                <a:close/>
              </a:path>
              <a:path w="574039" h="567689">
                <a:moveTo>
                  <a:pt x="410933" y="108839"/>
                </a:moveTo>
                <a:lnTo>
                  <a:pt x="395427" y="108839"/>
                </a:lnTo>
                <a:lnTo>
                  <a:pt x="395427" y="124383"/>
                </a:lnTo>
                <a:lnTo>
                  <a:pt x="395427" y="310946"/>
                </a:lnTo>
                <a:lnTo>
                  <a:pt x="364413" y="310946"/>
                </a:lnTo>
                <a:lnTo>
                  <a:pt x="364413" y="124383"/>
                </a:lnTo>
                <a:lnTo>
                  <a:pt x="395427" y="124383"/>
                </a:lnTo>
                <a:lnTo>
                  <a:pt x="395427" y="108839"/>
                </a:lnTo>
                <a:lnTo>
                  <a:pt x="348907" y="108839"/>
                </a:lnTo>
                <a:lnTo>
                  <a:pt x="348907" y="326491"/>
                </a:lnTo>
                <a:lnTo>
                  <a:pt x="410933" y="326491"/>
                </a:lnTo>
                <a:lnTo>
                  <a:pt x="410933" y="310946"/>
                </a:lnTo>
                <a:lnTo>
                  <a:pt x="410933" y="124383"/>
                </a:lnTo>
                <a:lnTo>
                  <a:pt x="410933" y="108839"/>
                </a:lnTo>
                <a:close/>
              </a:path>
              <a:path w="574039" h="567689">
                <a:moveTo>
                  <a:pt x="573760" y="42354"/>
                </a:moveTo>
                <a:lnTo>
                  <a:pt x="570280" y="38874"/>
                </a:lnTo>
                <a:lnTo>
                  <a:pt x="519493" y="38874"/>
                </a:lnTo>
                <a:lnTo>
                  <a:pt x="519493" y="54419"/>
                </a:lnTo>
                <a:lnTo>
                  <a:pt x="519493" y="373138"/>
                </a:lnTo>
                <a:lnTo>
                  <a:pt x="54267" y="373138"/>
                </a:lnTo>
                <a:lnTo>
                  <a:pt x="54267" y="54419"/>
                </a:lnTo>
                <a:lnTo>
                  <a:pt x="519493" y="54419"/>
                </a:lnTo>
                <a:lnTo>
                  <a:pt x="519493" y="38874"/>
                </a:lnTo>
                <a:lnTo>
                  <a:pt x="294640" y="38874"/>
                </a:lnTo>
                <a:lnTo>
                  <a:pt x="294640" y="3505"/>
                </a:lnTo>
                <a:lnTo>
                  <a:pt x="291160" y="0"/>
                </a:lnTo>
                <a:lnTo>
                  <a:pt x="282600" y="0"/>
                </a:lnTo>
                <a:lnTo>
                  <a:pt x="279120" y="3505"/>
                </a:lnTo>
                <a:lnTo>
                  <a:pt x="279120" y="38874"/>
                </a:lnTo>
                <a:lnTo>
                  <a:pt x="3467" y="38874"/>
                </a:lnTo>
                <a:lnTo>
                  <a:pt x="0" y="42354"/>
                </a:lnTo>
                <a:lnTo>
                  <a:pt x="0" y="50939"/>
                </a:lnTo>
                <a:lnTo>
                  <a:pt x="3467" y="54419"/>
                </a:lnTo>
                <a:lnTo>
                  <a:pt x="38760" y="54419"/>
                </a:lnTo>
                <a:lnTo>
                  <a:pt x="38760" y="373138"/>
                </a:lnTo>
                <a:lnTo>
                  <a:pt x="3467" y="373138"/>
                </a:lnTo>
                <a:lnTo>
                  <a:pt x="0" y="376618"/>
                </a:lnTo>
                <a:lnTo>
                  <a:pt x="0" y="385203"/>
                </a:lnTo>
                <a:lnTo>
                  <a:pt x="3467" y="388683"/>
                </a:lnTo>
                <a:lnTo>
                  <a:pt x="268160" y="388683"/>
                </a:lnTo>
                <a:lnTo>
                  <a:pt x="130200" y="526999"/>
                </a:lnTo>
                <a:lnTo>
                  <a:pt x="127292" y="530021"/>
                </a:lnTo>
                <a:lnTo>
                  <a:pt x="127304" y="535012"/>
                </a:lnTo>
                <a:lnTo>
                  <a:pt x="133400" y="540905"/>
                </a:lnTo>
                <a:lnTo>
                  <a:pt x="138163" y="540905"/>
                </a:lnTo>
                <a:lnTo>
                  <a:pt x="141160" y="537997"/>
                </a:lnTo>
                <a:lnTo>
                  <a:pt x="279120" y="399681"/>
                </a:lnTo>
                <a:lnTo>
                  <a:pt x="279120" y="563994"/>
                </a:lnTo>
                <a:lnTo>
                  <a:pt x="282600" y="567474"/>
                </a:lnTo>
                <a:lnTo>
                  <a:pt x="291160" y="567474"/>
                </a:lnTo>
                <a:lnTo>
                  <a:pt x="294640" y="563994"/>
                </a:lnTo>
                <a:lnTo>
                  <a:pt x="294640" y="399681"/>
                </a:lnTo>
                <a:lnTo>
                  <a:pt x="432600" y="537997"/>
                </a:lnTo>
                <a:lnTo>
                  <a:pt x="435673" y="540981"/>
                </a:lnTo>
                <a:lnTo>
                  <a:pt x="440588" y="540893"/>
                </a:lnTo>
                <a:lnTo>
                  <a:pt x="446468" y="534797"/>
                </a:lnTo>
                <a:lnTo>
                  <a:pt x="446468" y="530021"/>
                </a:lnTo>
                <a:lnTo>
                  <a:pt x="443560" y="526999"/>
                </a:lnTo>
                <a:lnTo>
                  <a:pt x="316560" y="399681"/>
                </a:lnTo>
                <a:lnTo>
                  <a:pt x="305600" y="388683"/>
                </a:lnTo>
                <a:lnTo>
                  <a:pt x="570280" y="388683"/>
                </a:lnTo>
                <a:lnTo>
                  <a:pt x="573760" y="385203"/>
                </a:lnTo>
                <a:lnTo>
                  <a:pt x="573760" y="376618"/>
                </a:lnTo>
                <a:lnTo>
                  <a:pt x="570280" y="373138"/>
                </a:lnTo>
                <a:lnTo>
                  <a:pt x="535000" y="373138"/>
                </a:lnTo>
                <a:lnTo>
                  <a:pt x="535000" y="54419"/>
                </a:lnTo>
                <a:lnTo>
                  <a:pt x="570280" y="54419"/>
                </a:lnTo>
                <a:lnTo>
                  <a:pt x="573760" y="50939"/>
                </a:lnTo>
                <a:lnTo>
                  <a:pt x="573760" y="42354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0028" y="5474483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400312" y="388303"/>
                </a:moveTo>
                <a:lnTo>
                  <a:pt x="378317" y="388303"/>
                </a:lnTo>
                <a:lnTo>
                  <a:pt x="410572" y="420583"/>
                </a:lnTo>
                <a:lnTo>
                  <a:pt x="405899" y="427414"/>
                </a:lnTo>
                <a:lnTo>
                  <a:pt x="402273" y="434806"/>
                </a:lnTo>
                <a:lnTo>
                  <a:pt x="399742" y="442641"/>
                </a:lnTo>
                <a:lnTo>
                  <a:pt x="398354" y="450800"/>
                </a:lnTo>
                <a:lnTo>
                  <a:pt x="398375" y="460575"/>
                </a:lnTo>
                <a:lnTo>
                  <a:pt x="519479" y="595375"/>
                </a:lnTo>
                <a:lnTo>
                  <a:pt x="550571" y="607787"/>
                </a:lnTo>
                <a:lnTo>
                  <a:pt x="561823" y="606487"/>
                </a:lnTo>
                <a:lnTo>
                  <a:pt x="572509" y="603061"/>
                </a:lnTo>
                <a:lnTo>
                  <a:pt x="582335" y="597638"/>
                </a:lnTo>
                <a:lnTo>
                  <a:pt x="588889" y="592125"/>
                </a:lnTo>
                <a:lnTo>
                  <a:pt x="554213" y="592125"/>
                </a:lnTo>
                <a:lnTo>
                  <a:pt x="541273" y="590917"/>
                </a:lnTo>
                <a:lnTo>
                  <a:pt x="530476" y="584417"/>
                </a:lnTo>
                <a:lnTo>
                  <a:pt x="421499" y="475192"/>
                </a:lnTo>
                <a:lnTo>
                  <a:pt x="415612" y="469037"/>
                </a:lnTo>
                <a:lnTo>
                  <a:pt x="412789" y="460575"/>
                </a:lnTo>
                <a:lnTo>
                  <a:pt x="413803" y="452118"/>
                </a:lnTo>
                <a:lnTo>
                  <a:pt x="439110" y="416727"/>
                </a:lnTo>
                <a:lnTo>
                  <a:pt x="452587" y="412806"/>
                </a:lnTo>
                <a:lnTo>
                  <a:pt x="490547" y="412806"/>
                </a:lnTo>
                <a:lnTo>
                  <a:pt x="487295" y="409547"/>
                </a:lnTo>
                <a:lnTo>
                  <a:pt x="421544" y="409547"/>
                </a:lnTo>
                <a:lnTo>
                  <a:pt x="400312" y="388303"/>
                </a:lnTo>
                <a:close/>
              </a:path>
              <a:path w="608965" h="608329">
                <a:moveTo>
                  <a:pt x="490547" y="412806"/>
                </a:moveTo>
                <a:lnTo>
                  <a:pt x="452587" y="412806"/>
                </a:lnTo>
                <a:lnTo>
                  <a:pt x="465529" y="414016"/>
                </a:lnTo>
                <a:lnTo>
                  <a:pt x="476330" y="420524"/>
                </a:lnTo>
                <a:lnTo>
                  <a:pt x="585320" y="529743"/>
                </a:lnTo>
                <a:lnTo>
                  <a:pt x="591200" y="535897"/>
                </a:lnTo>
                <a:lnTo>
                  <a:pt x="594043" y="544360"/>
                </a:lnTo>
                <a:lnTo>
                  <a:pt x="593009" y="552816"/>
                </a:lnTo>
                <a:lnTo>
                  <a:pt x="567687" y="588207"/>
                </a:lnTo>
                <a:lnTo>
                  <a:pt x="554213" y="592125"/>
                </a:lnTo>
                <a:lnTo>
                  <a:pt x="588889" y="592125"/>
                </a:lnTo>
                <a:lnTo>
                  <a:pt x="608452" y="554180"/>
                </a:lnTo>
                <a:lnTo>
                  <a:pt x="608408" y="544360"/>
                </a:lnTo>
                <a:lnTo>
                  <a:pt x="606328" y="535118"/>
                </a:lnTo>
                <a:lnTo>
                  <a:pt x="602246" y="526442"/>
                </a:lnTo>
                <a:lnTo>
                  <a:pt x="596304" y="518785"/>
                </a:lnTo>
                <a:lnTo>
                  <a:pt x="490547" y="412806"/>
                </a:lnTo>
                <a:close/>
              </a:path>
              <a:path w="608965" h="608329">
                <a:moveTo>
                  <a:pt x="215799" y="0"/>
                </a:moveTo>
                <a:lnTo>
                  <a:pt x="173089" y="5764"/>
                </a:lnTo>
                <a:lnTo>
                  <a:pt x="131972" y="19702"/>
                </a:lnTo>
                <a:lnTo>
                  <a:pt x="93725" y="41763"/>
                </a:lnTo>
                <a:lnTo>
                  <a:pt x="59623" y="71897"/>
                </a:lnTo>
                <a:lnTo>
                  <a:pt x="32219" y="108237"/>
                </a:lnTo>
                <a:lnTo>
                  <a:pt x="13180" y="148090"/>
                </a:lnTo>
                <a:lnTo>
                  <a:pt x="2456" y="190181"/>
                </a:lnTo>
                <a:lnTo>
                  <a:pt x="0" y="233231"/>
                </a:lnTo>
                <a:lnTo>
                  <a:pt x="5760" y="275965"/>
                </a:lnTo>
                <a:lnTo>
                  <a:pt x="19689" y="317104"/>
                </a:lnTo>
                <a:lnTo>
                  <a:pt x="41737" y="355372"/>
                </a:lnTo>
                <a:lnTo>
                  <a:pt x="71855" y="389493"/>
                </a:lnTo>
                <a:lnTo>
                  <a:pt x="111587" y="418932"/>
                </a:lnTo>
                <a:lnTo>
                  <a:pt x="155443" y="438490"/>
                </a:lnTo>
                <a:lnTo>
                  <a:pt x="201759" y="448174"/>
                </a:lnTo>
                <a:lnTo>
                  <a:pt x="248869" y="447991"/>
                </a:lnTo>
                <a:lnTo>
                  <a:pt x="295109" y="437947"/>
                </a:lnTo>
                <a:lnTo>
                  <a:pt x="306282" y="432860"/>
                </a:lnTo>
                <a:lnTo>
                  <a:pt x="209534" y="432860"/>
                </a:lnTo>
                <a:lnTo>
                  <a:pt x="202400" y="432336"/>
                </a:lnTo>
                <a:lnTo>
                  <a:pt x="146968" y="418558"/>
                </a:lnTo>
                <a:lnTo>
                  <a:pt x="109079" y="398453"/>
                </a:lnTo>
                <a:lnTo>
                  <a:pt x="72526" y="367551"/>
                </a:lnTo>
                <a:lnTo>
                  <a:pt x="44242" y="329630"/>
                </a:lnTo>
                <a:lnTo>
                  <a:pt x="25207" y="286397"/>
                </a:lnTo>
                <a:lnTo>
                  <a:pt x="16313" y="239352"/>
                </a:lnTo>
                <a:lnTo>
                  <a:pt x="131261" y="239352"/>
                </a:lnTo>
                <a:lnTo>
                  <a:pt x="134220" y="237212"/>
                </a:lnTo>
                <a:lnTo>
                  <a:pt x="138676" y="223836"/>
                </a:lnTo>
                <a:lnTo>
                  <a:pt x="15680" y="223836"/>
                </a:lnTo>
                <a:lnTo>
                  <a:pt x="19680" y="182777"/>
                </a:lnTo>
                <a:lnTo>
                  <a:pt x="31522" y="143669"/>
                </a:lnTo>
                <a:lnTo>
                  <a:pt x="50748" y="107616"/>
                </a:lnTo>
                <a:lnTo>
                  <a:pt x="76901" y="75725"/>
                </a:lnTo>
                <a:lnTo>
                  <a:pt x="116763" y="44414"/>
                </a:lnTo>
                <a:lnTo>
                  <a:pt x="162299" y="23844"/>
                </a:lnTo>
                <a:lnTo>
                  <a:pt x="211409" y="14668"/>
                </a:lnTo>
                <a:lnTo>
                  <a:pt x="303987" y="14668"/>
                </a:lnTo>
                <a:lnTo>
                  <a:pt x="300893" y="13188"/>
                </a:lnTo>
                <a:lnTo>
                  <a:pt x="258826" y="2457"/>
                </a:lnTo>
                <a:lnTo>
                  <a:pt x="215799" y="0"/>
                </a:lnTo>
                <a:close/>
              </a:path>
              <a:path w="608965" h="608329">
                <a:moveTo>
                  <a:pt x="447558" y="239352"/>
                </a:moveTo>
                <a:lnTo>
                  <a:pt x="433555" y="239352"/>
                </a:lnTo>
                <a:lnTo>
                  <a:pt x="424532" y="286828"/>
                </a:lnTo>
                <a:lnTo>
                  <a:pt x="405583" y="329664"/>
                </a:lnTo>
                <a:lnTo>
                  <a:pt x="378128" y="366596"/>
                </a:lnTo>
                <a:lnTo>
                  <a:pt x="343436" y="396563"/>
                </a:lnTo>
                <a:lnTo>
                  <a:pt x="302877" y="418371"/>
                </a:lnTo>
                <a:lnTo>
                  <a:pt x="257794" y="430857"/>
                </a:lnTo>
                <a:lnTo>
                  <a:pt x="209534" y="432860"/>
                </a:lnTo>
                <a:lnTo>
                  <a:pt x="306282" y="432860"/>
                </a:lnTo>
                <a:lnTo>
                  <a:pt x="338813" y="418049"/>
                </a:lnTo>
                <a:lnTo>
                  <a:pt x="378317" y="388303"/>
                </a:lnTo>
                <a:lnTo>
                  <a:pt x="400312" y="388303"/>
                </a:lnTo>
                <a:lnTo>
                  <a:pt x="389269" y="377255"/>
                </a:lnTo>
                <a:lnTo>
                  <a:pt x="416674" y="340918"/>
                </a:lnTo>
                <a:lnTo>
                  <a:pt x="435714" y="301066"/>
                </a:lnTo>
                <a:lnTo>
                  <a:pt x="446438" y="258977"/>
                </a:lnTo>
                <a:lnTo>
                  <a:pt x="447558" y="239352"/>
                </a:lnTo>
                <a:close/>
              </a:path>
              <a:path w="608965" h="608329">
                <a:moveTo>
                  <a:pt x="455994" y="397185"/>
                </a:moveTo>
                <a:lnTo>
                  <a:pt x="438283" y="400346"/>
                </a:lnTo>
                <a:lnTo>
                  <a:pt x="421544" y="409547"/>
                </a:lnTo>
                <a:lnTo>
                  <a:pt x="487295" y="409547"/>
                </a:lnTo>
                <a:lnTo>
                  <a:pt x="472918" y="400206"/>
                </a:lnTo>
                <a:lnTo>
                  <a:pt x="455994" y="397185"/>
                </a:lnTo>
                <a:close/>
              </a:path>
              <a:path w="608965" h="608329">
                <a:moveTo>
                  <a:pt x="180340" y="146451"/>
                </a:moveTo>
                <a:lnTo>
                  <a:pt x="164498" y="146451"/>
                </a:lnTo>
                <a:lnTo>
                  <a:pt x="201599" y="346779"/>
                </a:lnTo>
                <a:lnTo>
                  <a:pt x="204423" y="349359"/>
                </a:lnTo>
                <a:lnTo>
                  <a:pt x="207873" y="349675"/>
                </a:lnTo>
                <a:lnTo>
                  <a:pt x="211795" y="349675"/>
                </a:lnTo>
                <a:lnTo>
                  <a:pt x="214670" y="347704"/>
                </a:lnTo>
                <a:lnTo>
                  <a:pt x="227913" y="313440"/>
                </a:lnTo>
                <a:lnTo>
                  <a:pt x="211272" y="313440"/>
                </a:lnTo>
                <a:lnTo>
                  <a:pt x="180340" y="146451"/>
                </a:lnTo>
                <a:close/>
              </a:path>
              <a:path w="608965" h="608329">
                <a:moveTo>
                  <a:pt x="277378" y="160926"/>
                </a:moveTo>
                <a:lnTo>
                  <a:pt x="270839" y="162678"/>
                </a:lnTo>
                <a:lnTo>
                  <a:pt x="268888" y="164430"/>
                </a:lnTo>
                <a:lnTo>
                  <a:pt x="211318" y="313401"/>
                </a:lnTo>
                <a:lnTo>
                  <a:pt x="227913" y="313440"/>
                </a:lnTo>
                <a:lnTo>
                  <a:pt x="273804" y="194705"/>
                </a:lnTo>
                <a:lnTo>
                  <a:pt x="289957" y="194666"/>
                </a:lnTo>
                <a:lnTo>
                  <a:pt x="281623" y="163389"/>
                </a:lnTo>
                <a:lnTo>
                  <a:pt x="277378" y="160926"/>
                </a:lnTo>
                <a:close/>
              </a:path>
              <a:path w="608965" h="608329">
                <a:moveTo>
                  <a:pt x="289957" y="194666"/>
                </a:moveTo>
                <a:lnTo>
                  <a:pt x="273856" y="194666"/>
                </a:lnTo>
                <a:lnTo>
                  <a:pt x="299863" y="291963"/>
                </a:lnTo>
                <a:lnTo>
                  <a:pt x="304108" y="294420"/>
                </a:lnTo>
                <a:lnTo>
                  <a:pt x="309762" y="292913"/>
                </a:lnTo>
                <a:lnTo>
                  <a:pt x="311113" y="292060"/>
                </a:lnTo>
                <a:lnTo>
                  <a:pt x="330385" y="269601"/>
                </a:lnTo>
                <a:lnTo>
                  <a:pt x="309975" y="269601"/>
                </a:lnTo>
                <a:lnTo>
                  <a:pt x="289957" y="194666"/>
                </a:lnTo>
                <a:close/>
              </a:path>
              <a:path w="608965" h="608329">
                <a:moveTo>
                  <a:pt x="303987" y="14668"/>
                </a:moveTo>
                <a:lnTo>
                  <a:pt x="211409" y="14668"/>
                </a:lnTo>
                <a:lnTo>
                  <a:pt x="261993" y="17540"/>
                </a:lnTo>
                <a:lnTo>
                  <a:pt x="283507" y="22455"/>
                </a:lnTo>
                <a:lnTo>
                  <a:pt x="324175" y="39121"/>
                </a:lnTo>
                <a:lnTo>
                  <a:pt x="381345" y="84497"/>
                </a:lnTo>
                <a:lnTo>
                  <a:pt x="410043" y="125949"/>
                </a:lnTo>
                <a:lnTo>
                  <a:pt x="428008" y="173061"/>
                </a:lnTo>
                <a:lnTo>
                  <a:pt x="434189" y="223836"/>
                </a:lnTo>
                <a:lnTo>
                  <a:pt x="350514" y="223836"/>
                </a:lnTo>
                <a:lnTo>
                  <a:pt x="348362" y="224825"/>
                </a:lnTo>
                <a:lnTo>
                  <a:pt x="310048" y="269556"/>
                </a:lnTo>
                <a:lnTo>
                  <a:pt x="330385" y="269601"/>
                </a:lnTo>
                <a:lnTo>
                  <a:pt x="356342" y="239352"/>
                </a:lnTo>
                <a:lnTo>
                  <a:pt x="447558" y="239352"/>
                </a:lnTo>
                <a:lnTo>
                  <a:pt x="448895" y="215927"/>
                </a:lnTo>
                <a:lnTo>
                  <a:pt x="443136" y="173194"/>
                </a:lnTo>
                <a:lnTo>
                  <a:pt x="429208" y="132055"/>
                </a:lnTo>
                <a:lnTo>
                  <a:pt x="407161" y="93786"/>
                </a:lnTo>
                <a:lnTo>
                  <a:pt x="377044" y="59666"/>
                </a:lnTo>
                <a:lnTo>
                  <a:pt x="340725" y="32241"/>
                </a:lnTo>
                <a:lnTo>
                  <a:pt x="303987" y="14668"/>
                </a:lnTo>
                <a:close/>
              </a:path>
              <a:path w="608965" h="608329">
                <a:moveTo>
                  <a:pt x="169486" y="106821"/>
                </a:moveTo>
                <a:lnTo>
                  <a:pt x="162501" y="108114"/>
                </a:lnTo>
                <a:lnTo>
                  <a:pt x="160220" y="110092"/>
                </a:lnTo>
                <a:lnTo>
                  <a:pt x="122331" y="223836"/>
                </a:lnTo>
                <a:lnTo>
                  <a:pt x="138676" y="223836"/>
                </a:lnTo>
                <a:lnTo>
                  <a:pt x="164446" y="146490"/>
                </a:lnTo>
                <a:lnTo>
                  <a:pt x="180340" y="146451"/>
                </a:lnTo>
                <a:lnTo>
                  <a:pt x="173531" y="109601"/>
                </a:lnTo>
                <a:lnTo>
                  <a:pt x="169486" y="106821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6078" y="6357315"/>
            <a:ext cx="9759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53" y="6357315"/>
            <a:ext cx="2440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Visualize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gathered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472" y="6211925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trac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05200" y="575309"/>
            <a:ext cx="370027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4" dirty="0"/>
              <a:t>Goal</a:t>
            </a:r>
            <a:endParaRPr spc="-20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2342210"/>
            <a:ext cx="8915400" cy="34361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122C47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5" dirty="0">
                <a:latin typeface="Calibri"/>
                <a:cs typeface="Calibri"/>
              </a:rPr>
              <a:t>Name: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Amazon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Sales </a:t>
            </a:r>
            <a:r>
              <a:rPr sz="2800" spc="-20" dirty="0">
                <a:latin typeface="Calibri"/>
                <a:cs typeface="Calibri"/>
              </a:rPr>
              <a:t>Data.csv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latin typeface="Calibri"/>
                <a:cs typeface="Calibri"/>
              </a:rPr>
              <a:t>Dataset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Size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12.4KB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Rows: </a:t>
            </a:r>
            <a:r>
              <a:rPr sz="2800" spc="-5" dirty="0">
                <a:latin typeface="Calibri"/>
                <a:cs typeface="Calibri"/>
              </a:rPr>
              <a:t>100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14</a:t>
            </a:r>
            <a:endParaRPr lang="en-US" sz="2800" spc="-5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en-US" sz="2800" spc="-5" dirty="0">
                <a:latin typeface="Calibri"/>
                <a:cs typeface="Calibri"/>
              </a:rPr>
              <a:t>Provided by </a:t>
            </a:r>
            <a:r>
              <a:rPr lang="en-US" sz="2800" spc="-5" dirty="0" err="1">
                <a:latin typeface="Calibri"/>
                <a:cs typeface="Calibri"/>
              </a:rPr>
              <a:t>Ineuron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1201" y="762761"/>
            <a:ext cx="737323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</a:t>
            </a:r>
            <a:r>
              <a:rPr spc="-130" dirty="0"/>
              <a:t>A</a:t>
            </a:r>
            <a:r>
              <a:rPr lang="en-US" spc="-130" dirty="0"/>
              <a:t> Source</a:t>
            </a:r>
            <a:endParaRPr spc="-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1" y="1563875"/>
            <a:ext cx="10971656" cy="7149393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3200" spc="-270" dirty="0">
                <a:latin typeface="Aldhabi" panose="01000000000000000000" pitchFamily="2" charset="-78"/>
                <a:cs typeface="Aldhabi" panose="01000000000000000000" pitchFamily="2" charset="-78"/>
              </a:rPr>
              <a:t>O</a:t>
            </a:r>
            <a:r>
              <a:rPr sz="3200" spc="-260" dirty="0">
                <a:latin typeface="Aldhabi" panose="01000000000000000000" pitchFamily="2" charset="-78"/>
                <a:cs typeface="Aldhabi" panose="01000000000000000000" pitchFamily="2" charset="-78"/>
              </a:rPr>
              <a:t>R</a:t>
            </a:r>
            <a:r>
              <a:rPr sz="3200" spc="-180" dirty="0">
                <a:latin typeface="Aldhabi" panose="01000000000000000000" pitchFamily="2" charset="-78"/>
                <a:cs typeface="Aldhabi" panose="01000000000000000000" pitchFamily="2" charset="-78"/>
              </a:rPr>
              <a:t>DER</a:t>
            </a:r>
            <a:r>
              <a:rPr sz="3200" spc="-3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dirty="0">
                <a:latin typeface="Aldhabi" panose="01000000000000000000" pitchFamily="2" charset="-78"/>
                <a:cs typeface="Aldhabi" panose="01000000000000000000" pitchFamily="2" charset="-78"/>
              </a:rPr>
              <a:t>I</a:t>
            </a:r>
            <a:r>
              <a:rPr sz="3200" spc="-170" dirty="0">
                <a:latin typeface="Aldhabi" panose="01000000000000000000" pitchFamily="2" charset="-78"/>
                <a:cs typeface="Aldhabi" panose="01000000000000000000" pitchFamily="2" charset="-78"/>
              </a:rPr>
              <a:t>D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sz="3200" spc="-10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sz="3200" spc="18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ORDER</a:t>
            </a:r>
            <a:r>
              <a:rPr sz="3200" spc="2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ID</a:t>
            </a:r>
            <a:r>
              <a:rPr sz="3200" spc="18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is</a:t>
            </a:r>
            <a:r>
              <a:rPr sz="3200" spc="19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sz="3200" spc="19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ID</a:t>
            </a:r>
            <a:r>
              <a:rPr sz="3200" spc="18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10" dirty="0">
                <a:latin typeface="Aldhabi" panose="01000000000000000000" pitchFamily="2" charset="-78"/>
                <a:cs typeface="Aldhabi" panose="01000000000000000000" pitchFamily="2" charset="-78"/>
              </a:rPr>
              <a:t>given</a:t>
            </a:r>
            <a:r>
              <a:rPr sz="3200" spc="18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to</a:t>
            </a:r>
            <a:r>
              <a:rPr sz="3200" spc="19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sz="3200" spc="19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10" dirty="0">
                <a:latin typeface="Aldhabi" panose="01000000000000000000" pitchFamily="2" charset="-78"/>
                <a:cs typeface="Aldhabi" panose="01000000000000000000" pitchFamily="2" charset="-78"/>
              </a:rPr>
              <a:t>order.</a:t>
            </a:r>
            <a:endParaRPr lang="en-US" sz="3200" spc="-1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IN" sz="3200" b="1" spc="-254" dirty="0">
                <a:latin typeface="Aldhabi" panose="01000000000000000000" pitchFamily="2" charset="-78"/>
                <a:cs typeface="Aldhabi" panose="01000000000000000000" pitchFamily="2" charset="-78"/>
              </a:rPr>
              <a:t>O</a:t>
            </a:r>
            <a:r>
              <a:rPr lang="en-IN" sz="3200" b="1" spc="-245" dirty="0">
                <a:latin typeface="Aldhabi" panose="01000000000000000000" pitchFamily="2" charset="-78"/>
                <a:cs typeface="Aldhabi" panose="01000000000000000000" pitchFamily="2" charset="-78"/>
              </a:rPr>
              <a:t>R</a:t>
            </a:r>
            <a:r>
              <a:rPr lang="en-IN" sz="3200" b="1" spc="-170" dirty="0">
                <a:latin typeface="Aldhabi" panose="01000000000000000000" pitchFamily="2" charset="-78"/>
                <a:cs typeface="Aldhabi" panose="01000000000000000000" pitchFamily="2" charset="-78"/>
              </a:rPr>
              <a:t>DER</a:t>
            </a:r>
            <a:r>
              <a:rPr lang="en-IN" sz="3200" b="1" spc="-1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1" spc="-235" dirty="0">
                <a:latin typeface="Aldhabi" panose="01000000000000000000" pitchFamily="2" charset="-78"/>
                <a:cs typeface="Aldhabi" panose="01000000000000000000" pitchFamily="2" charset="-78"/>
              </a:rPr>
              <a:t>DA</a:t>
            </a:r>
            <a:r>
              <a:rPr lang="en-IN" sz="3200" b="1" spc="-210" dirty="0">
                <a:latin typeface="Aldhabi" panose="01000000000000000000" pitchFamily="2" charset="-78"/>
                <a:cs typeface="Aldhabi" panose="01000000000000000000" pitchFamily="2" charset="-78"/>
              </a:rPr>
              <a:t>T</a:t>
            </a:r>
            <a:r>
              <a:rPr lang="en-IN" sz="3200" b="1" spc="-170" dirty="0">
                <a:latin typeface="Aldhabi" panose="01000000000000000000" pitchFamily="2" charset="-78"/>
                <a:cs typeface="Aldhabi" panose="01000000000000000000" pitchFamily="2" charset="-78"/>
              </a:rPr>
              <a:t>E -</a:t>
            </a:r>
            <a:r>
              <a:rPr lang="en-IN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order</a:t>
            </a:r>
            <a:r>
              <a:rPr lang="en-IN" sz="3200" spc="15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date</a:t>
            </a:r>
            <a:r>
              <a:rPr lang="en-IN" sz="3200" spc="18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is</a:t>
            </a:r>
            <a:r>
              <a:rPr lang="en-IN" sz="3200" spc="17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6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date</a:t>
            </a:r>
            <a:r>
              <a:rPr lang="en-IN" sz="3200" spc="17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when</a:t>
            </a:r>
            <a:r>
              <a:rPr lang="en-IN" sz="3200" spc="15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7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product</a:t>
            </a:r>
            <a:r>
              <a:rPr lang="en-IN" sz="3200" spc="15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is</a:t>
            </a:r>
            <a:r>
              <a:rPr lang="en-IN" sz="3200" spc="17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ordered</a:t>
            </a:r>
          </a:p>
          <a:p>
            <a:pPr marL="12700">
              <a:spcBef>
                <a:spcPts val="1190"/>
              </a:spcBef>
            </a:pPr>
            <a:r>
              <a:rPr lang="en-IN" sz="3200" b="1" spc="-175" dirty="0">
                <a:latin typeface="Aldhabi" panose="01000000000000000000" pitchFamily="2" charset="-78"/>
                <a:cs typeface="Aldhabi" panose="01000000000000000000" pitchFamily="2" charset="-78"/>
              </a:rPr>
              <a:t>REGION -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5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region</a:t>
            </a:r>
            <a:r>
              <a:rPr lang="en-IN" sz="3200" spc="15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in</a:t>
            </a:r>
            <a:r>
              <a:rPr lang="en-IN" sz="3200" spc="15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which</a:t>
            </a:r>
            <a:r>
              <a:rPr lang="en-IN" sz="3200" spc="15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5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customer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stays.</a:t>
            </a:r>
          </a:p>
          <a:p>
            <a:pPr marL="12700">
              <a:spcBef>
                <a:spcPts val="1190"/>
              </a:spcBef>
            </a:pPr>
            <a:r>
              <a:rPr lang="en-IN" sz="3200" b="1" spc="-240" dirty="0">
                <a:latin typeface="Aldhabi" panose="01000000000000000000" pitchFamily="2" charset="-78"/>
                <a:cs typeface="Aldhabi" panose="01000000000000000000" pitchFamily="2" charset="-78"/>
              </a:rPr>
              <a:t>COUNTRY -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5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Country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in</a:t>
            </a:r>
            <a:r>
              <a:rPr lang="en-IN" sz="3200" spc="15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which</a:t>
            </a:r>
            <a:r>
              <a:rPr lang="en-IN" sz="3200" spc="15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5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customer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reside.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4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ITE</a:t>
            </a:r>
            <a:r>
              <a:rPr lang="en-IN" sz="3200" spc="-21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</a:t>
            </a:r>
            <a:r>
              <a:rPr lang="en-IN" sz="3200" spc="-2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34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</a:t>
            </a:r>
            <a:r>
              <a:rPr lang="en-IN" sz="3200" spc="-36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Y</a:t>
            </a:r>
            <a:r>
              <a:rPr lang="en-IN" sz="3200" spc="-14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PE - </a:t>
            </a:r>
            <a:r>
              <a:rPr lang="en-IN" sz="3200" b="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Item</a:t>
            </a:r>
            <a:r>
              <a:rPr lang="en-IN" sz="3200" b="0" spc="18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type</a:t>
            </a:r>
            <a:r>
              <a:rPr lang="en-IN" sz="3200" b="0" spc="17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is</a:t>
            </a:r>
            <a:r>
              <a:rPr lang="en-IN" sz="3200" b="0" spc="18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b="0" spc="16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varieties</a:t>
            </a:r>
            <a:r>
              <a:rPr lang="en-IN" sz="3200" b="0" spc="16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of</a:t>
            </a:r>
            <a:r>
              <a:rPr lang="en-IN" sz="3200" b="0" spc="18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item</a:t>
            </a:r>
            <a:r>
              <a:rPr lang="en-IN" sz="3200" b="0" spc="16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sales</a:t>
            </a:r>
            <a:r>
              <a:rPr lang="en-IN" sz="3200" b="0" spc="18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</a:t>
            </a:r>
            <a:r>
              <a:rPr lang="en-IN" sz="3200" b="0" spc="17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b="0" spc="17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0" spc="-1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Amazon.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150" dirty="0">
                <a:latin typeface="Aldhabi" panose="01000000000000000000" pitchFamily="2" charset="-78"/>
                <a:cs typeface="Aldhabi" panose="01000000000000000000" pitchFamily="2" charset="-78"/>
              </a:rPr>
              <a:t>S</a:t>
            </a:r>
            <a:r>
              <a:rPr lang="en-IN" sz="3200" b="1" spc="-170" dirty="0">
                <a:latin typeface="Aldhabi" panose="01000000000000000000" pitchFamily="2" charset="-78"/>
                <a:cs typeface="Aldhabi" panose="01000000000000000000" pitchFamily="2" charset="-78"/>
              </a:rPr>
              <a:t>A</a:t>
            </a:r>
            <a:r>
              <a:rPr lang="en-IN" sz="3200" b="1" spc="-130" dirty="0">
                <a:latin typeface="Aldhabi" panose="01000000000000000000" pitchFamily="2" charset="-78"/>
                <a:cs typeface="Aldhabi" panose="01000000000000000000" pitchFamily="2" charset="-78"/>
              </a:rPr>
              <a:t>LE</a:t>
            </a:r>
            <a:r>
              <a:rPr lang="en-IN" sz="3200" b="1" spc="-125" dirty="0">
                <a:latin typeface="Aldhabi" panose="01000000000000000000" pitchFamily="2" charset="-78"/>
                <a:cs typeface="Aldhabi" panose="01000000000000000000" pitchFamily="2" charset="-78"/>
              </a:rPr>
              <a:t>S</a:t>
            </a:r>
            <a:r>
              <a:rPr lang="en-IN" sz="3200" b="1" spc="-2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1" spc="-130" dirty="0">
                <a:latin typeface="Aldhabi" panose="01000000000000000000" pitchFamily="2" charset="-78"/>
                <a:cs typeface="Aldhabi" panose="01000000000000000000" pitchFamily="2" charset="-78"/>
              </a:rPr>
              <a:t>CHANNEL -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Mode</a:t>
            </a:r>
            <a:r>
              <a:rPr lang="en-IN" sz="3200" spc="15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of</a:t>
            </a:r>
            <a:r>
              <a:rPr lang="en-IN" sz="3200" spc="17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shopping</a:t>
            </a:r>
            <a:r>
              <a:rPr lang="en-IN" sz="3200" spc="13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Online</a:t>
            </a:r>
            <a:r>
              <a:rPr lang="en-IN" sz="3200" spc="15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or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Offline.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254" dirty="0">
                <a:latin typeface="Aldhabi" panose="01000000000000000000" pitchFamily="2" charset="-78"/>
                <a:cs typeface="Aldhabi" panose="01000000000000000000" pitchFamily="2" charset="-78"/>
              </a:rPr>
              <a:t>O</a:t>
            </a:r>
            <a:r>
              <a:rPr lang="en-IN" sz="3200" b="1" spc="-245" dirty="0">
                <a:latin typeface="Aldhabi" panose="01000000000000000000" pitchFamily="2" charset="-78"/>
                <a:cs typeface="Aldhabi" panose="01000000000000000000" pitchFamily="2" charset="-78"/>
              </a:rPr>
              <a:t>R</a:t>
            </a:r>
            <a:r>
              <a:rPr lang="en-IN" sz="3200" b="1" spc="-170" dirty="0">
                <a:latin typeface="Aldhabi" panose="01000000000000000000" pitchFamily="2" charset="-78"/>
                <a:cs typeface="Aldhabi" panose="01000000000000000000" pitchFamily="2" charset="-78"/>
              </a:rPr>
              <a:t>DER</a:t>
            </a:r>
            <a:r>
              <a:rPr lang="en-IN" sz="3200" b="1" spc="-1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1" spc="-155" dirty="0">
                <a:latin typeface="Aldhabi" panose="01000000000000000000" pitchFamily="2" charset="-78"/>
                <a:cs typeface="Aldhabi" panose="01000000000000000000" pitchFamily="2" charset="-78"/>
              </a:rPr>
              <a:t>PRIORI</a:t>
            </a:r>
            <a:r>
              <a:rPr lang="en-IN" sz="3200" b="1" spc="-175" dirty="0">
                <a:latin typeface="Aldhabi" panose="01000000000000000000" pitchFamily="2" charset="-78"/>
                <a:cs typeface="Aldhabi" panose="01000000000000000000" pitchFamily="2" charset="-78"/>
              </a:rPr>
              <a:t>T</a:t>
            </a:r>
            <a:r>
              <a:rPr lang="en-IN" sz="3200" b="1" spc="-395" dirty="0">
                <a:latin typeface="Aldhabi" panose="01000000000000000000" pitchFamily="2" charset="-78"/>
                <a:cs typeface="Aldhabi" panose="01000000000000000000" pitchFamily="2" charset="-78"/>
              </a:rPr>
              <a:t>Y -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Priority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of</a:t>
            </a:r>
            <a:r>
              <a:rPr lang="en-IN" sz="3200" spc="15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Sales</a:t>
            </a:r>
            <a:r>
              <a:rPr lang="en-IN" sz="3200" spc="19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Range</a:t>
            </a:r>
            <a:r>
              <a:rPr lang="en-IN" sz="3200" spc="16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between</a:t>
            </a:r>
            <a:r>
              <a:rPr lang="en-IN" sz="3200" spc="14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low</a:t>
            </a:r>
            <a:r>
              <a:rPr lang="en-IN" sz="3200" spc="16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to</a:t>
            </a:r>
            <a:r>
              <a:rPr lang="en-IN" sz="3200" spc="16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high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85" dirty="0">
                <a:latin typeface="Aldhabi" panose="01000000000000000000" pitchFamily="2" charset="-78"/>
                <a:cs typeface="Aldhabi" panose="01000000000000000000" pitchFamily="2" charset="-78"/>
              </a:rPr>
              <a:t>SHIP</a:t>
            </a:r>
            <a:r>
              <a:rPr lang="en-IN" sz="3200" b="1" spc="-6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1" spc="-210" dirty="0">
                <a:latin typeface="Aldhabi" panose="01000000000000000000" pitchFamily="2" charset="-78"/>
                <a:cs typeface="Aldhabi" panose="01000000000000000000" pitchFamily="2" charset="-78"/>
              </a:rPr>
              <a:t>DATE -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Ship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date</a:t>
            </a:r>
            <a:r>
              <a:rPr lang="en-IN" sz="3200" spc="18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when</a:t>
            </a:r>
            <a:r>
              <a:rPr lang="en-IN" sz="3200" spc="15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6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product</a:t>
            </a:r>
            <a:r>
              <a:rPr lang="en-IN" sz="3200" spc="15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is</a:t>
            </a:r>
            <a:r>
              <a:rPr lang="en-IN" sz="3200" spc="17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dispatched.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140" dirty="0">
                <a:latin typeface="Aldhabi" panose="01000000000000000000" pitchFamily="2" charset="-78"/>
                <a:cs typeface="Aldhabi" panose="01000000000000000000" pitchFamily="2" charset="-78"/>
              </a:rPr>
              <a:t>UNIT</a:t>
            </a:r>
            <a:r>
              <a:rPr lang="en-IN" sz="3200" b="1" spc="-25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1" spc="-175" dirty="0">
                <a:latin typeface="Aldhabi" panose="01000000000000000000" pitchFamily="2" charset="-78"/>
                <a:cs typeface="Aldhabi" panose="01000000000000000000" pitchFamily="2" charset="-78"/>
              </a:rPr>
              <a:t>SOLD -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Number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of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unit</a:t>
            </a:r>
            <a:r>
              <a:rPr lang="en-IN" sz="3200" spc="16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sold</a:t>
            </a:r>
            <a:r>
              <a:rPr lang="en-IN" sz="3200" spc="17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per</a:t>
            </a:r>
            <a:r>
              <a:rPr lang="en-IN" sz="3200" spc="14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latin typeface="Aldhabi" panose="01000000000000000000" pitchFamily="2" charset="-78"/>
                <a:cs typeface="Aldhabi" panose="01000000000000000000" pitchFamily="2" charset="-78"/>
              </a:rPr>
              <a:t>product</a:t>
            </a:r>
            <a:endParaRPr lang="en-IN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190"/>
              </a:spcBef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endParaRPr sz="1400" dirty="0">
              <a:latin typeface="Bahnschrift"/>
              <a:cs typeface="Bahnschrif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200" y="3281553"/>
            <a:ext cx="79377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ahnschrift"/>
                <a:cs typeface="Bahnschrift"/>
              </a:rPr>
              <a:t>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38933" y="648080"/>
            <a:ext cx="613257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30" dirty="0"/>
              <a:t>Feature</a:t>
            </a:r>
            <a:r>
              <a:rPr spc="-114" dirty="0"/>
              <a:t> </a:t>
            </a:r>
            <a:r>
              <a:rPr lang="en-US" spc="-320" dirty="0"/>
              <a:t>Description</a:t>
            </a:r>
            <a:endParaRPr spc="-3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9804" y="5868720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592580" y="1087958"/>
            <a:ext cx="8923020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UNI</a:t>
            </a:r>
            <a:r>
              <a:rPr sz="3200" spc="-14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</a:t>
            </a:r>
            <a:r>
              <a:rPr sz="3200" spc="-3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spc="-14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PRICE</a:t>
            </a:r>
            <a:r>
              <a:rPr lang="en-US" sz="3200" spc="-14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- </a:t>
            </a:r>
            <a:r>
              <a:rPr sz="3200" b="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Selling</a:t>
            </a:r>
            <a:r>
              <a:rPr sz="3200" b="0" spc="17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b="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Price</a:t>
            </a:r>
            <a:r>
              <a:rPr sz="3200" b="0" spc="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b="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of</a:t>
            </a:r>
            <a:r>
              <a:rPr sz="3200" b="0" spc="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b="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sz="3200" b="0" spc="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sz="3200" b="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product</a:t>
            </a:r>
            <a:br>
              <a:rPr lang="en-US" sz="3200" b="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IN" sz="3200" b="1" spc="-14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UNIT</a:t>
            </a:r>
            <a:r>
              <a:rPr lang="en-IN" sz="3200" b="1" spc="-2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1" spc="-25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COST -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Cost</a:t>
            </a:r>
            <a:r>
              <a:rPr lang="en-IN" sz="3200" spc="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of</a:t>
            </a:r>
            <a:r>
              <a:rPr lang="en-IN" sz="3200" spc="14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6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Product.</a:t>
            </a:r>
            <a:b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IN" sz="3200" b="1" spc="-33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</a:t>
            </a:r>
            <a:r>
              <a:rPr lang="en-IN" sz="3200" b="1" spc="-3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</a:t>
            </a:r>
            <a:r>
              <a:rPr lang="en-IN" sz="3200" b="1" spc="-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</a:t>
            </a:r>
            <a:r>
              <a:rPr lang="en-IN" sz="3200" b="1" spc="-12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</a:t>
            </a:r>
            <a:r>
              <a:rPr lang="en-IN" sz="3200" b="1" spc="-2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1" spc="-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REVENUE - </a:t>
            </a:r>
            <a: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Total</a:t>
            </a:r>
            <a:r>
              <a:rPr lang="en-IN" sz="3200" spc="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Sales</a:t>
            </a:r>
            <a:r>
              <a:rPr lang="en-IN" sz="3200" spc="17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of</a:t>
            </a:r>
            <a:r>
              <a:rPr lang="en-IN" sz="3200" spc="16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5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Company.</a:t>
            </a:r>
            <a:b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IN" sz="3200" b="1" spc="-33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</a:t>
            </a:r>
            <a:r>
              <a:rPr lang="en-IN" sz="3200" b="1" spc="-3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</a:t>
            </a:r>
            <a:r>
              <a:rPr lang="en-IN" sz="3200" b="1" spc="-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</a:t>
            </a:r>
            <a:r>
              <a:rPr lang="en-IN" sz="3200" b="1" spc="-12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</a:t>
            </a:r>
            <a:r>
              <a:rPr lang="en-IN" sz="3200" b="1" spc="-2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1" spc="-25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COST - </a:t>
            </a:r>
            <a: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Total</a:t>
            </a:r>
            <a:r>
              <a:rPr lang="en-IN" sz="3200" spc="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Cost</a:t>
            </a:r>
            <a:r>
              <a:rPr lang="en-IN" sz="3200" spc="14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of</a:t>
            </a:r>
            <a:r>
              <a:rPr lang="en-IN" sz="3200" spc="16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4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Company.</a:t>
            </a:r>
            <a:b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IN" sz="3200" b="1" spc="-33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</a:t>
            </a:r>
            <a:r>
              <a:rPr lang="en-IN" sz="3200" b="1" spc="-3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</a:t>
            </a:r>
            <a:r>
              <a:rPr lang="en-IN" sz="3200" b="1" spc="-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</a:t>
            </a:r>
            <a:r>
              <a:rPr lang="en-IN" sz="3200" b="1" spc="-12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</a:t>
            </a:r>
            <a:r>
              <a:rPr lang="en-IN" sz="3200" b="1" spc="-2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b="1" spc="-10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</a:t>
            </a:r>
            <a:r>
              <a:rPr lang="en-IN" sz="3200" b="1" spc="-23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</a:t>
            </a:r>
            <a:r>
              <a:rPr lang="en-IN" sz="3200" b="1" spc="-26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</a:t>
            </a:r>
            <a:r>
              <a:rPr lang="en-IN" sz="3200" b="1" spc="-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FIT - </a:t>
            </a:r>
            <a: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Total</a:t>
            </a:r>
            <a:r>
              <a:rPr lang="en-IN" sz="3200" spc="16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Profit</a:t>
            </a:r>
            <a:r>
              <a:rPr lang="en-IN" sz="3200" spc="14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Earned</a:t>
            </a:r>
            <a:r>
              <a:rPr lang="en-IN" sz="3200" spc="15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by</a:t>
            </a:r>
            <a:r>
              <a:rPr lang="en-IN" sz="3200" spc="16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spc="-5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</a:t>
            </a:r>
            <a:r>
              <a:rPr lang="en-IN" sz="3200" spc="15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Company.</a:t>
            </a:r>
            <a:br>
              <a:rPr lang="en-IN" sz="3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IN" sz="3200" dirty="0">
                <a:solidFill>
                  <a:schemeClr val="tx1"/>
                </a:solidFill>
                <a:latin typeface="Bahnschrift"/>
                <a:cs typeface="Bahnschrift"/>
              </a:rPr>
            </a:br>
            <a:br>
              <a:rPr lang="en-IN" sz="1800" dirty="0">
                <a:latin typeface="Bahnschrift"/>
                <a:cs typeface="Bahnschrift"/>
              </a:rPr>
            </a:br>
            <a:br>
              <a:rPr lang="en-IN" sz="1800" dirty="0">
                <a:latin typeface="Bahnschrift"/>
                <a:cs typeface="Bahnschrift"/>
              </a:rPr>
            </a:br>
            <a:endParaRPr sz="1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365" y="1953844"/>
            <a:ext cx="2489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110" dirty="0">
                <a:latin typeface="Arial"/>
                <a:cs typeface="Arial"/>
              </a:rPr>
              <a:t>KPI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660" y="2857627"/>
            <a:ext cx="49221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b="1" spc="-55" dirty="0">
                <a:latin typeface="Arial"/>
                <a:cs typeface="Arial"/>
              </a:rPr>
              <a:t>Profit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14" dirty="0">
                <a:latin typeface="Arial"/>
                <a:cs typeface="Arial"/>
              </a:rPr>
              <a:t>Wise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364" y="3931411"/>
            <a:ext cx="4852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105" dirty="0">
                <a:latin typeface="Arial"/>
                <a:cs typeface="Arial"/>
              </a:rPr>
              <a:t>Revenue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wise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365" y="4950714"/>
            <a:ext cx="45472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130" dirty="0">
                <a:latin typeface="Arial"/>
                <a:cs typeface="Arial"/>
              </a:rPr>
              <a:t>Cost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wise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581400" y="464058"/>
            <a:ext cx="45720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85" dirty="0"/>
              <a:t>Useful  Insights</a:t>
            </a:r>
            <a:endParaRPr spc="-38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91200" y="228600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KPIS</a:t>
            </a:r>
          </a:p>
        </p:txBody>
      </p:sp>
      <p:sp>
        <p:nvSpPr>
          <p:cNvPr id="6" name="object 6"/>
          <p:cNvSpPr/>
          <p:nvPr/>
        </p:nvSpPr>
        <p:spPr>
          <a:xfrm>
            <a:off x="5917056" y="4755692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2"/>
                </a:lnTo>
                <a:lnTo>
                  <a:pt x="2804160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16357" y="5066578"/>
            <a:ext cx="185864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sz="3600" dirty="0">
                <a:latin typeface="Arial Black"/>
                <a:cs typeface="Arial Black"/>
              </a:rPr>
              <a:t>44.17M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latin typeface="Arial Black"/>
                <a:cs typeface="Arial Black"/>
              </a:rPr>
              <a:t>TOTAL</a:t>
            </a:r>
            <a:r>
              <a:rPr sz="1800" spc="-75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PROFIT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1318684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2"/>
                </a:lnTo>
                <a:lnTo>
                  <a:pt x="2804159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1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06151" y="1804883"/>
            <a:ext cx="2155190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Black"/>
                <a:cs typeface="Arial Black"/>
              </a:rPr>
              <a:t>137.35M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latin typeface="Arial Black"/>
                <a:cs typeface="Arial Black"/>
              </a:rPr>
              <a:t>TOTAL</a:t>
            </a:r>
            <a:r>
              <a:rPr sz="1800" spc="-8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REVENUE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2704" y="1341374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88565" y="3224365"/>
            <a:ext cx="2362199" cy="88806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5"/>
              </a:spcBef>
            </a:pPr>
            <a:r>
              <a:rPr lang="en-US" sz="3600" dirty="0">
                <a:latin typeface="Arial Black"/>
                <a:cs typeface="Arial Black"/>
              </a:rPr>
              <a:t>23</a:t>
            </a:r>
            <a:endParaRPr sz="3600" dirty="0">
              <a:latin typeface="Arial Black"/>
              <a:cs typeface="Arial Black"/>
            </a:endParaRPr>
          </a:p>
          <a:p>
            <a:pPr marL="116205" algn="ctr">
              <a:lnSpc>
                <a:spcPct val="100000"/>
              </a:lnSpc>
              <a:spcBef>
                <a:spcPts val="120"/>
              </a:spcBef>
            </a:pPr>
            <a:r>
              <a:rPr lang="en-US" sz="1800" spc="-50" dirty="0">
                <a:latin typeface="Arial Black"/>
                <a:cs typeface="Arial Black"/>
              </a:rPr>
              <a:t>Avg Delivery Days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3600" y="303677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1"/>
                </a:lnTo>
                <a:lnTo>
                  <a:pt x="2804159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8" y="1528571"/>
                </a:lnTo>
                <a:lnTo>
                  <a:pt x="254761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08496" y="3259460"/>
            <a:ext cx="1621281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40"/>
              </a:spcBef>
            </a:pPr>
            <a:r>
              <a:rPr sz="3600" spc="-5" dirty="0">
                <a:latin typeface="Arial Black"/>
                <a:cs typeface="Arial Black"/>
              </a:rPr>
              <a:t>513K</a:t>
            </a:r>
            <a:endParaRPr sz="3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Arial Black"/>
                <a:cs typeface="Arial Black"/>
              </a:rPr>
              <a:t>UNIT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SOLD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33F6B187-476C-0F53-4FBB-7F2F70D1F4E2}"/>
              </a:ext>
            </a:extLst>
          </p:cNvPr>
          <p:cNvSpPr/>
          <p:nvPr/>
        </p:nvSpPr>
        <p:spPr>
          <a:xfrm>
            <a:off x="2750819" y="303677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7F213FD9-3911-929E-4390-AD5749CC47EA}"/>
              </a:ext>
            </a:extLst>
          </p:cNvPr>
          <p:cNvSpPr txBox="1"/>
          <p:nvPr/>
        </p:nvSpPr>
        <p:spPr>
          <a:xfrm>
            <a:off x="3391831" y="1752600"/>
            <a:ext cx="1830705" cy="895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600" dirty="0">
                <a:latin typeface="Arial Black"/>
                <a:cs typeface="Arial Black"/>
              </a:rPr>
              <a:t>93.18M</a:t>
            </a: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latin typeface="Arial Black"/>
                <a:cs typeface="Arial Black"/>
              </a:rPr>
              <a:t>TOTAL</a:t>
            </a:r>
            <a:r>
              <a:rPr sz="1800" spc="-9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COST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A121EAE-A038-2111-6AE7-89D66177FC5F}"/>
              </a:ext>
            </a:extLst>
          </p:cNvPr>
          <p:cNvSpPr txBox="1"/>
          <p:nvPr/>
        </p:nvSpPr>
        <p:spPr>
          <a:xfrm>
            <a:off x="2971799" y="5072594"/>
            <a:ext cx="2362199" cy="88806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5"/>
              </a:spcBef>
            </a:pPr>
            <a:r>
              <a:rPr lang="en-US" sz="3600" dirty="0">
                <a:latin typeface="Arial Black"/>
                <a:cs typeface="Arial Black"/>
              </a:rPr>
              <a:t>76</a:t>
            </a:r>
            <a:endParaRPr sz="3600" dirty="0">
              <a:latin typeface="Arial Black"/>
              <a:cs typeface="Arial Black"/>
            </a:endParaRPr>
          </a:p>
          <a:p>
            <a:pPr marL="116205" algn="ctr">
              <a:lnSpc>
                <a:spcPct val="100000"/>
              </a:lnSpc>
              <a:spcBef>
                <a:spcPts val="120"/>
              </a:spcBef>
            </a:pPr>
            <a:r>
              <a:rPr lang="en-US" sz="1800" spc="-50" dirty="0">
                <a:latin typeface="Arial Black"/>
                <a:cs typeface="Arial Black"/>
              </a:rPr>
              <a:t>Countries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190E3C4D-4791-D3C6-919E-2F40BEB13130}"/>
              </a:ext>
            </a:extLst>
          </p:cNvPr>
          <p:cNvSpPr/>
          <p:nvPr/>
        </p:nvSpPr>
        <p:spPr>
          <a:xfrm>
            <a:off x="2750819" y="483886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814</Words>
  <Application>Microsoft Office PowerPoint</Application>
  <PresentationFormat>Widescreen</PresentationFormat>
  <Paragraphs>107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Aldhabi</vt:lpstr>
      <vt:lpstr>Arial</vt:lpstr>
      <vt:lpstr>Arial Black</vt:lpstr>
      <vt:lpstr>Arial MT</vt:lpstr>
      <vt:lpstr>Bahnschrift</vt:lpstr>
      <vt:lpstr>Calibri</vt:lpstr>
      <vt:lpstr>Century Gothic</vt:lpstr>
      <vt:lpstr>Roboto</vt:lpstr>
      <vt:lpstr>Verdana</vt:lpstr>
      <vt:lpstr>Wingdings</vt:lpstr>
      <vt:lpstr>Wingdings 3</vt:lpstr>
      <vt:lpstr>Ion</vt:lpstr>
      <vt:lpstr>Amazon Sales Report</vt:lpstr>
      <vt:lpstr>Problem Statement</vt:lpstr>
      <vt:lpstr>INTRODUCTION</vt:lpstr>
      <vt:lpstr>Goal</vt:lpstr>
      <vt:lpstr>DATA Source</vt:lpstr>
      <vt:lpstr>Feature Description</vt:lpstr>
      <vt:lpstr>UNIT PRICE - Selling Price of the product UNIT COST - Cost of the Product. TOTAL REVENUE - Total Sales of the Company. TOTAL COST - Total Cost of the Company. TOTAL PROFIT - Total Profit Earned by the Company.    </vt:lpstr>
      <vt:lpstr>Useful  Insights</vt:lpstr>
      <vt:lpstr>KPIS</vt:lpstr>
      <vt:lpstr>Detail Analysis</vt:lpstr>
      <vt:lpstr>Profit Distribution</vt:lpstr>
      <vt:lpstr>Top 5 Items by Profit Margin</vt:lpstr>
      <vt:lpstr>Profit Distribution</vt:lpstr>
      <vt:lpstr>Detail Revenue Analysis</vt:lpstr>
      <vt:lpstr>Last year , Total Revenue along with Profit %</vt:lpstr>
      <vt:lpstr>Sales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Office</dc:creator>
  <cp:lastModifiedBy>Neelam</cp:lastModifiedBy>
  <cp:revision>4</cp:revision>
  <dcterms:created xsi:type="dcterms:W3CDTF">2023-03-30T14:50:09Z</dcterms:created>
  <dcterms:modified xsi:type="dcterms:W3CDTF">2023-03-30T17:35:31Z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2023-03-30T00:00:00Z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2023-03-30T15:21:58Z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b4cce40e-121d-4e6e-b01e-501e583f82dd</vt:lpwstr>
  </property>
  <property fmtid="{D5CDD505-2E9C-101B-9397-08002B2CF9AE}" pid="10" name="MSIP_Label_defa4170-0d19-0005-0004-bc88714345d2_ActionId">
    <vt:lpwstr>ada30a52-0546-4722-a4e7-fca722f5de9e</vt:lpwstr>
  </property>
  <property fmtid="{D5CDD505-2E9C-101B-9397-08002B2CF9AE}" pid="11" name="MSIP_Label_defa4170-0d19-0005-0004-bc88714345d2_ContentBits">
    <vt:lpwstr>0</vt:lpwstr>
  </property>
</Properties>
</file>