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Default Extension="sldx" ContentType="application/vnd.openxmlformats-officedocument.presentationml.slide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12" r:id="rId1"/>
  </p:sldMasterIdLst>
  <p:notesMasterIdLst>
    <p:notesMasterId r:id="rId41"/>
  </p:notesMasterIdLst>
  <p:sldIdLst>
    <p:sldId id="341" r:id="rId2"/>
    <p:sldId id="257" r:id="rId3"/>
    <p:sldId id="349" r:id="rId4"/>
    <p:sldId id="327" r:id="rId5"/>
    <p:sldId id="328" r:id="rId6"/>
    <p:sldId id="345" r:id="rId7"/>
    <p:sldId id="346" r:id="rId8"/>
    <p:sldId id="363" r:id="rId9"/>
    <p:sldId id="364" r:id="rId10"/>
    <p:sldId id="365" r:id="rId11"/>
    <p:sldId id="366" r:id="rId12"/>
    <p:sldId id="348" r:id="rId13"/>
    <p:sldId id="356" r:id="rId14"/>
    <p:sldId id="357" r:id="rId15"/>
    <p:sldId id="358" r:id="rId16"/>
    <p:sldId id="362" r:id="rId17"/>
    <p:sldId id="359" r:id="rId18"/>
    <p:sldId id="360" r:id="rId19"/>
    <p:sldId id="361" r:id="rId20"/>
    <p:sldId id="353" r:id="rId21"/>
    <p:sldId id="352" r:id="rId22"/>
    <p:sldId id="355" r:id="rId23"/>
    <p:sldId id="266" r:id="rId24"/>
    <p:sldId id="267" r:id="rId25"/>
    <p:sldId id="290" r:id="rId26"/>
    <p:sldId id="291" r:id="rId27"/>
    <p:sldId id="292" r:id="rId28"/>
    <p:sldId id="293" r:id="rId29"/>
    <p:sldId id="294" r:id="rId30"/>
    <p:sldId id="295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50" r:id="rId39"/>
    <p:sldId id="34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12" autoAdjust="0"/>
    <p:restoredTop sz="94660"/>
  </p:normalViewPr>
  <p:slideViewPr>
    <p:cSldViewPr>
      <p:cViewPr>
        <p:scale>
          <a:sx n="60" d="100"/>
          <a:sy n="60" d="100"/>
        </p:scale>
        <p:origin x="-19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7846-3037-4827-BE3E-CC9F85BFFB25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D16AF-172D-4851-BFDF-F4332219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16AF-172D-4851-BFDF-F4332219DB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16AF-172D-4851-BFDF-F4332219DB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16AF-172D-4851-BFDF-F4332219DB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16AF-172D-4851-BFDF-F4332219DB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16AF-172D-4851-BFDF-F4332219DB2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16AF-172D-4851-BFDF-F4332219DB2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BE5AE8-E398-44DF-8EA0-DC02BF440AAF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C5D313-7B31-4CC5-9291-F706D623A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uxsup.csx.cam.ac.uk/pub/doc/suse/suse9.0/userguide-9.0/go01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uxmint.com/" TargetMode="External"/><Relationship Id="rId13" Type="http://schemas.openxmlformats.org/officeDocument/2006/relationships/hyperlink" Target="http://www.opensuse.org/en/" TargetMode="External"/><Relationship Id="rId3" Type="http://schemas.openxmlformats.org/officeDocument/2006/relationships/hyperlink" Target="https://en.wikipedia.org/wiki/Assembly_language" TargetMode="External"/><Relationship Id="rId7" Type="http://schemas.openxmlformats.org/officeDocument/2006/relationships/hyperlink" Target="http://www.ubuntu.com/" TargetMode="External"/><Relationship Id="rId12" Type="http://schemas.openxmlformats.org/officeDocument/2006/relationships/hyperlink" Target="https://www.debian.org/" TargetMode="External"/><Relationship Id="rId2" Type="http://schemas.openxmlformats.org/officeDocument/2006/relationships/hyperlink" Target="https://en.wikipedia.org/wiki/C_(programming_language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Linux_kernel" TargetMode="External"/><Relationship Id="rId11" Type="http://schemas.openxmlformats.org/officeDocument/2006/relationships/hyperlink" Target="http://fedoraproject.org/" TargetMode="External"/><Relationship Id="rId5" Type="http://schemas.openxmlformats.org/officeDocument/2006/relationships/hyperlink" Target="https://en.wikipedia.org/wiki/Monolithic_kernel" TargetMode="External"/><Relationship Id="rId10" Type="http://schemas.openxmlformats.org/officeDocument/2006/relationships/hyperlink" Target="http://www.linuxdeepin.com/index.en.html" TargetMode="External"/><Relationship Id="rId4" Type="http://schemas.openxmlformats.org/officeDocument/2006/relationships/hyperlink" Target="https://en.wikipedia.org/wiki/Unix-like" TargetMode="External"/><Relationship Id="rId9" Type="http://schemas.openxmlformats.org/officeDocument/2006/relationships/hyperlink" Target="https://www.archlinux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uman_interface_guidelines" TargetMode="External"/><Relationship Id="rId13" Type="http://schemas.openxmlformats.org/officeDocument/2006/relationships/hyperlink" Target="https://en.wikipedia.org/wiki/Mainframe_computer" TargetMode="External"/><Relationship Id="rId3" Type="http://schemas.openxmlformats.org/officeDocument/2006/relationships/hyperlink" Target="https://en.wikipedia.org/wiki/Tablet_computer" TargetMode="External"/><Relationship Id="rId7" Type="http://schemas.openxmlformats.org/officeDocument/2006/relationships/hyperlink" Target="https://en.wikipedia.org/wiki/Firefox_OS" TargetMode="External"/><Relationship Id="rId12" Type="http://schemas.openxmlformats.org/officeDocument/2006/relationships/hyperlink" Target="https://en.wikipedia.org/wiki/Server_(computing)" TargetMode="External"/><Relationship Id="rId2" Type="http://schemas.openxmlformats.org/officeDocument/2006/relationships/hyperlink" Target="https://en.wikipedia.org/wiki/Smartphon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Android_(operating_system)" TargetMode="External"/><Relationship Id="rId11" Type="http://schemas.openxmlformats.org/officeDocument/2006/relationships/hyperlink" Target="https://en.wikipedia.org/wiki/Linux_distribution" TargetMode="External"/><Relationship Id="rId5" Type="http://schemas.openxmlformats.org/officeDocument/2006/relationships/hyperlink" Target="https://en.wikipedia.org/wiki/In-vehicle_infotainment" TargetMode="External"/><Relationship Id="rId10" Type="http://schemas.openxmlformats.org/officeDocument/2006/relationships/hyperlink" Target="https://en.wikipedia.org/wiki/Disability" TargetMode="External"/><Relationship Id="rId4" Type="http://schemas.openxmlformats.org/officeDocument/2006/relationships/hyperlink" Target="https://en.wikipedia.org/wiki/Smart_TV" TargetMode="External"/><Relationship Id="rId9" Type="http://schemas.openxmlformats.org/officeDocument/2006/relationships/hyperlink" Target="https://en.wikipedia.org/wiki/Human%E2%80%93machine_interface" TargetMode="External"/><Relationship Id="rId14" Type="http://schemas.openxmlformats.org/officeDocument/2006/relationships/hyperlink" Target="https://en.wikipedia.org/wiki/Operating_syste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72255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cap="none" spc="0" dirty="0" smtClean="0">
                <a:ln w="50800"/>
                <a:solidFill>
                  <a:srgbClr val="000099"/>
                </a:solidFill>
                <a:effectLst/>
                <a:latin typeface="Cooper Black" pitchFamily="18" charset="0"/>
              </a:rPr>
              <a:t>LINUX  OPERATING  </a:t>
            </a:r>
            <a:r>
              <a:rPr lang="en-US" sz="3600" dirty="0" smtClean="0">
                <a:ln w="50800"/>
                <a:solidFill>
                  <a:srgbClr val="000099"/>
                </a:solidFill>
                <a:latin typeface="Cooper Black" pitchFamily="18" charset="0"/>
              </a:rPr>
              <a:t>SYSTEM</a:t>
            </a:r>
            <a:endParaRPr lang="en-US" sz="3600" cap="none" spc="0" dirty="0">
              <a:ln w="50800"/>
              <a:solidFill>
                <a:srgbClr val="000099"/>
              </a:solidFill>
              <a:effectLst/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1295" y="5226784"/>
            <a:ext cx="43778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baddon™" pitchFamily="2" charset="0"/>
              </a:rPr>
              <a:t>       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PRESENTED By</a:t>
            </a: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2000" dirty="0" smtClean="0">
                <a:latin typeface="Arial Rounded MT Bold" pitchFamily="34" charset="0"/>
              </a:rPr>
              <a:t>  </a:t>
            </a:r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1. NEELAM  GOUR  (205116049)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  2. PAL SANJAY         (205116075) 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  3.  RAMASHEESH     (205116051)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Arial Rounded MT Bold" pitchFamily="34" charset="0"/>
              </a:rPr>
              <a:t>  4.  RAVI  PATIDAR     (205116053)</a:t>
            </a:r>
            <a:endParaRPr lang="en-US" sz="2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pic>
        <p:nvPicPr>
          <p:cNvPr id="6" name="Picture 5" descr="Tux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2667000" cy="31432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8" name="Picture 7" descr="Linux_Scre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19200"/>
            <a:ext cx="7315200" cy="54864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0"/>
            <a:ext cx="8458200" cy="92333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87325" indent="-187325">
              <a:buFontTx/>
              <a:buChar char="•"/>
            </a:pPr>
            <a:r>
              <a:rPr lang="en-US" altLang="zh-TW" b="1" dirty="0">
                <a:solidFill>
                  <a:srgbClr val="FFFF00"/>
                </a:solidFill>
                <a:ea typeface="新細明體" pitchFamily="18" charset="-120"/>
              </a:rPr>
              <a:t>A typical Linux GUI based on GNOME</a:t>
            </a:r>
          </a:p>
          <a:p>
            <a:pPr marL="187325" indent="-187325">
              <a:buFontTx/>
              <a:buChar char="•"/>
            </a:pPr>
            <a:r>
              <a:rPr lang="en-US" altLang="zh-TW" b="1" dirty="0">
                <a:solidFill>
                  <a:srgbClr val="FFFF00"/>
                </a:solidFill>
                <a:ea typeface="新細明體" pitchFamily="18" charset="-120"/>
              </a:rPr>
              <a:t>Similar to Microsoft’s Windows, however, different window systems can be chosen (e.g. GNOME, KDE,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8" name="Picture 7" descr="CU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8331200" cy="5176838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43200" y="152400"/>
            <a:ext cx="3603625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ea typeface="新細明體" pitchFamily="18" charset="-120"/>
              </a:rPr>
              <a:t>Linux text-based interface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667000" y="1905000"/>
            <a:ext cx="13716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00600" y="2819400"/>
            <a:ext cx="3581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ea typeface="新細明體" pitchFamily="18" charset="-120"/>
              </a:rPr>
              <a:t>command to show the content of current directory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3505200" y="2209800"/>
            <a:ext cx="1143000" cy="838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743200" y="3200400"/>
            <a:ext cx="13716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43400" y="5562600"/>
            <a:ext cx="3581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ea typeface="新細明體" pitchFamily="18" charset="-120"/>
              </a:rPr>
              <a:t>command to show the content of current directory with option -al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3733800" y="3505200"/>
            <a:ext cx="609600" cy="1981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8600" y="4343400"/>
            <a:ext cx="2971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ea typeface="新細明體" pitchFamily="18" charset="-120"/>
              </a:rPr>
              <a:t>The prompt $ shows that bash shell is using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819400" y="5562600"/>
            <a:ext cx="3810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447800" y="5105400"/>
            <a:ext cx="1600200" cy="609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796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    LINUX  Commands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1447800" y="2438400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FF00"/>
                </a:solidFill>
              </a:rPr>
              <a:t>File Commands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FF00"/>
                </a:solidFill>
              </a:rPr>
              <a:t>System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76200" y="76200"/>
          <a:ext cx="9144000" cy="6858000"/>
        </p:xfrm>
        <a:graphic>
          <a:graphicData uri="http://schemas.openxmlformats.org/presentationml/2006/ole">
            <p:oleObj spid="_x0000_s68610" name="Slide" r:id="rId3" imgW="4570603" imgH="3427427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65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ls</a:t>
            </a:r>
            <a:r>
              <a:rPr lang="en-US" sz="2400" b="1" dirty="0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:   </a:t>
            </a:r>
            <a:r>
              <a:rPr lang="en-US" sz="2000" b="1" dirty="0" smtClean="0">
                <a:ea typeface="Times New Roman" pitchFamily="18" charset="0"/>
                <a:cs typeface="Arial" pitchFamily="34" charset="0"/>
              </a:rPr>
              <a:t>it  will list the contents of the current directory in short form.</a:t>
            </a:r>
            <a:endParaRPr lang="en-US" b="1" dirty="0" smtClean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chemeClr val="bg1"/>
              </a:solidFill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Cp </a:t>
            </a:r>
            <a:r>
              <a:rPr lang="en-US" sz="2400" b="1" dirty="0" err="1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sourcefile</a:t>
            </a:r>
            <a:r>
              <a:rPr lang="en-US" sz="24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targetfile</a:t>
            </a:r>
            <a:r>
              <a:rPr lang="en-US" sz="24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</a:t>
            </a:r>
            <a:r>
              <a:rPr lang="en-US" b="1" dirty="0" smtClean="0">
                <a:ea typeface="Calibri" pitchFamily="34" charset="0"/>
                <a:cs typeface="Courier New" pitchFamily="49" charset="0"/>
              </a:rPr>
              <a:t>:</a:t>
            </a:r>
            <a:r>
              <a:rPr lang="en-US" b="1" dirty="0" smtClean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Copies </a:t>
            </a:r>
            <a:r>
              <a:rPr lang="en-US" sz="2000" b="1" dirty="0" err="1" smtClean="0">
                <a:ea typeface="Calibri" pitchFamily="34" charset="0"/>
                <a:cs typeface="Courier New" pitchFamily="49" charset="0"/>
              </a:rPr>
              <a:t>sourcefile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 to </a:t>
            </a:r>
            <a:r>
              <a:rPr lang="en-US" sz="2000" b="1" dirty="0" err="1" smtClean="0">
                <a:ea typeface="Calibri" pitchFamily="34" charset="0"/>
                <a:cs typeface="Courier New" pitchFamily="49" charset="0"/>
              </a:rPr>
              <a:t>targetfile</a:t>
            </a:r>
            <a:endParaRPr lang="en-US" b="1" dirty="0" smtClean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a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mv</a:t>
            </a:r>
            <a:r>
              <a:rPr lang="en-US" sz="24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sourcefile</a:t>
            </a:r>
            <a:r>
              <a:rPr lang="en-US" sz="24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targetfile</a:t>
            </a:r>
            <a:r>
              <a:rPr lang="en-US" sz="24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: </a:t>
            </a:r>
            <a:endParaRPr lang="en-US" sz="2400" b="1" dirty="0" smtClean="0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 					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 Copies </a:t>
            </a:r>
            <a:r>
              <a:rPr lang="en-US" sz="2000" b="1" dirty="0" err="1" smtClean="0">
                <a:ea typeface="Calibri" pitchFamily="34" charset="0"/>
                <a:cs typeface="Courier New" pitchFamily="49" charset="0"/>
              </a:rPr>
              <a:t>sourcefile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 to </a:t>
            </a:r>
            <a:r>
              <a:rPr lang="en-US" sz="2000" b="1" dirty="0" err="1" smtClean="0">
                <a:ea typeface="Calibri" pitchFamily="34" charset="0"/>
                <a:cs typeface="Courier New" pitchFamily="49" charset="0"/>
              </a:rPr>
              <a:t>targetfile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 then deletes the original </a:t>
            </a:r>
            <a:r>
              <a:rPr lang="en-US" sz="2000" b="1" dirty="0" err="1" smtClean="0">
                <a:ea typeface="Calibri" pitchFamily="34" charset="0"/>
                <a:cs typeface="Courier New" pitchFamily="49" charset="0"/>
              </a:rPr>
              <a:t>sourcefile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rm</a:t>
            </a:r>
            <a:r>
              <a:rPr lang="en-US" sz="24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  </a:t>
            </a:r>
            <a:r>
              <a:rPr lang="en-US" sz="24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file(s):    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Removes the specified files from the file system. Directories are not removed by </a:t>
            </a:r>
            <a:r>
              <a:rPr lang="en-US" sz="2000" b="1" dirty="0" err="1" smtClean="0">
                <a:ea typeface="Times New Roman" pitchFamily="18" charset="0"/>
                <a:cs typeface="Times New Roman" pitchFamily="18" charset="0"/>
              </a:rPr>
              <a:t>rm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 unless the option </a:t>
            </a:r>
            <a:r>
              <a:rPr lang="en-US" sz="2000" b="1" dirty="0" smtClean="0">
                <a:ea typeface="Calibri" pitchFamily="34" charset="0"/>
                <a:cs typeface="Courier New" pitchFamily="49" charset="0"/>
              </a:rPr>
              <a:t>-r</a:t>
            </a:r>
            <a:r>
              <a:rPr lang="en-US" sz="2000" b="1" dirty="0" smtClean="0">
                <a:ea typeface="Times New Roman" pitchFamily="18" charset="0"/>
                <a:cs typeface="Times New Roman" pitchFamily="18" charset="0"/>
              </a:rPr>
              <a:t> is used.</a:t>
            </a:r>
            <a:endParaRPr lang="en-US" b="1" dirty="0" smtClean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a typeface="Times New Roman" pitchFamily="18" charset="0"/>
                <a:cs typeface="Times New Roman" pitchFamily="18" charset="0"/>
              </a:rPr>
              <a:t>       </a:t>
            </a:r>
            <a:endParaRPr lang="en-US" b="1" dirty="0" smtClean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chown</a:t>
            </a:r>
            <a:r>
              <a:rPr lang="en-US" sz="24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username.group</a:t>
            </a:r>
            <a:r>
              <a:rPr lang="en-US" sz="24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file(s) :</a:t>
            </a:r>
            <a:endParaRPr lang="en-US" sz="2400" b="1" dirty="0" smtClean="0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a typeface="Times New Roman" pitchFamily="18" charset="0"/>
                <a:cs typeface="Arial" pitchFamily="34" charset="0"/>
              </a:rPr>
              <a:t>Transfers the ownership of a file to the user with the specified user name.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228600"/>
            <a:ext cx="4846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 File Administration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85344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chmod</a:t>
            </a:r>
            <a:r>
              <a:rPr lang="en-US" sz="2400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:</a:t>
            </a:r>
            <a:r>
              <a:rPr lang="en-US" sz="2400" b="1" dirty="0" smtClean="0">
                <a:ea typeface="Times New Roman" pitchFamily="18" charset="0"/>
                <a:cs typeface="Times New Roman" pitchFamily="18" charset="0"/>
              </a:rPr>
              <a:t>changes the permissions of each given file according to mode, where mode describes the permissions to modify.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gzip</a:t>
            </a:r>
            <a:r>
              <a:rPr lang="en-US" sz="28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  </a:t>
            </a:r>
            <a:r>
              <a:rPr lang="en-US" sz="28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file(s)</a:t>
            </a:r>
            <a:endParaRPr lang="en-US" sz="2800" b="1" dirty="0" smtClean="0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ea typeface="Times New Roman" pitchFamily="18" charset="0"/>
                <a:cs typeface="Arial" pitchFamily="34" charset="0"/>
              </a:rPr>
              <a:t>This command is used to compress the contents of files.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locate </a:t>
            </a:r>
            <a:r>
              <a:rPr lang="en-US" sz="28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pattern(s)</a:t>
            </a:r>
            <a:endParaRPr lang="en-US" sz="2800" b="1" dirty="0" smtClean="0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ea typeface="Times New Roman" pitchFamily="18" charset="0"/>
                <a:cs typeface="Arial" pitchFamily="34" charset="0"/>
              </a:rPr>
              <a:t>The locate command can find in which directory a specified file is located.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chemeClr val="bg1"/>
              </a:solidFill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find </a:t>
            </a:r>
            <a:r>
              <a:rPr lang="en-US" sz="2800" b="1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endParaRPr lang="en-US" sz="2800" b="1" dirty="0" smtClean="0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ea typeface="Times New Roman" pitchFamily="18" charset="0"/>
                <a:cs typeface="Times New Roman" pitchFamily="18" charset="0"/>
              </a:rPr>
              <a:t>The find command allows you to search for a file in a given directory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057400" y="228600"/>
            <a:ext cx="5349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 File Administration (cont.)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457200"/>
            <a:ext cx="9144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MetaMediumLF-Cap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Calibri" pitchFamily="34" charset="0"/>
                <a:cs typeface="MetaMediumLF-Caps"/>
              </a:rPr>
              <a:t>Working with Directories:</a:t>
            </a:r>
            <a:endParaRPr kumimoji="0" lang="en-US" sz="3600" b="1" i="0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Calibri" pitchFamily="34" charset="0"/>
              <a:cs typeface="MetaNormalLF-Roman"/>
            </a:endParaRPr>
          </a:p>
          <a:p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cd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 </a:t>
            </a:r>
          </a:p>
          <a:p>
            <a:r>
              <a:rPr lang="en-US" sz="2400" b="1" dirty="0" smtClean="0"/>
              <a:t>Changes the current directory. </a:t>
            </a:r>
            <a:r>
              <a:rPr lang="en-US" sz="2400" b="1" dirty="0" err="1" smtClean="0"/>
              <a:t>cd</a:t>
            </a:r>
            <a:r>
              <a:rPr lang="en-US" sz="2400" b="1" dirty="0" smtClean="0"/>
              <a:t> without any </a:t>
            </a:r>
          </a:p>
          <a:p>
            <a:r>
              <a:rPr lang="en-US" sz="2400" b="1" dirty="0" smtClean="0"/>
              <a:t>parameters changes to the user's home directory.</a:t>
            </a:r>
          </a:p>
          <a:p>
            <a:endParaRPr lang="en-US" sz="2000" b="1" dirty="0" smtClean="0"/>
          </a:p>
          <a:p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mkdir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 </a:t>
            </a:r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directoryname</a:t>
            </a: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 smtClean="0"/>
              <a:t>Creates a new directory.</a:t>
            </a:r>
          </a:p>
          <a:p>
            <a:endParaRPr lang="en-US" sz="2000" b="1" dirty="0" smtClean="0"/>
          </a:p>
          <a:p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rmdir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 </a:t>
            </a:r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directoryname</a:t>
            </a: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 smtClean="0"/>
              <a:t>Deletes the specified directory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381000"/>
            <a:ext cx="5859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File Administration (cont.)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4858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cat </a:t>
            </a:r>
            <a:r>
              <a:rPr lang="en-US" sz="2800" b="1" dirty="0" smtClean="0">
                <a:solidFill>
                  <a:schemeClr val="bg1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file(s)</a:t>
            </a:r>
            <a:endParaRPr lang="en-US" sz="2800" b="1" dirty="0" smtClean="0">
              <a:solidFill>
                <a:schemeClr val="bg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The cat command displays the contents of a file, printing the entire contents to the screen without interruption.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Less  </a:t>
            </a:r>
            <a:r>
              <a:rPr lang="en-US" sz="2800" b="1" dirty="0" smtClean="0">
                <a:solidFill>
                  <a:schemeClr val="bg1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file(s)</a:t>
            </a:r>
            <a:endParaRPr lang="en-US" sz="2800" b="1" dirty="0" smtClean="0">
              <a:solidFill>
                <a:schemeClr val="bg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This command can be used to browse the contents of the specified file.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Scroll half a screen page up or down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with 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PgUp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 and 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PgDn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 or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 full screen page down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with 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Space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Jump to the beginning or end of a file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using 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Home 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and 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Press 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Q to exit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the program.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diff </a:t>
            </a:r>
            <a:r>
              <a:rPr lang="en-US" sz="2800" b="1" dirty="0" smtClean="0">
                <a:solidFill>
                  <a:schemeClr val="bg1"/>
                </a:solidFill>
                <a:latin typeface="Arial Unicode MS" pitchFamily="34" charset="-128"/>
                <a:ea typeface="Calibri" pitchFamily="34" charset="0"/>
                <a:cs typeface="Courier New" pitchFamily="49" charset="0"/>
              </a:rPr>
              <a:t> file1  file2</a:t>
            </a:r>
            <a:endParaRPr lang="en-US" sz="2800" b="1" dirty="0" smtClean="0">
              <a:solidFill>
                <a:schemeClr val="bg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The diff command compares the contents of any two files. The output produced by the program lists all lines that do not match.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Only reports </a:t>
            </a:r>
            <a:r>
              <a:rPr lang="en-US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whether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 the two given files differ.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chemeClr val="bg1"/>
                </a:solidFill>
              </a:rPr>
              <a:t>grep</a:t>
            </a:r>
            <a:r>
              <a:rPr lang="en-US" sz="2800" b="1" dirty="0" smtClean="0">
                <a:solidFill>
                  <a:schemeClr val="bg1"/>
                </a:solidFill>
              </a:rPr>
              <a:t>  </a:t>
            </a:r>
            <a:r>
              <a:rPr lang="en-US" sz="2800" b="1" dirty="0" err="1" smtClean="0">
                <a:solidFill>
                  <a:schemeClr val="bg1"/>
                </a:solidFill>
              </a:rPr>
              <a:t>searchstring</a:t>
            </a:r>
            <a:r>
              <a:rPr lang="en-US" sz="2800" b="1" dirty="0" smtClean="0">
                <a:solidFill>
                  <a:schemeClr val="bg1"/>
                </a:solidFill>
              </a:rPr>
              <a:t>  filenames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The </a:t>
            </a:r>
            <a:r>
              <a:rPr lang="en-US" sz="2000" b="1" dirty="0" err="1" smtClean="0"/>
              <a:t>grep</a:t>
            </a:r>
            <a:r>
              <a:rPr lang="en-US" sz="2000" b="1" dirty="0" smtClean="0"/>
              <a:t> command finds a specific </a:t>
            </a:r>
            <a:r>
              <a:rPr lang="en-US" sz="2000" b="1" dirty="0" err="1" smtClean="0"/>
              <a:t>searchstring</a:t>
            </a:r>
            <a:r>
              <a:rPr lang="en-US" sz="2000" b="1" dirty="0" smtClean="0"/>
              <a:t> in the specified file(s). If the search string is found, the command displays the line in which the </a:t>
            </a:r>
            <a:r>
              <a:rPr lang="en-US" sz="2000" b="1" dirty="0" err="1" smtClean="0"/>
              <a:t>searchstring</a:t>
            </a:r>
            <a:r>
              <a:rPr lang="en-US" sz="2000" b="1" dirty="0" smtClean="0"/>
              <a:t> was found along with the file name.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0"/>
            <a:ext cx="723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Commands to Access File Contents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0"/>
            <a:ext cx="3717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File Systems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458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mount  [&lt;device&gt;] </a:t>
            </a:r>
            <a:r>
              <a:rPr lang="en-US" sz="2800" b="1" dirty="0" err="1" smtClean="0">
                <a:solidFill>
                  <a:schemeClr val="bg1"/>
                </a:solidFill>
              </a:rPr>
              <a:t>mountpoint</a:t>
            </a:r>
            <a:r>
              <a:rPr lang="en-US" sz="2800" b="1" dirty="0" smtClean="0">
                <a:solidFill>
                  <a:schemeClr val="bg1"/>
                </a:solidFill>
              </a:rPr>
              <a:t> :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/>
              <a:t>This command can be used to mount any data media, such as hard disks, CD-ROM drives, and other drives, to a directory of the Linux file system.</a:t>
            </a:r>
          </a:p>
          <a:p>
            <a:endParaRPr lang="en-US" b="1" dirty="0" smtClean="0"/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umount</a:t>
            </a:r>
            <a:r>
              <a:rPr lang="en-US" sz="2800" b="1" dirty="0" smtClean="0">
                <a:solidFill>
                  <a:schemeClr val="bg1"/>
                </a:solidFill>
              </a:rPr>
              <a:t>  </a:t>
            </a:r>
            <a:r>
              <a:rPr lang="en-US" sz="2800" b="1" dirty="0" err="1" smtClean="0">
                <a:solidFill>
                  <a:schemeClr val="bg1"/>
                </a:solidFill>
              </a:rPr>
              <a:t>mountpoint</a:t>
            </a:r>
            <a:r>
              <a:rPr lang="en-US" sz="2800" b="1" dirty="0" smtClean="0">
                <a:solidFill>
                  <a:schemeClr val="bg1"/>
                </a:solidFill>
              </a:rPr>
              <a:t> :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/>
              <a:t>This command </a:t>
            </a:r>
            <a:r>
              <a:rPr lang="en-US" sz="2400" b="1" dirty="0" err="1" smtClean="0"/>
              <a:t>unmounts</a:t>
            </a:r>
            <a:r>
              <a:rPr lang="en-US" sz="2400" b="1" dirty="0" smtClean="0"/>
              <a:t> a mounted drive from the file system. To prevent data loss, run this command before taking a removable data medium from its drive.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687592"/>
            <a:ext cx="54633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System Commands</a:t>
            </a:r>
          </a:p>
          <a:p>
            <a:endParaRPr lang="en-US" sz="2000" dirty="0" smtClean="0"/>
          </a:p>
          <a:p>
            <a:r>
              <a:rPr lang="en-US" sz="3600" b="1" dirty="0" smtClean="0"/>
              <a:t>1)  System Information</a:t>
            </a:r>
          </a:p>
          <a:p>
            <a:r>
              <a:rPr lang="en-US" sz="3600" b="1" dirty="0" smtClean="0"/>
              <a:t>2)  Processes</a:t>
            </a:r>
          </a:p>
          <a:p>
            <a:r>
              <a:rPr lang="en-US" sz="3600" b="1" dirty="0" smtClean="0"/>
              <a:t>3)  Miscellaneous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u="sng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HISTRY Of Linux</a:t>
            </a:r>
            <a:endParaRPr lang="en-US" sz="4400" b="1" u="sng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17912"/>
            <a:ext cx="8153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•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smtClean="0"/>
              <a:t>Free operating system based on UNIX standards .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• UNIX is a proprietary OS developed in the 60’s, still used for mainframes 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• First version of Linux was developed in 1991 by </a:t>
            </a:r>
            <a:r>
              <a:rPr lang="en-US" sz="2000" b="1" dirty="0" err="1" smtClean="0"/>
              <a:t>Linus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Torvalds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• Goal was to provide basic functionality of UNIX in a free system 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• Version 0.01 (May 1991): no networking, ran only on 80386-compatible Intel processors and on PC hardware, had extremely limited device-drive support, and supported only the </a:t>
            </a:r>
            <a:r>
              <a:rPr lang="en-US" sz="2000" b="1" dirty="0" err="1" smtClean="0"/>
              <a:t>Minix</a:t>
            </a:r>
            <a:r>
              <a:rPr lang="en-US" sz="2000" b="1" dirty="0" smtClean="0"/>
              <a:t> file system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 • Version 2.6.34 (Summer 2010): most common OS for servers, supports dozens of file systems, runs on anything from cell phones to super computers All of this has been contributed by the Linux community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8458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System Information</a:t>
            </a:r>
          </a:p>
          <a:p>
            <a:endParaRPr lang="en-US" b="1" dirty="0" smtClean="0"/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df</a:t>
            </a:r>
            <a:r>
              <a:rPr lang="en-US" sz="2800" b="1" dirty="0" smtClean="0">
                <a:solidFill>
                  <a:schemeClr val="bg1"/>
                </a:solidFill>
              </a:rPr>
              <a:t>   [directory]</a:t>
            </a:r>
          </a:p>
          <a:p>
            <a:r>
              <a:rPr lang="en-US" sz="2000" b="1" dirty="0" smtClean="0"/>
              <a:t>The </a:t>
            </a:r>
            <a:r>
              <a:rPr lang="en-US" sz="2000" b="1" dirty="0" err="1" smtClean="0"/>
              <a:t>df</a:t>
            </a:r>
            <a:r>
              <a:rPr lang="en-US" sz="2000" b="1" dirty="0" smtClean="0"/>
              <a:t> (disk free) command displays information about the total disk space, free </a:t>
            </a:r>
            <a:r>
              <a:rPr lang="en-US" sz="2000" b="1" dirty="0" err="1" smtClean="0"/>
              <a:t>space,and</a:t>
            </a:r>
            <a:r>
              <a:rPr lang="en-US" sz="2000" b="1" dirty="0" smtClean="0"/>
              <a:t> the disk space currently in use.</a:t>
            </a:r>
          </a:p>
          <a:p>
            <a:endParaRPr lang="en-US" b="1" dirty="0" smtClean="0"/>
          </a:p>
          <a:p>
            <a:r>
              <a:rPr lang="en-US" sz="2800" b="1" dirty="0" smtClean="0">
                <a:solidFill>
                  <a:schemeClr val="bg1"/>
                </a:solidFill>
              </a:rPr>
              <a:t>du  [path]</a:t>
            </a:r>
          </a:p>
          <a:p>
            <a:r>
              <a:rPr lang="en-US" sz="2000" b="1" dirty="0" smtClean="0"/>
              <a:t>This command, shows the total disk space occupied by files and subdirectories in the current directory.</a:t>
            </a:r>
          </a:p>
          <a:p>
            <a:endParaRPr lang="en-US" b="1" dirty="0" smtClean="0"/>
          </a:p>
          <a:p>
            <a:r>
              <a:rPr lang="en-US" sz="2800" b="1" dirty="0" smtClean="0">
                <a:solidFill>
                  <a:schemeClr val="bg1"/>
                </a:solidFill>
              </a:rPr>
              <a:t>Date </a:t>
            </a:r>
          </a:p>
          <a:p>
            <a:r>
              <a:rPr lang="en-US" sz="2000" b="1" dirty="0" smtClean="0"/>
              <a:t>This command displays the current system time and date.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10026"/>
            <a:ext cx="8305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Processes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top  </a:t>
            </a:r>
          </a:p>
          <a:p>
            <a:r>
              <a:rPr lang="en-US" sz="2000" b="1" dirty="0" smtClean="0"/>
              <a:t>top provides a quick overview of the currently running </a:t>
            </a:r>
            <a:r>
              <a:rPr lang="en-US" sz="2000" b="1" i="1" u="sng" dirty="0" smtClean="0">
                <a:hlinkClick r:id="rId2"/>
              </a:rPr>
              <a:t>processes</a:t>
            </a:r>
            <a:r>
              <a:rPr lang="en-US" sz="2000" b="1" dirty="0" smtClean="0"/>
              <a:t>.</a:t>
            </a:r>
          </a:p>
          <a:p>
            <a:endParaRPr lang="en-US" b="1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Ps [process ID]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This command displays a table of all </a:t>
            </a:r>
            <a:r>
              <a:rPr lang="en-US" sz="2000" b="1" i="1" dirty="0" smtClean="0"/>
              <a:t>your own</a:t>
            </a:r>
            <a:r>
              <a:rPr lang="en-US" sz="2000" b="1" dirty="0" smtClean="0"/>
              <a:t> programs or processes — those you started.</a:t>
            </a:r>
            <a:r>
              <a:rPr lang="en-US" dirty="0" smtClean="0"/>
              <a:t> </a:t>
            </a:r>
            <a:endParaRPr lang="en-US" sz="2000" b="1" dirty="0" smtClean="0"/>
          </a:p>
          <a:p>
            <a:endParaRPr lang="en-US" b="1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kill   process ID</a:t>
            </a:r>
          </a:p>
          <a:p>
            <a:endParaRPr lang="en-US" b="1" dirty="0" smtClean="0"/>
          </a:p>
          <a:p>
            <a:r>
              <a:rPr lang="en-US" sz="2000" b="1" dirty="0" smtClean="0"/>
              <a:t>kill sends a </a:t>
            </a:r>
            <a:r>
              <a:rPr lang="en-US" sz="2000" b="1" i="1" dirty="0" smtClean="0"/>
              <a:t>TERM</a:t>
            </a:r>
            <a:r>
              <a:rPr lang="en-US" sz="2000" b="1" dirty="0" smtClean="0"/>
              <a:t> signal that instructs the program to shut itself down. </a:t>
            </a:r>
          </a:p>
          <a:p>
            <a:endParaRPr lang="en-US" b="1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killall</a:t>
            </a:r>
            <a:r>
              <a:rPr lang="en-US" sz="2400" b="1" dirty="0" smtClean="0">
                <a:solidFill>
                  <a:schemeClr val="bg1"/>
                </a:solidFill>
              </a:rPr>
              <a:t>  </a:t>
            </a:r>
            <a:r>
              <a:rPr lang="en-US" sz="2400" b="1" dirty="0" err="1" smtClean="0">
                <a:solidFill>
                  <a:schemeClr val="bg1"/>
                </a:solidFill>
              </a:rPr>
              <a:t>processname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/>
              <a:t>This command is similar to kill, but uses the process name (instead of the process ID) as an argument, causing all processes with that name to be killed.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8915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r>
              <a:rPr lang="en-US" sz="3600" b="1" dirty="0" smtClean="0">
                <a:solidFill>
                  <a:srgbClr val="FFFF00"/>
                </a:solidFill>
              </a:rPr>
              <a:t>Miscellaneous commands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algn="ctr"/>
            <a:endParaRPr lang="en-US" sz="3200" b="1" dirty="0" smtClean="0"/>
          </a:p>
          <a:p>
            <a:r>
              <a:rPr lang="en-US" sz="2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passwd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 [username]</a:t>
            </a:r>
          </a:p>
          <a:p>
            <a:r>
              <a:rPr lang="en-US" sz="2000" b="1" dirty="0" smtClean="0"/>
              <a:t>Users may change their own passwords at any time using this command</a:t>
            </a:r>
          </a:p>
          <a:p>
            <a:endParaRPr lang="en-US" b="1" dirty="0" smtClean="0"/>
          </a:p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halt  </a:t>
            </a:r>
          </a:p>
          <a:p>
            <a:r>
              <a:rPr lang="en-US" sz="2000" b="1" dirty="0" smtClean="0"/>
              <a:t>To avoid loss of data, you should always use this program to shut down your system.</a:t>
            </a:r>
          </a:p>
          <a:p>
            <a:endParaRPr lang="en-US" b="1" dirty="0" smtClean="0"/>
          </a:p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reboot  </a:t>
            </a:r>
          </a:p>
          <a:p>
            <a:r>
              <a:rPr lang="en-US" sz="2000" b="1" dirty="0" smtClean="0"/>
              <a:t>Does the same as halt with the difference that the system performs an immediate reboot.</a:t>
            </a:r>
          </a:p>
          <a:p>
            <a:endParaRPr lang="en-US" b="1" dirty="0" smtClean="0"/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clear</a:t>
            </a:r>
          </a:p>
          <a:p>
            <a:r>
              <a:rPr lang="en-US" sz="2000" b="1" dirty="0" smtClean="0"/>
              <a:t>This command cleans up the visible area of the console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1600" y="381000"/>
            <a:ext cx="714413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i="0" u="sng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Sabon-Roman"/>
              </a:rPr>
              <a:t>Linux file system structure:</a:t>
            </a:r>
            <a:endParaRPr kumimoji="0" lang="en-US" sz="5000" i="0" u="sng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83820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91440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/Root: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Every single file and directory starts from the root directory.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Only root user has write privilege under this directory.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Please note that /root is root user’s home directory, which is not same as /.</a:t>
            </a:r>
          </a:p>
          <a:p>
            <a:r>
              <a:rPr lang="en-US" sz="4000" dirty="0">
                <a:solidFill>
                  <a:schemeClr val="bg1"/>
                </a:solidFill>
              </a:rPr>
              <a:t>/bin – User Binaries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Contains binary </a:t>
            </a:r>
            <a:r>
              <a:rPr lang="en-US" sz="2800" dirty="0" smtClean="0">
                <a:latin typeface="+mj-lt"/>
              </a:rPr>
              <a:t>executables.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Common </a:t>
            </a:r>
            <a:r>
              <a:rPr lang="en-US" sz="2800" dirty="0" err="1">
                <a:latin typeface="+mj-lt"/>
              </a:rPr>
              <a:t>linux</a:t>
            </a:r>
            <a:r>
              <a:rPr lang="en-US" sz="2800" dirty="0">
                <a:latin typeface="+mj-lt"/>
              </a:rPr>
              <a:t> commands you need to use in single-user modes are located under this </a:t>
            </a:r>
            <a:r>
              <a:rPr lang="en-US" sz="2800" dirty="0" smtClean="0">
                <a:latin typeface="+mj-lt"/>
              </a:rPr>
              <a:t>directory.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Commands </a:t>
            </a:r>
            <a:r>
              <a:rPr lang="en-US" sz="2800" dirty="0">
                <a:latin typeface="+mj-lt"/>
              </a:rPr>
              <a:t>used by all the users of the system are located </a:t>
            </a:r>
            <a:r>
              <a:rPr lang="en-US" sz="2800" dirty="0" smtClean="0">
                <a:latin typeface="+mj-lt"/>
              </a:rPr>
              <a:t>here.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For </a:t>
            </a:r>
            <a:r>
              <a:rPr lang="en-US" sz="2800" dirty="0">
                <a:latin typeface="+mj-lt"/>
              </a:rPr>
              <a:t>example: </a:t>
            </a:r>
            <a:r>
              <a:rPr lang="en-US" sz="2800" dirty="0" err="1">
                <a:latin typeface="+mj-lt"/>
              </a:rPr>
              <a:t>ps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ls</a:t>
            </a:r>
            <a:r>
              <a:rPr lang="en-US" sz="2800" dirty="0">
                <a:latin typeface="+mj-lt"/>
              </a:rPr>
              <a:t>, ping, </a:t>
            </a:r>
            <a:r>
              <a:rPr lang="en-US" sz="2800" dirty="0" err="1">
                <a:latin typeface="+mj-lt"/>
              </a:rPr>
              <a:t>grep</a:t>
            </a:r>
            <a:r>
              <a:rPr lang="en-US" sz="2800" dirty="0">
                <a:latin typeface="+mj-lt"/>
              </a:rPr>
              <a:t>, cp.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Georg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sz="2800" dirty="0">
              <a:latin typeface="Georgia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sbin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– System Binaries: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Just like /bin, /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sbin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also contains binary executables.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But, the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linux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commands located under this directory are used typically by system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aministrator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 for system maintenance purpose.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For example: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iptables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 reboot,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fdisk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ifconfig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swapon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sz="2800" b="1" dirty="0">
              <a:latin typeface="+mj-lt"/>
              <a:cs typeface="Times New Roman" pitchFamily="18" charset="0"/>
            </a:endParaRPr>
          </a:p>
          <a:p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/etc – Configuration 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Files: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latin typeface="+mj-lt"/>
              </a:rPr>
              <a:t>Contains </a:t>
            </a:r>
            <a:r>
              <a:rPr lang="en-US" sz="2400" b="1" dirty="0">
                <a:latin typeface="+mj-lt"/>
              </a:rPr>
              <a:t>configuration files required by all </a:t>
            </a:r>
            <a:r>
              <a:rPr lang="en-US" sz="2400" b="1" dirty="0" smtClean="0">
                <a:latin typeface="+mj-lt"/>
              </a:rPr>
              <a:t>programs.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latin typeface="+mj-lt"/>
              </a:rPr>
              <a:t>This </a:t>
            </a:r>
            <a:r>
              <a:rPr lang="en-US" sz="2400" b="1" dirty="0">
                <a:latin typeface="+mj-lt"/>
              </a:rPr>
              <a:t>also contains startup and shutdown shell scripts used to start/stop individual </a:t>
            </a:r>
            <a:r>
              <a:rPr lang="en-US" sz="2400" b="1" dirty="0" smtClean="0">
                <a:latin typeface="+mj-lt"/>
              </a:rPr>
              <a:t>programs.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latin typeface="+mj-lt"/>
              </a:rPr>
              <a:t>For </a:t>
            </a:r>
            <a:r>
              <a:rPr lang="en-US" sz="2400" b="1" dirty="0">
                <a:latin typeface="+mj-lt"/>
              </a:rPr>
              <a:t>example: /etc/</a:t>
            </a:r>
            <a:r>
              <a:rPr lang="en-US" sz="2400" b="1" dirty="0" err="1">
                <a:latin typeface="+mj-lt"/>
              </a:rPr>
              <a:t>resolv.conf</a:t>
            </a:r>
            <a:r>
              <a:rPr lang="en-US" sz="2400" b="1" dirty="0">
                <a:latin typeface="+mj-lt"/>
              </a:rPr>
              <a:t>, /etc/</a:t>
            </a:r>
            <a:r>
              <a:rPr lang="en-US" sz="2400" b="1" dirty="0" err="1">
                <a:latin typeface="+mj-lt"/>
              </a:rPr>
              <a:t>logrotate.conf</a:t>
            </a:r>
            <a:endParaRPr lang="en-US" sz="24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/dev – Device Files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Contains device files.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These include terminal devices,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usb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 or any device attached to the system.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For example: /dev/tty1, /dev/usbmon0</a:t>
            </a:r>
            <a:endParaRPr lang="en-US" sz="2800" dirty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/proc – Process Information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Contains information about system process.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This is a pseudo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filesystem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contains information about running process. For example: /proc/{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pid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} directory contains information about the process with that particular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pid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This is a virtual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filesystem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with text information about system resources. For example: /proc/uptime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179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– Variable Files: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stands for variable files.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Content of the files that are expected to grow can be found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under this directory.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This includes — system log files (/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/log); packages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>
                <a:solidFill>
                  <a:srgbClr val="000099"/>
                </a:solidFill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database files (/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/lib); emails (/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/mail); print queues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  (/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/spool); lock files (/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/lock); temp files needed across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 reboots (/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tmp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tmp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– Temporary Files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Directory that contains temporary files created by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>
                <a:solidFill>
                  <a:srgbClr val="000099"/>
                </a:solidFill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and users.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Files under this directory are deleted when system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>
                <a:solidFill>
                  <a:srgbClr val="000099"/>
                </a:solidFill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Rounded MT Bold" pitchFamily="34" charset="0"/>
                <a:ea typeface="Times New Roman" pitchFamily="18" charset="0"/>
                <a:cs typeface="Times New Roman" pitchFamily="18" charset="0"/>
              </a:rPr>
              <a:t> rebooted.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55845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– User Programs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	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Contains binaries, libraries, documentation, and source-code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800" dirty="0"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for second level programs.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/bin contains binary files for user programs. If you can’t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800" dirty="0"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find a user binary under /bin, look under 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/bin.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sbin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contains binary files for system administrators.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 If you can’t find a system binary under 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sbin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, look under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sbin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. For example: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useradd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userdel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/lib contains libraries for 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/bin and 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sbin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/local contains users programs that you install from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For example, when you install apache from source, it goes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800" dirty="0"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under 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usr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/local/apache2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 /home – Home Directories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Home directories for all users to store their personal files.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dobe Caslon Pro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For example: /home/john, /home/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dobe Caslon Pro" pitchFamily="18" charset="0"/>
                <a:ea typeface="Times New Roman" pitchFamily="18" charset="0"/>
                <a:cs typeface="Times New Roman" pitchFamily="18" charset="0"/>
              </a:rPr>
              <a:t>nikita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dobe Caslon Pro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762000"/>
            <a:ext cx="8077200" cy="2438399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written in 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::  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Primarily</a:t>
            </a:r>
            <a:r>
              <a:rPr kumimoji="0" lang="en-US" sz="4000" b="0" i="0" u="none" strike="noStrike" kern="1200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 </a:t>
            </a:r>
            <a:r>
              <a:rPr kumimoji="0" lang="en-US" sz="4000" b="0" i="0" u="none" strike="noStrike" kern="1200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  <a:hlinkClick r:id="rId2" tooltip="C (programming language)"/>
              </a:rPr>
              <a:t>C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 </a:t>
            </a:r>
            <a:r>
              <a:rPr kumimoji="0" lang="en-US" sz="4000" b="0" i="0" u="none" strike="noStrike" kern="1200" cap="all" spc="0" normalizeH="0" noProof="0" dirty="0" smtClean="0">
                <a:ln w="3175" cmpd="sng">
                  <a:noFill/>
                </a:ln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  &amp; 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 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  <a:hlinkClick r:id="rId3" tooltip="Assembly language"/>
              </a:rPr>
              <a:t>assembly</a:t>
            </a:r>
            <a:endParaRPr lang="en-US" sz="4000" cap="all" dirty="0" smtClean="0">
              <a:ln w="3175" cmpd="sng">
                <a:noFill/>
              </a:ln>
              <a:latin typeface="Adobe Fan Heiti Std B" pitchFamily="34" charset="-128"/>
              <a:ea typeface="Adobe Fan Heiti Std B" pitchFamily="34" charset="-128"/>
              <a:cs typeface="+mj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all" spc="0" normalizeH="0" baseline="0" noProof="0" dirty="0" smtClean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Adobe Fan Heiti Std B" pitchFamily="34" charset="-128"/>
              <a:ea typeface="Adobe Fan Heiti Std B" pitchFamily="34" charset="-128"/>
              <a:cs typeface="+mj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OS family    ::  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  <a:hlinkClick r:id="rId4" tooltip="Unix-like"/>
              </a:rPr>
              <a:t>Unix-like 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/>
            </a:r>
            <a:b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</a:br>
            <a:endParaRPr kumimoji="0" lang="en-US" sz="4000" b="0" i="0" u="none" strike="noStrike" kern="1200" cap="all" spc="0" normalizeH="0" baseline="0" noProof="0" dirty="0" smtClean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Adobe Fan Heiti Std B" pitchFamily="34" charset="-128"/>
              <a:ea typeface="Adobe Fan Heiti Std B" pitchFamily="34" charset="-128"/>
              <a:cs typeface="+mj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 </a:t>
            </a:r>
            <a:r>
              <a:rPr kumimoji="0" lang="en-US" sz="4000" b="0" i="0" u="none" strike="noStrike" kern="1200" cap="all" spc="0" normalizeH="0" baseline="0" noProof="0" dirty="0" err="1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kernel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 type  ::      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  <a:hlinkClick r:id="rId5" tooltip="Monolithic kernel"/>
              </a:rPr>
              <a:t>Monolithic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 (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  <a:hlinkClick r:id="rId6" tooltip="Linux kernel"/>
              </a:rPr>
              <a:t>Linux kernel</a:t>
            </a:r>
            <a:r>
              <a:rPr kumimoji="0" lang="en-US" sz="40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) </a:t>
            </a:r>
            <a:r>
              <a:rPr kumimoji="0" lang="en-US" sz="36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36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04800" y="2514600"/>
            <a:ext cx="8097441" cy="415713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popular Linux distributions are: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Ubuntu</a:t>
            </a:r>
            <a:r>
              <a:rPr kumimoji="0" lang="en-US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 Linux</a:t>
            </a: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Linux Mint</a:t>
            </a: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9"/>
              </a:rPr>
              <a:t>Arch Linux</a:t>
            </a: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Deepin</a:t>
            </a: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1"/>
              </a:rPr>
              <a:t>Fedora</a:t>
            </a: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2"/>
              </a:rPr>
              <a:t>Debian</a:t>
            </a: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3"/>
              </a:rPr>
              <a:t>openSUSE</a:t>
            </a: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0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99"/>
                </a:solidFill>
                <a:latin typeface="+mj-lt"/>
              </a:rPr>
              <a:t>LINUX</a:t>
            </a:r>
            <a:endParaRPr lang="en-US" sz="4000" b="1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29422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/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mnt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– Mount Directory</a:t>
            </a:r>
            <a:endParaRPr kumimoji="0" lang="en-US" sz="2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Temporary mount directory where 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sysadmins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500" b="1" dirty="0" smtClean="0"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mount 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filesystems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5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/media – Removable Media Devices</a:t>
            </a:r>
            <a:endParaRPr kumimoji="0" lang="en-US" sz="2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Temporary mount directory for removable devices.</a:t>
            </a:r>
            <a:endParaRPr kumimoji="0" lang="en-US" sz="25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For examples, /media/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cdrom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for CD-ROM; /media/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floppy for floppy drives; /media/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cdrecorder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for CD writer</a:t>
            </a:r>
            <a:endParaRPr kumimoji="0" lang="en-US" sz="25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srv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– Service Data</a:t>
            </a:r>
            <a:endParaRPr kumimoji="0" lang="en-US" sz="2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srv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stands for service.</a:t>
            </a:r>
            <a:endParaRPr kumimoji="0" lang="en-US" sz="25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Contains server specific services related data.</a:t>
            </a:r>
            <a:endParaRPr kumimoji="0" lang="en-US" sz="25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For example, /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srv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cvs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contains CVS related data.</a:t>
            </a:r>
            <a:endParaRPr kumimoji="0" lang="en-US" sz="25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143000" y="152400"/>
            <a:ext cx="68815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etaMediumLF-Caps"/>
              </a:rPr>
              <a:t>Networking and the Internet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1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2993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Subnet mask: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991600" cy="220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1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895600"/>
            <a:ext cx="4348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cs typeface="Arial" pitchFamily="34" charset="0"/>
              </a:rPr>
              <a:t>Class of </a:t>
            </a:r>
            <a:r>
              <a:rPr lang="en-US" sz="4000" dirty="0" err="1" smtClean="0">
                <a:solidFill>
                  <a:srgbClr val="000000"/>
                </a:solidFill>
                <a:cs typeface="Arial" pitchFamily="34" charset="0"/>
              </a:rPr>
              <a:t>Ip</a:t>
            </a:r>
            <a:r>
              <a:rPr lang="en-US" sz="4000" dirty="0" smtClean="0">
                <a:solidFill>
                  <a:srgbClr val="000000"/>
                </a:solidFill>
                <a:cs typeface="Arial" pitchFamily="34" charset="0"/>
              </a:rPr>
              <a:t> Address</a:t>
            </a:r>
            <a:endParaRPr lang="en-US" sz="40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			Networking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NormalLF-Roman"/>
              </a:rPr>
              <a:t>telnet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Logs In on a Remote System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NormalLF-Roman"/>
              </a:rPr>
              <a:t>ftp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Transfers Files Over a Network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NormalLF-Roman"/>
              </a:rPr>
              <a:t>ping: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Tests a Network Connection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NormalLF-Roman"/>
              </a:rPr>
              <a:t>traceroute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Traces a Route Over the Internet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NormalLF-Roman"/>
              </a:rPr>
              <a:t>host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Query Internet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Nameservers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NormalLF-Roman"/>
              </a:rPr>
              <a:t>whois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etaMediumLF-Caps"/>
              </a:rPr>
              <a:t>Looks Up Information About an Internet Site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81000" y="0"/>
            <a:ext cx="79287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etaMediumLF-Caps"/>
              </a:rPr>
              <a:t>DNS: Domain Name Service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allows you to type names into your Web </a:t>
            </a:r>
            <a:r>
              <a:rPr lang="en-US" sz="2800" dirty="0" smtClean="0">
                <a:latin typeface="+mj-lt"/>
              </a:rPr>
              <a:t>browser like</a:t>
            </a:r>
            <a:r>
              <a:rPr lang="en-US" sz="2800" dirty="0">
                <a:latin typeface="+mj-lt"/>
              </a:rPr>
              <a:t> </a:t>
            </a:r>
            <a:r>
              <a:rPr lang="en-US" sz="2800" i="1" dirty="0" smtClean="0">
                <a:latin typeface="+mj-lt"/>
              </a:rPr>
              <a:t>acm.nitt.edu(10.0.0.2)</a:t>
            </a:r>
            <a:r>
              <a:rPr lang="en-US" sz="2800" dirty="0">
                <a:latin typeface="+mj-lt"/>
              </a:rPr>
              <a:t> and your computer to automatically find that address on the Internet. A key element of the DNS is a worldwide collection of </a:t>
            </a:r>
            <a:r>
              <a:rPr lang="en-US" sz="2800" i="1" dirty="0">
                <a:latin typeface="+mj-lt"/>
              </a:rPr>
              <a:t>DNS </a:t>
            </a:r>
            <a:r>
              <a:rPr lang="en-US" sz="2800" i="1" dirty="0" smtClean="0">
                <a:latin typeface="+mj-lt"/>
              </a:rPr>
              <a:t>servers.</a:t>
            </a:r>
            <a:endParaRPr lang="en-US" sz="2800" dirty="0">
              <a:latin typeface="+mj-lt"/>
            </a:endParaRP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52800"/>
            <a:ext cx="35880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etaMediumLF-Caps"/>
              </a:rPr>
              <a:t>Configuring DNS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828800"/>
            <a:ext cx="1905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624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28600"/>
            <a:ext cx="2880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Named.conf</a:t>
            </a:r>
            <a:endParaRPr lang="en-US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85800"/>
            <a:ext cx="2647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10000"/>
            <a:ext cx="4419600" cy="2158285"/>
          </a:xfrm>
          <a:prstGeom prst="rect">
            <a:avLst/>
          </a:prstGeom>
          <a:noFill/>
        </p:spPr>
      </p:pic>
      <p:pic>
        <p:nvPicPr>
          <p:cNvPr id="3584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86200"/>
            <a:ext cx="4191000" cy="207785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88008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5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onfiguring a Samba Server</a:t>
            </a:r>
            <a:endParaRPr kumimoji="0" lang="en-US" sz="5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1219200"/>
            <a:ext cx="94612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 charset="0"/>
                <a:ea typeface="Calibri" pitchFamily="34" charset="0"/>
                <a:cs typeface="Times New Roman" pitchFamily="18" charset="0"/>
              </a:rPr>
              <a:t>The default configuration file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/etc/samba/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Calibri" pitchFamily="34" charset="0"/>
                <a:cs typeface="Courier New" pitchFamily="49" charset="0"/>
              </a:rPr>
              <a:t>smb.conf</a:t>
            </a:r>
            <a:r>
              <a:rPr lang="en-US" sz="2800" dirty="0">
                <a:latin typeface="Helvetica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 charset="0"/>
                <a:ea typeface="Calibri" pitchFamily="34" charset="0"/>
                <a:cs typeface="Times New Roman" pitchFamily="18" charset="0"/>
              </a:rPr>
              <a:t>allows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 charset="0"/>
                <a:ea typeface="Calibri" pitchFamily="34" charset="0"/>
                <a:cs typeface="Times New Roman" pitchFamily="18" charset="0"/>
              </a:rPr>
              <a:t> users to view their home directories as a Samba share.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84582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723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85800" y="-228600"/>
            <a:ext cx="8153400" cy="754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400" b="1" dirty="0" smtClean="0">
                <a:latin typeface="+mj-lt"/>
                <a:ea typeface="Times New Roman" pitchFamily="18" charset="0"/>
                <a:cs typeface="Arial" pitchFamily="34" charset="0"/>
              </a:rPr>
              <a:t>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400" b="1" dirty="0" smtClean="0">
                <a:latin typeface="+mj-lt"/>
                <a:ea typeface="Times New Roman" pitchFamily="18" charset="0"/>
                <a:cs typeface="Arial" pitchFamily="34" charset="0"/>
              </a:rPr>
              <a:t>                                                                   </a:t>
            </a:r>
            <a:r>
              <a:rPr lang="en-US" sz="2400" b="1" u="sng" dirty="0" smtClean="0">
                <a:solidFill>
                  <a:srgbClr val="FFFF00"/>
                </a:solidFill>
                <a:latin typeface="+mj-lt"/>
                <a:ea typeface="Times New Roman" pitchFamily="18" charset="0"/>
                <a:cs typeface="Arial" pitchFamily="34" charset="0"/>
              </a:rPr>
              <a:t>USES</a:t>
            </a:r>
            <a:r>
              <a:rPr lang="en-US" sz="2000" b="1" dirty="0" smtClean="0">
                <a:ea typeface="Times New Roman" pitchFamily="18" charset="0"/>
                <a:cs typeface="Arial" pitchFamily="34" charset="0"/>
              </a:rPr>
              <a:t>                  </a:t>
            </a:r>
            <a:endParaRPr kumimoji="0" lang="en-US" sz="1400" b="1" i="0" strike="noStrike" cap="none" normalizeH="0" baseline="0" dirty="0" smtClean="0">
              <a:ln>
                <a:noFill/>
              </a:ln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Embedded devices </a:t>
            </a:r>
            <a:endParaRPr kumimoji="0" lang="en-US" b="1" i="0" u="sng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Home theater PC</a:t>
            </a:r>
            <a:endParaRPr kumimoji="0" lang="en-US" b="1" i="0" u="sng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Digital security </a:t>
            </a:r>
            <a:endParaRPr kumimoji="0" lang="en-US" b="1" i="0" u="sng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Gaming</a:t>
            </a:r>
          </a:p>
          <a:p>
            <a:pPr lvl="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FF00"/>
                </a:solidFill>
              </a:rPr>
              <a:t>Education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FF00"/>
                </a:solidFill>
              </a:rPr>
              <a:t>In space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FF00"/>
                </a:solidFill>
              </a:rPr>
              <a:t>Smart devices</a:t>
            </a:r>
            <a:r>
              <a:rPr lang="en-US" u="sng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marL="342900" lvl="0" indent="-342900">
              <a:buFont typeface="Courier New" pitchFamily="49" charset="0"/>
              <a:buChar char="o"/>
            </a:pPr>
            <a:r>
              <a:rPr lang="en-US" b="1" dirty="0" err="1" smtClean="0">
                <a:hlinkClick r:id="rId2" tooltip="Smartphone"/>
              </a:rPr>
              <a:t>smartphones</a:t>
            </a:r>
            <a:r>
              <a:rPr lang="en-US" b="1" dirty="0" smtClean="0"/>
              <a:t>,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en-US" b="1" dirty="0" smtClean="0"/>
              <a:t> </a:t>
            </a:r>
            <a:r>
              <a:rPr lang="en-US" b="1" dirty="0" smtClean="0">
                <a:hlinkClick r:id="rId3" tooltip="Tablet computer"/>
              </a:rPr>
              <a:t>tablet computers</a:t>
            </a:r>
            <a:r>
              <a:rPr lang="en-US" b="1" dirty="0" smtClean="0"/>
              <a:t>,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en-US" b="1" dirty="0" smtClean="0"/>
              <a:t> </a:t>
            </a:r>
            <a:r>
              <a:rPr lang="en-US" b="1" dirty="0" smtClean="0">
                <a:hlinkClick r:id="rId4" tooltip="Smart TV"/>
              </a:rPr>
              <a:t>smart TVs</a:t>
            </a:r>
            <a:r>
              <a:rPr lang="en-US" b="1" dirty="0" smtClean="0"/>
              <a:t>,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en-US" b="1" dirty="0" smtClean="0"/>
              <a:t> </a:t>
            </a:r>
            <a:r>
              <a:rPr lang="en-US" b="1" dirty="0" smtClean="0">
                <a:hlinkClick r:id="rId5" tooltip="In-vehicle infotainment"/>
              </a:rPr>
              <a:t>in-vehicle infotainment</a:t>
            </a:r>
            <a:r>
              <a:rPr lang="en-US" b="1" dirty="0" smtClean="0"/>
              <a:t> 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en-US" b="1" dirty="0" smtClean="0">
                <a:hlinkClick r:id="rId6" tooltip="Android (operating system)"/>
              </a:rPr>
              <a:t>Android</a:t>
            </a:r>
            <a:r>
              <a:rPr lang="en-US" b="1" dirty="0" smtClean="0"/>
              <a:t>, 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en-US" b="1" dirty="0" smtClean="0">
                <a:hlinkClick r:id="rId7" tooltip="Firefox OS"/>
              </a:rPr>
              <a:t>Firefox OS</a:t>
            </a:r>
            <a:r>
              <a:rPr lang="en-US" b="1" dirty="0" smtClean="0"/>
              <a:t>, </a:t>
            </a:r>
          </a:p>
          <a:p>
            <a:pPr marL="342900" lvl="0" indent="-342900">
              <a:buFont typeface="Courier New" pitchFamily="49" charset="0"/>
              <a:buChar char="o"/>
            </a:pPr>
            <a:endParaRPr lang="en-US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b="1" u="sng" dirty="0" smtClean="0">
                <a:solidFill>
                  <a:srgbClr val="FFFF00"/>
                </a:solidFill>
                <a:ea typeface="Times New Roman" pitchFamily="18" charset="0"/>
                <a:cs typeface="Arial" pitchFamily="34" charset="0"/>
              </a:rPr>
              <a:t>Desktop</a:t>
            </a:r>
          </a:p>
          <a:p>
            <a:pPr lvl="0"/>
            <a:r>
              <a:rPr lang="en-US" sz="1200" b="1" dirty="0" smtClean="0"/>
              <a:t>              </a:t>
            </a:r>
            <a:r>
              <a:rPr lang="en-US" sz="1400" b="1" dirty="0" smtClean="0"/>
              <a:t>  </a:t>
            </a:r>
          </a:p>
          <a:p>
            <a:r>
              <a:rPr lang="en-US" sz="1400" b="1" dirty="0" smtClean="0"/>
              <a:t> GNOME,  has its </a:t>
            </a:r>
            <a:r>
              <a:rPr lang="en-US" sz="1400" b="1" u="sng" dirty="0" smtClean="0">
                <a:hlinkClick r:id="rId8"/>
              </a:rPr>
              <a:t>human interface guidelines</a:t>
            </a:r>
            <a:r>
              <a:rPr lang="en-US" sz="1400" b="1" dirty="0" smtClean="0"/>
              <a:t> as a design guide,  which gives the </a:t>
            </a:r>
            <a:r>
              <a:rPr lang="en-US" sz="1400" b="1" u="sng" dirty="0" smtClean="0">
                <a:hlinkClick r:id="rId9"/>
              </a:rPr>
              <a:t>human–machine interface</a:t>
            </a:r>
            <a:r>
              <a:rPr lang="en-US" sz="1400" b="1" dirty="0" smtClean="0"/>
              <a:t> an important role,  not just when doing the graphical design, but also when considering people with </a:t>
            </a:r>
            <a:r>
              <a:rPr lang="en-US" sz="1400" b="1" u="sng" dirty="0" smtClean="0">
                <a:hlinkClick r:id="rId10"/>
              </a:rPr>
              <a:t>disabilities</a:t>
            </a:r>
            <a:r>
              <a:rPr lang="en-US" sz="1400" b="1" dirty="0" smtClean="0"/>
              <a:t>, and even when focusing  on security.</a:t>
            </a:r>
          </a:p>
          <a:p>
            <a:pPr lvl="0"/>
            <a:endParaRPr lang="en-US" sz="1400" b="1" u="sng" dirty="0" smtClean="0"/>
          </a:p>
          <a:p>
            <a:pPr lvl="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FF00"/>
                </a:solidFill>
              </a:rPr>
              <a:t>Servers, mainframes and supercomputers</a:t>
            </a:r>
          </a:p>
          <a:p>
            <a:r>
              <a:rPr lang="en-US" sz="1400" dirty="0" smtClean="0"/>
              <a:t>                                                           </a:t>
            </a:r>
            <a:r>
              <a:rPr lang="en-US" sz="1400" b="1" u="sng" dirty="0" smtClean="0">
                <a:hlinkClick r:id="rId11"/>
              </a:rPr>
              <a:t>Linux distributions</a:t>
            </a:r>
            <a:r>
              <a:rPr lang="en-US" sz="1400" b="1" dirty="0" smtClean="0"/>
              <a:t> have long been used as </a:t>
            </a:r>
            <a:r>
              <a:rPr lang="en-US" sz="1400" b="1" u="sng" dirty="0" smtClean="0">
                <a:hlinkClick r:id="rId12"/>
              </a:rPr>
              <a:t>server</a:t>
            </a:r>
            <a:r>
              <a:rPr lang="en-US" sz="1400" b="1" dirty="0" smtClean="0"/>
              <a:t> operating systems,   popular on </a:t>
            </a:r>
            <a:r>
              <a:rPr lang="en-US" sz="1400" b="1" u="sng" dirty="0" smtClean="0">
                <a:hlinkClick r:id="rId13"/>
              </a:rPr>
              <a:t>mainframes</a:t>
            </a:r>
            <a:r>
              <a:rPr lang="en-US" sz="1400" b="1" dirty="0" smtClean="0"/>
              <a:t>, and used as </a:t>
            </a:r>
            <a:r>
              <a:rPr lang="en-US" sz="1400" b="1" u="sng" dirty="0" smtClean="0">
                <a:hlinkClick r:id="rId14"/>
              </a:rPr>
              <a:t>operating systems</a:t>
            </a:r>
            <a:r>
              <a:rPr lang="en-US" sz="1400" b="1" dirty="0" smtClean="0"/>
              <a:t> for supercomputers .</a:t>
            </a:r>
          </a:p>
          <a:p>
            <a:pPr lvl="0">
              <a:buFont typeface="Arial" pitchFamily="34" charset="0"/>
              <a:buChar char="•"/>
            </a:pPr>
            <a:endParaRPr lang="en-US" b="1" dirty="0" smtClean="0"/>
          </a:p>
          <a:p>
            <a:endParaRPr lang="en-US" sz="1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1400" b="0" i="0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353270"/>
            <a:ext cx="4351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THANK YOU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-152400"/>
            <a:ext cx="6858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400" dirty="0"/>
              <a:t> </a:t>
            </a:r>
          </a:p>
          <a:p>
            <a:r>
              <a:rPr lang="en-US" sz="4400" dirty="0"/>
              <a:t>Architecture of </a:t>
            </a:r>
            <a:r>
              <a:rPr lang="en-US" sz="4400" dirty="0" err="1" smtClean="0"/>
              <a:t>linux</a:t>
            </a:r>
            <a:endParaRPr lang="en-US" sz="4400" dirty="0"/>
          </a:p>
          <a:p>
            <a:pPr algn="ctr"/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838200"/>
            <a:ext cx="89156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Hardware layer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Hardware consists of all peripheral devices  </a:t>
            </a:r>
            <a:r>
              <a:rPr lang="en-US" dirty="0" smtClean="0"/>
              <a:t>(</a:t>
            </a:r>
            <a:r>
              <a:rPr lang="en-US" dirty="0"/>
              <a:t>RAM/ HDD/ CPU etc).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Kernel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lvl="0"/>
            <a:endParaRPr lang="en-US" sz="2400" dirty="0"/>
          </a:p>
          <a:p>
            <a:pPr lvl="0"/>
            <a:r>
              <a:rPr lang="en-US" dirty="0" smtClean="0"/>
              <a:t>	It </a:t>
            </a:r>
            <a:r>
              <a:rPr lang="en-US" dirty="0"/>
              <a:t>is the core component of Operating System, interacts </a:t>
            </a:r>
            <a:r>
              <a:rPr lang="en-US" dirty="0" smtClean="0"/>
              <a:t>directly </a:t>
            </a:r>
            <a:r>
              <a:rPr lang="en-US" dirty="0"/>
              <a:t>with hardware</a:t>
            </a:r>
            <a:r>
              <a:rPr lang="en-US" dirty="0" smtClean="0"/>
              <a:t>,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provides low level services to upper layer components.</a:t>
            </a:r>
          </a:p>
          <a:p>
            <a:pPr lvl="0"/>
            <a:r>
              <a:rPr lang="en-US" sz="2400" b="1" dirty="0" smtClean="0">
                <a:solidFill>
                  <a:schemeClr val="bg1"/>
                </a:solidFill>
              </a:rPr>
              <a:t>Shell: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endParaRPr lang="en-US" sz="2400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An interface to kernel, hiding complexity of kernel's functions </a:t>
            </a:r>
            <a:r>
              <a:rPr lang="en-US" dirty="0" smtClean="0"/>
              <a:t>	from </a:t>
            </a:r>
            <a:r>
              <a:rPr lang="en-US" dirty="0"/>
              <a:t>users. </a:t>
            </a:r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shell takes commands from the user and executes kernel's functions.</a:t>
            </a:r>
          </a:p>
          <a:p>
            <a:pPr lvl="0"/>
            <a:r>
              <a:rPr lang="en-US" sz="2400" b="1" dirty="0" smtClean="0">
                <a:solidFill>
                  <a:schemeClr val="bg1"/>
                </a:solidFill>
              </a:rPr>
              <a:t>Utilities:</a:t>
            </a:r>
          </a:p>
          <a:p>
            <a:pPr lvl="0"/>
            <a:endParaRPr lang="en-US" sz="2400" b="1" dirty="0" smtClean="0"/>
          </a:p>
          <a:p>
            <a:pPr lvl="0"/>
            <a:r>
              <a:rPr lang="en-US" b="1" dirty="0"/>
              <a:t>	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Utility programs that provide the user most of the functionalities </a:t>
            </a:r>
            <a:endParaRPr lang="en-US" dirty="0" smtClean="0"/>
          </a:p>
          <a:p>
            <a:pPr lvl="0"/>
            <a:r>
              <a:rPr lang="en-US" dirty="0" smtClean="0"/>
              <a:t>	   of </a:t>
            </a:r>
            <a:r>
              <a:rPr lang="en-US" dirty="0"/>
              <a:t>an operating systems.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0600"/>
            <a:ext cx="923522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Shell is a user program or it's environment provided for user </a:t>
            </a:r>
            <a:endParaRPr lang="en-US" sz="2400" b="1" dirty="0" smtClean="0"/>
          </a:p>
          <a:p>
            <a:r>
              <a:rPr lang="en-US" sz="2400" b="1" dirty="0" smtClean="0"/>
              <a:t>interaction</a:t>
            </a:r>
            <a:r>
              <a:rPr lang="en-US" sz="2400" b="1" dirty="0"/>
              <a:t>. Shell is an command </a:t>
            </a:r>
            <a:r>
              <a:rPr lang="en-US" sz="2400" b="1" dirty="0" smtClean="0"/>
              <a:t>language </a:t>
            </a:r>
            <a:r>
              <a:rPr lang="en-US" sz="2400" b="1" dirty="0"/>
              <a:t>interpreter that </a:t>
            </a:r>
            <a:endParaRPr lang="en-US" sz="2400" b="1" dirty="0" smtClean="0"/>
          </a:p>
          <a:p>
            <a:r>
              <a:rPr lang="en-US" sz="2400" b="1" dirty="0" smtClean="0"/>
              <a:t>executes </a:t>
            </a:r>
            <a:r>
              <a:rPr lang="en-US" sz="2400" b="1" dirty="0"/>
              <a:t>commands read from the standard input </a:t>
            </a:r>
            <a:r>
              <a:rPr lang="en-US" sz="2400" b="1" dirty="0" smtClean="0"/>
              <a:t>device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(keyboard) </a:t>
            </a:r>
            <a:r>
              <a:rPr lang="en-US" sz="2400" b="1" dirty="0" smtClean="0"/>
              <a:t>or </a:t>
            </a:r>
            <a:r>
              <a:rPr lang="en-US" sz="2400" b="1" dirty="0"/>
              <a:t>from a </a:t>
            </a:r>
            <a:r>
              <a:rPr lang="en-US" sz="2400" b="1" dirty="0" err="1"/>
              <a:t>file.Shell</a:t>
            </a:r>
            <a:r>
              <a:rPr lang="en-US" sz="2400" b="1" dirty="0"/>
              <a:t> is not part of system kernel, </a:t>
            </a:r>
            <a:endParaRPr lang="en-US" sz="2400" b="1" dirty="0" smtClean="0"/>
          </a:p>
          <a:p>
            <a:r>
              <a:rPr lang="en-US" sz="2400" b="1" dirty="0" smtClean="0"/>
              <a:t>but </a:t>
            </a:r>
            <a:r>
              <a:rPr lang="en-US" sz="2400" b="1" dirty="0"/>
              <a:t>uses the system kernel to execute programs, </a:t>
            </a:r>
            <a:r>
              <a:rPr lang="en-US" sz="2400" b="1" dirty="0" smtClean="0"/>
              <a:t>create files.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Several </a:t>
            </a:r>
            <a:r>
              <a:rPr lang="en-US" sz="2400" b="1" dirty="0"/>
              <a:t>shell available with Linux including: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0"/>
            <a:ext cx="370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Shell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228600"/>
            <a:ext cx="9144000" cy="440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 Why to Write Shell Script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shell script can take input from user, file and output them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on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Useful to create our own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Save lots of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To automate some task of day today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System Administration part can be also automated.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/>
          <a:p>
            <a:fld id="{1CA703A7-BA1B-401C-8AD4-62526D23E5ED}" type="slidenum">
              <a:rPr lang="zh-TW" altLang="en-US"/>
              <a:pPr/>
              <a:t>8</a:t>
            </a:fld>
            <a:endParaRPr lang="en-US" altLang="zh-TW" dirty="0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457200" y="4800600"/>
            <a:ext cx="21336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>
              <a:ea typeface="新細明體" pitchFamily="18" charset="-120"/>
            </a:endParaRPr>
          </a:p>
          <a:p>
            <a:pPr algn="ctr"/>
            <a:endParaRPr lang="zh-TW" altLang="en-US">
              <a:ea typeface="新細明體" pitchFamily="18" charset="-120"/>
            </a:endParaRPr>
          </a:p>
          <a:p>
            <a:pPr algn="ctr"/>
            <a:endParaRPr lang="zh-TW" altLang="en-US">
              <a:ea typeface="新細明體" pitchFamily="18" charset="-120"/>
            </a:endParaRPr>
          </a:p>
          <a:p>
            <a:pPr algn="ctr"/>
            <a:r>
              <a:rPr lang="en-US" altLang="zh-TW">
                <a:ea typeface="新細明體" pitchFamily="18" charset="-120"/>
              </a:rPr>
              <a:t>: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 b="1" u="sng" dirty="0">
                <a:solidFill>
                  <a:schemeClr val="accent2">
                    <a:lumMod val="50000"/>
                  </a:schemeClr>
                </a:solidFill>
                <a:latin typeface="Arial" charset="0"/>
                <a:ea typeface="新細明體" pitchFamily="18" charset="-120"/>
              </a:rPr>
              <a:t>Linux User Login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" y="9144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b="1" dirty="0">
                <a:latin typeface="Arial" charset="0"/>
                <a:ea typeface="新細明體" pitchFamily="18" charset="-120"/>
              </a:rPr>
              <a:t>Linux is a </a:t>
            </a:r>
            <a:r>
              <a:rPr lang="en-US" altLang="zh-TW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multiuser OS</a:t>
            </a:r>
            <a:r>
              <a:rPr lang="en-US" altLang="zh-TW" b="1" dirty="0">
                <a:latin typeface="Arial" charset="0"/>
                <a:ea typeface="新細明體" pitchFamily="18" charset="-12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b="1" dirty="0">
                <a:latin typeface="Arial" charset="0"/>
                <a:ea typeface="新細明體" pitchFamily="18" charset="-120"/>
              </a:rPr>
              <a:t>Allow multiple users to use the resource of a computer at the same time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b="1" dirty="0">
                <a:latin typeface="Arial" charset="0"/>
                <a:ea typeface="新細明體" pitchFamily="18" charset="-120"/>
              </a:rPr>
              <a:t>Every user needs to </a:t>
            </a:r>
            <a:r>
              <a:rPr lang="en-US" altLang="zh-TW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login</a:t>
            </a:r>
            <a:r>
              <a:rPr lang="en-US" altLang="zh-TW" b="1" dirty="0">
                <a:latin typeface="Arial" charset="0"/>
                <a:ea typeface="新細明體" pitchFamily="18" charset="-120"/>
              </a:rPr>
              <a:t> the system with the </a:t>
            </a:r>
            <a:r>
              <a:rPr lang="en-US" altLang="zh-TW" b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password</a:t>
            </a:r>
            <a:r>
              <a:rPr lang="en-US" altLang="zh-TW" b="1" dirty="0">
                <a:latin typeface="Arial" charset="0"/>
                <a:ea typeface="新細明體" pitchFamily="18" charset="-120"/>
              </a:rPr>
              <a:t> provided to identify their right in using the resource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b="1" dirty="0">
                <a:latin typeface="Arial" charset="0"/>
                <a:ea typeface="新細明體" pitchFamily="18" charset="-120"/>
              </a:rPr>
              <a:t>Require for both client-server based system or desktop</a:t>
            </a:r>
          </a:p>
        </p:txBody>
      </p:sp>
      <p:pic>
        <p:nvPicPr>
          <p:cNvPr id="11" name="Picture 9" descr="Server-bas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381500"/>
            <a:ext cx="4953000" cy="2476500"/>
          </a:xfrm>
          <a:prstGeom prst="rect">
            <a:avLst/>
          </a:prstGeom>
          <a:noFill/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14600" y="36576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Linux Server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172200" y="2743200"/>
            <a:ext cx="27432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Client-server based system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257800" y="4724400"/>
            <a:ext cx="76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Peter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943600" y="4648200"/>
            <a:ext cx="7457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Mary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629400" y="4495800"/>
            <a:ext cx="665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Paul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9600" y="5181600"/>
            <a:ext cx="1617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Peter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admin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09600" y="5486400"/>
            <a:ext cx="1728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Paul : general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9600" y="5791200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Mary : intruder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590800" y="54102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05200" y="4191000"/>
            <a:ext cx="914400" cy="533400"/>
          </a:xfrm>
          <a:prstGeom prst="straightConnector1">
            <a:avLst/>
          </a:prstGeom>
          <a:ln w="22225">
            <a:solidFill>
              <a:schemeClr val="bg1">
                <a:lumMod val="85000"/>
                <a:lumOff val="15000"/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191250"/>
            <a:ext cx="587375" cy="488950"/>
          </a:xfrm>
        </p:spPr>
        <p:txBody>
          <a:bodyPr/>
          <a:lstStyle/>
          <a:p>
            <a:r>
              <a:rPr lang="en-US" altLang="zh-TW" b="1" dirty="0" smtClean="0"/>
              <a:t> </a:t>
            </a:r>
            <a:endParaRPr lang="en-US" altLang="zh-TW" b="1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Linux User Interface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200" b="1" cap="all" dirty="0" smtClean="0">
              <a:ln w="3175" cmpd="sng">
                <a:noFill/>
              </a:ln>
              <a:latin typeface="+mj-lt"/>
              <a:ea typeface="新細明體" pitchFamily="18" charset="-120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200" b="1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  <p:sp>
        <p:nvSpPr>
          <p:cNvPr id="29" name="Rectangle 10"/>
          <p:cNvSpPr txBox="1">
            <a:spLocks noChangeArrowheads="1"/>
          </p:cNvSpPr>
          <p:nvPr/>
        </p:nvSpPr>
        <p:spPr>
          <a:xfrm>
            <a:off x="609600" y="762000"/>
            <a:ext cx="8001000" cy="4572000"/>
          </a:xfrm>
          <a:prstGeom prst="rect">
            <a:avLst/>
          </a:prstGeom>
          <a:noFill/>
          <a:ln/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User needs to type lines of command to instruct the computer to work, similar to DOS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Advantage: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fast in speed. Very few resource is required for its implementation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Disadvantages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: user needs to type, hence can easily make error. Besides, user needs to memorize all commands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Suitable for expert users and for the systems , such as servers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4138" y="6191250"/>
            <a:ext cx="58737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914400" y="30480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b="1" dirty="0" smtClean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 graphical </a:t>
            </a: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user interface (GUI) is available for Linux: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Uses pointing devices (e.g. mouse) to control the system, similar to Microsoft’s Windows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Provide menu-driven and/or icon-driven interfaces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menu-driven: user is provided with a menu of choices. Each choice refers to a particular task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icon-driven: tasks are represented by pictures (icon) and shown to user. Click on an icon invokes one task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b="1" dirty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Advantages</a:t>
            </a: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: No need to memorize commands. Always select task from menus or icons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b="1" dirty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Disadvantages: </a:t>
            </a: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Slow and require certain resource for its implementation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b="1" dirty="0">
                <a:solidFill>
                  <a:srgbClr val="FFFF00"/>
                </a:solidFill>
                <a:latin typeface="Arial" charset="0"/>
                <a:ea typeface="新細明體" pitchFamily="18" charset="-120"/>
              </a:rPr>
              <a:t>Suitable for general users and systems, such as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1208</Words>
  <Application>Microsoft Office PowerPoint</Application>
  <PresentationFormat>On-screen Show (4:3)</PresentationFormat>
  <Paragraphs>324</Paragraphs>
  <Slides>39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Slice</vt:lpstr>
      <vt:lpstr>Slide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Pallavi Kulkarni</dc:creator>
  <cp:lastModifiedBy>NEELAM</cp:lastModifiedBy>
  <cp:revision>79</cp:revision>
  <dcterms:created xsi:type="dcterms:W3CDTF">2017-02-08T12:35:54Z</dcterms:created>
  <dcterms:modified xsi:type="dcterms:W3CDTF">2017-04-10T06:58:18Z</dcterms:modified>
</cp:coreProperties>
</file>