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2" r:id="rId3"/>
    <p:sldId id="321" r:id="rId4"/>
    <p:sldId id="322" r:id="rId5"/>
    <p:sldId id="279" r:id="rId6"/>
    <p:sldId id="458" r:id="rId7"/>
    <p:sldId id="467" r:id="rId8"/>
    <p:sldId id="428" r:id="rId9"/>
    <p:sldId id="287" r:id="rId10"/>
    <p:sldId id="459" r:id="rId11"/>
    <p:sldId id="462" r:id="rId12"/>
    <p:sldId id="466" r:id="rId13"/>
    <p:sldId id="465" r:id="rId14"/>
    <p:sldId id="464" r:id="rId15"/>
    <p:sldId id="450" r:id="rId16"/>
    <p:sldId id="452" r:id="rId17"/>
    <p:sldId id="454" r:id="rId18"/>
    <p:sldId id="470" r:id="rId19"/>
    <p:sldId id="468" r:id="rId20"/>
    <p:sldId id="469" r:id="rId21"/>
    <p:sldId id="430" r:id="rId22"/>
    <p:sldId id="436" r:id="rId23"/>
    <p:sldId id="437" r:id="rId24"/>
    <p:sldId id="441" r:id="rId25"/>
    <p:sldId id="471" r:id="rId26"/>
    <p:sldId id="474" r:id="rId27"/>
    <p:sldId id="442" r:id="rId28"/>
    <p:sldId id="475" r:id="rId29"/>
    <p:sldId id="476" r:id="rId30"/>
    <p:sldId id="473" r:id="rId31"/>
    <p:sldId id="4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79035" autoAdjust="0"/>
  </p:normalViewPr>
  <p:slideViewPr>
    <p:cSldViewPr snapToGrid="0" showGuides="1">
      <p:cViewPr varScale="1">
        <p:scale>
          <a:sx n="63" d="100"/>
          <a:sy n="63" d="100"/>
        </p:scale>
        <p:origin x="9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56AB7-D7EF-4E3D-B832-F4EE4DB29F34}" type="datetimeFigureOut">
              <a:rPr lang="en-IN" smtClean="0"/>
              <a:t>08-03-2022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870BC-E342-4FB2-B3FB-01BE7AA0174F}" type="slidenum">
              <a:rPr lang="en-IN" smtClean="0"/>
              <a:t>‹#›</a:t>
            </a:fld>
            <a:endParaRPr lang="en-IN"/>
          </a:p>
        </p:txBody>
      </p:sp>
    </p:spTree>
    <p:extLst>
      <p:ext uri="{BB962C8B-B14F-4D97-AF65-F5344CB8AC3E}">
        <p14:creationId xmlns:p14="http://schemas.microsoft.com/office/powerpoint/2010/main" val="321101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Definition : (Reference ECO)</a:t>
            </a:r>
          </a:p>
          <a:p>
            <a:r>
              <a:rPr lang="en-IN" dirty="0"/>
              <a:t>Deliver valuable results by producing high-value increments for review, early and often, based on stakeholder priorities. Have the stakeholders provide feedback on these increments, and use this feedback to prioritize and improve future increments.</a:t>
            </a:r>
          </a:p>
        </p:txBody>
      </p:sp>
      <p:sp>
        <p:nvSpPr>
          <p:cNvPr id="4" name="Slide Number Placeholder 3"/>
          <p:cNvSpPr>
            <a:spLocks noGrp="1"/>
          </p:cNvSpPr>
          <p:nvPr>
            <p:ph type="sldNum" sz="quarter" idx="5"/>
          </p:nvPr>
        </p:nvSpPr>
        <p:spPr/>
        <p:txBody>
          <a:bodyPr/>
          <a:lstStyle/>
          <a:p>
            <a:fld id="{042870BC-E342-4FB2-B3FB-01BE7AA0174F}" type="slidenum">
              <a:rPr lang="en-IN" smtClean="0"/>
              <a:t>4</a:t>
            </a:fld>
            <a:endParaRPr lang="en-IN"/>
          </a:p>
        </p:txBody>
      </p:sp>
    </p:spTree>
    <p:extLst>
      <p:ext uri="{BB962C8B-B14F-4D97-AF65-F5344CB8AC3E}">
        <p14:creationId xmlns:p14="http://schemas.microsoft.com/office/powerpoint/2010/main" val="118050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When to use Spike:</a:t>
            </a:r>
          </a:p>
          <a:p>
            <a:r>
              <a:rPr lang="en-IN" b="0" dirty="0"/>
              <a:t>Sometime the team is unsure</a:t>
            </a:r>
          </a:p>
        </p:txBody>
      </p:sp>
      <p:sp>
        <p:nvSpPr>
          <p:cNvPr id="4" name="Slide Number Placeholder 3"/>
          <p:cNvSpPr>
            <a:spLocks noGrp="1"/>
          </p:cNvSpPr>
          <p:nvPr>
            <p:ph type="sldNum" sz="quarter" idx="5"/>
          </p:nvPr>
        </p:nvSpPr>
        <p:spPr/>
        <p:txBody>
          <a:bodyPr/>
          <a:lstStyle/>
          <a:p>
            <a:fld id="{042870BC-E342-4FB2-B3FB-01BE7AA0174F}" type="slidenum">
              <a:rPr lang="en-IN" smtClean="0"/>
              <a:t>13</a:t>
            </a:fld>
            <a:endParaRPr lang="en-IN"/>
          </a:p>
        </p:txBody>
      </p:sp>
    </p:spTree>
    <p:extLst>
      <p:ext uri="{BB962C8B-B14F-4D97-AF65-F5344CB8AC3E}">
        <p14:creationId xmlns:p14="http://schemas.microsoft.com/office/powerpoint/2010/main" val="17794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3290-713F-4C04-B611-7EC45888C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B016FF-096C-4F22-92DA-9BBB2E747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3E1938-6CFD-4452-88C8-9C0D4786192F}"/>
              </a:ext>
            </a:extLst>
          </p:cNvPr>
          <p:cNvSpPr>
            <a:spLocks noGrp="1"/>
          </p:cNvSpPr>
          <p:nvPr>
            <p:ph type="dt" sz="half" idx="10"/>
          </p:nvPr>
        </p:nvSpPr>
        <p:spPr/>
        <p:txBody>
          <a:bodyPr/>
          <a:lstStyle/>
          <a:p>
            <a:fld id="{C1965CDC-684E-4960-98AF-67947F927A3E}" type="datetime1">
              <a:rPr lang="en-IN" smtClean="0"/>
              <a:t>08-03-2022</a:t>
            </a:fld>
            <a:endParaRPr lang="en-IN"/>
          </a:p>
        </p:txBody>
      </p:sp>
      <p:sp>
        <p:nvSpPr>
          <p:cNvPr id="5" name="Footer Placeholder 4">
            <a:extLst>
              <a:ext uri="{FF2B5EF4-FFF2-40B4-BE49-F238E27FC236}">
                <a16:creationId xmlns:a16="http://schemas.microsoft.com/office/drawing/2014/main" id="{861568B1-7519-4447-9319-9D378F168103}"/>
              </a:ext>
            </a:extLst>
          </p:cNvPr>
          <p:cNvSpPr>
            <a:spLocks noGrp="1"/>
          </p:cNvSpPr>
          <p:nvPr>
            <p:ph type="ftr" sz="quarter" idx="11"/>
          </p:nvPr>
        </p:nvSpPr>
        <p:spPr/>
        <p:txBody>
          <a:bodyPr/>
          <a:lstStyle/>
          <a:p>
            <a:r>
              <a:rPr lang="en-IN"/>
              <a:t>Author - Neelam Jha (PMP Certified)</a:t>
            </a:r>
          </a:p>
        </p:txBody>
      </p:sp>
      <p:sp>
        <p:nvSpPr>
          <p:cNvPr id="6" name="Slide Number Placeholder 5">
            <a:extLst>
              <a:ext uri="{FF2B5EF4-FFF2-40B4-BE49-F238E27FC236}">
                <a16:creationId xmlns:a16="http://schemas.microsoft.com/office/drawing/2014/main" id="{27454B51-23FC-453B-82C3-0694DCF32C00}"/>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187935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B3EB-BB32-4097-BAEA-558209B331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32AA8B-9AAE-4579-9A18-C746FD11CF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D19EF-94CD-4DC5-B7C3-2B695486B37B}"/>
              </a:ext>
            </a:extLst>
          </p:cNvPr>
          <p:cNvSpPr>
            <a:spLocks noGrp="1"/>
          </p:cNvSpPr>
          <p:nvPr>
            <p:ph type="dt" sz="half" idx="10"/>
          </p:nvPr>
        </p:nvSpPr>
        <p:spPr/>
        <p:txBody>
          <a:bodyPr/>
          <a:lstStyle/>
          <a:p>
            <a:fld id="{3F9C921C-F919-4BD2-B369-390BD5F34AE1}" type="datetime1">
              <a:rPr lang="en-IN" smtClean="0"/>
              <a:t>08-03-2022</a:t>
            </a:fld>
            <a:endParaRPr lang="en-IN"/>
          </a:p>
        </p:txBody>
      </p:sp>
      <p:sp>
        <p:nvSpPr>
          <p:cNvPr id="5" name="Footer Placeholder 4">
            <a:extLst>
              <a:ext uri="{FF2B5EF4-FFF2-40B4-BE49-F238E27FC236}">
                <a16:creationId xmlns:a16="http://schemas.microsoft.com/office/drawing/2014/main" id="{33F6A587-564D-40D1-AEEE-E19404B93C4F}"/>
              </a:ext>
            </a:extLst>
          </p:cNvPr>
          <p:cNvSpPr>
            <a:spLocks noGrp="1"/>
          </p:cNvSpPr>
          <p:nvPr>
            <p:ph type="ftr" sz="quarter" idx="11"/>
          </p:nvPr>
        </p:nvSpPr>
        <p:spPr/>
        <p:txBody>
          <a:bodyPr/>
          <a:lstStyle/>
          <a:p>
            <a:r>
              <a:rPr lang="en-IN"/>
              <a:t>Author - Neelam Jha (PMP Certified)</a:t>
            </a:r>
          </a:p>
        </p:txBody>
      </p:sp>
      <p:sp>
        <p:nvSpPr>
          <p:cNvPr id="6" name="Slide Number Placeholder 5">
            <a:extLst>
              <a:ext uri="{FF2B5EF4-FFF2-40B4-BE49-F238E27FC236}">
                <a16:creationId xmlns:a16="http://schemas.microsoft.com/office/drawing/2014/main" id="{C6789D2B-5B57-41B3-9946-035EF17DF990}"/>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184737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55FC6-FB9A-44B0-BCB4-B3B5739B4A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145855-DADB-4567-9A0D-6084A87F0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4060E-4BD0-42AF-A007-9761D3EB8FCB}"/>
              </a:ext>
            </a:extLst>
          </p:cNvPr>
          <p:cNvSpPr>
            <a:spLocks noGrp="1"/>
          </p:cNvSpPr>
          <p:nvPr>
            <p:ph type="dt" sz="half" idx="10"/>
          </p:nvPr>
        </p:nvSpPr>
        <p:spPr/>
        <p:txBody>
          <a:bodyPr/>
          <a:lstStyle/>
          <a:p>
            <a:fld id="{70C390C8-6BBF-4467-B300-190D96BA4794}" type="datetime1">
              <a:rPr lang="en-IN" smtClean="0"/>
              <a:t>08-03-2022</a:t>
            </a:fld>
            <a:endParaRPr lang="en-IN"/>
          </a:p>
        </p:txBody>
      </p:sp>
      <p:sp>
        <p:nvSpPr>
          <p:cNvPr id="5" name="Footer Placeholder 4">
            <a:extLst>
              <a:ext uri="{FF2B5EF4-FFF2-40B4-BE49-F238E27FC236}">
                <a16:creationId xmlns:a16="http://schemas.microsoft.com/office/drawing/2014/main" id="{EF4FDEC6-AAAB-42BB-8B5B-DBB2A57B9154}"/>
              </a:ext>
            </a:extLst>
          </p:cNvPr>
          <p:cNvSpPr>
            <a:spLocks noGrp="1"/>
          </p:cNvSpPr>
          <p:nvPr>
            <p:ph type="ftr" sz="quarter" idx="11"/>
          </p:nvPr>
        </p:nvSpPr>
        <p:spPr/>
        <p:txBody>
          <a:bodyPr/>
          <a:lstStyle/>
          <a:p>
            <a:r>
              <a:rPr lang="en-IN"/>
              <a:t>Author - Neelam Jha (PMP Certified)</a:t>
            </a:r>
          </a:p>
        </p:txBody>
      </p:sp>
      <p:sp>
        <p:nvSpPr>
          <p:cNvPr id="6" name="Slide Number Placeholder 5">
            <a:extLst>
              <a:ext uri="{FF2B5EF4-FFF2-40B4-BE49-F238E27FC236}">
                <a16:creationId xmlns:a16="http://schemas.microsoft.com/office/drawing/2014/main" id="{436E1A6A-00E0-4A8E-8753-78A788EC4C97}"/>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108272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76FE-A37A-459A-BFAB-CB4EC167EB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3BE82F-3935-470D-902B-66DA1EC91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5A51E-4F0D-493C-892B-2209B9AFEEF6}"/>
              </a:ext>
            </a:extLst>
          </p:cNvPr>
          <p:cNvSpPr>
            <a:spLocks noGrp="1"/>
          </p:cNvSpPr>
          <p:nvPr>
            <p:ph type="dt" sz="half" idx="10"/>
          </p:nvPr>
        </p:nvSpPr>
        <p:spPr/>
        <p:txBody>
          <a:bodyPr/>
          <a:lstStyle/>
          <a:p>
            <a:fld id="{690DF768-E9C6-42E9-B239-1885DA6EE5D1}" type="datetime1">
              <a:rPr lang="en-IN" smtClean="0"/>
              <a:t>08-03-2022</a:t>
            </a:fld>
            <a:endParaRPr lang="en-IN"/>
          </a:p>
        </p:txBody>
      </p:sp>
      <p:sp>
        <p:nvSpPr>
          <p:cNvPr id="5" name="Footer Placeholder 4">
            <a:extLst>
              <a:ext uri="{FF2B5EF4-FFF2-40B4-BE49-F238E27FC236}">
                <a16:creationId xmlns:a16="http://schemas.microsoft.com/office/drawing/2014/main" id="{66AC02E3-2C58-4F73-B561-BFD31A97B98C}"/>
              </a:ext>
            </a:extLst>
          </p:cNvPr>
          <p:cNvSpPr>
            <a:spLocks noGrp="1"/>
          </p:cNvSpPr>
          <p:nvPr>
            <p:ph type="ftr" sz="quarter" idx="11"/>
          </p:nvPr>
        </p:nvSpPr>
        <p:spPr/>
        <p:txBody>
          <a:bodyPr/>
          <a:lstStyle/>
          <a:p>
            <a:r>
              <a:rPr lang="en-IN"/>
              <a:t>Author - Neelam Jha (PMP Certified)</a:t>
            </a:r>
          </a:p>
        </p:txBody>
      </p:sp>
      <p:sp>
        <p:nvSpPr>
          <p:cNvPr id="6" name="Slide Number Placeholder 5">
            <a:extLst>
              <a:ext uri="{FF2B5EF4-FFF2-40B4-BE49-F238E27FC236}">
                <a16:creationId xmlns:a16="http://schemas.microsoft.com/office/drawing/2014/main" id="{96AFEA23-7EAB-40DE-9ACF-19E545545483}"/>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190094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687B-2134-4AF5-B267-CFB3A571F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01BEB6-F85E-4D05-BA31-1408C6C80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86247-78DA-4804-A75B-047A28C67106}"/>
              </a:ext>
            </a:extLst>
          </p:cNvPr>
          <p:cNvSpPr>
            <a:spLocks noGrp="1"/>
          </p:cNvSpPr>
          <p:nvPr>
            <p:ph type="dt" sz="half" idx="10"/>
          </p:nvPr>
        </p:nvSpPr>
        <p:spPr/>
        <p:txBody>
          <a:bodyPr/>
          <a:lstStyle/>
          <a:p>
            <a:fld id="{5D7EAA40-2ABE-4201-BBBE-160BA6DA2763}" type="datetime1">
              <a:rPr lang="en-IN" smtClean="0"/>
              <a:t>08-03-2022</a:t>
            </a:fld>
            <a:endParaRPr lang="en-IN"/>
          </a:p>
        </p:txBody>
      </p:sp>
      <p:sp>
        <p:nvSpPr>
          <p:cNvPr id="5" name="Footer Placeholder 4">
            <a:extLst>
              <a:ext uri="{FF2B5EF4-FFF2-40B4-BE49-F238E27FC236}">
                <a16:creationId xmlns:a16="http://schemas.microsoft.com/office/drawing/2014/main" id="{EE05A554-2110-4013-986A-2449E0AC7075}"/>
              </a:ext>
            </a:extLst>
          </p:cNvPr>
          <p:cNvSpPr>
            <a:spLocks noGrp="1"/>
          </p:cNvSpPr>
          <p:nvPr>
            <p:ph type="ftr" sz="quarter" idx="11"/>
          </p:nvPr>
        </p:nvSpPr>
        <p:spPr/>
        <p:txBody>
          <a:bodyPr/>
          <a:lstStyle/>
          <a:p>
            <a:r>
              <a:rPr lang="en-IN"/>
              <a:t>Author - Neelam Jha (PMP Certified)</a:t>
            </a:r>
          </a:p>
        </p:txBody>
      </p:sp>
      <p:sp>
        <p:nvSpPr>
          <p:cNvPr id="6" name="Slide Number Placeholder 5">
            <a:extLst>
              <a:ext uri="{FF2B5EF4-FFF2-40B4-BE49-F238E27FC236}">
                <a16:creationId xmlns:a16="http://schemas.microsoft.com/office/drawing/2014/main" id="{97FE75C4-7B9A-4B92-B882-97795C7E06A7}"/>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230456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216-DDA0-4588-8CF9-063823A2CA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5C387F-0B33-4EE3-8BB1-02B3F0BFD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038EDD-B954-450B-B125-F30DF01EA5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710611-E9FC-4E9A-A9EA-E91038DEB6CE}"/>
              </a:ext>
            </a:extLst>
          </p:cNvPr>
          <p:cNvSpPr>
            <a:spLocks noGrp="1"/>
          </p:cNvSpPr>
          <p:nvPr>
            <p:ph type="dt" sz="half" idx="10"/>
          </p:nvPr>
        </p:nvSpPr>
        <p:spPr/>
        <p:txBody>
          <a:bodyPr/>
          <a:lstStyle/>
          <a:p>
            <a:fld id="{08834FEB-2ADF-4F03-AF97-14D7A1FEC229}" type="datetime1">
              <a:rPr lang="en-IN" smtClean="0"/>
              <a:t>08-03-2022</a:t>
            </a:fld>
            <a:endParaRPr lang="en-IN"/>
          </a:p>
        </p:txBody>
      </p:sp>
      <p:sp>
        <p:nvSpPr>
          <p:cNvPr id="6" name="Footer Placeholder 5">
            <a:extLst>
              <a:ext uri="{FF2B5EF4-FFF2-40B4-BE49-F238E27FC236}">
                <a16:creationId xmlns:a16="http://schemas.microsoft.com/office/drawing/2014/main" id="{611C45DB-1355-41CE-8A1D-D527C6BB3922}"/>
              </a:ext>
            </a:extLst>
          </p:cNvPr>
          <p:cNvSpPr>
            <a:spLocks noGrp="1"/>
          </p:cNvSpPr>
          <p:nvPr>
            <p:ph type="ftr" sz="quarter" idx="11"/>
          </p:nvPr>
        </p:nvSpPr>
        <p:spPr/>
        <p:txBody>
          <a:bodyPr/>
          <a:lstStyle/>
          <a:p>
            <a:r>
              <a:rPr lang="en-IN"/>
              <a:t>Author - Neelam Jha (PMP Certified)</a:t>
            </a:r>
          </a:p>
        </p:txBody>
      </p:sp>
      <p:sp>
        <p:nvSpPr>
          <p:cNvPr id="7" name="Slide Number Placeholder 6">
            <a:extLst>
              <a:ext uri="{FF2B5EF4-FFF2-40B4-BE49-F238E27FC236}">
                <a16:creationId xmlns:a16="http://schemas.microsoft.com/office/drawing/2014/main" id="{69CC781D-9023-4A92-A8EB-ADAE465A4F36}"/>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99166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0CB7-A014-481C-BE20-90CBD73AC9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9A41B-8CB4-4BA9-8DF3-9AB732913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14D04-59FC-40B0-BC9F-942BE148F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8816C8-D454-4B3E-BB3B-F3F71CB95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97B10-92CE-4C4F-8AB7-B97C742D09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664D56-94B0-4B8B-B96A-0CF6DD1FC33A}"/>
              </a:ext>
            </a:extLst>
          </p:cNvPr>
          <p:cNvSpPr>
            <a:spLocks noGrp="1"/>
          </p:cNvSpPr>
          <p:nvPr>
            <p:ph type="dt" sz="half" idx="10"/>
          </p:nvPr>
        </p:nvSpPr>
        <p:spPr/>
        <p:txBody>
          <a:bodyPr/>
          <a:lstStyle/>
          <a:p>
            <a:fld id="{6F3AF95A-3CF1-4880-A1AF-1406D3A36419}" type="datetime1">
              <a:rPr lang="en-IN" smtClean="0"/>
              <a:t>08-03-2022</a:t>
            </a:fld>
            <a:endParaRPr lang="en-IN"/>
          </a:p>
        </p:txBody>
      </p:sp>
      <p:sp>
        <p:nvSpPr>
          <p:cNvPr id="8" name="Footer Placeholder 7">
            <a:extLst>
              <a:ext uri="{FF2B5EF4-FFF2-40B4-BE49-F238E27FC236}">
                <a16:creationId xmlns:a16="http://schemas.microsoft.com/office/drawing/2014/main" id="{8A9A13CA-1380-487F-AECB-140C04E15693}"/>
              </a:ext>
            </a:extLst>
          </p:cNvPr>
          <p:cNvSpPr>
            <a:spLocks noGrp="1"/>
          </p:cNvSpPr>
          <p:nvPr>
            <p:ph type="ftr" sz="quarter" idx="11"/>
          </p:nvPr>
        </p:nvSpPr>
        <p:spPr/>
        <p:txBody>
          <a:bodyPr/>
          <a:lstStyle/>
          <a:p>
            <a:r>
              <a:rPr lang="en-IN"/>
              <a:t>Author - Neelam Jha (PMP Certified)</a:t>
            </a:r>
          </a:p>
        </p:txBody>
      </p:sp>
      <p:sp>
        <p:nvSpPr>
          <p:cNvPr id="9" name="Slide Number Placeholder 8">
            <a:extLst>
              <a:ext uri="{FF2B5EF4-FFF2-40B4-BE49-F238E27FC236}">
                <a16:creationId xmlns:a16="http://schemas.microsoft.com/office/drawing/2014/main" id="{99C9FBB3-28EE-4A57-A929-EBA88D4D6149}"/>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324800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C46A-B998-4002-8618-301C6A4F88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232E3-EB07-4BE6-8B2C-5C8370CFF0B3}"/>
              </a:ext>
            </a:extLst>
          </p:cNvPr>
          <p:cNvSpPr>
            <a:spLocks noGrp="1"/>
          </p:cNvSpPr>
          <p:nvPr>
            <p:ph type="dt" sz="half" idx="10"/>
          </p:nvPr>
        </p:nvSpPr>
        <p:spPr/>
        <p:txBody>
          <a:bodyPr/>
          <a:lstStyle/>
          <a:p>
            <a:fld id="{1AC3D91A-2328-4FB1-901F-9931F24EE811}" type="datetime1">
              <a:rPr lang="en-IN" smtClean="0"/>
              <a:t>08-03-2022</a:t>
            </a:fld>
            <a:endParaRPr lang="en-IN"/>
          </a:p>
        </p:txBody>
      </p:sp>
      <p:sp>
        <p:nvSpPr>
          <p:cNvPr id="4" name="Footer Placeholder 3">
            <a:extLst>
              <a:ext uri="{FF2B5EF4-FFF2-40B4-BE49-F238E27FC236}">
                <a16:creationId xmlns:a16="http://schemas.microsoft.com/office/drawing/2014/main" id="{EC33F1FD-E585-4D1D-84AA-DA666EB253F4}"/>
              </a:ext>
            </a:extLst>
          </p:cNvPr>
          <p:cNvSpPr>
            <a:spLocks noGrp="1"/>
          </p:cNvSpPr>
          <p:nvPr>
            <p:ph type="ftr" sz="quarter" idx="11"/>
          </p:nvPr>
        </p:nvSpPr>
        <p:spPr/>
        <p:txBody>
          <a:bodyPr/>
          <a:lstStyle/>
          <a:p>
            <a:r>
              <a:rPr lang="en-IN"/>
              <a:t>Author - Neelam Jha (PMP Certified)</a:t>
            </a:r>
          </a:p>
        </p:txBody>
      </p:sp>
      <p:sp>
        <p:nvSpPr>
          <p:cNvPr id="5" name="Slide Number Placeholder 4">
            <a:extLst>
              <a:ext uri="{FF2B5EF4-FFF2-40B4-BE49-F238E27FC236}">
                <a16:creationId xmlns:a16="http://schemas.microsoft.com/office/drawing/2014/main" id="{F5E5E77A-A140-492F-884D-AAF1B758325A}"/>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266286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B55D6-8369-4EBC-B8F2-D68981AA5140}"/>
              </a:ext>
            </a:extLst>
          </p:cNvPr>
          <p:cNvSpPr>
            <a:spLocks noGrp="1"/>
          </p:cNvSpPr>
          <p:nvPr>
            <p:ph type="dt" sz="half" idx="10"/>
          </p:nvPr>
        </p:nvSpPr>
        <p:spPr/>
        <p:txBody>
          <a:bodyPr/>
          <a:lstStyle/>
          <a:p>
            <a:fld id="{84E71610-36DA-4F3F-AC3D-5512113220B1}" type="datetime1">
              <a:rPr lang="en-IN" smtClean="0"/>
              <a:t>08-03-2022</a:t>
            </a:fld>
            <a:endParaRPr lang="en-IN"/>
          </a:p>
        </p:txBody>
      </p:sp>
      <p:sp>
        <p:nvSpPr>
          <p:cNvPr id="3" name="Footer Placeholder 2">
            <a:extLst>
              <a:ext uri="{FF2B5EF4-FFF2-40B4-BE49-F238E27FC236}">
                <a16:creationId xmlns:a16="http://schemas.microsoft.com/office/drawing/2014/main" id="{2148C9E6-068A-4368-98CA-CA19259FC9EB}"/>
              </a:ext>
            </a:extLst>
          </p:cNvPr>
          <p:cNvSpPr>
            <a:spLocks noGrp="1"/>
          </p:cNvSpPr>
          <p:nvPr>
            <p:ph type="ftr" sz="quarter" idx="11"/>
          </p:nvPr>
        </p:nvSpPr>
        <p:spPr/>
        <p:txBody>
          <a:bodyPr/>
          <a:lstStyle/>
          <a:p>
            <a:r>
              <a:rPr lang="en-IN"/>
              <a:t>Author - Neelam Jha (PMP Certified)</a:t>
            </a:r>
          </a:p>
        </p:txBody>
      </p:sp>
      <p:sp>
        <p:nvSpPr>
          <p:cNvPr id="4" name="Slide Number Placeholder 3">
            <a:extLst>
              <a:ext uri="{FF2B5EF4-FFF2-40B4-BE49-F238E27FC236}">
                <a16:creationId xmlns:a16="http://schemas.microsoft.com/office/drawing/2014/main" id="{29A6AB76-2D54-4AA9-A5B2-5A7804D35B2B}"/>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253377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5ED5-79E6-456F-8A14-76A28A6B3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4587CE-6A8F-4AC4-BD89-7A647E273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5BC552-2905-4CC5-9738-B6FB7E831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581FE-E231-4DBF-95B7-2BF1E9775DB7}"/>
              </a:ext>
            </a:extLst>
          </p:cNvPr>
          <p:cNvSpPr>
            <a:spLocks noGrp="1"/>
          </p:cNvSpPr>
          <p:nvPr>
            <p:ph type="dt" sz="half" idx="10"/>
          </p:nvPr>
        </p:nvSpPr>
        <p:spPr/>
        <p:txBody>
          <a:bodyPr/>
          <a:lstStyle/>
          <a:p>
            <a:fld id="{D75DA3CA-8CF3-47B9-BC75-5F30BA032F98}" type="datetime1">
              <a:rPr lang="en-IN" smtClean="0"/>
              <a:t>08-03-2022</a:t>
            </a:fld>
            <a:endParaRPr lang="en-IN"/>
          </a:p>
        </p:txBody>
      </p:sp>
      <p:sp>
        <p:nvSpPr>
          <p:cNvPr id="6" name="Footer Placeholder 5">
            <a:extLst>
              <a:ext uri="{FF2B5EF4-FFF2-40B4-BE49-F238E27FC236}">
                <a16:creationId xmlns:a16="http://schemas.microsoft.com/office/drawing/2014/main" id="{70353C80-B9F7-4D29-806D-C610ABD03217}"/>
              </a:ext>
            </a:extLst>
          </p:cNvPr>
          <p:cNvSpPr>
            <a:spLocks noGrp="1"/>
          </p:cNvSpPr>
          <p:nvPr>
            <p:ph type="ftr" sz="quarter" idx="11"/>
          </p:nvPr>
        </p:nvSpPr>
        <p:spPr/>
        <p:txBody>
          <a:bodyPr/>
          <a:lstStyle/>
          <a:p>
            <a:r>
              <a:rPr lang="en-IN"/>
              <a:t>Author - Neelam Jha (PMP Certified)</a:t>
            </a:r>
          </a:p>
        </p:txBody>
      </p:sp>
      <p:sp>
        <p:nvSpPr>
          <p:cNvPr id="7" name="Slide Number Placeholder 6">
            <a:extLst>
              <a:ext uri="{FF2B5EF4-FFF2-40B4-BE49-F238E27FC236}">
                <a16:creationId xmlns:a16="http://schemas.microsoft.com/office/drawing/2014/main" id="{BF2C0BCB-E714-4983-9DFC-9357876360B6}"/>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42771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91C0-4B72-4728-AA81-4C0B01F44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65B015-8B84-4968-ACEF-DE0D9544B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6E194D-1111-4F74-AE96-A73D470A4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10CE5-66FD-4889-9FC0-5418325A91AD}"/>
              </a:ext>
            </a:extLst>
          </p:cNvPr>
          <p:cNvSpPr>
            <a:spLocks noGrp="1"/>
          </p:cNvSpPr>
          <p:nvPr>
            <p:ph type="dt" sz="half" idx="10"/>
          </p:nvPr>
        </p:nvSpPr>
        <p:spPr/>
        <p:txBody>
          <a:bodyPr/>
          <a:lstStyle/>
          <a:p>
            <a:fld id="{64BDA037-0774-4335-B62F-709403C5ECF0}" type="datetime1">
              <a:rPr lang="en-IN" smtClean="0"/>
              <a:t>08-03-2022</a:t>
            </a:fld>
            <a:endParaRPr lang="en-IN"/>
          </a:p>
        </p:txBody>
      </p:sp>
      <p:sp>
        <p:nvSpPr>
          <p:cNvPr id="6" name="Footer Placeholder 5">
            <a:extLst>
              <a:ext uri="{FF2B5EF4-FFF2-40B4-BE49-F238E27FC236}">
                <a16:creationId xmlns:a16="http://schemas.microsoft.com/office/drawing/2014/main" id="{5D9EDC20-2D04-4AD3-AD3F-7C4A45257330}"/>
              </a:ext>
            </a:extLst>
          </p:cNvPr>
          <p:cNvSpPr>
            <a:spLocks noGrp="1"/>
          </p:cNvSpPr>
          <p:nvPr>
            <p:ph type="ftr" sz="quarter" idx="11"/>
          </p:nvPr>
        </p:nvSpPr>
        <p:spPr/>
        <p:txBody>
          <a:bodyPr/>
          <a:lstStyle/>
          <a:p>
            <a:r>
              <a:rPr lang="en-IN"/>
              <a:t>Author - Neelam Jha (PMP Certified)</a:t>
            </a:r>
          </a:p>
        </p:txBody>
      </p:sp>
      <p:sp>
        <p:nvSpPr>
          <p:cNvPr id="7" name="Slide Number Placeholder 6">
            <a:extLst>
              <a:ext uri="{FF2B5EF4-FFF2-40B4-BE49-F238E27FC236}">
                <a16:creationId xmlns:a16="http://schemas.microsoft.com/office/drawing/2014/main" id="{757CE78F-7798-42D3-9DB1-0A979941C1BD}"/>
              </a:ext>
            </a:extLst>
          </p:cNvPr>
          <p:cNvSpPr>
            <a:spLocks noGrp="1"/>
          </p:cNvSpPr>
          <p:nvPr>
            <p:ph type="sldNum" sz="quarter" idx="12"/>
          </p:nvPr>
        </p:nvSpPr>
        <p:spPr/>
        <p:txBody>
          <a:bodyPr/>
          <a:lstStyle/>
          <a:p>
            <a:fld id="{DC53A964-6A4D-475A-83A2-41096B2284A1}" type="slidenum">
              <a:rPr lang="en-IN" smtClean="0"/>
              <a:t>‹#›</a:t>
            </a:fld>
            <a:endParaRPr lang="en-IN"/>
          </a:p>
        </p:txBody>
      </p:sp>
    </p:spTree>
    <p:extLst>
      <p:ext uri="{BB962C8B-B14F-4D97-AF65-F5344CB8AC3E}">
        <p14:creationId xmlns:p14="http://schemas.microsoft.com/office/powerpoint/2010/main" val="108000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8368A-B337-4C76-8108-69E5EB94F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E2D70-C863-4F3D-947B-F4930ADFE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FD0E0-A065-4301-8768-97C4BBB12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A1BAA-7340-4E13-A222-C3502F138293}" type="datetime1">
              <a:rPr lang="en-IN" smtClean="0"/>
              <a:t>08-03-2022</a:t>
            </a:fld>
            <a:endParaRPr lang="en-IN"/>
          </a:p>
        </p:txBody>
      </p:sp>
      <p:sp>
        <p:nvSpPr>
          <p:cNvPr id="5" name="Footer Placeholder 4">
            <a:extLst>
              <a:ext uri="{FF2B5EF4-FFF2-40B4-BE49-F238E27FC236}">
                <a16:creationId xmlns:a16="http://schemas.microsoft.com/office/drawing/2014/main" id="{1EBF1C00-40DD-4412-8D42-678F8A345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Author - Neelam Jha (PMP Certified)</a:t>
            </a:r>
          </a:p>
        </p:txBody>
      </p:sp>
      <p:sp>
        <p:nvSpPr>
          <p:cNvPr id="6" name="Slide Number Placeholder 5">
            <a:extLst>
              <a:ext uri="{FF2B5EF4-FFF2-40B4-BE49-F238E27FC236}">
                <a16:creationId xmlns:a16="http://schemas.microsoft.com/office/drawing/2014/main" id="{00E8B2F6-DB75-4407-91D0-713F7F476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3A964-6A4D-475A-83A2-41096B2284A1}" type="slidenum">
              <a:rPr lang="en-IN" smtClean="0"/>
              <a:t>‹#›</a:t>
            </a:fld>
            <a:endParaRPr lang="en-IN"/>
          </a:p>
        </p:txBody>
      </p:sp>
    </p:spTree>
    <p:extLst>
      <p:ext uri="{BB962C8B-B14F-4D97-AF65-F5344CB8AC3E}">
        <p14:creationId xmlns:p14="http://schemas.microsoft.com/office/powerpoint/2010/main" val="419209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FCC2-49A3-4698-8F94-8B60C1BCC136}"/>
              </a:ext>
            </a:extLst>
          </p:cNvPr>
          <p:cNvSpPr>
            <a:spLocks noGrp="1"/>
          </p:cNvSpPr>
          <p:nvPr>
            <p:ph type="ctrTitle"/>
          </p:nvPr>
        </p:nvSpPr>
        <p:spPr/>
        <p:txBody>
          <a:bodyPr/>
          <a:lstStyle/>
          <a:p>
            <a:r>
              <a:rPr lang="en-IN" dirty="0"/>
              <a:t>Value Driven Delivery through Agile</a:t>
            </a:r>
          </a:p>
        </p:txBody>
      </p:sp>
      <p:sp>
        <p:nvSpPr>
          <p:cNvPr id="3" name="Subtitle 2">
            <a:extLst>
              <a:ext uri="{FF2B5EF4-FFF2-40B4-BE49-F238E27FC236}">
                <a16:creationId xmlns:a16="http://schemas.microsoft.com/office/drawing/2014/main" id="{67366E5F-DF37-4FC9-9B2A-1AC4408545D2}"/>
              </a:ext>
            </a:extLst>
          </p:cNvPr>
          <p:cNvSpPr>
            <a:spLocks noGrp="1"/>
          </p:cNvSpPr>
          <p:nvPr>
            <p:ph type="subTitle" idx="1"/>
          </p:nvPr>
        </p:nvSpPr>
        <p:spPr/>
        <p:txBody>
          <a:bodyPr/>
          <a:lstStyle/>
          <a:p>
            <a:r>
              <a:rPr lang="en-IN" dirty="0"/>
              <a:t>Domain II</a:t>
            </a:r>
          </a:p>
        </p:txBody>
      </p:sp>
      <p:sp>
        <p:nvSpPr>
          <p:cNvPr id="4" name="Footer Placeholder 3">
            <a:extLst>
              <a:ext uri="{FF2B5EF4-FFF2-40B4-BE49-F238E27FC236}">
                <a16:creationId xmlns:a16="http://schemas.microsoft.com/office/drawing/2014/main" id="{87A0DF7B-AAF7-466D-A2FA-35CA9DAA0F25}"/>
              </a:ext>
            </a:extLst>
          </p:cNvPr>
          <p:cNvSpPr>
            <a:spLocks noGrp="1"/>
          </p:cNvSpPr>
          <p:nvPr>
            <p:ph type="ftr" sz="quarter" idx="11"/>
          </p:nvPr>
        </p:nvSpPr>
        <p:spPr/>
        <p:txBody>
          <a:bodyPr/>
          <a:lstStyle/>
          <a:p>
            <a:r>
              <a:rPr lang="en-IN" dirty="0"/>
              <a:t>Author - Neelam Jha (PMP Certified)</a:t>
            </a:r>
          </a:p>
        </p:txBody>
      </p:sp>
    </p:spTree>
    <p:extLst>
      <p:ext uri="{BB962C8B-B14F-4D97-AF65-F5344CB8AC3E}">
        <p14:creationId xmlns:p14="http://schemas.microsoft.com/office/powerpoint/2010/main" val="336449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4DE2-6CAB-4B73-995B-BE9625745899}"/>
              </a:ext>
            </a:extLst>
          </p:cNvPr>
          <p:cNvSpPr>
            <a:spLocks noGrp="1"/>
          </p:cNvSpPr>
          <p:nvPr>
            <p:ph type="title"/>
          </p:nvPr>
        </p:nvSpPr>
        <p:spPr/>
        <p:txBody>
          <a:bodyPr/>
          <a:lstStyle/>
          <a:p>
            <a:r>
              <a:rPr lang="en-IN" dirty="0"/>
              <a:t>Value- Driven  Delivery</a:t>
            </a:r>
          </a:p>
        </p:txBody>
      </p:sp>
      <p:graphicFrame>
        <p:nvGraphicFramePr>
          <p:cNvPr id="4" name="Table 4">
            <a:extLst>
              <a:ext uri="{FF2B5EF4-FFF2-40B4-BE49-F238E27FC236}">
                <a16:creationId xmlns:a16="http://schemas.microsoft.com/office/drawing/2014/main" id="{790DE20B-2273-4BAF-A5E9-2E259B8301FB}"/>
              </a:ext>
            </a:extLst>
          </p:cNvPr>
          <p:cNvGraphicFramePr>
            <a:graphicFrameLocks noGrp="1"/>
          </p:cNvGraphicFramePr>
          <p:nvPr>
            <p:ph idx="1"/>
            <p:extLst>
              <p:ext uri="{D42A27DB-BD31-4B8C-83A1-F6EECF244321}">
                <p14:modId xmlns:p14="http://schemas.microsoft.com/office/powerpoint/2010/main" val="2848758041"/>
              </p:ext>
            </p:extLst>
          </p:nvPr>
        </p:nvGraphicFramePr>
        <p:xfrm>
          <a:off x="838200" y="1825625"/>
          <a:ext cx="10515597" cy="4211320"/>
        </p:xfrm>
        <a:graphic>
          <a:graphicData uri="http://schemas.openxmlformats.org/drawingml/2006/table">
            <a:tbl>
              <a:tblPr firstRow="1" bandRow="1">
                <a:tableStyleId>{5C22544A-7EE6-4342-B048-85BDC9FD1C3A}</a:tableStyleId>
              </a:tblPr>
              <a:tblGrid>
                <a:gridCol w="1410937">
                  <a:extLst>
                    <a:ext uri="{9D8B030D-6E8A-4147-A177-3AD203B41FA5}">
                      <a16:colId xmlns:a16="http://schemas.microsoft.com/office/drawing/2014/main" val="2360386750"/>
                    </a:ext>
                  </a:extLst>
                </a:gridCol>
                <a:gridCol w="4685063">
                  <a:extLst>
                    <a:ext uri="{9D8B030D-6E8A-4147-A177-3AD203B41FA5}">
                      <a16:colId xmlns:a16="http://schemas.microsoft.com/office/drawing/2014/main" val="2047895350"/>
                    </a:ext>
                  </a:extLst>
                </a:gridCol>
                <a:gridCol w="1790698">
                  <a:extLst>
                    <a:ext uri="{9D8B030D-6E8A-4147-A177-3AD203B41FA5}">
                      <a16:colId xmlns:a16="http://schemas.microsoft.com/office/drawing/2014/main" val="200388446"/>
                    </a:ext>
                  </a:extLst>
                </a:gridCol>
                <a:gridCol w="2628899">
                  <a:extLst>
                    <a:ext uri="{9D8B030D-6E8A-4147-A177-3AD203B41FA5}">
                      <a16:colId xmlns:a16="http://schemas.microsoft.com/office/drawing/2014/main" val="1851674031"/>
                    </a:ext>
                  </a:extLst>
                </a:gridCol>
              </a:tblGrid>
              <a:tr h="370840">
                <a:tc>
                  <a:txBody>
                    <a:bodyPr/>
                    <a:lstStyle/>
                    <a:p>
                      <a:r>
                        <a:rPr lang="en-IN" dirty="0"/>
                        <a:t>Tasks</a:t>
                      </a:r>
                    </a:p>
                  </a:txBody>
                  <a:tcPr/>
                </a:tc>
                <a:tc>
                  <a:txBody>
                    <a:bodyPr/>
                    <a:lstStyle/>
                    <a:p>
                      <a:r>
                        <a:rPr lang="en-IN" dirty="0"/>
                        <a:t>Question</a:t>
                      </a:r>
                    </a:p>
                  </a:txBody>
                  <a:tcPr/>
                </a:tc>
                <a:tc>
                  <a:txBody>
                    <a:bodyPr/>
                    <a:lstStyle/>
                    <a:p>
                      <a:r>
                        <a:rPr lang="en-IN" dirty="0"/>
                        <a:t>T&amp;T</a:t>
                      </a:r>
                    </a:p>
                  </a:txBody>
                  <a:tcPr/>
                </a:tc>
                <a:tc>
                  <a:txBody>
                    <a:bodyPr/>
                    <a:lstStyle/>
                    <a:p>
                      <a:r>
                        <a:rPr lang="en-IN" dirty="0"/>
                        <a:t>K&amp;S</a:t>
                      </a:r>
                    </a:p>
                  </a:txBody>
                  <a:tcPr/>
                </a:tc>
                <a:extLst>
                  <a:ext uri="{0D108BD9-81ED-4DB2-BD59-A6C34878D82A}">
                    <a16:rowId xmlns:a16="http://schemas.microsoft.com/office/drawing/2014/main" val="1445232837"/>
                  </a:ext>
                </a:extLst>
              </a:tr>
              <a:tr h="370840">
                <a:tc>
                  <a:txBody>
                    <a:bodyPr/>
                    <a:lstStyle/>
                    <a:p>
                      <a:r>
                        <a:rPr lang="en-IN" dirty="0"/>
                        <a:t>Task 1</a:t>
                      </a:r>
                    </a:p>
                  </a:txBody>
                  <a:tcPr/>
                </a:tc>
                <a:tc>
                  <a:txBody>
                    <a:bodyPr/>
                    <a:lstStyle/>
                    <a:p>
                      <a:r>
                        <a:rPr lang="en-IN" dirty="0"/>
                        <a:t>How to identify units that can be incrementally developed to maximise on value delivery to Stakeholders and minimise Non Value added work.</a:t>
                      </a:r>
                    </a:p>
                  </a:txBody>
                  <a:tcPr/>
                </a:tc>
                <a:tc>
                  <a:txBody>
                    <a:bodyPr/>
                    <a:lstStyle/>
                    <a:p>
                      <a:pPr marL="285750" indent="-285750">
                        <a:buFont typeface="Arial" panose="020B0604020202020204" pitchFamily="34" charset="0"/>
                        <a:buChar char="•"/>
                      </a:pPr>
                      <a:r>
                        <a:rPr lang="en-IN" dirty="0"/>
                        <a:t>Product Roadmap</a:t>
                      </a:r>
                    </a:p>
                    <a:p>
                      <a:pPr marL="285750" indent="-285750">
                        <a:buFont typeface="Arial" panose="020B0604020202020204" pitchFamily="34" charset="0"/>
                        <a:buChar char="•"/>
                      </a:pPr>
                      <a:r>
                        <a:rPr lang="en-IN" dirty="0"/>
                        <a:t>Backlog</a:t>
                      </a:r>
                    </a:p>
                    <a:p>
                      <a:pPr marL="285750" indent="-285750">
                        <a:buFont typeface="Arial" panose="020B0604020202020204" pitchFamily="34" charset="0"/>
                        <a:buChar char="•"/>
                      </a:pPr>
                      <a:r>
                        <a:rPr lang="en-IN" dirty="0"/>
                        <a:t>Release plan</a:t>
                      </a:r>
                    </a:p>
                  </a:txBody>
                  <a:tcPr/>
                </a:tc>
                <a:tc>
                  <a:txBody>
                    <a:bodyPr/>
                    <a:lstStyle/>
                    <a:p>
                      <a:r>
                        <a:rPr lang="en-IN" dirty="0"/>
                        <a:t>Adaptive Planning</a:t>
                      </a:r>
                    </a:p>
                  </a:txBody>
                  <a:tcPr/>
                </a:tc>
                <a:extLst>
                  <a:ext uri="{0D108BD9-81ED-4DB2-BD59-A6C34878D82A}">
                    <a16:rowId xmlns:a16="http://schemas.microsoft.com/office/drawing/2014/main" val="723389742"/>
                  </a:ext>
                </a:extLst>
              </a:tr>
              <a:tr h="370840">
                <a:tc>
                  <a:txBody>
                    <a:bodyPr/>
                    <a:lstStyle/>
                    <a:p>
                      <a:r>
                        <a:rPr lang="en-IN" dirty="0"/>
                        <a:t>Task 2</a:t>
                      </a:r>
                    </a:p>
                  </a:txBody>
                  <a:tcPr/>
                </a:tc>
                <a:tc>
                  <a:txBody>
                    <a:bodyPr/>
                    <a:lstStyle/>
                    <a:p>
                      <a:r>
                        <a:rPr lang="en-IN" dirty="0"/>
                        <a:t>How should refinement of requirements  be carried out ?</a:t>
                      </a:r>
                    </a:p>
                    <a:p>
                      <a:endParaRPr lang="en-IN" dirty="0"/>
                    </a:p>
                    <a:p>
                      <a:r>
                        <a:rPr lang="en-IN" dirty="0"/>
                        <a:t>How to develop acceptance criteria for features on just-in-time basis in order to deliver value</a:t>
                      </a:r>
                    </a:p>
                  </a:txBody>
                  <a:tcPr/>
                </a:tc>
                <a:tc>
                  <a:txBody>
                    <a:bodyPr/>
                    <a:lstStyle/>
                    <a:p>
                      <a:pPr marL="285750" indent="-285750">
                        <a:buFont typeface="Arial" panose="020B0604020202020204" pitchFamily="34" charset="0"/>
                        <a:buChar char="•"/>
                      </a:pPr>
                      <a:r>
                        <a:rPr lang="en-IN" dirty="0"/>
                        <a:t>Backlog Refinement</a:t>
                      </a:r>
                    </a:p>
                    <a:p>
                      <a:pPr marL="285750" indent="-285750">
                        <a:buFont typeface="Arial" panose="020B0604020202020204" pitchFamily="34" charset="0"/>
                        <a:buChar char="•"/>
                      </a:pPr>
                      <a:r>
                        <a:rPr lang="en-IN" dirty="0"/>
                        <a:t>Spike</a:t>
                      </a:r>
                    </a:p>
                  </a:txBody>
                  <a:tcPr/>
                </a:tc>
                <a:tc>
                  <a:txBody>
                    <a:bodyPr/>
                    <a:lstStyle/>
                    <a:p>
                      <a:r>
                        <a:rPr lang="en-IN" dirty="0"/>
                        <a:t>Collaboration</a:t>
                      </a:r>
                    </a:p>
                    <a:p>
                      <a:r>
                        <a:rPr lang="en-IN" dirty="0"/>
                        <a:t>Backlog Refinement Meeting</a:t>
                      </a:r>
                    </a:p>
                  </a:txBody>
                  <a:tcPr/>
                </a:tc>
                <a:extLst>
                  <a:ext uri="{0D108BD9-81ED-4DB2-BD59-A6C34878D82A}">
                    <a16:rowId xmlns:a16="http://schemas.microsoft.com/office/drawing/2014/main" val="3271032203"/>
                  </a:ext>
                </a:extLst>
              </a:tr>
              <a:tr h="370840">
                <a:tc>
                  <a:txBody>
                    <a:bodyPr/>
                    <a:lstStyle/>
                    <a:p>
                      <a:r>
                        <a:rPr lang="en-IN" dirty="0"/>
                        <a:t>Task 3</a:t>
                      </a:r>
                    </a:p>
                  </a:txBody>
                  <a:tcPr/>
                </a:tc>
                <a:tc>
                  <a:txBody>
                    <a:bodyPr/>
                    <a:lstStyle/>
                    <a:p>
                      <a:r>
                        <a:rPr lang="en-IN" dirty="0"/>
                        <a:t>How to select and tailor team’s process based on project and organisational characteristics as well as team experience in order to optimise delivery.</a:t>
                      </a:r>
                    </a:p>
                  </a:txBody>
                  <a:tcPr/>
                </a:tc>
                <a:tc>
                  <a:txBody>
                    <a:bodyPr/>
                    <a:lstStyle/>
                    <a:p>
                      <a:pPr marL="285750" indent="-285750">
                        <a:buFont typeface="Arial" panose="020B0604020202020204" pitchFamily="34" charset="0"/>
                        <a:buChar char="•"/>
                      </a:pPr>
                      <a:r>
                        <a:rPr lang="en-IN" dirty="0"/>
                        <a:t>Agile Suitability Filter</a:t>
                      </a:r>
                    </a:p>
                    <a:p>
                      <a:pPr marL="285750" indent="-285750">
                        <a:buFont typeface="Arial" panose="020B0604020202020204" pitchFamily="34" charset="0"/>
                        <a:buChar char="•"/>
                      </a:pPr>
                      <a:r>
                        <a:rPr lang="en-IN" dirty="0"/>
                        <a:t> </a:t>
                      </a:r>
                    </a:p>
                  </a:txBody>
                  <a:tcPr/>
                </a:tc>
                <a:tc>
                  <a:txBody>
                    <a:bodyPr/>
                    <a:lstStyle/>
                    <a:p>
                      <a:endParaRPr lang="en-IN" dirty="0"/>
                    </a:p>
                  </a:txBody>
                  <a:tcPr/>
                </a:tc>
                <a:extLst>
                  <a:ext uri="{0D108BD9-81ED-4DB2-BD59-A6C34878D82A}">
                    <a16:rowId xmlns:a16="http://schemas.microsoft.com/office/drawing/2014/main" val="2511399688"/>
                  </a:ext>
                </a:extLst>
              </a:tr>
            </a:tbl>
          </a:graphicData>
        </a:graphic>
      </p:graphicFrame>
      <p:sp>
        <p:nvSpPr>
          <p:cNvPr id="3" name="Footer Placeholder 2">
            <a:extLst>
              <a:ext uri="{FF2B5EF4-FFF2-40B4-BE49-F238E27FC236}">
                <a16:creationId xmlns:a16="http://schemas.microsoft.com/office/drawing/2014/main" id="{86FE6CAB-2682-4E9C-AFAC-904297215D08}"/>
              </a:ext>
            </a:extLst>
          </p:cNvPr>
          <p:cNvSpPr>
            <a:spLocks noGrp="1"/>
          </p:cNvSpPr>
          <p:nvPr>
            <p:ph type="ftr" sz="quarter" idx="11"/>
          </p:nvPr>
        </p:nvSpPr>
        <p:spPr/>
        <p:txBody>
          <a:bodyPr/>
          <a:lstStyle/>
          <a:p>
            <a:r>
              <a:rPr lang="en-IN"/>
              <a:t>Author - Neelam Jha (PMP Certified)</a:t>
            </a:r>
          </a:p>
        </p:txBody>
      </p:sp>
      <p:sp>
        <p:nvSpPr>
          <p:cNvPr id="5" name="TextBox 4">
            <a:extLst>
              <a:ext uri="{FF2B5EF4-FFF2-40B4-BE49-F238E27FC236}">
                <a16:creationId xmlns:a16="http://schemas.microsoft.com/office/drawing/2014/main" id="{DB64E769-0ED1-473A-8872-551AAE4A0463}"/>
              </a:ext>
            </a:extLst>
          </p:cNvPr>
          <p:cNvSpPr txBox="1"/>
          <p:nvPr/>
        </p:nvSpPr>
        <p:spPr>
          <a:xfrm>
            <a:off x="1203960" y="1539240"/>
            <a:ext cx="7137595" cy="369332"/>
          </a:xfrm>
          <a:prstGeom prst="rect">
            <a:avLst/>
          </a:prstGeom>
          <a:noFill/>
        </p:spPr>
        <p:txBody>
          <a:bodyPr wrap="none" rtlCol="0">
            <a:spAutoFit/>
          </a:bodyPr>
          <a:lstStyle/>
          <a:p>
            <a:r>
              <a:rPr lang="en-IN" dirty="0"/>
              <a:t>Note : The tools &amp; techniques and Knowledge &amp; Skills  are not exhaustive .</a:t>
            </a:r>
          </a:p>
        </p:txBody>
      </p:sp>
    </p:spTree>
    <p:extLst>
      <p:ext uri="{BB962C8B-B14F-4D97-AF65-F5344CB8AC3E}">
        <p14:creationId xmlns:p14="http://schemas.microsoft.com/office/powerpoint/2010/main" val="142479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BC78-4108-4490-82CB-3A09D0AAD2C2}"/>
              </a:ext>
            </a:extLst>
          </p:cNvPr>
          <p:cNvSpPr>
            <a:spLocks noGrp="1"/>
          </p:cNvSpPr>
          <p:nvPr>
            <p:ph type="title"/>
          </p:nvPr>
        </p:nvSpPr>
        <p:spPr/>
        <p:txBody>
          <a:bodyPr/>
          <a:lstStyle/>
          <a:p>
            <a:r>
              <a:rPr lang="en-IN" dirty="0"/>
              <a:t>Terms</a:t>
            </a:r>
          </a:p>
        </p:txBody>
      </p:sp>
      <p:sp>
        <p:nvSpPr>
          <p:cNvPr id="3" name="Content Placeholder 2">
            <a:extLst>
              <a:ext uri="{FF2B5EF4-FFF2-40B4-BE49-F238E27FC236}">
                <a16:creationId xmlns:a16="http://schemas.microsoft.com/office/drawing/2014/main" id="{00F1C38E-08E9-4537-A464-2183C08D06EC}"/>
              </a:ext>
            </a:extLst>
          </p:cNvPr>
          <p:cNvSpPr>
            <a:spLocks noGrp="1"/>
          </p:cNvSpPr>
          <p:nvPr>
            <p:ph idx="1"/>
          </p:nvPr>
        </p:nvSpPr>
        <p:spPr/>
        <p:txBody>
          <a:bodyPr/>
          <a:lstStyle/>
          <a:p>
            <a:r>
              <a:rPr lang="en-IN" dirty="0"/>
              <a:t>Product Roadmap</a:t>
            </a:r>
          </a:p>
          <a:p>
            <a:r>
              <a:rPr lang="en-IN" dirty="0"/>
              <a:t>Spike</a:t>
            </a:r>
          </a:p>
          <a:p>
            <a:r>
              <a:rPr lang="en-IN" dirty="0"/>
              <a:t>Impact Mapping</a:t>
            </a:r>
          </a:p>
          <a:p>
            <a:r>
              <a:rPr lang="en-IN" dirty="0"/>
              <a:t>Backlog Refinement</a:t>
            </a:r>
          </a:p>
          <a:p>
            <a:r>
              <a:rPr lang="en-IN" dirty="0"/>
              <a:t>Agile Suitability Filter</a:t>
            </a:r>
          </a:p>
        </p:txBody>
      </p:sp>
      <p:sp>
        <p:nvSpPr>
          <p:cNvPr id="4" name="Footer Placeholder 3">
            <a:extLst>
              <a:ext uri="{FF2B5EF4-FFF2-40B4-BE49-F238E27FC236}">
                <a16:creationId xmlns:a16="http://schemas.microsoft.com/office/drawing/2014/main" id="{87781226-9D10-4FF2-937C-EB7CFC62E72B}"/>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358425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6E30-0FD6-45D0-9098-4DE5A48AD9E8}"/>
              </a:ext>
            </a:extLst>
          </p:cNvPr>
          <p:cNvSpPr>
            <a:spLocks noGrp="1"/>
          </p:cNvSpPr>
          <p:nvPr>
            <p:ph type="title"/>
          </p:nvPr>
        </p:nvSpPr>
        <p:spPr/>
        <p:txBody>
          <a:bodyPr/>
          <a:lstStyle/>
          <a:p>
            <a:r>
              <a:rPr lang="en-IN" dirty="0"/>
              <a:t>Product Roadmap</a:t>
            </a:r>
          </a:p>
        </p:txBody>
      </p:sp>
      <p:sp>
        <p:nvSpPr>
          <p:cNvPr id="3" name="Content Placeholder 2">
            <a:extLst>
              <a:ext uri="{FF2B5EF4-FFF2-40B4-BE49-F238E27FC236}">
                <a16:creationId xmlns:a16="http://schemas.microsoft.com/office/drawing/2014/main" id="{E9C20583-01AE-48C1-8DD6-D10D355144A1}"/>
              </a:ext>
            </a:extLst>
          </p:cNvPr>
          <p:cNvSpPr>
            <a:spLocks noGrp="1"/>
          </p:cNvSpPr>
          <p:nvPr>
            <p:ph idx="1"/>
          </p:nvPr>
        </p:nvSpPr>
        <p:spPr>
          <a:xfrm>
            <a:off x="838200" y="2506662"/>
            <a:ext cx="10515600" cy="4351338"/>
          </a:xfrm>
        </p:spPr>
        <p:txBody>
          <a:bodyPr/>
          <a:lstStyle/>
          <a:p>
            <a:r>
              <a:rPr lang="en-IN" dirty="0"/>
              <a:t>This is crafted product vision given by Sponsor and stakeholders</a:t>
            </a:r>
          </a:p>
          <a:p>
            <a:r>
              <a:rPr lang="en-IN" dirty="0"/>
              <a:t>It is further elaborated progressively to make  requirement explicitly defined  the backlog .</a:t>
            </a:r>
          </a:p>
          <a:p>
            <a:endParaRPr lang="en-IN" dirty="0"/>
          </a:p>
        </p:txBody>
      </p:sp>
      <p:sp>
        <p:nvSpPr>
          <p:cNvPr id="4" name="Footer Placeholder 3">
            <a:extLst>
              <a:ext uri="{FF2B5EF4-FFF2-40B4-BE49-F238E27FC236}">
                <a16:creationId xmlns:a16="http://schemas.microsoft.com/office/drawing/2014/main" id="{FC8D9F30-EEFD-4D58-80D9-C0E45DCE0471}"/>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17468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05B4-046E-43A6-9492-C9A57ECCAFB1}"/>
              </a:ext>
            </a:extLst>
          </p:cNvPr>
          <p:cNvSpPr>
            <a:spLocks noGrp="1"/>
          </p:cNvSpPr>
          <p:nvPr>
            <p:ph type="title"/>
          </p:nvPr>
        </p:nvSpPr>
        <p:spPr/>
        <p:txBody>
          <a:bodyPr/>
          <a:lstStyle/>
          <a:p>
            <a:r>
              <a:rPr lang="en-IN" dirty="0"/>
              <a:t>Spikes</a:t>
            </a:r>
          </a:p>
        </p:txBody>
      </p:sp>
      <p:sp>
        <p:nvSpPr>
          <p:cNvPr id="3" name="Content Placeholder 2">
            <a:extLst>
              <a:ext uri="{FF2B5EF4-FFF2-40B4-BE49-F238E27FC236}">
                <a16:creationId xmlns:a16="http://schemas.microsoft.com/office/drawing/2014/main" id="{90E41A47-0205-4647-9643-2CD329266A36}"/>
              </a:ext>
            </a:extLst>
          </p:cNvPr>
          <p:cNvSpPr>
            <a:spLocks noGrp="1"/>
          </p:cNvSpPr>
          <p:nvPr>
            <p:ph idx="1"/>
          </p:nvPr>
        </p:nvSpPr>
        <p:spPr/>
        <p:txBody>
          <a:bodyPr>
            <a:normAutofit fontScale="92500" lnSpcReduction="20000"/>
          </a:bodyPr>
          <a:lstStyle/>
          <a:p>
            <a:r>
              <a:rPr lang="en-IN" dirty="0"/>
              <a:t>A spike is quick deep dive into the problem.</a:t>
            </a:r>
          </a:p>
          <a:p>
            <a:r>
              <a:rPr lang="en-IN" dirty="0"/>
              <a:t>Spike is an investment product owner makes to figure out what needs to be build and how the team is going to build it- in advance of actually building it. The product owner allocates a little bit of team’s capacity now ,ahead of when the story needs to be delivered, so that when the story comes in to sprint, the team knows what to do. </a:t>
            </a:r>
          </a:p>
          <a:p>
            <a:r>
              <a:rPr lang="en-IN" dirty="0"/>
              <a:t>Special type of user story  that is use to gain the knowledge (and not the actual feature relevant to customer) to mitigate risk early.</a:t>
            </a:r>
          </a:p>
          <a:p>
            <a:r>
              <a:rPr lang="en-IN" dirty="0"/>
              <a:t>Spike is used for activities  such as research, </a:t>
            </a:r>
            <a:r>
              <a:rPr lang="en-IN" dirty="0" err="1"/>
              <a:t>design,investigation,exploration</a:t>
            </a:r>
            <a:r>
              <a:rPr lang="en-IN" dirty="0"/>
              <a:t> and prototyping </a:t>
            </a:r>
          </a:p>
          <a:p>
            <a:r>
              <a:rPr lang="en-IN" dirty="0"/>
              <a:t>A spike has maximum timebox as the sprint it is contained in it.</a:t>
            </a:r>
          </a:p>
          <a:p>
            <a:r>
              <a:rPr lang="en-IN" dirty="0"/>
              <a:t>Typically Spike is used  for activities such as research, design, investigation, exploration and prototyping</a:t>
            </a:r>
          </a:p>
        </p:txBody>
      </p:sp>
      <p:sp>
        <p:nvSpPr>
          <p:cNvPr id="4" name="Footer Placeholder 3">
            <a:extLst>
              <a:ext uri="{FF2B5EF4-FFF2-40B4-BE49-F238E27FC236}">
                <a16:creationId xmlns:a16="http://schemas.microsoft.com/office/drawing/2014/main" id="{74736479-E2EA-4BDF-944D-E4415D88BF15}"/>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141122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E16F-B6FB-4582-BB60-797E4901BE13}"/>
              </a:ext>
            </a:extLst>
          </p:cNvPr>
          <p:cNvSpPr>
            <a:spLocks noGrp="1"/>
          </p:cNvSpPr>
          <p:nvPr>
            <p:ph type="title"/>
          </p:nvPr>
        </p:nvSpPr>
        <p:spPr/>
        <p:txBody>
          <a:bodyPr/>
          <a:lstStyle/>
          <a:p>
            <a:r>
              <a:rPr lang="en-IN" dirty="0"/>
              <a:t>How to enter a Spike</a:t>
            </a:r>
          </a:p>
        </p:txBody>
      </p:sp>
      <p:sp>
        <p:nvSpPr>
          <p:cNvPr id="3" name="Content Placeholder 2">
            <a:extLst>
              <a:ext uri="{FF2B5EF4-FFF2-40B4-BE49-F238E27FC236}">
                <a16:creationId xmlns:a16="http://schemas.microsoft.com/office/drawing/2014/main" id="{890A988E-F328-4DDB-8698-220AA3C8145A}"/>
              </a:ext>
            </a:extLst>
          </p:cNvPr>
          <p:cNvSpPr>
            <a:spLocks noGrp="1"/>
          </p:cNvSpPr>
          <p:nvPr>
            <p:ph idx="1"/>
          </p:nvPr>
        </p:nvSpPr>
        <p:spPr/>
        <p:txBody>
          <a:bodyPr>
            <a:normAutofit/>
          </a:bodyPr>
          <a:lstStyle/>
          <a:p>
            <a:r>
              <a:rPr lang="en-IN" dirty="0"/>
              <a:t>Spike stories are part of backlog.</a:t>
            </a:r>
          </a:p>
          <a:p>
            <a:endParaRPr lang="en-IN" dirty="0"/>
          </a:p>
          <a:p>
            <a:r>
              <a:rPr lang="en-IN" dirty="0"/>
              <a:t>Example Format of Spike story</a:t>
            </a:r>
          </a:p>
          <a:p>
            <a:pPr marL="0" indent="0">
              <a:buNone/>
            </a:pPr>
            <a:r>
              <a:rPr lang="en-IN" dirty="0"/>
              <a:t>	</a:t>
            </a:r>
          </a:p>
          <a:p>
            <a:pPr marL="0" indent="0">
              <a:buNone/>
            </a:pPr>
            <a:r>
              <a:rPr lang="en-IN" dirty="0"/>
              <a:t>	</a:t>
            </a:r>
            <a:r>
              <a:rPr lang="en-IN" sz="3600" dirty="0"/>
              <a:t>“In Order to &lt;achieve some goal&gt; &lt; a system or 	persona &gt; need to &lt;some action&gt;”</a:t>
            </a:r>
          </a:p>
          <a:p>
            <a:pPr marL="0" indent="0">
              <a:buNone/>
            </a:pPr>
            <a:r>
              <a:rPr lang="en-IN" sz="2000" b="1" i="0" dirty="0">
                <a:solidFill>
                  <a:srgbClr val="616161"/>
                </a:solidFill>
                <a:effectLst/>
                <a:latin typeface="Aleo"/>
              </a:rPr>
              <a:t>Example:</a:t>
            </a:r>
            <a:r>
              <a:rPr lang="en-IN" sz="2000" b="0" i="0" dirty="0">
                <a:solidFill>
                  <a:srgbClr val="666666"/>
                </a:solidFill>
                <a:effectLst/>
                <a:latin typeface="Aleo"/>
              </a:rPr>
              <a:t> In order to estimate the “User screen with payment capabilities” story, the tech lead and BA need to research on payment gateway software API and have some conversations with the PO. </a:t>
            </a:r>
            <a:endParaRPr lang="en-IN" sz="3200" dirty="0"/>
          </a:p>
        </p:txBody>
      </p:sp>
      <p:sp>
        <p:nvSpPr>
          <p:cNvPr id="4" name="Footer Placeholder 3">
            <a:extLst>
              <a:ext uri="{FF2B5EF4-FFF2-40B4-BE49-F238E27FC236}">
                <a16:creationId xmlns:a16="http://schemas.microsoft.com/office/drawing/2014/main" id="{8E748D25-98E3-4466-A301-9D1E57849553}"/>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210944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67D1-DAAF-47E0-B166-7144FD38691E}"/>
              </a:ext>
            </a:extLst>
          </p:cNvPr>
          <p:cNvSpPr>
            <a:spLocks noGrp="1"/>
          </p:cNvSpPr>
          <p:nvPr>
            <p:ph type="title"/>
          </p:nvPr>
        </p:nvSpPr>
        <p:spPr/>
        <p:txBody>
          <a:bodyPr/>
          <a:lstStyle/>
          <a:p>
            <a:r>
              <a:rPr lang="en-IN" dirty="0"/>
              <a:t>Agile Suitability Filter</a:t>
            </a:r>
          </a:p>
        </p:txBody>
      </p:sp>
      <p:sp>
        <p:nvSpPr>
          <p:cNvPr id="3" name="Content Placeholder 2">
            <a:extLst>
              <a:ext uri="{FF2B5EF4-FFF2-40B4-BE49-F238E27FC236}">
                <a16:creationId xmlns:a16="http://schemas.microsoft.com/office/drawing/2014/main" id="{7E096E5F-989D-4B5C-9374-3C94A951B310}"/>
              </a:ext>
            </a:extLst>
          </p:cNvPr>
          <p:cNvSpPr>
            <a:spLocks noGrp="1"/>
          </p:cNvSpPr>
          <p:nvPr>
            <p:ph idx="1"/>
          </p:nvPr>
        </p:nvSpPr>
        <p:spPr/>
        <p:txBody>
          <a:bodyPr/>
          <a:lstStyle/>
          <a:p>
            <a:r>
              <a:rPr lang="en-IN" dirty="0"/>
              <a:t>Developed by Dynamic System Development method (DSDM) in 1994.</a:t>
            </a:r>
          </a:p>
          <a:p>
            <a:r>
              <a:rPr lang="en-IN" dirty="0"/>
              <a:t>Crystal recommends that smaller </a:t>
            </a:r>
            <a:r>
              <a:rPr lang="en-IN" u="sng" dirty="0"/>
              <a:t>less critical  project</a:t>
            </a:r>
            <a:r>
              <a:rPr lang="en-IN" dirty="0"/>
              <a:t> be undertaken with </a:t>
            </a:r>
            <a:r>
              <a:rPr lang="en-IN" u="sng" dirty="0"/>
              <a:t>lighter controls </a:t>
            </a:r>
            <a:r>
              <a:rPr lang="en-IN" dirty="0"/>
              <a:t>and </a:t>
            </a:r>
            <a:r>
              <a:rPr lang="en-IN" u="sng" dirty="0"/>
              <a:t>Simpler approaches </a:t>
            </a:r>
            <a:r>
              <a:rPr lang="en-IN" dirty="0"/>
              <a:t>.</a:t>
            </a:r>
            <a:r>
              <a:rPr lang="en-IN" u="sng" dirty="0"/>
              <a:t>Large mission critical projects </a:t>
            </a:r>
            <a:r>
              <a:rPr lang="en-IN" dirty="0"/>
              <a:t>were recommended to use more </a:t>
            </a:r>
            <a:r>
              <a:rPr lang="en-IN" u="sng" dirty="0"/>
              <a:t>rigor and validation</a:t>
            </a:r>
            <a:r>
              <a:rPr lang="en-IN" dirty="0"/>
              <a:t>.</a:t>
            </a:r>
          </a:p>
          <a:p>
            <a:r>
              <a:rPr lang="en-IN" dirty="0"/>
              <a:t>Boehm and Turner adopted some of the elements from DSDM and Crystal to develop popular assessment model to help determine if project should be undertaken with agile or more traditional approach.</a:t>
            </a:r>
          </a:p>
        </p:txBody>
      </p:sp>
      <p:sp>
        <p:nvSpPr>
          <p:cNvPr id="4" name="Footer Placeholder 3">
            <a:extLst>
              <a:ext uri="{FF2B5EF4-FFF2-40B4-BE49-F238E27FC236}">
                <a16:creationId xmlns:a16="http://schemas.microsoft.com/office/drawing/2014/main" id="{98DB12B0-B82F-4F58-906D-B3B0FBB1A33B}"/>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60623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E8C2-DF02-4455-B088-5DA7A73D6866}"/>
              </a:ext>
            </a:extLst>
          </p:cNvPr>
          <p:cNvSpPr>
            <a:spLocks noGrp="1"/>
          </p:cNvSpPr>
          <p:nvPr>
            <p:ph type="title"/>
          </p:nvPr>
        </p:nvSpPr>
        <p:spPr/>
        <p:txBody>
          <a:bodyPr/>
          <a:lstStyle/>
          <a:p>
            <a:r>
              <a:rPr lang="en-IN" dirty="0"/>
              <a:t>Agile Suitability Filter :Overview of the model</a:t>
            </a:r>
          </a:p>
        </p:txBody>
      </p:sp>
      <p:sp>
        <p:nvSpPr>
          <p:cNvPr id="3" name="Content Placeholder 2">
            <a:extLst>
              <a:ext uri="{FF2B5EF4-FFF2-40B4-BE49-F238E27FC236}">
                <a16:creationId xmlns:a16="http://schemas.microsoft.com/office/drawing/2014/main" id="{4111D923-5508-4F20-A1CF-2FB808088692}"/>
              </a:ext>
            </a:extLst>
          </p:cNvPr>
          <p:cNvSpPr>
            <a:spLocks noGrp="1"/>
          </p:cNvSpPr>
          <p:nvPr>
            <p:ph idx="1"/>
          </p:nvPr>
        </p:nvSpPr>
        <p:spPr/>
        <p:txBody>
          <a:bodyPr/>
          <a:lstStyle/>
          <a:p>
            <a:r>
              <a:rPr lang="en-IN" dirty="0"/>
              <a:t>Organisation and Project attributes are assessed under three main categories</a:t>
            </a:r>
          </a:p>
          <a:p>
            <a:pPr lvl="1"/>
            <a:r>
              <a:rPr lang="en-IN" dirty="0"/>
              <a:t>Culture: </a:t>
            </a:r>
          </a:p>
          <a:p>
            <a:pPr lvl="2"/>
            <a:r>
              <a:rPr lang="en-IN" dirty="0"/>
              <a:t>Is there supportive environment with buy-in for the approach and trust in team?</a:t>
            </a:r>
          </a:p>
          <a:p>
            <a:pPr lvl="1"/>
            <a:r>
              <a:rPr lang="en-IN" dirty="0"/>
              <a:t>Team: </a:t>
            </a:r>
          </a:p>
          <a:p>
            <a:pPr lvl="2"/>
            <a:r>
              <a:rPr lang="en-IN" dirty="0"/>
              <a:t>Is the team of a suitable size to be successful in adopting agile?</a:t>
            </a:r>
          </a:p>
          <a:p>
            <a:pPr lvl="2"/>
            <a:r>
              <a:rPr lang="en-IN" dirty="0"/>
              <a:t>Do its member have  the necessary experience and access to business representatives to be successful?</a:t>
            </a:r>
          </a:p>
          <a:p>
            <a:pPr lvl="1"/>
            <a:r>
              <a:rPr lang="en-IN" dirty="0"/>
              <a:t>Project:</a:t>
            </a:r>
          </a:p>
          <a:p>
            <a:pPr lvl="2"/>
            <a:r>
              <a:rPr lang="en-IN" dirty="0"/>
              <a:t>Are there high rates of change? Is incremental delivery possible? How Critical is the project?</a:t>
            </a:r>
          </a:p>
        </p:txBody>
      </p:sp>
      <p:sp>
        <p:nvSpPr>
          <p:cNvPr id="4" name="Footer Placeholder 3">
            <a:extLst>
              <a:ext uri="{FF2B5EF4-FFF2-40B4-BE49-F238E27FC236}">
                <a16:creationId xmlns:a16="http://schemas.microsoft.com/office/drawing/2014/main" id="{C4C8F3AC-2449-467B-87A8-D4142EE87DD8}"/>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60684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396E-58A5-4E8F-A6F1-AA883F06B04B}"/>
              </a:ext>
            </a:extLst>
          </p:cNvPr>
          <p:cNvSpPr>
            <a:spLocks noGrp="1"/>
          </p:cNvSpPr>
          <p:nvPr>
            <p:ph type="title"/>
          </p:nvPr>
        </p:nvSpPr>
        <p:spPr/>
        <p:txBody>
          <a:bodyPr/>
          <a:lstStyle/>
          <a:p>
            <a:r>
              <a:rPr lang="en-IN" dirty="0"/>
              <a:t>Agile Suitability Filter : Example</a:t>
            </a:r>
          </a:p>
        </p:txBody>
      </p:sp>
      <p:sp>
        <p:nvSpPr>
          <p:cNvPr id="3" name="Content Placeholder 2">
            <a:extLst>
              <a:ext uri="{FF2B5EF4-FFF2-40B4-BE49-F238E27FC236}">
                <a16:creationId xmlns:a16="http://schemas.microsoft.com/office/drawing/2014/main" id="{80C4083A-66D6-4C5C-8B85-89F2FB00A884}"/>
              </a:ext>
            </a:extLst>
          </p:cNvPr>
          <p:cNvSpPr>
            <a:spLocks noGrp="1"/>
          </p:cNvSpPr>
          <p:nvPr>
            <p:ph sz="half" idx="1"/>
          </p:nvPr>
        </p:nvSpPr>
        <p:spPr/>
        <p:txBody>
          <a:bodyPr/>
          <a:lstStyle/>
          <a:p>
            <a:r>
              <a:rPr lang="en-IN" dirty="0"/>
              <a:t>Answer to the questionnaire developed by  Boehm and Turner’s model  under each categories ,  plotted on a radar chart.</a:t>
            </a:r>
          </a:p>
          <a:p>
            <a:r>
              <a:rPr lang="en-IN" dirty="0"/>
              <a:t>Results around centre suggest agile approach and as we move outside  it moves from Agile to Hybrid to Predictive.</a:t>
            </a:r>
          </a:p>
          <a:p>
            <a:endParaRPr lang="en-IN" dirty="0"/>
          </a:p>
        </p:txBody>
      </p:sp>
      <p:pic>
        <p:nvPicPr>
          <p:cNvPr id="5" name="Content Placeholder 4">
            <a:extLst>
              <a:ext uri="{FF2B5EF4-FFF2-40B4-BE49-F238E27FC236}">
                <a16:creationId xmlns:a16="http://schemas.microsoft.com/office/drawing/2014/main" id="{7510B8DB-74B8-4728-BDE7-CD1DC770AA49}"/>
              </a:ext>
            </a:extLst>
          </p:cNvPr>
          <p:cNvPicPr>
            <a:picLocks noGrp="1" noChangeAspect="1"/>
          </p:cNvPicPr>
          <p:nvPr>
            <p:ph sz="half" idx="2"/>
          </p:nvPr>
        </p:nvPicPr>
        <p:blipFill rotWithShape="1">
          <a:blip r:embed="rId2"/>
          <a:stretch/>
        </p:blipFill>
        <p:spPr>
          <a:xfrm>
            <a:off x="6503112" y="1825625"/>
            <a:ext cx="4519776" cy="4351338"/>
          </a:xfrm>
        </p:spPr>
      </p:pic>
      <p:sp>
        <p:nvSpPr>
          <p:cNvPr id="4" name="TextBox 3">
            <a:extLst>
              <a:ext uri="{FF2B5EF4-FFF2-40B4-BE49-F238E27FC236}">
                <a16:creationId xmlns:a16="http://schemas.microsoft.com/office/drawing/2014/main" id="{9CE38763-5351-47C6-B5F9-6D0821DB87EB}"/>
              </a:ext>
            </a:extLst>
          </p:cNvPr>
          <p:cNvSpPr txBox="1"/>
          <p:nvPr/>
        </p:nvSpPr>
        <p:spPr>
          <a:xfrm>
            <a:off x="7604760" y="6432550"/>
            <a:ext cx="1739322" cy="369332"/>
          </a:xfrm>
          <a:prstGeom prst="rect">
            <a:avLst/>
          </a:prstGeom>
          <a:noFill/>
        </p:spPr>
        <p:txBody>
          <a:bodyPr wrap="none" rtlCol="0">
            <a:spAutoFit/>
          </a:bodyPr>
          <a:lstStyle/>
          <a:p>
            <a:r>
              <a:rPr lang="en-IN" dirty="0"/>
              <a:t>Source :PMI ACP</a:t>
            </a:r>
          </a:p>
        </p:txBody>
      </p:sp>
      <p:sp>
        <p:nvSpPr>
          <p:cNvPr id="6" name="Footer Placeholder 5">
            <a:extLst>
              <a:ext uri="{FF2B5EF4-FFF2-40B4-BE49-F238E27FC236}">
                <a16:creationId xmlns:a16="http://schemas.microsoft.com/office/drawing/2014/main" id="{9B29D4A3-7453-40A2-9C6E-1BB14C2C7A0E}"/>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26693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E90D-2416-447A-AB03-3000F890BF1C}"/>
              </a:ext>
            </a:extLst>
          </p:cNvPr>
          <p:cNvSpPr>
            <a:spLocks noGrp="1"/>
          </p:cNvSpPr>
          <p:nvPr>
            <p:ph type="title"/>
          </p:nvPr>
        </p:nvSpPr>
        <p:spPr/>
        <p:txBody>
          <a:bodyPr/>
          <a:lstStyle/>
          <a:p>
            <a:r>
              <a:rPr lang="en-IN" dirty="0"/>
              <a:t>Value Driven Delivery </a:t>
            </a:r>
          </a:p>
        </p:txBody>
      </p:sp>
      <p:sp>
        <p:nvSpPr>
          <p:cNvPr id="3" name="Content Placeholder 2">
            <a:extLst>
              <a:ext uri="{FF2B5EF4-FFF2-40B4-BE49-F238E27FC236}">
                <a16:creationId xmlns:a16="http://schemas.microsoft.com/office/drawing/2014/main" id="{DE8D10F3-47FA-469A-9FAD-EE74DA31DAD5}"/>
              </a:ext>
            </a:extLst>
          </p:cNvPr>
          <p:cNvSpPr>
            <a:spLocks noGrp="1"/>
          </p:cNvSpPr>
          <p:nvPr>
            <p:ph idx="1"/>
          </p:nvPr>
        </p:nvSpPr>
        <p:spPr/>
        <p:txBody>
          <a:bodyPr/>
          <a:lstStyle/>
          <a:p>
            <a:r>
              <a:rPr lang="en-IN" dirty="0"/>
              <a:t>Define positive value</a:t>
            </a:r>
          </a:p>
          <a:p>
            <a:r>
              <a:rPr lang="en-IN" b="1" dirty="0"/>
              <a:t>Avoid Potential Downsides</a:t>
            </a:r>
          </a:p>
          <a:p>
            <a:r>
              <a:rPr lang="en-IN" dirty="0"/>
              <a:t>Prioritisation</a:t>
            </a:r>
          </a:p>
          <a:p>
            <a:r>
              <a:rPr lang="en-IN" dirty="0"/>
              <a:t>Incremental Development</a:t>
            </a:r>
          </a:p>
        </p:txBody>
      </p:sp>
      <p:sp>
        <p:nvSpPr>
          <p:cNvPr id="4" name="TextBox 3">
            <a:extLst>
              <a:ext uri="{FF2B5EF4-FFF2-40B4-BE49-F238E27FC236}">
                <a16:creationId xmlns:a16="http://schemas.microsoft.com/office/drawing/2014/main" id="{EAB70D7F-ACB1-45DF-B9B2-A95096B54842}"/>
              </a:ext>
            </a:extLst>
          </p:cNvPr>
          <p:cNvSpPr txBox="1"/>
          <p:nvPr/>
        </p:nvSpPr>
        <p:spPr>
          <a:xfrm>
            <a:off x="2171700" y="6488668"/>
            <a:ext cx="181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Source :ACP -ECO</a:t>
            </a:r>
          </a:p>
        </p:txBody>
      </p:sp>
      <p:sp>
        <p:nvSpPr>
          <p:cNvPr id="5" name="Footer Placeholder 4">
            <a:extLst>
              <a:ext uri="{FF2B5EF4-FFF2-40B4-BE49-F238E27FC236}">
                <a16:creationId xmlns:a16="http://schemas.microsoft.com/office/drawing/2014/main" id="{24D5A58A-60C0-42AB-918B-C2CD11A6271A}"/>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414703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A9FF-CA20-4A5F-AF35-18C6B5FDD71E}"/>
              </a:ext>
            </a:extLst>
          </p:cNvPr>
          <p:cNvSpPr>
            <a:spLocks noGrp="1"/>
          </p:cNvSpPr>
          <p:nvPr>
            <p:ph type="title"/>
          </p:nvPr>
        </p:nvSpPr>
        <p:spPr/>
        <p:txBody>
          <a:bodyPr/>
          <a:lstStyle/>
          <a:p>
            <a:r>
              <a:rPr lang="en-IN" dirty="0"/>
              <a:t>Value Driven Delivery – Sub Domain II</a:t>
            </a:r>
          </a:p>
        </p:txBody>
      </p:sp>
      <p:pic>
        <p:nvPicPr>
          <p:cNvPr id="5" name="Content Placeholder 4">
            <a:extLst>
              <a:ext uri="{FF2B5EF4-FFF2-40B4-BE49-F238E27FC236}">
                <a16:creationId xmlns:a16="http://schemas.microsoft.com/office/drawing/2014/main" id="{1F82F288-FFD5-4F57-8F04-A26D27C2437A}"/>
              </a:ext>
            </a:extLst>
          </p:cNvPr>
          <p:cNvPicPr>
            <a:picLocks noGrp="1" noChangeAspect="1"/>
          </p:cNvPicPr>
          <p:nvPr>
            <p:ph idx="1"/>
          </p:nvPr>
        </p:nvPicPr>
        <p:blipFill>
          <a:blip r:embed="rId2"/>
          <a:stretch>
            <a:fillRect/>
          </a:stretch>
        </p:blipFill>
        <p:spPr>
          <a:xfrm>
            <a:off x="716280" y="2185426"/>
            <a:ext cx="10953427" cy="3697214"/>
          </a:xfrm>
        </p:spPr>
      </p:pic>
      <p:sp>
        <p:nvSpPr>
          <p:cNvPr id="3" name="Footer Placeholder 2">
            <a:extLst>
              <a:ext uri="{FF2B5EF4-FFF2-40B4-BE49-F238E27FC236}">
                <a16:creationId xmlns:a16="http://schemas.microsoft.com/office/drawing/2014/main" id="{4132B29D-DBFF-4D66-9235-8BD14DB22604}"/>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189096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A70D-17E5-4998-A985-B95662D8274E}"/>
              </a:ext>
            </a:extLst>
          </p:cNvPr>
          <p:cNvSpPr>
            <a:spLocks noGrp="1"/>
          </p:cNvSpPr>
          <p:nvPr>
            <p:ph type="title"/>
          </p:nvPr>
        </p:nvSpPr>
        <p:spPr/>
        <p:txBody>
          <a:bodyPr/>
          <a:lstStyle/>
          <a:p>
            <a:r>
              <a:rPr lang="en-IN" dirty="0"/>
              <a:t>Context</a:t>
            </a:r>
          </a:p>
        </p:txBody>
      </p:sp>
      <p:sp>
        <p:nvSpPr>
          <p:cNvPr id="8" name="TextBox 7">
            <a:extLst>
              <a:ext uri="{FF2B5EF4-FFF2-40B4-BE49-F238E27FC236}">
                <a16:creationId xmlns:a16="http://schemas.microsoft.com/office/drawing/2014/main" id="{8CD130B6-97D4-42E8-9B67-FEBCF944B4E5}"/>
              </a:ext>
            </a:extLst>
          </p:cNvPr>
          <p:cNvSpPr txBox="1"/>
          <p:nvPr/>
        </p:nvSpPr>
        <p:spPr>
          <a:xfrm>
            <a:off x="669101" y="1738536"/>
            <a:ext cx="4246868" cy="1200329"/>
          </a:xfrm>
          <a:prstGeom prst="rect">
            <a:avLst/>
          </a:prstGeom>
          <a:noFill/>
        </p:spPr>
        <p:txBody>
          <a:bodyPr wrap="non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Agile Practices aim to maximise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Business value creation acknowledging the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cloud of uncertainty  and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Navigating through it. </a:t>
            </a:r>
          </a:p>
        </p:txBody>
      </p:sp>
      <p:sp>
        <p:nvSpPr>
          <p:cNvPr id="10" name="Thought Bubble: Cloud 9">
            <a:extLst>
              <a:ext uri="{FF2B5EF4-FFF2-40B4-BE49-F238E27FC236}">
                <a16:creationId xmlns:a16="http://schemas.microsoft.com/office/drawing/2014/main" id="{71922D45-88C9-44CB-816B-E49BCD20F370}"/>
              </a:ext>
            </a:extLst>
          </p:cNvPr>
          <p:cNvSpPr/>
          <p:nvPr/>
        </p:nvSpPr>
        <p:spPr>
          <a:xfrm>
            <a:off x="2946400" y="2096086"/>
            <a:ext cx="5944382" cy="3953022"/>
          </a:xfrm>
          <a:prstGeom prst="cloudCallout">
            <a:avLst>
              <a:gd name="adj1" fmla="val -14837"/>
              <a:gd name="adj2" fmla="val 43639"/>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aphic 11" descr="Delivery outline">
            <a:extLst>
              <a:ext uri="{FF2B5EF4-FFF2-40B4-BE49-F238E27FC236}">
                <a16:creationId xmlns:a16="http://schemas.microsoft.com/office/drawing/2014/main" id="{49684052-5F11-4503-AFB4-43EC1E4482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0530" y="2775804"/>
            <a:ext cx="914400" cy="914400"/>
          </a:xfrm>
          <a:prstGeom prst="rect">
            <a:avLst/>
          </a:prstGeom>
        </p:spPr>
      </p:pic>
      <p:pic>
        <p:nvPicPr>
          <p:cNvPr id="14" name="Graphic 13" descr="Box with solid fill">
            <a:extLst>
              <a:ext uri="{FF2B5EF4-FFF2-40B4-BE49-F238E27FC236}">
                <a16:creationId xmlns:a16="http://schemas.microsoft.com/office/drawing/2014/main" id="{251E9539-D764-43FA-B9CD-75BC14741E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0530" y="2644726"/>
            <a:ext cx="588278" cy="588278"/>
          </a:xfrm>
          <a:prstGeom prst="rect">
            <a:avLst/>
          </a:prstGeom>
        </p:spPr>
      </p:pic>
      <p:pic>
        <p:nvPicPr>
          <p:cNvPr id="16" name="Graphic 15" descr="Recycle with solid fill">
            <a:extLst>
              <a:ext uri="{FF2B5EF4-FFF2-40B4-BE49-F238E27FC236}">
                <a16:creationId xmlns:a16="http://schemas.microsoft.com/office/drawing/2014/main" id="{369F3035-DEB9-4068-BEF8-E03D623DE3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9491" y="4178249"/>
            <a:ext cx="655762" cy="655762"/>
          </a:xfrm>
          <a:prstGeom prst="rect">
            <a:avLst/>
          </a:prstGeom>
        </p:spPr>
      </p:pic>
      <p:pic>
        <p:nvPicPr>
          <p:cNvPr id="20" name="Picture 19" descr="Treasure">
            <a:extLst>
              <a:ext uri="{FF2B5EF4-FFF2-40B4-BE49-F238E27FC236}">
                <a16:creationId xmlns:a16="http://schemas.microsoft.com/office/drawing/2014/main" id="{670254A3-4B18-4E6B-8485-A680A3568C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16332" y="2379640"/>
            <a:ext cx="2630874" cy="2368206"/>
          </a:xfrm>
          <a:prstGeom prst="rect">
            <a:avLst/>
          </a:prstGeom>
        </p:spPr>
      </p:pic>
      <p:pic>
        <p:nvPicPr>
          <p:cNvPr id="26" name="Graphic 25" descr="A dragon">
            <a:extLst>
              <a:ext uri="{FF2B5EF4-FFF2-40B4-BE49-F238E27FC236}">
                <a16:creationId xmlns:a16="http://schemas.microsoft.com/office/drawing/2014/main" id="{BCB0ECA1-7E68-4303-9D3F-EEA54436D4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53575" y="3690204"/>
            <a:ext cx="1631853" cy="1631853"/>
          </a:xfrm>
          <a:prstGeom prst="rect">
            <a:avLst/>
          </a:prstGeom>
        </p:spPr>
      </p:pic>
      <p:cxnSp>
        <p:nvCxnSpPr>
          <p:cNvPr id="28" name="Straight Connector 27">
            <a:extLst>
              <a:ext uri="{FF2B5EF4-FFF2-40B4-BE49-F238E27FC236}">
                <a16:creationId xmlns:a16="http://schemas.microsoft.com/office/drawing/2014/main" id="{958D291F-DB5F-4A46-9269-2B62DA971D25}"/>
              </a:ext>
            </a:extLst>
          </p:cNvPr>
          <p:cNvCxnSpPr/>
          <p:nvPr/>
        </p:nvCxnSpPr>
        <p:spPr>
          <a:xfrm>
            <a:off x="3235569" y="3690204"/>
            <a:ext cx="4881489"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DFF2CA72-23A8-4A83-9797-29AA8E4A0AB7}"/>
              </a:ext>
            </a:extLst>
          </p:cNvPr>
          <p:cNvSpPr/>
          <p:nvPr/>
        </p:nvSpPr>
        <p:spPr>
          <a:xfrm>
            <a:off x="7510977" y="4072597"/>
            <a:ext cx="207495" cy="675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Down 31">
            <a:extLst>
              <a:ext uri="{FF2B5EF4-FFF2-40B4-BE49-F238E27FC236}">
                <a16:creationId xmlns:a16="http://schemas.microsoft.com/office/drawing/2014/main" id="{6CBBCC0C-F4CF-4C1C-9A87-5E89E13897F4}"/>
              </a:ext>
            </a:extLst>
          </p:cNvPr>
          <p:cNvSpPr/>
          <p:nvPr/>
        </p:nvSpPr>
        <p:spPr>
          <a:xfrm rot="10978929">
            <a:off x="7528193" y="2559517"/>
            <a:ext cx="207495" cy="675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9038195F-32E2-4DFD-9CCA-81D6CFF79576}"/>
              </a:ext>
            </a:extLst>
          </p:cNvPr>
          <p:cNvSpPr txBox="1"/>
          <p:nvPr/>
        </p:nvSpPr>
        <p:spPr>
          <a:xfrm>
            <a:off x="6555544" y="4684990"/>
            <a:ext cx="5565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Risk</a:t>
            </a:r>
          </a:p>
        </p:txBody>
      </p:sp>
      <p:sp>
        <p:nvSpPr>
          <p:cNvPr id="35" name="TextBox 34">
            <a:extLst>
              <a:ext uri="{FF2B5EF4-FFF2-40B4-BE49-F238E27FC236}">
                <a16:creationId xmlns:a16="http://schemas.microsoft.com/office/drawing/2014/main" id="{FE8EE273-A91D-4379-8A0B-F6D128D7623A}"/>
              </a:ext>
            </a:extLst>
          </p:cNvPr>
          <p:cNvSpPr txBox="1"/>
          <p:nvPr/>
        </p:nvSpPr>
        <p:spPr>
          <a:xfrm>
            <a:off x="9833081" y="4968696"/>
            <a:ext cx="24012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Creating Business Value</a:t>
            </a:r>
          </a:p>
        </p:txBody>
      </p:sp>
      <p:sp>
        <p:nvSpPr>
          <p:cNvPr id="36" name="TextBox 35">
            <a:extLst>
              <a:ext uri="{FF2B5EF4-FFF2-40B4-BE49-F238E27FC236}">
                <a16:creationId xmlns:a16="http://schemas.microsoft.com/office/drawing/2014/main" id="{1B6321F4-3F3D-49DE-A3AD-292818DF15DF}"/>
              </a:ext>
            </a:extLst>
          </p:cNvPr>
          <p:cNvSpPr txBox="1"/>
          <p:nvPr/>
        </p:nvSpPr>
        <p:spPr>
          <a:xfrm>
            <a:off x="5350177" y="2695419"/>
            <a:ext cx="9514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Delivery</a:t>
            </a:r>
          </a:p>
        </p:txBody>
      </p:sp>
      <p:sp>
        <p:nvSpPr>
          <p:cNvPr id="37" name="TextBox 36">
            <a:extLst>
              <a:ext uri="{FF2B5EF4-FFF2-40B4-BE49-F238E27FC236}">
                <a16:creationId xmlns:a16="http://schemas.microsoft.com/office/drawing/2014/main" id="{264D01D3-AA71-42C3-B6B8-4CAD609DF7C9}"/>
              </a:ext>
            </a:extLst>
          </p:cNvPr>
          <p:cNvSpPr txBox="1"/>
          <p:nvPr/>
        </p:nvSpPr>
        <p:spPr>
          <a:xfrm>
            <a:off x="4102711" y="4900245"/>
            <a:ext cx="7695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Waste</a:t>
            </a:r>
          </a:p>
        </p:txBody>
      </p:sp>
      <p:sp>
        <p:nvSpPr>
          <p:cNvPr id="3" name="Footer Placeholder 2">
            <a:extLst>
              <a:ext uri="{FF2B5EF4-FFF2-40B4-BE49-F238E27FC236}">
                <a16:creationId xmlns:a16="http://schemas.microsoft.com/office/drawing/2014/main" id="{98567948-C158-44AC-BDE1-DF4FBFC21EF5}"/>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184821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9372-764A-402B-9815-CFE4652FD456}"/>
              </a:ext>
            </a:extLst>
          </p:cNvPr>
          <p:cNvSpPr>
            <a:spLocks noGrp="1"/>
          </p:cNvSpPr>
          <p:nvPr>
            <p:ph type="title"/>
          </p:nvPr>
        </p:nvSpPr>
        <p:spPr/>
        <p:txBody>
          <a:bodyPr/>
          <a:lstStyle/>
          <a:p>
            <a:r>
              <a:rPr lang="en-IN" dirty="0"/>
              <a:t>Avoid Potential Downsides</a:t>
            </a:r>
          </a:p>
        </p:txBody>
      </p:sp>
      <p:graphicFrame>
        <p:nvGraphicFramePr>
          <p:cNvPr id="4" name="Content Placeholder 3">
            <a:extLst>
              <a:ext uri="{FF2B5EF4-FFF2-40B4-BE49-F238E27FC236}">
                <a16:creationId xmlns:a16="http://schemas.microsoft.com/office/drawing/2014/main" id="{BF8975D8-D342-4D9E-A9DB-7C0CD2BE652D}"/>
              </a:ext>
            </a:extLst>
          </p:cNvPr>
          <p:cNvGraphicFramePr>
            <a:graphicFrameLocks noGrp="1"/>
          </p:cNvGraphicFramePr>
          <p:nvPr>
            <p:ph idx="1"/>
            <p:extLst>
              <p:ext uri="{D42A27DB-BD31-4B8C-83A1-F6EECF244321}">
                <p14:modId xmlns:p14="http://schemas.microsoft.com/office/powerpoint/2010/main" val="2241109834"/>
              </p:ext>
            </p:extLst>
          </p:nvPr>
        </p:nvGraphicFramePr>
        <p:xfrm>
          <a:off x="838200" y="1825625"/>
          <a:ext cx="10515597" cy="2565400"/>
        </p:xfrm>
        <a:graphic>
          <a:graphicData uri="http://schemas.openxmlformats.org/drawingml/2006/table">
            <a:tbl>
              <a:tblPr firstRow="1" bandRow="1">
                <a:tableStyleId>{5C22544A-7EE6-4342-B048-85BDC9FD1C3A}</a:tableStyleId>
              </a:tblPr>
              <a:tblGrid>
                <a:gridCol w="1410937">
                  <a:extLst>
                    <a:ext uri="{9D8B030D-6E8A-4147-A177-3AD203B41FA5}">
                      <a16:colId xmlns:a16="http://schemas.microsoft.com/office/drawing/2014/main" val="1876554795"/>
                    </a:ext>
                  </a:extLst>
                </a:gridCol>
                <a:gridCol w="3846862">
                  <a:extLst>
                    <a:ext uri="{9D8B030D-6E8A-4147-A177-3AD203B41FA5}">
                      <a16:colId xmlns:a16="http://schemas.microsoft.com/office/drawing/2014/main" val="3967682128"/>
                    </a:ext>
                  </a:extLst>
                </a:gridCol>
                <a:gridCol w="2628899">
                  <a:extLst>
                    <a:ext uri="{9D8B030D-6E8A-4147-A177-3AD203B41FA5}">
                      <a16:colId xmlns:a16="http://schemas.microsoft.com/office/drawing/2014/main" val="2878419009"/>
                    </a:ext>
                  </a:extLst>
                </a:gridCol>
                <a:gridCol w="2628899">
                  <a:extLst>
                    <a:ext uri="{9D8B030D-6E8A-4147-A177-3AD203B41FA5}">
                      <a16:colId xmlns:a16="http://schemas.microsoft.com/office/drawing/2014/main" val="1572046852"/>
                    </a:ext>
                  </a:extLst>
                </a:gridCol>
              </a:tblGrid>
              <a:tr h="370840">
                <a:tc>
                  <a:txBody>
                    <a:bodyPr/>
                    <a:lstStyle/>
                    <a:p>
                      <a:r>
                        <a:rPr lang="en-IN" dirty="0"/>
                        <a:t>Tasks</a:t>
                      </a:r>
                    </a:p>
                  </a:txBody>
                  <a:tcPr/>
                </a:tc>
                <a:tc>
                  <a:txBody>
                    <a:bodyPr/>
                    <a:lstStyle/>
                    <a:p>
                      <a:r>
                        <a:rPr lang="en-IN" dirty="0"/>
                        <a:t>Question</a:t>
                      </a:r>
                    </a:p>
                  </a:txBody>
                  <a:tcPr/>
                </a:tc>
                <a:tc>
                  <a:txBody>
                    <a:bodyPr/>
                    <a:lstStyle/>
                    <a:p>
                      <a:r>
                        <a:rPr lang="en-IN" dirty="0"/>
                        <a:t>T&amp;T</a:t>
                      </a:r>
                    </a:p>
                  </a:txBody>
                  <a:tcPr/>
                </a:tc>
                <a:tc>
                  <a:txBody>
                    <a:bodyPr/>
                    <a:lstStyle/>
                    <a:p>
                      <a:r>
                        <a:rPr lang="en-IN" dirty="0"/>
                        <a:t>K&amp;S</a:t>
                      </a:r>
                    </a:p>
                  </a:txBody>
                  <a:tcPr/>
                </a:tc>
                <a:extLst>
                  <a:ext uri="{0D108BD9-81ED-4DB2-BD59-A6C34878D82A}">
                    <a16:rowId xmlns:a16="http://schemas.microsoft.com/office/drawing/2014/main" val="975385563"/>
                  </a:ext>
                </a:extLst>
              </a:tr>
              <a:tr h="370840">
                <a:tc>
                  <a:txBody>
                    <a:bodyPr/>
                    <a:lstStyle/>
                    <a:p>
                      <a:r>
                        <a:rPr lang="en-IN" dirty="0"/>
                        <a:t>Task 4</a:t>
                      </a:r>
                    </a:p>
                  </a:txBody>
                  <a:tcPr/>
                </a:tc>
                <a:tc>
                  <a:txBody>
                    <a:bodyPr/>
                    <a:lstStyle/>
                    <a:p>
                      <a:r>
                        <a:rPr lang="en-IN" dirty="0"/>
                        <a:t>How to plan work for early recognition of work reducing the risk?</a:t>
                      </a:r>
                    </a:p>
                  </a:txBody>
                  <a:tcPr/>
                </a:tc>
                <a:tc>
                  <a:txBody>
                    <a:bodyPr/>
                    <a:lstStyle/>
                    <a:p>
                      <a:r>
                        <a:rPr lang="en-IN" dirty="0"/>
                        <a:t>MVP/MMF</a:t>
                      </a:r>
                    </a:p>
                    <a:p>
                      <a:endParaRPr lang="en-IN" dirty="0"/>
                    </a:p>
                  </a:txBody>
                  <a:tcPr/>
                </a:tc>
                <a:tc>
                  <a:txBody>
                    <a:bodyPr/>
                    <a:lstStyle/>
                    <a:p>
                      <a:r>
                        <a:rPr lang="en-IN" dirty="0"/>
                        <a:t>Customer Values prioritisation</a:t>
                      </a:r>
                    </a:p>
                    <a:p>
                      <a:r>
                        <a:rPr lang="en-IN" dirty="0"/>
                        <a:t>Requirement Review</a:t>
                      </a:r>
                    </a:p>
                  </a:txBody>
                  <a:tcPr/>
                </a:tc>
                <a:extLst>
                  <a:ext uri="{0D108BD9-81ED-4DB2-BD59-A6C34878D82A}">
                    <a16:rowId xmlns:a16="http://schemas.microsoft.com/office/drawing/2014/main" val="1352870324"/>
                  </a:ext>
                </a:extLst>
              </a:tr>
              <a:tr h="370840">
                <a:tc>
                  <a:txBody>
                    <a:bodyPr/>
                    <a:lstStyle/>
                    <a:p>
                      <a:r>
                        <a:rPr lang="en-IN" dirty="0"/>
                        <a:t>Task 5 </a:t>
                      </a:r>
                    </a:p>
                  </a:txBody>
                  <a:tcPr/>
                </a:tc>
                <a:tc>
                  <a:txBody>
                    <a:bodyPr/>
                    <a:lstStyle/>
                    <a:p>
                      <a:r>
                        <a:rPr lang="en-IN" dirty="0"/>
                        <a:t>How to identify and respond to risk early and at minimal cost?</a:t>
                      </a:r>
                    </a:p>
                  </a:txBody>
                  <a:tcPr/>
                </a:tc>
                <a:tc>
                  <a:txBody>
                    <a:bodyPr/>
                    <a:lstStyle/>
                    <a:p>
                      <a:r>
                        <a:rPr lang="en-IN" dirty="0"/>
                        <a:t>Refer Risk Management Domain</a:t>
                      </a:r>
                    </a:p>
                  </a:txBody>
                  <a:tcPr/>
                </a:tc>
                <a:tc>
                  <a:txBody>
                    <a:bodyPr/>
                    <a:lstStyle/>
                    <a:p>
                      <a:endParaRPr lang="en-IN" dirty="0"/>
                    </a:p>
                  </a:txBody>
                  <a:tcPr/>
                </a:tc>
                <a:extLst>
                  <a:ext uri="{0D108BD9-81ED-4DB2-BD59-A6C34878D82A}">
                    <a16:rowId xmlns:a16="http://schemas.microsoft.com/office/drawing/2014/main" val="3397726485"/>
                  </a:ext>
                </a:extLst>
              </a:tr>
              <a:tr h="370840">
                <a:tc>
                  <a:txBody>
                    <a:bodyPr/>
                    <a:lstStyle/>
                    <a:p>
                      <a:r>
                        <a:rPr lang="en-IN" dirty="0"/>
                        <a:t>Task 6</a:t>
                      </a:r>
                    </a:p>
                  </a:txBody>
                  <a:tcPr/>
                </a:tc>
                <a:tc>
                  <a:txBody>
                    <a:bodyPr/>
                    <a:lstStyle/>
                    <a:p>
                      <a:r>
                        <a:rPr lang="en-IN" dirty="0"/>
                        <a:t>How to confirm and enhance business value engaging stakeholders.</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52519041"/>
                  </a:ext>
                </a:extLst>
              </a:tr>
            </a:tbl>
          </a:graphicData>
        </a:graphic>
      </p:graphicFrame>
      <p:sp>
        <p:nvSpPr>
          <p:cNvPr id="3" name="Footer Placeholder 2">
            <a:extLst>
              <a:ext uri="{FF2B5EF4-FFF2-40B4-BE49-F238E27FC236}">
                <a16:creationId xmlns:a16="http://schemas.microsoft.com/office/drawing/2014/main" id="{6D46E18E-4434-48F3-B5A2-2E70F19D212D}"/>
              </a:ext>
            </a:extLst>
          </p:cNvPr>
          <p:cNvSpPr>
            <a:spLocks noGrp="1"/>
          </p:cNvSpPr>
          <p:nvPr>
            <p:ph type="ftr" sz="quarter" idx="11"/>
          </p:nvPr>
        </p:nvSpPr>
        <p:spPr/>
        <p:txBody>
          <a:bodyPr/>
          <a:lstStyle/>
          <a:p>
            <a:r>
              <a:rPr lang="en-IN"/>
              <a:t>Author - Neelam Jha (PMP Certified)</a:t>
            </a:r>
          </a:p>
        </p:txBody>
      </p:sp>
      <p:sp>
        <p:nvSpPr>
          <p:cNvPr id="5" name="TextBox 4">
            <a:extLst>
              <a:ext uri="{FF2B5EF4-FFF2-40B4-BE49-F238E27FC236}">
                <a16:creationId xmlns:a16="http://schemas.microsoft.com/office/drawing/2014/main" id="{EC6FD4EB-43A6-4775-83B8-76EE51151555}"/>
              </a:ext>
            </a:extLst>
          </p:cNvPr>
          <p:cNvSpPr txBox="1"/>
          <p:nvPr/>
        </p:nvSpPr>
        <p:spPr>
          <a:xfrm>
            <a:off x="1203960" y="1539240"/>
            <a:ext cx="7137595" cy="369332"/>
          </a:xfrm>
          <a:prstGeom prst="rect">
            <a:avLst/>
          </a:prstGeom>
          <a:noFill/>
        </p:spPr>
        <p:txBody>
          <a:bodyPr wrap="none" rtlCol="0">
            <a:spAutoFit/>
          </a:bodyPr>
          <a:lstStyle/>
          <a:p>
            <a:r>
              <a:rPr lang="en-IN" dirty="0"/>
              <a:t>Note : The tools &amp; techniques and Knowledge &amp; Skills  are not exhaustive .</a:t>
            </a:r>
          </a:p>
        </p:txBody>
      </p:sp>
    </p:spTree>
    <p:extLst>
      <p:ext uri="{BB962C8B-B14F-4D97-AF65-F5344CB8AC3E}">
        <p14:creationId xmlns:p14="http://schemas.microsoft.com/office/powerpoint/2010/main" val="91531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AFEA-DAD2-45E8-8637-232EEEDC4FA9}"/>
              </a:ext>
            </a:extLst>
          </p:cNvPr>
          <p:cNvSpPr>
            <a:spLocks noGrp="1"/>
          </p:cNvSpPr>
          <p:nvPr>
            <p:ph type="title"/>
          </p:nvPr>
        </p:nvSpPr>
        <p:spPr/>
        <p:txBody>
          <a:bodyPr/>
          <a:lstStyle/>
          <a:p>
            <a:r>
              <a:rPr lang="en-IN" dirty="0"/>
              <a:t>Customer ,Stakeholder , User</a:t>
            </a:r>
          </a:p>
        </p:txBody>
      </p:sp>
      <p:sp>
        <p:nvSpPr>
          <p:cNvPr id="3" name="Content Placeholder 2">
            <a:extLst>
              <a:ext uri="{FF2B5EF4-FFF2-40B4-BE49-F238E27FC236}">
                <a16:creationId xmlns:a16="http://schemas.microsoft.com/office/drawing/2014/main" id="{D7C87B22-98F0-4C90-8B1A-F3C2604983B6}"/>
              </a:ext>
            </a:extLst>
          </p:cNvPr>
          <p:cNvSpPr>
            <a:spLocks noGrp="1"/>
          </p:cNvSpPr>
          <p:nvPr>
            <p:ph idx="1"/>
          </p:nvPr>
        </p:nvSpPr>
        <p:spPr/>
        <p:txBody>
          <a:bodyPr/>
          <a:lstStyle/>
          <a:p>
            <a:r>
              <a:rPr lang="en-IN" dirty="0"/>
              <a:t>Customer : </a:t>
            </a:r>
          </a:p>
          <a:p>
            <a:pPr lvl="1"/>
            <a:r>
              <a:rPr lang="en-IN" b="0" i="0" dirty="0">
                <a:solidFill>
                  <a:srgbClr val="5B5E5E"/>
                </a:solidFill>
                <a:effectLst/>
              </a:rPr>
              <a:t>The customers of your organization are those whose needs you’re trying to satisfy through building or updating the product. </a:t>
            </a:r>
          </a:p>
          <a:p>
            <a:pPr lvl="1"/>
            <a:r>
              <a:rPr lang="en-IN" b="0" i="0" dirty="0">
                <a:solidFill>
                  <a:srgbClr val="5B5E5E"/>
                </a:solidFill>
                <a:effectLst/>
              </a:rPr>
              <a:t>They give your organization money in exchange for some product or service.</a:t>
            </a:r>
          </a:p>
          <a:p>
            <a:r>
              <a:rPr lang="en-IN" dirty="0">
                <a:solidFill>
                  <a:srgbClr val="5B5E5E"/>
                </a:solidFill>
              </a:rPr>
              <a:t>Users </a:t>
            </a:r>
          </a:p>
          <a:p>
            <a:pPr lvl="1"/>
            <a:r>
              <a:rPr lang="en-IN" dirty="0">
                <a:solidFill>
                  <a:srgbClr val="5B5E5E"/>
                </a:solidFill>
              </a:rPr>
              <a:t>They ae the one who are supposed to use the system</a:t>
            </a:r>
          </a:p>
          <a:p>
            <a:r>
              <a:rPr lang="en-IN" dirty="0">
                <a:solidFill>
                  <a:srgbClr val="5B5E5E"/>
                </a:solidFill>
              </a:rPr>
              <a:t>Stakeholders</a:t>
            </a:r>
          </a:p>
          <a:p>
            <a:pPr lvl="1"/>
            <a:r>
              <a:rPr lang="en-IN" dirty="0">
                <a:solidFill>
                  <a:srgbClr val="5B5E5E"/>
                </a:solidFill>
              </a:rPr>
              <a:t>Customer, Users and anybody who is impacted or can impact the project are Stakeholders</a:t>
            </a:r>
            <a:endParaRPr lang="en-IN" dirty="0"/>
          </a:p>
          <a:p>
            <a:pPr lvl="1"/>
            <a:endParaRPr lang="en-IN" dirty="0"/>
          </a:p>
        </p:txBody>
      </p:sp>
      <p:sp>
        <p:nvSpPr>
          <p:cNvPr id="4" name="Footer Placeholder 3">
            <a:extLst>
              <a:ext uri="{FF2B5EF4-FFF2-40B4-BE49-F238E27FC236}">
                <a16:creationId xmlns:a16="http://schemas.microsoft.com/office/drawing/2014/main" id="{1A4E0EA7-C445-443E-ACA2-BFE93D672164}"/>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351659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AFEA-DAD2-45E8-8637-232EEEDC4FA9}"/>
              </a:ext>
            </a:extLst>
          </p:cNvPr>
          <p:cNvSpPr>
            <a:spLocks noGrp="1"/>
          </p:cNvSpPr>
          <p:nvPr>
            <p:ph type="title"/>
          </p:nvPr>
        </p:nvSpPr>
        <p:spPr/>
        <p:txBody>
          <a:bodyPr/>
          <a:lstStyle/>
          <a:p>
            <a:r>
              <a:rPr lang="en-IN" dirty="0"/>
              <a:t>Customer ,Stakeholder , User</a:t>
            </a:r>
          </a:p>
        </p:txBody>
      </p:sp>
      <p:graphicFrame>
        <p:nvGraphicFramePr>
          <p:cNvPr id="6" name="Table 6">
            <a:extLst>
              <a:ext uri="{FF2B5EF4-FFF2-40B4-BE49-F238E27FC236}">
                <a16:creationId xmlns:a16="http://schemas.microsoft.com/office/drawing/2014/main" id="{7831F6A0-35D8-4082-A8F3-1A59C2153CF4}"/>
              </a:ext>
            </a:extLst>
          </p:cNvPr>
          <p:cNvGraphicFramePr>
            <a:graphicFrameLocks noGrp="1"/>
          </p:cNvGraphicFramePr>
          <p:nvPr>
            <p:ph idx="1"/>
            <p:extLst>
              <p:ext uri="{D42A27DB-BD31-4B8C-83A1-F6EECF244321}">
                <p14:modId xmlns:p14="http://schemas.microsoft.com/office/powerpoint/2010/main" val="400631666"/>
              </p:ext>
            </p:extLst>
          </p:nvPr>
        </p:nvGraphicFramePr>
        <p:xfrm>
          <a:off x="838200" y="1322705"/>
          <a:ext cx="10515600" cy="439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187685416"/>
                    </a:ext>
                  </a:extLst>
                </a:gridCol>
                <a:gridCol w="2103120">
                  <a:extLst>
                    <a:ext uri="{9D8B030D-6E8A-4147-A177-3AD203B41FA5}">
                      <a16:colId xmlns:a16="http://schemas.microsoft.com/office/drawing/2014/main" val="2357813147"/>
                    </a:ext>
                  </a:extLst>
                </a:gridCol>
                <a:gridCol w="2103120">
                  <a:extLst>
                    <a:ext uri="{9D8B030D-6E8A-4147-A177-3AD203B41FA5}">
                      <a16:colId xmlns:a16="http://schemas.microsoft.com/office/drawing/2014/main" val="1265730824"/>
                    </a:ext>
                  </a:extLst>
                </a:gridCol>
                <a:gridCol w="2103120">
                  <a:extLst>
                    <a:ext uri="{9D8B030D-6E8A-4147-A177-3AD203B41FA5}">
                      <a16:colId xmlns:a16="http://schemas.microsoft.com/office/drawing/2014/main" val="3211937369"/>
                    </a:ext>
                  </a:extLst>
                </a:gridCol>
                <a:gridCol w="2103120">
                  <a:extLst>
                    <a:ext uri="{9D8B030D-6E8A-4147-A177-3AD203B41FA5}">
                      <a16:colId xmlns:a16="http://schemas.microsoft.com/office/drawing/2014/main" val="2085645486"/>
                    </a:ext>
                  </a:extLst>
                </a:gridCol>
              </a:tblGrid>
              <a:tr h="370840">
                <a:tc>
                  <a:txBody>
                    <a:bodyPr/>
                    <a:lstStyle/>
                    <a:p>
                      <a:r>
                        <a:rPr lang="en-IN" dirty="0"/>
                        <a:t> </a:t>
                      </a:r>
                    </a:p>
                  </a:txBody>
                  <a:tcPr/>
                </a:tc>
                <a:tc>
                  <a:txBody>
                    <a:bodyPr/>
                    <a:lstStyle/>
                    <a:p>
                      <a:r>
                        <a:rPr lang="en-IN" dirty="0"/>
                        <a:t>Customer</a:t>
                      </a:r>
                    </a:p>
                  </a:txBody>
                  <a:tcPr/>
                </a:tc>
                <a:tc>
                  <a:txBody>
                    <a:bodyPr/>
                    <a:lstStyle/>
                    <a:p>
                      <a:r>
                        <a:rPr lang="en-IN" dirty="0"/>
                        <a:t>Stakeholder</a:t>
                      </a:r>
                    </a:p>
                  </a:txBody>
                  <a:tcPr/>
                </a:tc>
                <a:tc>
                  <a:txBody>
                    <a:bodyPr/>
                    <a:lstStyle/>
                    <a:p>
                      <a:r>
                        <a:rPr lang="en-IN" dirty="0"/>
                        <a:t>User</a:t>
                      </a:r>
                    </a:p>
                  </a:txBody>
                  <a:tcPr/>
                </a:tc>
                <a:tc>
                  <a:txBody>
                    <a:bodyPr/>
                    <a:lstStyle/>
                    <a:p>
                      <a:r>
                        <a:rPr lang="en-IN" dirty="0"/>
                        <a:t>Remarks </a:t>
                      </a:r>
                    </a:p>
                  </a:txBody>
                  <a:tcPr/>
                </a:tc>
                <a:extLst>
                  <a:ext uri="{0D108BD9-81ED-4DB2-BD59-A6C34878D82A}">
                    <a16:rowId xmlns:a16="http://schemas.microsoft.com/office/drawing/2014/main" val="1076898778"/>
                  </a:ext>
                </a:extLst>
              </a:tr>
              <a:tr h="370840">
                <a:tc>
                  <a:txBody>
                    <a:bodyPr/>
                    <a:lstStyle/>
                    <a:p>
                      <a:r>
                        <a:rPr lang="en-IN" dirty="0"/>
                        <a:t>Who are they</a:t>
                      </a:r>
                    </a:p>
                  </a:txBody>
                  <a:tcPr/>
                </a:tc>
                <a:tc>
                  <a:txBody>
                    <a:bodyPr/>
                    <a:lstStyle/>
                    <a:p>
                      <a:r>
                        <a:rPr lang="en-IN" dirty="0"/>
                        <a:t>Customer finance the project and  ultimate  owner of the product</a:t>
                      </a:r>
                    </a:p>
                  </a:txBody>
                  <a:tcPr/>
                </a:tc>
                <a:tc>
                  <a:txBody>
                    <a:bodyPr/>
                    <a:lstStyle/>
                    <a:p>
                      <a:r>
                        <a:rPr lang="en-IN" dirty="0"/>
                        <a:t>A stakeholder can positively or negatively impact the project</a:t>
                      </a:r>
                    </a:p>
                  </a:txBody>
                  <a:tcPr/>
                </a:tc>
                <a:tc>
                  <a:txBody>
                    <a:bodyPr/>
                    <a:lstStyle/>
                    <a:p>
                      <a:r>
                        <a:rPr lang="en-IN" dirty="0"/>
                        <a:t>Users </a:t>
                      </a:r>
                      <a:r>
                        <a:rPr lang="en-IN" dirty="0" err="1"/>
                        <a:t>donot</a:t>
                      </a:r>
                      <a:r>
                        <a:rPr lang="en-IN" dirty="0"/>
                        <a:t> participate in the project but ultimately  will use the product </a:t>
                      </a:r>
                    </a:p>
                  </a:txBody>
                  <a:tcPr/>
                </a:tc>
                <a:tc>
                  <a:txBody>
                    <a:bodyPr/>
                    <a:lstStyle/>
                    <a:p>
                      <a:r>
                        <a:rPr lang="en-IN" dirty="0"/>
                        <a:t>Customers and users are also stakeholders</a:t>
                      </a:r>
                    </a:p>
                  </a:txBody>
                  <a:tcPr/>
                </a:tc>
                <a:extLst>
                  <a:ext uri="{0D108BD9-81ED-4DB2-BD59-A6C34878D82A}">
                    <a16:rowId xmlns:a16="http://schemas.microsoft.com/office/drawing/2014/main" val="1463827800"/>
                  </a:ext>
                </a:extLst>
              </a:tr>
              <a:tr h="370840">
                <a:tc>
                  <a:txBody>
                    <a:bodyPr/>
                    <a:lstStyle/>
                    <a:p>
                      <a:r>
                        <a:rPr lang="en-IN" dirty="0"/>
                        <a:t>Project Decision Impact</a:t>
                      </a:r>
                    </a:p>
                  </a:txBody>
                  <a:tcPr/>
                </a:tc>
                <a:tc>
                  <a:txBody>
                    <a:bodyPr/>
                    <a:lstStyle/>
                    <a:p>
                      <a:r>
                        <a:rPr lang="en-IN" dirty="0"/>
                        <a:t>Right Thing to build</a:t>
                      </a:r>
                    </a:p>
                  </a:txBody>
                  <a:tcPr/>
                </a:tc>
                <a:tc>
                  <a:txBody>
                    <a:bodyPr/>
                    <a:lstStyle/>
                    <a:p>
                      <a:r>
                        <a:rPr lang="en-IN" dirty="0"/>
                        <a:t>Consideration in form of constrains, risks and assumptions and dependencies in to what you build</a:t>
                      </a:r>
                    </a:p>
                  </a:txBody>
                  <a:tcPr/>
                </a:tc>
                <a:tc>
                  <a:txBody>
                    <a:bodyPr/>
                    <a:lstStyle/>
                    <a:p>
                      <a:r>
                        <a:rPr lang="en-IN" dirty="0"/>
                        <a:t>Right Design to develop</a:t>
                      </a:r>
                    </a:p>
                  </a:txBody>
                  <a:tcPr/>
                </a:tc>
                <a:tc>
                  <a:txBody>
                    <a:bodyPr/>
                    <a:lstStyle/>
                    <a:p>
                      <a:r>
                        <a:rPr lang="en-IN" dirty="0"/>
                        <a:t>Though Users have no say on product development , however , system usability and effectiveness depends on taking real users in consideration</a:t>
                      </a:r>
                    </a:p>
                  </a:txBody>
                  <a:tcPr/>
                </a:tc>
                <a:extLst>
                  <a:ext uri="{0D108BD9-81ED-4DB2-BD59-A6C34878D82A}">
                    <a16:rowId xmlns:a16="http://schemas.microsoft.com/office/drawing/2014/main" val="3938823876"/>
                  </a:ext>
                </a:extLst>
              </a:tr>
            </a:tbl>
          </a:graphicData>
        </a:graphic>
      </p:graphicFrame>
      <p:sp>
        <p:nvSpPr>
          <p:cNvPr id="3" name="Footer Placeholder 2">
            <a:extLst>
              <a:ext uri="{FF2B5EF4-FFF2-40B4-BE49-F238E27FC236}">
                <a16:creationId xmlns:a16="http://schemas.microsoft.com/office/drawing/2014/main" id="{933B0E43-9096-4C45-BD68-943D659597B6}"/>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25183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AFEA-DAD2-45E8-8637-232EEEDC4FA9}"/>
              </a:ext>
            </a:extLst>
          </p:cNvPr>
          <p:cNvSpPr>
            <a:spLocks noGrp="1"/>
          </p:cNvSpPr>
          <p:nvPr>
            <p:ph type="title"/>
          </p:nvPr>
        </p:nvSpPr>
        <p:spPr/>
        <p:txBody>
          <a:bodyPr/>
          <a:lstStyle/>
          <a:p>
            <a:r>
              <a:rPr lang="en-IN" dirty="0"/>
              <a:t>Customer ,Stakeholder , User</a:t>
            </a:r>
          </a:p>
        </p:txBody>
      </p:sp>
      <p:graphicFrame>
        <p:nvGraphicFramePr>
          <p:cNvPr id="6" name="Table 6">
            <a:extLst>
              <a:ext uri="{FF2B5EF4-FFF2-40B4-BE49-F238E27FC236}">
                <a16:creationId xmlns:a16="http://schemas.microsoft.com/office/drawing/2014/main" id="{7831F6A0-35D8-4082-A8F3-1A59C2153CF4}"/>
              </a:ext>
            </a:extLst>
          </p:cNvPr>
          <p:cNvGraphicFramePr>
            <a:graphicFrameLocks noGrp="1"/>
          </p:cNvGraphicFramePr>
          <p:nvPr>
            <p:ph idx="1"/>
            <p:extLst>
              <p:ext uri="{D42A27DB-BD31-4B8C-83A1-F6EECF244321}">
                <p14:modId xmlns:p14="http://schemas.microsoft.com/office/powerpoint/2010/main" val="14727694"/>
              </p:ext>
            </p:extLst>
          </p:nvPr>
        </p:nvGraphicFramePr>
        <p:xfrm>
          <a:off x="838200" y="1825625"/>
          <a:ext cx="10515600" cy="3845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187685416"/>
                    </a:ext>
                  </a:extLst>
                </a:gridCol>
                <a:gridCol w="2103120">
                  <a:extLst>
                    <a:ext uri="{9D8B030D-6E8A-4147-A177-3AD203B41FA5}">
                      <a16:colId xmlns:a16="http://schemas.microsoft.com/office/drawing/2014/main" val="2357813147"/>
                    </a:ext>
                  </a:extLst>
                </a:gridCol>
                <a:gridCol w="2103120">
                  <a:extLst>
                    <a:ext uri="{9D8B030D-6E8A-4147-A177-3AD203B41FA5}">
                      <a16:colId xmlns:a16="http://schemas.microsoft.com/office/drawing/2014/main" val="1265730824"/>
                    </a:ext>
                  </a:extLst>
                </a:gridCol>
                <a:gridCol w="2103120">
                  <a:extLst>
                    <a:ext uri="{9D8B030D-6E8A-4147-A177-3AD203B41FA5}">
                      <a16:colId xmlns:a16="http://schemas.microsoft.com/office/drawing/2014/main" val="3211937369"/>
                    </a:ext>
                  </a:extLst>
                </a:gridCol>
                <a:gridCol w="2103120">
                  <a:extLst>
                    <a:ext uri="{9D8B030D-6E8A-4147-A177-3AD203B41FA5}">
                      <a16:colId xmlns:a16="http://schemas.microsoft.com/office/drawing/2014/main" val="2085645486"/>
                    </a:ext>
                  </a:extLst>
                </a:gridCol>
              </a:tblGrid>
              <a:tr h="370840">
                <a:tc>
                  <a:txBody>
                    <a:bodyPr/>
                    <a:lstStyle/>
                    <a:p>
                      <a:r>
                        <a:rPr lang="en-IN" dirty="0"/>
                        <a:t> </a:t>
                      </a:r>
                    </a:p>
                  </a:txBody>
                  <a:tcPr/>
                </a:tc>
                <a:tc>
                  <a:txBody>
                    <a:bodyPr/>
                    <a:lstStyle/>
                    <a:p>
                      <a:r>
                        <a:rPr lang="en-IN" dirty="0"/>
                        <a:t>Customer</a:t>
                      </a:r>
                    </a:p>
                  </a:txBody>
                  <a:tcPr/>
                </a:tc>
                <a:tc>
                  <a:txBody>
                    <a:bodyPr/>
                    <a:lstStyle/>
                    <a:p>
                      <a:r>
                        <a:rPr lang="en-IN" dirty="0"/>
                        <a:t>Stakeholder</a:t>
                      </a:r>
                    </a:p>
                  </a:txBody>
                  <a:tcPr/>
                </a:tc>
                <a:tc>
                  <a:txBody>
                    <a:bodyPr/>
                    <a:lstStyle/>
                    <a:p>
                      <a:r>
                        <a:rPr lang="en-IN" dirty="0"/>
                        <a:t>User</a:t>
                      </a:r>
                    </a:p>
                  </a:txBody>
                  <a:tcPr/>
                </a:tc>
                <a:tc>
                  <a:txBody>
                    <a:bodyPr/>
                    <a:lstStyle/>
                    <a:p>
                      <a:r>
                        <a:rPr lang="en-IN" dirty="0"/>
                        <a:t>Remarks </a:t>
                      </a:r>
                    </a:p>
                  </a:txBody>
                  <a:tcPr/>
                </a:tc>
                <a:extLst>
                  <a:ext uri="{0D108BD9-81ED-4DB2-BD59-A6C34878D82A}">
                    <a16:rowId xmlns:a16="http://schemas.microsoft.com/office/drawing/2014/main" val="1076898778"/>
                  </a:ext>
                </a:extLst>
              </a:tr>
              <a:tr h="370840">
                <a:tc>
                  <a:txBody>
                    <a:bodyPr/>
                    <a:lstStyle/>
                    <a:p>
                      <a:r>
                        <a:rPr lang="en-IN" dirty="0"/>
                        <a:t>Requirement Gathering</a:t>
                      </a:r>
                    </a:p>
                  </a:txBody>
                  <a:tcPr/>
                </a:tc>
                <a:tc>
                  <a:txBody>
                    <a:bodyPr/>
                    <a:lstStyle/>
                    <a:p>
                      <a:r>
                        <a:rPr lang="en-IN" dirty="0"/>
                        <a:t>Requirement by customer need  due consideration , hence should be collected as clearly as possible in the Product roadmap. </a:t>
                      </a:r>
                    </a:p>
                  </a:txBody>
                  <a:tcPr/>
                </a:tc>
                <a:tc>
                  <a:txBody>
                    <a:bodyPr/>
                    <a:lstStyle/>
                    <a:p>
                      <a:r>
                        <a:rPr lang="en-IN" dirty="0"/>
                        <a:t>The requirement by stakeholders other than customer need to be vetted in terms of alignment with customer’s project objective.</a:t>
                      </a:r>
                    </a:p>
                  </a:txBody>
                  <a:tcPr/>
                </a:tc>
                <a:tc>
                  <a:txBody>
                    <a:bodyPr/>
                    <a:lstStyle/>
                    <a:p>
                      <a:r>
                        <a:rPr lang="en-IN" dirty="0"/>
                        <a:t>No participation in the project</a:t>
                      </a:r>
                    </a:p>
                  </a:txBody>
                  <a:tcPr/>
                </a:tc>
                <a:tc>
                  <a:txBody>
                    <a:bodyPr/>
                    <a:lstStyle/>
                    <a:p>
                      <a:endParaRPr lang="en-IN" dirty="0"/>
                    </a:p>
                  </a:txBody>
                  <a:tcPr/>
                </a:tc>
                <a:extLst>
                  <a:ext uri="{0D108BD9-81ED-4DB2-BD59-A6C34878D82A}">
                    <a16:rowId xmlns:a16="http://schemas.microsoft.com/office/drawing/2014/main" val="3938823876"/>
                  </a:ext>
                </a:extLst>
              </a:tr>
              <a:tr h="370840">
                <a:tc>
                  <a:txBody>
                    <a:bodyPr/>
                    <a:lstStyle/>
                    <a:p>
                      <a:r>
                        <a:rPr lang="en-IN" dirty="0"/>
                        <a:t>Approval</a:t>
                      </a:r>
                    </a:p>
                  </a:txBody>
                  <a:tcPr/>
                </a:tc>
                <a:tc>
                  <a:txBody>
                    <a:bodyPr/>
                    <a:lstStyle/>
                    <a:p>
                      <a:pPr marL="285750" indent="-285750">
                        <a:buFont typeface="Arial" panose="020B0604020202020204" pitchFamily="34" charset="0"/>
                        <a:buChar char="•"/>
                      </a:pPr>
                      <a:r>
                        <a:rPr lang="en-IN" dirty="0"/>
                        <a:t>Prioritisation of features</a:t>
                      </a:r>
                    </a:p>
                    <a:p>
                      <a:pPr marL="285750" indent="-285750">
                        <a:buFont typeface="Arial" panose="020B0604020202020204" pitchFamily="34" charset="0"/>
                        <a:buChar char="•"/>
                      </a:pPr>
                      <a:r>
                        <a:rPr lang="en-IN" dirty="0"/>
                        <a:t>Product Acceptance criteria</a:t>
                      </a:r>
                    </a:p>
                  </a:txBody>
                  <a:tcPr/>
                </a:tc>
                <a:tc>
                  <a:txBody>
                    <a:bodyPr/>
                    <a:lstStyle/>
                    <a:p>
                      <a:r>
                        <a:rPr lang="en-IN" dirty="0"/>
                        <a:t>Product verification and validation</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12126138"/>
                  </a:ext>
                </a:extLst>
              </a:tr>
            </a:tbl>
          </a:graphicData>
        </a:graphic>
      </p:graphicFrame>
      <p:sp>
        <p:nvSpPr>
          <p:cNvPr id="3" name="Footer Placeholder 2">
            <a:extLst>
              <a:ext uri="{FF2B5EF4-FFF2-40B4-BE49-F238E27FC236}">
                <a16:creationId xmlns:a16="http://schemas.microsoft.com/office/drawing/2014/main" id="{852A2C5C-343C-424C-992E-21AED95977DC}"/>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51675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E90D-2416-447A-AB03-3000F890BF1C}"/>
              </a:ext>
            </a:extLst>
          </p:cNvPr>
          <p:cNvSpPr>
            <a:spLocks noGrp="1"/>
          </p:cNvSpPr>
          <p:nvPr>
            <p:ph type="title"/>
          </p:nvPr>
        </p:nvSpPr>
        <p:spPr/>
        <p:txBody>
          <a:bodyPr/>
          <a:lstStyle/>
          <a:p>
            <a:r>
              <a:rPr lang="en-IN" dirty="0"/>
              <a:t>Value Driven Delivery </a:t>
            </a:r>
          </a:p>
        </p:txBody>
      </p:sp>
      <p:sp>
        <p:nvSpPr>
          <p:cNvPr id="3" name="Content Placeholder 2">
            <a:extLst>
              <a:ext uri="{FF2B5EF4-FFF2-40B4-BE49-F238E27FC236}">
                <a16:creationId xmlns:a16="http://schemas.microsoft.com/office/drawing/2014/main" id="{DE8D10F3-47FA-469A-9FAD-EE74DA31DAD5}"/>
              </a:ext>
            </a:extLst>
          </p:cNvPr>
          <p:cNvSpPr>
            <a:spLocks noGrp="1"/>
          </p:cNvSpPr>
          <p:nvPr>
            <p:ph idx="1"/>
          </p:nvPr>
        </p:nvSpPr>
        <p:spPr/>
        <p:txBody>
          <a:bodyPr/>
          <a:lstStyle/>
          <a:p>
            <a:r>
              <a:rPr lang="en-IN" dirty="0"/>
              <a:t>Define positive value</a:t>
            </a:r>
          </a:p>
          <a:p>
            <a:r>
              <a:rPr lang="en-IN" dirty="0"/>
              <a:t>Avoid Potential Downsides</a:t>
            </a:r>
          </a:p>
          <a:p>
            <a:r>
              <a:rPr lang="en-IN" b="1" dirty="0"/>
              <a:t>Prioritisation</a:t>
            </a:r>
          </a:p>
          <a:p>
            <a:r>
              <a:rPr lang="en-IN" dirty="0"/>
              <a:t>Incremental Development</a:t>
            </a:r>
          </a:p>
        </p:txBody>
      </p:sp>
      <p:sp>
        <p:nvSpPr>
          <p:cNvPr id="4" name="TextBox 3">
            <a:extLst>
              <a:ext uri="{FF2B5EF4-FFF2-40B4-BE49-F238E27FC236}">
                <a16:creationId xmlns:a16="http://schemas.microsoft.com/office/drawing/2014/main" id="{EAB70D7F-ACB1-45DF-B9B2-A95096B54842}"/>
              </a:ext>
            </a:extLst>
          </p:cNvPr>
          <p:cNvSpPr txBox="1"/>
          <p:nvPr/>
        </p:nvSpPr>
        <p:spPr>
          <a:xfrm>
            <a:off x="2171700" y="6488668"/>
            <a:ext cx="181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Source :ACP -ECO</a:t>
            </a:r>
          </a:p>
        </p:txBody>
      </p:sp>
      <p:sp>
        <p:nvSpPr>
          <p:cNvPr id="5" name="Footer Placeholder 4">
            <a:extLst>
              <a:ext uri="{FF2B5EF4-FFF2-40B4-BE49-F238E27FC236}">
                <a16:creationId xmlns:a16="http://schemas.microsoft.com/office/drawing/2014/main" id="{698ED7C3-F012-4E74-816F-6D463438B332}"/>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323469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C049-E9FE-4C76-8757-87F2FDFD07BA}"/>
              </a:ext>
            </a:extLst>
          </p:cNvPr>
          <p:cNvSpPr>
            <a:spLocks noGrp="1"/>
          </p:cNvSpPr>
          <p:nvPr>
            <p:ph type="title"/>
          </p:nvPr>
        </p:nvSpPr>
        <p:spPr/>
        <p:txBody>
          <a:bodyPr/>
          <a:lstStyle/>
          <a:p>
            <a:r>
              <a:rPr lang="en-IN" dirty="0"/>
              <a:t>Value Driven Delivery – Sub Domain II</a:t>
            </a:r>
          </a:p>
        </p:txBody>
      </p:sp>
      <p:pic>
        <p:nvPicPr>
          <p:cNvPr id="5" name="Content Placeholder 4">
            <a:extLst>
              <a:ext uri="{FF2B5EF4-FFF2-40B4-BE49-F238E27FC236}">
                <a16:creationId xmlns:a16="http://schemas.microsoft.com/office/drawing/2014/main" id="{5D467D5C-1F35-4359-87FC-3736F99E2D69}"/>
              </a:ext>
            </a:extLst>
          </p:cNvPr>
          <p:cNvPicPr>
            <a:picLocks noGrp="1" noChangeAspect="1"/>
          </p:cNvPicPr>
          <p:nvPr>
            <p:ph idx="1"/>
          </p:nvPr>
        </p:nvPicPr>
        <p:blipFill>
          <a:blip r:embed="rId2"/>
          <a:stretch>
            <a:fillRect/>
          </a:stretch>
        </p:blipFill>
        <p:spPr>
          <a:xfrm>
            <a:off x="838200" y="2203898"/>
            <a:ext cx="10515600" cy="3594791"/>
          </a:xfrm>
        </p:spPr>
      </p:pic>
      <p:sp>
        <p:nvSpPr>
          <p:cNvPr id="3" name="Footer Placeholder 2">
            <a:extLst>
              <a:ext uri="{FF2B5EF4-FFF2-40B4-BE49-F238E27FC236}">
                <a16:creationId xmlns:a16="http://schemas.microsoft.com/office/drawing/2014/main" id="{7C818873-14A7-4C63-A50F-E707483459F1}"/>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912612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9372-764A-402B-9815-CFE4652FD456}"/>
              </a:ext>
            </a:extLst>
          </p:cNvPr>
          <p:cNvSpPr>
            <a:spLocks noGrp="1"/>
          </p:cNvSpPr>
          <p:nvPr>
            <p:ph type="title"/>
          </p:nvPr>
        </p:nvSpPr>
        <p:spPr>
          <a:xfrm>
            <a:off x="838200" y="304165"/>
            <a:ext cx="10515600" cy="1325563"/>
          </a:xfrm>
        </p:spPr>
        <p:txBody>
          <a:bodyPr/>
          <a:lstStyle/>
          <a:p>
            <a:r>
              <a:rPr lang="en-IN" b="1" dirty="0"/>
              <a:t>Prioritisation</a:t>
            </a:r>
          </a:p>
        </p:txBody>
      </p:sp>
      <p:graphicFrame>
        <p:nvGraphicFramePr>
          <p:cNvPr id="4" name="Content Placeholder 3">
            <a:extLst>
              <a:ext uri="{FF2B5EF4-FFF2-40B4-BE49-F238E27FC236}">
                <a16:creationId xmlns:a16="http://schemas.microsoft.com/office/drawing/2014/main" id="{BF8975D8-D342-4D9E-A9DB-7C0CD2BE652D}"/>
              </a:ext>
            </a:extLst>
          </p:cNvPr>
          <p:cNvGraphicFramePr>
            <a:graphicFrameLocks noGrp="1"/>
          </p:cNvGraphicFramePr>
          <p:nvPr>
            <p:ph idx="1"/>
            <p:extLst>
              <p:ext uri="{D42A27DB-BD31-4B8C-83A1-F6EECF244321}">
                <p14:modId xmlns:p14="http://schemas.microsoft.com/office/powerpoint/2010/main" val="3486923834"/>
              </p:ext>
            </p:extLst>
          </p:nvPr>
        </p:nvGraphicFramePr>
        <p:xfrm>
          <a:off x="838200" y="1825625"/>
          <a:ext cx="10515597" cy="4759960"/>
        </p:xfrm>
        <a:graphic>
          <a:graphicData uri="http://schemas.openxmlformats.org/drawingml/2006/table">
            <a:tbl>
              <a:tblPr firstRow="1" bandRow="1">
                <a:tableStyleId>{5C22544A-7EE6-4342-B048-85BDC9FD1C3A}</a:tableStyleId>
              </a:tblPr>
              <a:tblGrid>
                <a:gridCol w="1410937">
                  <a:extLst>
                    <a:ext uri="{9D8B030D-6E8A-4147-A177-3AD203B41FA5}">
                      <a16:colId xmlns:a16="http://schemas.microsoft.com/office/drawing/2014/main" val="1876554795"/>
                    </a:ext>
                  </a:extLst>
                </a:gridCol>
                <a:gridCol w="3846862">
                  <a:extLst>
                    <a:ext uri="{9D8B030D-6E8A-4147-A177-3AD203B41FA5}">
                      <a16:colId xmlns:a16="http://schemas.microsoft.com/office/drawing/2014/main" val="3967682128"/>
                    </a:ext>
                  </a:extLst>
                </a:gridCol>
                <a:gridCol w="2628899">
                  <a:extLst>
                    <a:ext uri="{9D8B030D-6E8A-4147-A177-3AD203B41FA5}">
                      <a16:colId xmlns:a16="http://schemas.microsoft.com/office/drawing/2014/main" val="2878419009"/>
                    </a:ext>
                  </a:extLst>
                </a:gridCol>
                <a:gridCol w="2628899">
                  <a:extLst>
                    <a:ext uri="{9D8B030D-6E8A-4147-A177-3AD203B41FA5}">
                      <a16:colId xmlns:a16="http://schemas.microsoft.com/office/drawing/2014/main" val="1572046852"/>
                    </a:ext>
                  </a:extLst>
                </a:gridCol>
              </a:tblGrid>
              <a:tr h="370840">
                <a:tc>
                  <a:txBody>
                    <a:bodyPr/>
                    <a:lstStyle/>
                    <a:p>
                      <a:r>
                        <a:rPr lang="en-IN" dirty="0"/>
                        <a:t>Tasks</a:t>
                      </a:r>
                    </a:p>
                  </a:txBody>
                  <a:tcPr/>
                </a:tc>
                <a:tc>
                  <a:txBody>
                    <a:bodyPr/>
                    <a:lstStyle/>
                    <a:p>
                      <a:r>
                        <a:rPr lang="en-IN" dirty="0"/>
                        <a:t>Question</a:t>
                      </a:r>
                    </a:p>
                  </a:txBody>
                  <a:tcPr/>
                </a:tc>
                <a:tc>
                  <a:txBody>
                    <a:bodyPr/>
                    <a:lstStyle/>
                    <a:p>
                      <a:r>
                        <a:rPr lang="en-IN" dirty="0"/>
                        <a:t>T&amp;T</a:t>
                      </a:r>
                    </a:p>
                  </a:txBody>
                  <a:tcPr/>
                </a:tc>
                <a:tc>
                  <a:txBody>
                    <a:bodyPr/>
                    <a:lstStyle/>
                    <a:p>
                      <a:r>
                        <a:rPr lang="en-IN" dirty="0"/>
                        <a:t>K&amp;S</a:t>
                      </a:r>
                    </a:p>
                  </a:txBody>
                  <a:tcPr/>
                </a:tc>
                <a:extLst>
                  <a:ext uri="{0D108BD9-81ED-4DB2-BD59-A6C34878D82A}">
                    <a16:rowId xmlns:a16="http://schemas.microsoft.com/office/drawing/2014/main" val="975385563"/>
                  </a:ext>
                </a:extLst>
              </a:tr>
              <a:tr h="370840">
                <a:tc>
                  <a:txBody>
                    <a:bodyPr/>
                    <a:lstStyle/>
                    <a:p>
                      <a:r>
                        <a:rPr lang="en-IN" dirty="0"/>
                        <a:t>Task 7</a:t>
                      </a:r>
                    </a:p>
                  </a:txBody>
                  <a:tcPr/>
                </a:tc>
                <a:tc>
                  <a:txBody>
                    <a:bodyPr/>
                    <a:lstStyle/>
                    <a:p>
                      <a:r>
                        <a:rPr lang="en-IN" dirty="0"/>
                        <a:t>How to apply prioritisation to optimise the value  of deliverables</a:t>
                      </a:r>
                    </a:p>
                  </a:txBody>
                  <a:tcPr/>
                </a:tc>
                <a:tc>
                  <a:txBody>
                    <a:bodyPr/>
                    <a:lstStyle/>
                    <a:p>
                      <a:pPr marL="285750" indent="-285750">
                        <a:buFont typeface="Arial" panose="020B0604020202020204" pitchFamily="34" charset="0"/>
                        <a:buChar char="•"/>
                      </a:pPr>
                      <a:r>
                        <a:rPr lang="en-IN" dirty="0" err="1"/>
                        <a:t>MoSCoW</a:t>
                      </a:r>
                      <a:endParaRPr lang="en-IN" dirty="0"/>
                    </a:p>
                    <a:p>
                      <a:pPr marL="285750" indent="-285750">
                        <a:buFont typeface="Arial" panose="020B0604020202020204" pitchFamily="34" charset="0"/>
                        <a:buChar char="•"/>
                      </a:pPr>
                      <a:r>
                        <a:rPr lang="en-IN" dirty="0"/>
                        <a:t>Kano Model</a:t>
                      </a:r>
                    </a:p>
                    <a:p>
                      <a:pPr marL="285750" indent="-285750">
                        <a:buFont typeface="Arial" panose="020B0604020202020204" pitchFamily="34" charset="0"/>
                        <a:buChar char="•"/>
                      </a:pPr>
                      <a:r>
                        <a:rPr lang="en-IN" dirty="0"/>
                        <a:t>Relative Prioritisation/Ranking</a:t>
                      </a:r>
                    </a:p>
                    <a:p>
                      <a:pPr marL="285750" indent="-285750">
                        <a:buFont typeface="Arial" panose="020B0604020202020204" pitchFamily="34" charset="0"/>
                        <a:buChar char="•"/>
                      </a:pPr>
                      <a:r>
                        <a:rPr lang="en-IN" dirty="0"/>
                        <a:t>Customer Valued Prioritisation</a:t>
                      </a:r>
                    </a:p>
                  </a:txBody>
                  <a:tcPr/>
                </a:tc>
                <a:tc>
                  <a:txBody>
                    <a:bodyPr/>
                    <a:lstStyle/>
                    <a:p>
                      <a:r>
                        <a:rPr lang="en-IN" dirty="0"/>
                        <a:t>Collaboration</a:t>
                      </a:r>
                    </a:p>
                  </a:txBody>
                  <a:tcPr/>
                </a:tc>
                <a:extLst>
                  <a:ext uri="{0D108BD9-81ED-4DB2-BD59-A6C34878D82A}">
                    <a16:rowId xmlns:a16="http://schemas.microsoft.com/office/drawing/2014/main" val="1352870324"/>
                  </a:ext>
                </a:extLst>
              </a:tr>
              <a:tr h="370840">
                <a:tc>
                  <a:txBody>
                    <a:bodyPr/>
                    <a:lstStyle/>
                    <a:p>
                      <a:r>
                        <a:rPr lang="en-IN" dirty="0"/>
                        <a:t>Task 8</a:t>
                      </a:r>
                    </a:p>
                  </a:txBody>
                  <a:tcPr/>
                </a:tc>
                <a:tc>
                  <a:txBody>
                    <a:bodyPr/>
                    <a:lstStyle/>
                    <a:p>
                      <a:r>
                        <a:rPr lang="en-IN" dirty="0"/>
                        <a:t>How to prioritise and maintain internal quality in order to reduce the overall cost of  incremental development.</a:t>
                      </a:r>
                    </a:p>
                  </a:txBody>
                  <a:tcPr/>
                </a:tc>
                <a:tc>
                  <a:txBody>
                    <a:bodyPr/>
                    <a:lstStyle/>
                    <a:p>
                      <a:pPr marL="342900" indent="-342900">
                        <a:buFont typeface="Arial" panose="020B0604020202020204" pitchFamily="34" charset="0"/>
                        <a:buChar char="•"/>
                      </a:pPr>
                      <a:r>
                        <a:rPr lang="en-IN" dirty="0"/>
                        <a:t>Frequent verification and Validation</a:t>
                      </a:r>
                    </a:p>
                    <a:p>
                      <a:pPr marL="342900" indent="-342900">
                        <a:buFont typeface="Arial" panose="020B0604020202020204" pitchFamily="34" charset="0"/>
                        <a:buChar char="•"/>
                      </a:pPr>
                      <a:r>
                        <a:rPr lang="en-IN" dirty="0"/>
                        <a:t>Definition of Done</a:t>
                      </a:r>
                    </a:p>
                    <a:p>
                      <a:pPr marL="342900" indent="-342900">
                        <a:buFont typeface="Arial" panose="020B0604020202020204" pitchFamily="34" charset="0"/>
                        <a:buChar char="•"/>
                      </a:pPr>
                      <a:r>
                        <a:rPr lang="en-IN" dirty="0"/>
                        <a:t>Continuous Integration</a:t>
                      </a:r>
                    </a:p>
                  </a:txBody>
                  <a:tcPr/>
                </a:tc>
                <a:tc>
                  <a:txBody>
                    <a:bodyPr/>
                    <a:lstStyle/>
                    <a:p>
                      <a:endParaRPr lang="en-IN" dirty="0"/>
                    </a:p>
                  </a:txBody>
                  <a:tcPr/>
                </a:tc>
                <a:extLst>
                  <a:ext uri="{0D108BD9-81ED-4DB2-BD59-A6C34878D82A}">
                    <a16:rowId xmlns:a16="http://schemas.microsoft.com/office/drawing/2014/main" val="3397726485"/>
                  </a:ext>
                </a:extLst>
              </a:tr>
              <a:tr h="370840">
                <a:tc>
                  <a:txBody>
                    <a:bodyPr/>
                    <a:lstStyle/>
                    <a:p>
                      <a:r>
                        <a:rPr lang="en-IN" dirty="0"/>
                        <a:t>Task 9 </a:t>
                      </a:r>
                    </a:p>
                  </a:txBody>
                  <a:tcPr/>
                </a:tc>
                <a:tc>
                  <a:txBody>
                    <a:bodyPr/>
                    <a:lstStyle/>
                    <a:p>
                      <a:r>
                        <a:rPr lang="en-IN" dirty="0"/>
                        <a:t>How to manage  quality and value of deliverables affected by environmental, operational and Infrastructure factor.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Frequent verification and Validation</a:t>
                      </a:r>
                    </a:p>
                    <a:p>
                      <a:pPr marL="285750" indent="-285750">
                        <a:buFont typeface="Arial" panose="020B0604020202020204" pitchFamily="34" charset="0"/>
                        <a:buChar char="•"/>
                      </a:pPr>
                      <a:r>
                        <a:rPr lang="en-IN" dirty="0"/>
                        <a:t>Compliance</a:t>
                      </a:r>
                    </a:p>
                  </a:txBody>
                  <a:tcPr/>
                </a:tc>
                <a:tc>
                  <a:txBody>
                    <a:bodyPr/>
                    <a:lstStyle/>
                    <a:p>
                      <a:endParaRPr lang="en-IN" dirty="0"/>
                    </a:p>
                  </a:txBody>
                  <a:tcPr/>
                </a:tc>
                <a:extLst>
                  <a:ext uri="{0D108BD9-81ED-4DB2-BD59-A6C34878D82A}">
                    <a16:rowId xmlns:a16="http://schemas.microsoft.com/office/drawing/2014/main" val="1152519041"/>
                  </a:ext>
                </a:extLst>
              </a:tr>
            </a:tbl>
          </a:graphicData>
        </a:graphic>
      </p:graphicFrame>
      <p:sp>
        <p:nvSpPr>
          <p:cNvPr id="3" name="Footer Placeholder 2">
            <a:extLst>
              <a:ext uri="{FF2B5EF4-FFF2-40B4-BE49-F238E27FC236}">
                <a16:creationId xmlns:a16="http://schemas.microsoft.com/office/drawing/2014/main" id="{F630B280-52BB-4755-8F5B-4D137BBB98CE}"/>
              </a:ext>
            </a:extLst>
          </p:cNvPr>
          <p:cNvSpPr>
            <a:spLocks noGrp="1"/>
          </p:cNvSpPr>
          <p:nvPr>
            <p:ph type="ftr" sz="quarter" idx="11"/>
          </p:nvPr>
        </p:nvSpPr>
        <p:spPr/>
        <p:txBody>
          <a:bodyPr/>
          <a:lstStyle/>
          <a:p>
            <a:r>
              <a:rPr lang="en-IN"/>
              <a:t>Author - Neelam Jha (PMP Certified)</a:t>
            </a:r>
          </a:p>
        </p:txBody>
      </p:sp>
      <p:sp>
        <p:nvSpPr>
          <p:cNvPr id="5" name="TextBox 4">
            <a:extLst>
              <a:ext uri="{FF2B5EF4-FFF2-40B4-BE49-F238E27FC236}">
                <a16:creationId xmlns:a16="http://schemas.microsoft.com/office/drawing/2014/main" id="{6B97807F-694A-431C-B6DE-83FA038BD0EA}"/>
              </a:ext>
            </a:extLst>
          </p:cNvPr>
          <p:cNvSpPr txBox="1"/>
          <p:nvPr/>
        </p:nvSpPr>
        <p:spPr>
          <a:xfrm>
            <a:off x="1203960" y="1539240"/>
            <a:ext cx="7137595" cy="369332"/>
          </a:xfrm>
          <a:prstGeom prst="rect">
            <a:avLst/>
          </a:prstGeom>
          <a:noFill/>
        </p:spPr>
        <p:txBody>
          <a:bodyPr wrap="none" rtlCol="0">
            <a:spAutoFit/>
          </a:bodyPr>
          <a:lstStyle/>
          <a:p>
            <a:r>
              <a:rPr lang="en-IN" dirty="0"/>
              <a:t>Note : The tools &amp; techniques and Knowledge &amp; Skills  are not exhaustive .</a:t>
            </a:r>
          </a:p>
        </p:txBody>
      </p:sp>
    </p:spTree>
    <p:extLst>
      <p:ext uri="{BB962C8B-B14F-4D97-AF65-F5344CB8AC3E}">
        <p14:creationId xmlns:p14="http://schemas.microsoft.com/office/powerpoint/2010/main" val="400198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E90D-2416-447A-AB03-3000F890BF1C}"/>
              </a:ext>
            </a:extLst>
          </p:cNvPr>
          <p:cNvSpPr>
            <a:spLocks noGrp="1"/>
          </p:cNvSpPr>
          <p:nvPr>
            <p:ph type="title"/>
          </p:nvPr>
        </p:nvSpPr>
        <p:spPr/>
        <p:txBody>
          <a:bodyPr/>
          <a:lstStyle/>
          <a:p>
            <a:r>
              <a:rPr lang="en-IN" dirty="0"/>
              <a:t>Value Driven Delivery </a:t>
            </a:r>
          </a:p>
        </p:txBody>
      </p:sp>
      <p:sp>
        <p:nvSpPr>
          <p:cNvPr id="3" name="Content Placeholder 2">
            <a:extLst>
              <a:ext uri="{FF2B5EF4-FFF2-40B4-BE49-F238E27FC236}">
                <a16:creationId xmlns:a16="http://schemas.microsoft.com/office/drawing/2014/main" id="{DE8D10F3-47FA-469A-9FAD-EE74DA31DAD5}"/>
              </a:ext>
            </a:extLst>
          </p:cNvPr>
          <p:cNvSpPr>
            <a:spLocks noGrp="1"/>
          </p:cNvSpPr>
          <p:nvPr>
            <p:ph idx="1"/>
          </p:nvPr>
        </p:nvSpPr>
        <p:spPr/>
        <p:txBody>
          <a:bodyPr/>
          <a:lstStyle/>
          <a:p>
            <a:r>
              <a:rPr lang="en-IN" dirty="0"/>
              <a:t>Define positive value</a:t>
            </a:r>
          </a:p>
          <a:p>
            <a:r>
              <a:rPr lang="en-IN" dirty="0"/>
              <a:t>Avoid Potential Downsides</a:t>
            </a:r>
          </a:p>
          <a:p>
            <a:r>
              <a:rPr lang="en-IN" dirty="0"/>
              <a:t>Prioritisation</a:t>
            </a:r>
          </a:p>
          <a:p>
            <a:r>
              <a:rPr lang="en-IN" b="1" dirty="0"/>
              <a:t>Incremental Development</a:t>
            </a:r>
          </a:p>
        </p:txBody>
      </p:sp>
      <p:sp>
        <p:nvSpPr>
          <p:cNvPr id="4" name="TextBox 3">
            <a:extLst>
              <a:ext uri="{FF2B5EF4-FFF2-40B4-BE49-F238E27FC236}">
                <a16:creationId xmlns:a16="http://schemas.microsoft.com/office/drawing/2014/main" id="{EAB70D7F-ACB1-45DF-B9B2-A95096B54842}"/>
              </a:ext>
            </a:extLst>
          </p:cNvPr>
          <p:cNvSpPr txBox="1"/>
          <p:nvPr/>
        </p:nvSpPr>
        <p:spPr>
          <a:xfrm>
            <a:off x="2171700" y="6488668"/>
            <a:ext cx="181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Source :ACP -ECO</a:t>
            </a:r>
          </a:p>
        </p:txBody>
      </p:sp>
      <p:sp>
        <p:nvSpPr>
          <p:cNvPr id="5" name="Footer Placeholder 4">
            <a:extLst>
              <a:ext uri="{FF2B5EF4-FFF2-40B4-BE49-F238E27FC236}">
                <a16:creationId xmlns:a16="http://schemas.microsoft.com/office/drawing/2014/main" id="{D6C65775-B370-4A97-9DDC-E8B7AE39D97C}"/>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1108809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A9C6-37E3-4C6D-BC8A-DE469DEFD239}"/>
              </a:ext>
            </a:extLst>
          </p:cNvPr>
          <p:cNvSpPr>
            <a:spLocks noGrp="1"/>
          </p:cNvSpPr>
          <p:nvPr>
            <p:ph type="title"/>
          </p:nvPr>
        </p:nvSpPr>
        <p:spPr/>
        <p:txBody>
          <a:bodyPr/>
          <a:lstStyle/>
          <a:p>
            <a:r>
              <a:rPr lang="en-IN" dirty="0"/>
              <a:t>Value Driven Delivery – Sub Domain II</a:t>
            </a:r>
          </a:p>
        </p:txBody>
      </p:sp>
      <p:pic>
        <p:nvPicPr>
          <p:cNvPr id="5" name="Content Placeholder 4">
            <a:extLst>
              <a:ext uri="{FF2B5EF4-FFF2-40B4-BE49-F238E27FC236}">
                <a16:creationId xmlns:a16="http://schemas.microsoft.com/office/drawing/2014/main" id="{0E2A2067-F793-4B3A-8A91-9F0668F0CF84}"/>
              </a:ext>
            </a:extLst>
          </p:cNvPr>
          <p:cNvPicPr>
            <a:picLocks noGrp="1" noChangeAspect="1"/>
          </p:cNvPicPr>
          <p:nvPr>
            <p:ph idx="1"/>
          </p:nvPr>
        </p:nvPicPr>
        <p:blipFill>
          <a:blip r:embed="rId2"/>
          <a:stretch>
            <a:fillRect/>
          </a:stretch>
        </p:blipFill>
        <p:spPr>
          <a:xfrm>
            <a:off x="838200" y="2118360"/>
            <a:ext cx="10558540" cy="3048000"/>
          </a:xfrm>
        </p:spPr>
      </p:pic>
      <p:sp>
        <p:nvSpPr>
          <p:cNvPr id="3" name="Footer Placeholder 2">
            <a:extLst>
              <a:ext uri="{FF2B5EF4-FFF2-40B4-BE49-F238E27FC236}">
                <a16:creationId xmlns:a16="http://schemas.microsoft.com/office/drawing/2014/main" id="{47A2A820-49E6-4D4B-89EE-155FF984DA55}"/>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326208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A9C6-37E3-4C6D-BC8A-DE469DEFD239}"/>
              </a:ext>
            </a:extLst>
          </p:cNvPr>
          <p:cNvSpPr>
            <a:spLocks noGrp="1"/>
          </p:cNvSpPr>
          <p:nvPr>
            <p:ph type="title"/>
          </p:nvPr>
        </p:nvSpPr>
        <p:spPr/>
        <p:txBody>
          <a:bodyPr/>
          <a:lstStyle/>
          <a:p>
            <a:r>
              <a:rPr lang="en-IN" dirty="0"/>
              <a:t>Value Driven Delivery – Sub Domain II</a:t>
            </a:r>
          </a:p>
        </p:txBody>
      </p:sp>
      <p:sp>
        <p:nvSpPr>
          <p:cNvPr id="4" name="Content Placeholder 3">
            <a:extLst>
              <a:ext uri="{FF2B5EF4-FFF2-40B4-BE49-F238E27FC236}">
                <a16:creationId xmlns:a16="http://schemas.microsoft.com/office/drawing/2014/main" id="{6A6E05A5-2F03-471B-9A83-12F8FAB3C46E}"/>
              </a:ext>
            </a:extLst>
          </p:cNvPr>
          <p:cNvSpPr>
            <a:spLocks noGrp="1"/>
          </p:cNvSpPr>
          <p:nvPr>
            <p:ph idx="1"/>
          </p:nvPr>
        </p:nvSpPr>
        <p:spPr/>
        <p:txBody>
          <a:bodyPr/>
          <a:lstStyle/>
          <a:p>
            <a:endParaRPr lang="en-IN"/>
          </a:p>
        </p:txBody>
      </p:sp>
      <p:grpSp>
        <p:nvGrpSpPr>
          <p:cNvPr id="10" name="Group 9">
            <a:extLst>
              <a:ext uri="{FF2B5EF4-FFF2-40B4-BE49-F238E27FC236}">
                <a16:creationId xmlns:a16="http://schemas.microsoft.com/office/drawing/2014/main" id="{03DFAC45-D564-4FF9-8E7F-F3AA7BBBC919}"/>
              </a:ext>
            </a:extLst>
          </p:cNvPr>
          <p:cNvGrpSpPr/>
          <p:nvPr/>
        </p:nvGrpSpPr>
        <p:grpSpPr>
          <a:xfrm>
            <a:off x="838200" y="1795833"/>
            <a:ext cx="10515600" cy="4180787"/>
            <a:chOff x="838200" y="2131113"/>
            <a:chExt cx="10515600" cy="4180787"/>
          </a:xfrm>
        </p:grpSpPr>
        <p:pic>
          <p:nvPicPr>
            <p:cNvPr id="7" name="Picture 6">
              <a:extLst>
                <a:ext uri="{FF2B5EF4-FFF2-40B4-BE49-F238E27FC236}">
                  <a16:creationId xmlns:a16="http://schemas.microsoft.com/office/drawing/2014/main" id="{BCBC273E-9BF7-4160-96FB-DAD938DFB329}"/>
                </a:ext>
              </a:extLst>
            </p:cNvPr>
            <p:cNvPicPr>
              <a:picLocks noChangeAspect="1"/>
            </p:cNvPicPr>
            <p:nvPr/>
          </p:nvPicPr>
          <p:blipFill>
            <a:blip r:embed="rId2"/>
            <a:stretch>
              <a:fillRect/>
            </a:stretch>
          </p:blipFill>
          <p:spPr>
            <a:xfrm>
              <a:off x="838200" y="2767504"/>
              <a:ext cx="10515600" cy="3544396"/>
            </a:xfrm>
            <a:prstGeom prst="rect">
              <a:avLst/>
            </a:prstGeom>
          </p:spPr>
        </p:pic>
        <p:pic>
          <p:nvPicPr>
            <p:cNvPr id="9" name="Picture 8">
              <a:extLst>
                <a:ext uri="{FF2B5EF4-FFF2-40B4-BE49-F238E27FC236}">
                  <a16:creationId xmlns:a16="http://schemas.microsoft.com/office/drawing/2014/main" id="{802066D2-B1A1-4573-8FE8-AAB042E90038}"/>
                </a:ext>
              </a:extLst>
            </p:cNvPr>
            <p:cNvPicPr>
              <a:picLocks noChangeAspect="1"/>
            </p:cNvPicPr>
            <p:nvPr/>
          </p:nvPicPr>
          <p:blipFill>
            <a:blip r:embed="rId3"/>
            <a:stretch>
              <a:fillRect/>
            </a:stretch>
          </p:blipFill>
          <p:spPr>
            <a:xfrm>
              <a:off x="838200" y="2131113"/>
              <a:ext cx="10515600" cy="636391"/>
            </a:xfrm>
            <a:prstGeom prst="rect">
              <a:avLst/>
            </a:prstGeom>
          </p:spPr>
        </p:pic>
      </p:grpSp>
      <p:sp>
        <p:nvSpPr>
          <p:cNvPr id="3" name="Footer Placeholder 2">
            <a:extLst>
              <a:ext uri="{FF2B5EF4-FFF2-40B4-BE49-F238E27FC236}">
                <a16:creationId xmlns:a16="http://schemas.microsoft.com/office/drawing/2014/main" id="{3D0170FD-3FA4-4E46-A00C-7B12963F478B}"/>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428220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AB10-7117-439C-99C1-C492B514A4B5}"/>
              </a:ext>
            </a:extLst>
          </p:cNvPr>
          <p:cNvSpPr>
            <a:spLocks noGrp="1"/>
          </p:cNvSpPr>
          <p:nvPr>
            <p:ph type="title"/>
          </p:nvPr>
        </p:nvSpPr>
        <p:spPr/>
        <p:txBody>
          <a:bodyPr/>
          <a:lstStyle/>
          <a:p>
            <a:r>
              <a:rPr lang="en-IN" dirty="0"/>
              <a:t>Value-Driven Delivery : Core  to Agile</a:t>
            </a:r>
          </a:p>
        </p:txBody>
      </p:sp>
      <p:sp>
        <p:nvSpPr>
          <p:cNvPr id="3" name="Content Placeholder 2">
            <a:extLst>
              <a:ext uri="{FF2B5EF4-FFF2-40B4-BE49-F238E27FC236}">
                <a16:creationId xmlns:a16="http://schemas.microsoft.com/office/drawing/2014/main" id="{60B4126B-A50D-400C-9BED-A73EA1B02163}"/>
              </a:ext>
            </a:extLst>
          </p:cNvPr>
          <p:cNvSpPr>
            <a:spLocks noGrp="1"/>
          </p:cNvSpPr>
          <p:nvPr>
            <p:ph idx="1"/>
          </p:nvPr>
        </p:nvSpPr>
        <p:spPr/>
        <p:txBody>
          <a:bodyPr>
            <a:normAutofit lnSpcReduction="10000"/>
          </a:bodyPr>
          <a:lstStyle/>
          <a:p>
            <a:pPr marL="0" indent="0">
              <a:buNone/>
            </a:pPr>
            <a:r>
              <a:rPr lang="en-IN" sz="2400" dirty="0"/>
              <a:t>Agile Manifesto values: </a:t>
            </a:r>
          </a:p>
          <a:p>
            <a:pPr marL="0" indent="0">
              <a:buNone/>
            </a:pPr>
            <a:endParaRPr lang="en-IN" dirty="0"/>
          </a:p>
          <a:p>
            <a:pPr marL="0" indent="0">
              <a:buNone/>
            </a:pPr>
            <a:r>
              <a:rPr lang="en-IN" dirty="0"/>
              <a:t>	</a:t>
            </a:r>
            <a:r>
              <a:rPr lang="en-IN" sz="3200" dirty="0"/>
              <a:t>“Working Software over comprehensive documentation”</a:t>
            </a:r>
          </a:p>
          <a:p>
            <a:pPr marL="0" indent="0">
              <a:buNone/>
            </a:pPr>
            <a:endParaRPr lang="en-IN" sz="2400" dirty="0"/>
          </a:p>
          <a:p>
            <a:pPr marL="0" indent="0">
              <a:buNone/>
            </a:pPr>
            <a:endParaRPr lang="en-IN" sz="2400" dirty="0"/>
          </a:p>
          <a:p>
            <a:pPr marL="0" indent="0">
              <a:buNone/>
            </a:pPr>
            <a:r>
              <a:rPr lang="en-IN" sz="2400" dirty="0"/>
              <a:t>Agile Manifesto principles:</a:t>
            </a:r>
          </a:p>
          <a:p>
            <a:pPr marL="0" indent="0">
              <a:buNone/>
            </a:pPr>
            <a:endParaRPr lang="en-IN" dirty="0"/>
          </a:p>
          <a:p>
            <a:pPr marL="0" indent="0">
              <a:buNone/>
            </a:pPr>
            <a:r>
              <a:rPr lang="en-IN" dirty="0"/>
              <a:t>	“Deliver Working software frequently”</a:t>
            </a:r>
          </a:p>
          <a:p>
            <a:pPr marL="0" indent="0">
              <a:buNone/>
            </a:pPr>
            <a:r>
              <a:rPr lang="en-IN" dirty="0"/>
              <a:t>	“Working software is the primary measure of progress”</a:t>
            </a:r>
          </a:p>
        </p:txBody>
      </p:sp>
      <p:sp>
        <p:nvSpPr>
          <p:cNvPr id="4" name="Footer Placeholder 3">
            <a:extLst>
              <a:ext uri="{FF2B5EF4-FFF2-40B4-BE49-F238E27FC236}">
                <a16:creationId xmlns:a16="http://schemas.microsoft.com/office/drawing/2014/main" id="{10681556-89DF-416D-BA34-32323A46334E}"/>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381359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9372-764A-402B-9815-CFE4652FD456}"/>
              </a:ext>
            </a:extLst>
          </p:cNvPr>
          <p:cNvSpPr>
            <a:spLocks noGrp="1"/>
          </p:cNvSpPr>
          <p:nvPr>
            <p:ph type="title"/>
          </p:nvPr>
        </p:nvSpPr>
        <p:spPr/>
        <p:txBody>
          <a:bodyPr/>
          <a:lstStyle/>
          <a:p>
            <a:r>
              <a:rPr lang="en-IN" b="1" dirty="0"/>
              <a:t>Incremental Development</a:t>
            </a:r>
          </a:p>
        </p:txBody>
      </p:sp>
      <p:graphicFrame>
        <p:nvGraphicFramePr>
          <p:cNvPr id="4" name="Content Placeholder 3">
            <a:extLst>
              <a:ext uri="{FF2B5EF4-FFF2-40B4-BE49-F238E27FC236}">
                <a16:creationId xmlns:a16="http://schemas.microsoft.com/office/drawing/2014/main" id="{BF8975D8-D342-4D9E-A9DB-7C0CD2BE652D}"/>
              </a:ext>
            </a:extLst>
          </p:cNvPr>
          <p:cNvGraphicFramePr>
            <a:graphicFrameLocks noGrp="1"/>
          </p:cNvGraphicFramePr>
          <p:nvPr>
            <p:ph idx="1"/>
            <p:extLst>
              <p:ext uri="{D42A27DB-BD31-4B8C-83A1-F6EECF244321}">
                <p14:modId xmlns:p14="http://schemas.microsoft.com/office/powerpoint/2010/main" val="131553111"/>
              </p:ext>
            </p:extLst>
          </p:nvPr>
        </p:nvGraphicFramePr>
        <p:xfrm>
          <a:off x="792480" y="1923812"/>
          <a:ext cx="10515597" cy="3114040"/>
        </p:xfrm>
        <a:graphic>
          <a:graphicData uri="http://schemas.openxmlformats.org/drawingml/2006/table">
            <a:tbl>
              <a:tblPr firstRow="1" bandRow="1">
                <a:tableStyleId>{5C22544A-7EE6-4342-B048-85BDC9FD1C3A}</a:tableStyleId>
              </a:tblPr>
              <a:tblGrid>
                <a:gridCol w="1410937">
                  <a:extLst>
                    <a:ext uri="{9D8B030D-6E8A-4147-A177-3AD203B41FA5}">
                      <a16:colId xmlns:a16="http://schemas.microsoft.com/office/drawing/2014/main" val="1876554795"/>
                    </a:ext>
                  </a:extLst>
                </a:gridCol>
                <a:gridCol w="3846862">
                  <a:extLst>
                    <a:ext uri="{9D8B030D-6E8A-4147-A177-3AD203B41FA5}">
                      <a16:colId xmlns:a16="http://schemas.microsoft.com/office/drawing/2014/main" val="3967682128"/>
                    </a:ext>
                  </a:extLst>
                </a:gridCol>
                <a:gridCol w="2628899">
                  <a:extLst>
                    <a:ext uri="{9D8B030D-6E8A-4147-A177-3AD203B41FA5}">
                      <a16:colId xmlns:a16="http://schemas.microsoft.com/office/drawing/2014/main" val="2878419009"/>
                    </a:ext>
                  </a:extLst>
                </a:gridCol>
                <a:gridCol w="2628899">
                  <a:extLst>
                    <a:ext uri="{9D8B030D-6E8A-4147-A177-3AD203B41FA5}">
                      <a16:colId xmlns:a16="http://schemas.microsoft.com/office/drawing/2014/main" val="1572046852"/>
                    </a:ext>
                  </a:extLst>
                </a:gridCol>
              </a:tblGrid>
              <a:tr h="370840">
                <a:tc>
                  <a:txBody>
                    <a:bodyPr/>
                    <a:lstStyle/>
                    <a:p>
                      <a:r>
                        <a:rPr lang="en-IN" dirty="0"/>
                        <a:t>Tasks</a:t>
                      </a:r>
                    </a:p>
                  </a:txBody>
                  <a:tcPr/>
                </a:tc>
                <a:tc>
                  <a:txBody>
                    <a:bodyPr/>
                    <a:lstStyle/>
                    <a:p>
                      <a:r>
                        <a:rPr lang="en-IN" dirty="0"/>
                        <a:t>Question</a:t>
                      </a:r>
                    </a:p>
                  </a:txBody>
                  <a:tcPr/>
                </a:tc>
                <a:tc>
                  <a:txBody>
                    <a:bodyPr/>
                    <a:lstStyle/>
                    <a:p>
                      <a:r>
                        <a:rPr lang="en-IN" dirty="0"/>
                        <a:t>T&amp;T</a:t>
                      </a:r>
                    </a:p>
                  </a:txBody>
                  <a:tcPr/>
                </a:tc>
                <a:tc>
                  <a:txBody>
                    <a:bodyPr/>
                    <a:lstStyle/>
                    <a:p>
                      <a:r>
                        <a:rPr lang="en-IN" dirty="0"/>
                        <a:t>K&amp;S</a:t>
                      </a:r>
                    </a:p>
                  </a:txBody>
                  <a:tcPr/>
                </a:tc>
                <a:extLst>
                  <a:ext uri="{0D108BD9-81ED-4DB2-BD59-A6C34878D82A}">
                    <a16:rowId xmlns:a16="http://schemas.microsoft.com/office/drawing/2014/main" val="975385563"/>
                  </a:ext>
                </a:extLst>
              </a:tr>
              <a:tr h="370840">
                <a:tc>
                  <a:txBody>
                    <a:bodyPr/>
                    <a:lstStyle/>
                    <a:p>
                      <a:r>
                        <a:rPr lang="en-IN" dirty="0"/>
                        <a:t>Task 10</a:t>
                      </a:r>
                    </a:p>
                  </a:txBody>
                  <a:tcPr/>
                </a:tc>
                <a:tc>
                  <a:txBody>
                    <a:bodyPr/>
                    <a:lstStyle/>
                    <a:p>
                      <a:r>
                        <a:rPr lang="en-IN" dirty="0"/>
                        <a:t>How to engage stakeholders to obtain feedback and correction to work in progress and planned work?</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Frequent verification and Validation</a:t>
                      </a:r>
                    </a:p>
                    <a:p>
                      <a:pPr marL="285750" indent="-285750">
                        <a:buFont typeface="Arial" panose="020B0604020202020204" pitchFamily="34" charset="0"/>
                        <a:buChar char="•"/>
                      </a:pPr>
                      <a:endParaRPr lang="en-IN" dirty="0"/>
                    </a:p>
                  </a:txBody>
                  <a:tcPr/>
                </a:tc>
                <a:tc>
                  <a:txBody>
                    <a:bodyPr/>
                    <a:lstStyle/>
                    <a:p>
                      <a:endParaRPr lang="en-IN" dirty="0"/>
                    </a:p>
                  </a:txBody>
                  <a:tcPr/>
                </a:tc>
                <a:extLst>
                  <a:ext uri="{0D108BD9-81ED-4DB2-BD59-A6C34878D82A}">
                    <a16:rowId xmlns:a16="http://schemas.microsoft.com/office/drawing/2014/main" val="1352870324"/>
                  </a:ext>
                </a:extLst>
              </a:tr>
              <a:tr h="370840">
                <a:tc>
                  <a:txBody>
                    <a:bodyPr/>
                    <a:lstStyle/>
                    <a:p>
                      <a:r>
                        <a:rPr lang="en-IN" dirty="0"/>
                        <a:t>Task 11</a:t>
                      </a:r>
                    </a:p>
                  </a:txBody>
                  <a:tcPr/>
                </a:tc>
                <a:tc>
                  <a:txBody>
                    <a:bodyPr/>
                    <a:lstStyle/>
                    <a:p>
                      <a:r>
                        <a:rPr lang="en-IN" dirty="0"/>
                        <a:t>How to maintain backlog in order to maximise total value proposition over time</a:t>
                      </a:r>
                    </a:p>
                  </a:txBody>
                  <a:tcPr/>
                </a:tc>
                <a:tc>
                  <a:txBody>
                    <a:bodyPr/>
                    <a:lstStyle/>
                    <a:p>
                      <a:pPr marL="285750" indent="-285750">
                        <a:buFont typeface="Arial" panose="020B0604020202020204" pitchFamily="34" charset="0"/>
                        <a:buChar char="•"/>
                      </a:pPr>
                      <a:r>
                        <a:rPr lang="en-IN" dirty="0"/>
                        <a:t>Risk Adjusted Backlog</a:t>
                      </a:r>
                    </a:p>
                  </a:txBody>
                  <a:tcPr/>
                </a:tc>
                <a:tc>
                  <a:txBody>
                    <a:bodyPr/>
                    <a:lstStyle/>
                    <a:p>
                      <a:r>
                        <a:rPr lang="en-IN" dirty="0"/>
                        <a:t>Risk Management</a:t>
                      </a:r>
                    </a:p>
                    <a:p>
                      <a:r>
                        <a:rPr lang="en-IN" dirty="0"/>
                        <a:t>Requirement Gathering</a:t>
                      </a:r>
                    </a:p>
                  </a:txBody>
                  <a:tcPr/>
                </a:tc>
                <a:extLst>
                  <a:ext uri="{0D108BD9-81ED-4DB2-BD59-A6C34878D82A}">
                    <a16:rowId xmlns:a16="http://schemas.microsoft.com/office/drawing/2014/main" val="3397726485"/>
                  </a:ext>
                </a:extLst>
              </a:tr>
              <a:tr h="370840">
                <a:tc>
                  <a:txBody>
                    <a:bodyPr/>
                    <a:lstStyle/>
                    <a:p>
                      <a:r>
                        <a:rPr lang="en-IN" dirty="0"/>
                        <a:t>Task 12</a:t>
                      </a:r>
                    </a:p>
                  </a:txBody>
                  <a:tcPr/>
                </a:tc>
                <a:tc>
                  <a:txBody>
                    <a:bodyPr/>
                    <a:lstStyle/>
                    <a:p>
                      <a:r>
                        <a:rPr lang="en-IN" dirty="0"/>
                        <a:t>How to keep aligned with Stakeholder’s requirement considering  changing environment</a:t>
                      </a:r>
                    </a:p>
                  </a:txBody>
                  <a:tcPr/>
                </a:tc>
                <a:tc>
                  <a:txBody>
                    <a:bodyPr/>
                    <a:lstStyle/>
                    <a:p>
                      <a:pPr marL="285750" indent="-285750">
                        <a:buFont typeface="Arial" panose="020B0604020202020204" pitchFamily="34" charset="0"/>
                        <a:buChar char="•"/>
                      </a:pPr>
                      <a:r>
                        <a:rPr lang="en-IN" dirty="0"/>
                        <a:t>Review </a:t>
                      </a:r>
                    </a:p>
                    <a:p>
                      <a:pPr marL="285750" indent="-285750">
                        <a:buFont typeface="Arial" panose="020B0604020202020204" pitchFamily="34" charset="0"/>
                        <a:buChar char="•"/>
                      </a:pPr>
                      <a:r>
                        <a:rPr lang="en-IN" dirty="0"/>
                        <a:t>Customer Valued Prioritisation</a:t>
                      </a:r>
                    </a:p>
                  </a:txBody>
                  <a:tcPr/>
                </a:tc>
                <a:tc>
                  <a:txBody>
                    <a:bodyPr/>
                    <a:lstStyle/>
                    <a:p>
                      <a:r>
                        <a:rPr lang="en-IN" dirty="0"/>
                        <a:t>Adaptive Planning</a:t>
                      </a:r>
                    </a:p>
                  </a:txBody>
                  <a:tcPr/>
                </a:tc>
                <a:extLst>
                  <a:ext uri="{0D108BD9-81ED-4DB2-BD59-A6C34878D82A}">
                    <a16:rowId xmlns:a16="http://schemas.microsoft.com/office/drawing/2014/main" val="1152519041"/>
                  </a:ext>
                </a:extLst>
              </a:tr>
            </a:tbl>
          </a:graphicData>
        </a:graphic>
      </p:graphicFrame>
      <p:sp>
        <p:nvSpPr>
          <p:cNvPr id="3" name="Footer Placeholder 2">
            <a:extLst>
              <a:ext uri="{FF2B5EF4-FFF2-40B4-BE49-F238E27FC236}">
                <a16:creationId xmlns:a16="http://schemas.microsoft.com/office/drawing/2014/main" id="{B68055FC-DECB-4070-AF57-4670327172B1}"/>
              </a:ext>
            </a:extLst>
          </p:cNvPr>
          <p:cNvSpPr>
            <a:spLocks noGrp="1"/>
          </p:cNvSpPr>
          <p:nvPr>
            <p:ph type="ftr" sz="quarter" idx="11"/>
          </p:nvPr>
        </p:nvSpPr>
        <p:spPr/>
        <p:txBody>
          <a:bodyPr/>
          <a:lstStyle/>
          <a:p>
            <a:r>
              <a:rPr lang="en-IN"/>
              <a:t>Author - Neelam Jha (PMP Certified)</a:t>
            </a:r>
          </a:p>
        </p:txBody>
      </p:sp>
      <p:sp>
        <p:nvSpPr>
          <p:cNvPr id="5" name="TextBox 4">
            <a:extLst>
              <a:ext uri="{FF2B5EF4-FFF2-40B4-BE49-F238E27FC236}">
                <a16:creationId xmlns:a16="http://schemas.microsoft.com/office/drawing/2014/main" id="{A76546B9-0620-4B53-B8C7-115F113881F2}"/>
              </a:ext>
            </a:extLst>
          </p:cNvPr>
          <p:cNvSpPr txBox="1"/>
          <p:nvPr/>
        </p:nvSpPr>
        <p:spPr>
          <a:xfrm>
            <a:off x="1203960" y="1539240"/>
            <a:ext cx="7137595" cy="369332"/>
          </a:xfrm>
          <a:prstGeom prst="rect">
            <a:avLst/>
          </a:prstGeom>
          <a:noFill/>
        </p:spPr>
        <p:txBody>
          <a:bodyPr wrap="none" rtlCol="0">
            <a:spAutoFit/>
          </a:bodyPr>
          <a:lstStyle/>
          <a:p>
            <a:r>
              <a:rPr lang="en-IN" dirty="0"/>
              <a:t>Note : The tools &amp; techniques and Knowledge &amp; Skills  are not exhaustive .</a:t>
            </a:r>
          </a:p>
        </p:txBody>
      </p:sp>
    </p:spTree>
    <p:extLst>
      <p:ext uri="{BB962C8B-B14F-4D97-AF65-F5344CB8AC3E}">
        <p14:creationId xmlns:p14="http://schemas.microsoft.com/office/powerpoint/2010/main" val="269399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9372-764A-402B-9815-CFE4652FD456}"/>
              </a:ext>
            </a:extLst>
          </p:cNvPr>
          <p:cNvSpPr>
            <a:spLocks noGrp="1"/>
          </p:cNvSpPr>
          <p:nvPr>
            <p:ph type="title"/>
          </p:nvPr>
        </p:nvSpPr>
        <p:spPr/>
        <p:txBody>
          <a:bodyPr/>
          <a:lstStyle/>
          <a:p>
            <a:r>
              <a:rPr lang="en-IN" b="1" dirty="0"/>
              <a:t>Incremental Development</a:t>
            </a:r>
          </a:p>
        </p:txBody>
      </p:sp>
      <p:graphicFrame>
        <p:nvGraphicFramePr>
          <p:cNvPr id="4" name="Content Placeholder 3">
            <a:extLst>
              <a:ext uri="{FF2B5EF4-FFF2-40B4-BE49-F238E27FC236}">
                <a16:creationId xmlns:a16="http://schemas.microsoft.com/office/drawing/2014/main" id="{BF8975D8-D342-4D9E-A9DB-7C0CD2BE652D}"/>
              </a:ext>
            </a:extLst>
          </p:cNvPr>
          <p:cNvGraphicFramePr>
            <a:graphicFrameLocks noGrp="1"/>
          </p:cNvGraphicFramePr>
          <p:nvPr>
            <p:ph idx="1"/>
            <p:extLst>
              <p:ext uri="{D42A27DB-BD31-4B8C-83A1-F6EECF244321}">
                <p14:modId xmlns:p14="http://schemas.microsoft.com/office/powerpoint/2010/main" val="4006216690"/>
              </p:ext>
            </p:extLst>
          </p:nvPr>
        </p:nvGraphicFramePr>
        <p:xfrm>
          <a:off x="838200" y="1973104"/>
          <a:ext cx="10515597" cy="2473960"/>
        </p:xfrm>
        <a:graphic>
          <a:graphicData uri="http://schemas.openxmlformats.org/drawingml/2006/table">
            <a:tbl>
              <a:tblPr firstRow="1" bandRow="1">
                <a:tableStyleId>{5C22544A-7EE6-4342-B048-85BDC9FD1C3A}</a:tableStyleId>
              </a:tblPr>
              <a:tblGrid>
                <a:gridCol w="1410937">
                  <a:extLst>
                    <a:ext uri="{9D8B030D-6E8A-4147-A177-3AD203B41FA5}">
                      <a16:colId xmlns:a16="http://schemas.microsoft.com/office/drawing/2014/main" val="1876554795"/>
                    </a:ext>
                  </a:extLst>
                </a:gridCol>
                <a:gridCol w="3846862">
                  <a:extLst>
                    <a:ext uri="{9D8B030D-6E8A-4147-A177-3AD203B41FA5}">
                      <a16:colId xmlns:a16="http://schemas.microsoft.com/office/drawing/2014/main" val="3967682128"/>
                    </a:ext>
                  </a:extLst>
                </a:gridCol>
                <a:gridCol w="2628899">
                  <a:extLst>
                    <a:ext uri="{9D8B030D-6E8A-4147-A177-3AD203B41FA5}">
                      <a16:colId xmlns:a16="http://schemas.microsoft.com/office/drawing/2014/main" val="2878419009"/>
                    </a:ext>
                  </a:extLst>
                </a:gridCol>
                <a:gridCol w="2628899">
                  <a:extLst>
                    <a:ext uri="{9D8B030D-6E8A-4147-A177-3AD203B41FA5}">
                      <a16:colId xmlns:a16="http://schemas.microsoft.com/office/drawing/2014/main" val="1572046852"/>
                    </a:ext>
                  </a:extLst>
                </a:gridCol>
              </a:tblGrid>
              <a:tr h="370840">
                <a:tc>
                  <a:txBody>
                    <a:bodyPr/>
                    <a:lstStyle/>
                    <a:p>
                      <a:r>
                        <a:rPr lang="en-IN" dirty="0"/>
                        <a:t>Tasks</a:t>
                      </a:r>
                    </a:p>
                  </a:txBody>
                  <a:tcPr/>
                </a:tc>
                <a:tc>
                  <a:txBody>
                    <a:bodyPr/>
                    <a:lstStyle/>
                    <a:p>
                      <a:r>
                        <a:rPr lang="en-IN" dirty="0"/>
                        <a:t>Question</a:t>
                      </a:r>
                    </a:p>
                  </a:txBody>
                  <a:tcPr/>
                </a:tc>
                <a:tc>
                  <a:txBody>
                    <a:bodyPr/>
                    <a:lstStyle/>
                    <a:p>
                      <a:r>
                        <a:rPr lang="en-IN" dirty="0"/>
                        <a:t>T&amp;T</a:t>
                      </a:r>
                    </a:p>
                  </a:txBody>
                  <a:tcPr/>
                </a:tc>
                <a:tc>
                  <a:txBody>
                    <a:bodyPr/>
                    <a:lstStyle/>
                    <a:p>
                      <a:r>
                        <a:rPr lang="en-IN" dirty="0"/>
                        <a:t>K&amp;S</a:t>
                      </a:r>
                    </a:p>
                  </a:txBody>
                  <a:tcPr/>
                </a:tc>
                <a:extLst>
                  <a:ext uri="{0D108BD9-81ED-4DB2-BD59-A6C34878D82A}">
                    <a16:rowId xmlns:a16="http://schemas.microsoft.com/office/drawing/2014/main" val="975385563"/>
                  </a:ext>
                </a:extLst>
              </a:tr>
              <a:tr h="370840">
                <a:tc>
                  <a:txBody>
                    <a:bodyPr/>
                    <a:lstStyle/>
                    <a:p>
                      <a:r>
                        <a:rPr lang="en-IN" dirty="0"/>
                        <a:t>Task 13</a:t>
                      </a:r>
                    </a:p>
                  </a:txBody>
                  <a:tcPr/>
                </a:tc>
                <a:tc>
                  <a:txBody>
                    <a:bodyPr/>
                    <a:lstStyle/>
                    <a:p>
                      <a:r>
                        <a:rPr lang="en-IN" dirty="0"/>
                        <a:t>How to plan non functional requirement considering environment in which the solution will be used to minimise the probability of failure.</a:t>
                      </a:r>
                    </a:p>
                  </a:txBody>
                  <a:tcPr/>
                </a:tc>
                <a:tc>
                  <a:txBody>
                    <a:bodyPr/>
                    <a:lstStyle/>
                    <a:p>
                      <a:pPr marL="285750" indent="-285750">
                        <a:buFont typeface="Arial" panose="020B0604020202020204" pitchFamily="34" charset="0"/>
                        <a:buChar char="•"/>
                      </a:pPr>
                      <a:r>
                        <a:rPr lang="en-IN" dirty="0"/>
                        <a:t>Product Roadmap</a:t>
                      </a:r>
                    </a:p>
                    <a:p>
                      <a:pPr marL="285750" indent="-285750">
                        <a:buFont typeface="Arial" panose="020B0604020202020204" pitchFamily="34" charset="0"/>
                        <a:buChar char="•"/>
                      </a:pPr>
                      <a:r>
                        <a:rPr lang="en-IN" dirty="0"/>
                        <a:t>Risk adjusted backlog</a:t>
                      </a:r>
                    </a:p>
                    <a:p>
                      <a:pPr marL="285750" indent="-285750">
                        <a:buFont typeface="Arial" panose="020B0604020202020204" pitchFamily="34" charset="0"/>
                        <a:buChar char="•"/>
                      </a:pPr>
                      <a:r>
                        <a:rPr lang="en-IN" dirty="0"/>
                        <a:t>Review Meeting</a:t>
                      </a:r>
                    </a:p>
                    <a:p>
                      <a:pPr marL="285750" indent="-285750">
                        <a:buFont typeface="Arial" panose="020B0604020202020204" pitchFamily="34" charset="0"/>
                        <a:buChar char="•"/>
                      </a:pPr>
                      <a:endParaRPr lang="en-IN" dirty="0"/>
                    </a:p>
                  </a:txBody>
                  <a:tcPr/>
                </a:tc>
                <a:tc>
                  <a:txBody>
                    <a:bodyPr/>
                    <a:lstStyle/>
                    <a:p>
                      <a:endParaRPr lang="en-IN" dirty="0"/>
                    </a:p>
                  </a:txBody>
                  <a:tcPr/>
                </a:tc>
                <a:extLst>
                  <a:ext uri="{0D108BD9-81ED-4DB2-BD59-A6C34878D82A}">
                    <a16:rowId xmlns:a16="http://schemas.microsoft.com/office/drawing/2014/main" val="1352870324"/>
                  </a:ext>
                </a:extLst>
              </a:tr>
              <a:tr h="370840">
                <a:tc>
                  <a:txBody>
                    <a:bodyPr/>
                    <a:lstStyle/>
                    <a:p>
                      <a:r>
                        <a:rPr lang="en-IN" dirty="0"/>
                        <a:t>Task 14</a:t>
                      </a:r>
                    </a:p>
                  </a:txBody>
                  <a:tcPr/>
                </a:tc>
                <a:tc>
                  <a:txBody>
                    <a:bodyPr/>
                    <a:lstStyle/>
                    <a:p>
                      <a:r>
                        <a:rPr lang="en-IN" dirty="0"/>
                        <a:t>How to identify and incorporate improvements in to overall process and product/services</a:t>
                      </a:r>
                    </a:p>
                  </a:txBody>
                  <a:tcPr/>
                </a:tc>
                <a:tc>
                  <a:txBody>
                    <a:bodyPr/>
                    <a:lstStyle/>
                    <a:p>
                      <a:pPr marL="285750" indent="-285750">
                        <a:buFont typeface="Arial" panose="020B0604020202020204" pitchFamily="34" charset="0"/>
                        <a:buChar char="•"/>
                      </a:pPr>
                      <a:r>
                        <a:rPr lang="en-IN" dirty="0"/>
                        <a:t>Review Meeting</a:t>
                      </a:r>
                    </a:p>
                  </a:txBody>
                  <a:tcPr/>
                </a:tc>
                <a:tc>
                  <a:txBody>
                    <a:bodyPr/>
                    <a:lstStyle/>
                    <a:p>
                      <a:endParaRPr lang="en-IN" dirty="0"/>
                    </a:p>
                  </a:txBody>
                  <a:tcPr/>
                </a:tc>
                <a:extLst>
                  <a:ext uri="{0D108BD9-81ED-4DB2-BD59-A6C34878D82A}">
                    <a16:rowId xmlns:a16="http://schemas.microsoft.com/office/drawing/2014/main" val="3397726485"/>
                  </a:ext>
                </a:extLst>
              </a:tr>
            </a:tbl>
          </a:graphicData>
        </a:graphic>
      </p:graphicFrame>
      <p:sp>
        <p:nvSpPr>
          <p:cNvPr id="3" name="Footer Placeholder 2">
            <a:extLst>
              <a:ext uri="{FF2B5EF4-FFF2-40B4-BE49-F238E27FC236}">
                <a16:creationId xmlns:a16="http://schemas.microsoft.com/office/drawing/2014/main" id="{40B2AD3B-A82A-4E9A-B5CB-E5D657A9BEED}"/>
              </a:ext>
            </a:extLst>
          </p:cNvPr>
          <p:cNvSpPr>
            <a:spLocks noGrp="1"/>
          </p:cNvSpPr>
          <p:nvPr>
            <p:ph type="ftr" sz="quarter" idx="11"/>
          </p:nvPr>
        </p:nvSpPr>
        <p:spPr/>
        <p:txBody>
          <a:bodyPr/>
          <a:lstStyle/>
          <a:p>
            <a:r>
              <a:rPr lang="en-IN"/>
              <a:t>Author - Neelam Jha (PMP Certified)</a:t>
            </a:r>
          </a:p>
        </p:txBody>
      </p:sp>
      <p:sp>
        <p:nvSpPr>
          <p:cNvPr id="5" name="TextBox 4">
            <a:extLst>
              <a:ext uri="{FF2B5EF4-FFF2-40B4-BE49-F238E27FC236}">
                <a16:creationId xmlns:a16="http://schemas.microsoft.com/office/drawing/2014/main" id="{2C3FC7F0-56A8-474D-B1AA-64B8E3C43ADA}"/>
              </a:ext>
            </a:extLst>
          </p:cNvPr>
          <p:cNvSpPr txBox="1"/>
          <p:nvPr/>
        </p:nvSpPr>
        <p:spPr>
          <a:xfrm>
            <a:off x="1203960" y="1539240"/>
            <a:ext cx="7137595" cy="369332"/>
          </a:xfrm>
          <a:prstGeom prst="rect">
            <a:avLst/>
          </a:prstGeom>
          <a:noFill/>
        </p:spPr>
        <p:txBody>
          <a:bodyPr wrap="none" rtlCol="0">
            <a:spAutoFit/>
          </a:bodyPr>
          <a:lstStyle/>
          <a:p>
            <a:r>
              <a:rPr lang="en-IN" dirty="0"/>
              <a:t>Note : The tools &amp; techniques and Knowledge &amp; Skills  are not exhaustive .</a:t>
            </a:r>
          </a:p>
        </p:txBody>
      </p:sp>
    </p:spTree>
    <p:extLst>
      <p:ext uri="{BB962C8B-B14F-4D97-AF65-F5344CB8AC3E}">
        <p14:creationId xmlns:p14="http://schemas.microsoft.com/office/powerpoint/2010/main" val="34244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11B3-6AB2-4DAF-9231-2FC7C14FC133}"/>
              </a:ext>
            </a:extLst>
          </p:cNvPr>
          <p:cNvSpPr>
            <a:spLocks noGrp="1"/>
          </p:cNvSpPr>
          <p:nvPr>
            <p:ph type="title"/>
          </p:nvPr>
        </p:nvSpPr>
        <p:spPr>
          <a:xfrm>
            <a:off x="838200" y="308855"/>
            <a:ext cx="10515600" cy="1325563"/>
          </a:xfrm>
        </p:spPr>
        <p:txBody>
          <a:bodyPr/>
          <a:lstStyle/>
          <a:p>
            <a:r>
              <a:rPr lang="en-IN" dirty="0"/>
              <a:t>Value Delivery : Context</a:t>
            </a:r>
          </a:p>
        </p:txBody>
      </p:sp>
      <p:pic>
        <p:nvPicPr>
          <p:cNvPr id="5" name="Graphic 4" descr="Users outline">
            <a:extLst>
              <a:ext uri="{FF2B5EF4-FFF2-40B4-BE49-F238E27FC236}">
                <a16:creationId xmlns:a16="http://schemas.microsoft.com/office/drawing/2014/main" id="{E173FA1C-A504-4D32-B915-EC9285FD4A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138" y="2015197"/>
            <a:ext cx="914400" cy="914400"/>
          </a:xfrm>
          <a:prstGeom prst="rect">
            <a:avLst/>
          </a:prstGeom>
        </p:spPr>
      </p:pic>
      <p:sp>
        <p:nvSpPr>
          <p:cNvPr id="6" name="Oval 5">
            <a:extLst>
              <a:ext uri="{FF2B5EF4-FFF2-40B4-BE49-F238E27FC236}">
                <a16:creationId xmlns:a16="http://schemas.microsoft.com/office/drawing/2014/main" id="{04E94CA5-46D7-43FF-9017-A0ED4CBF766B}"/>
              </a:ext>
            </a:extLst>
          </p:cNvPr>
          <p:cNvSpPr/>
          <p:nvPr/>
        </p:nvSpPr>
        <p:spPr>
          <a:xfrm>
            <a:off x="2250831" y="2015197"/>
            <a:ext cx="299641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Stakeholder Need</a:t>
            </a:r>
          </a:p>
        </p:txBody>
      </p:sp>
      <p:sp>
        <p:nvSpPr>
          <p:cNvPr id="7" name="Oval 6">
            <a:extLst>
              <a:ext uri="{FF2B5EF4-FFF2-40B4-BE49-F238E27FC236}">
                <a16:creationId xmlns:a16="http://schemas.microsoft.com/office/drawing/2014/main" id="{12D8C63C-4BB5-4503-B984-79002E6961F4}"/>
              </a:ext>
            </a:extLst>
          </p:cNvPr>
          <p:cNvSpPr/>
          <p:nvPr/>
        </p:nvSpPr>
        <p:spPr>
          <a:xfrm>
            <a:off x="4597791" y="2796906"/>
            <a:ext cx="299641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Prioritise</a:t>
            </a:r>
          </a:p>
        </p:txBody>
      </p:sp>
      <p:sp>
        <p:nvSpPr>
          <p:cNvPr id="8" name="Oval 7">
            <a:extLst>
              <a:ext uri="{FF2B5EF4-FFF2-40B4-BE49-F238E27FC236}">
                <a16:creationId xmlns:a16="http://schemas.microsoft.com/office/drawing/2014/main" id="{C0383F34-94B6-40EB-B30E-53068ECFE85C}"/>
              </a:ext>
            </a:extLst>
          </p:cNvPr>
          <p:cNvSpPr/>
          <p:nvPr/>
        </p:nvSpPr>
        <p:spPr>
          <a:xfrm>
            <a:off x="8058444" y="2504049"/>
            <a:ext cx="2996418" cy="12072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Deliver   valuable result</a:t>
            </a:r>
          </a:p>
        </p:txBody>
      </p:sp>
      <p:sp>
        <p:nvSpPr>
          <p:cNvPr id="50" name="Arc 49">
            <a:extLst>
              <a:ext uri="{FF2B5EF4-FFF2-40B4-BE49-F238E27FC236}">
                <a16:creationId xmlns:a16="http://schemas.microsoft.com/office/drawing/2014/main" id="{7A69AB6D-2DAE-4247-BF61-DF0B19663EB0}"/>
              </a:ext>
            </a:extLst>
          </p:cNvPr>
          <p:cNvSpPr/>
          <p:nvPr/>
        </p:nvSpPr>
        <p:spPr>
          <a:xfrm>
            <a:off x="8637550" y="3795080"/>
            <a:ext cx="661182" cy="667556"/>
          </a:xfrm>
          <a:prstGeom prst="arc">
            <a:avLst>
              <a:gd name="adj1" fmla="val 8265142"/>
              <a:gd name="adj2" fmla="val 616825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1" name="Arc 50">
            <a:extLst>
              <a:ext uri="{FF2B5EF4-FFF2-40B4-BE49-F238E27FC236}">
                <a16:creationId xmlns:a16="http://schemas.microsoft.com/office/drawing/2014/main" id="{2AF5715A-10E0-45A1-B56C-3618390DE4FF}"/>
              </a:ext>
            </a:extLst>
          </p:cNvPr>
          <p:cNvSpPr/>
          <p:nvPr/>
        </p:nvSpPr>
        <p:spPr>
          <a:xfrm>
            <a:off x="9423005" y="3823215"/>
            <a:ext cx="661182" cy="667556"/>
          </a:xfrm>
          <a:prstGeom prst="arc">
            <a:avLst>
              <a:gd name="adj1" fmla="val 8265142"/>
              <a:gd name="adj2" fmla="val 616825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2" name="Arc 51">
            <a:extLst>
              <a:ext uri="{FF2B5EF4-FFF2-40B4-BE49-F238E27FC236}">
                <a16:creationId xmlns:a16="http://schemas.microsoft.com/office/drawing/2014/main" id="{E420199D-390B-4135-BA9F-6298F3B26165}"/>
              </a:ext>
            </a:extLst>
          </p:cNvPr>
          <p:cNvSpPr/>
          <p:nvPr/>
        </p:nvSpPr>
        <p:spPr>
          <a:xfrm>
            <a:off x="10208460" y="3795080"/>
            <a:ext cx="661182" cy="667556"/>
          </a:xfrm>
          <a:prstGeom prst="arc">
            <a:avLst>
              <a:gd name="adj1" fmla="val 8265142"/>
              <a:gd name="adj2" fmla="val 6168256"/>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3" name="Arc 52">
            <a:extLst>
              <a:ext uri="{FF2B5EF4-FFF2-40B4-BE49-F238E27FC236}">
                <a16:creationId xmlns:a16="http://schemas.microsoft.com/office/drawing/2014/main" id="{C559C36F-6574-4103-BD80-592E49688499}"/>
              </a:ext>
            </a:extLst>
          </p:cNvPr>
          <p:cNvSpPr/>
          <p:nvPr/>
        </p:nvSpPr>
        <p:spPr>
          <a:xfrm rot="469418">
            <a:off x="4949337" y="2464556"/>
            <a:ext cx="1125416" cy="664699"/>
          </a:xfrm>
          <a:prstGeom prst="arc">
            <a:avLst>
              <a:gd name="adj1" fmla="val 13379476"/>
              <a:gd name="adj2" fmla="val 2135365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4" name="Arc 53">
            <a:extLst>
              <a:ext uri="{FF2B5EF4-FFF2-40B4-BE49-F238E27FC236}">
                <a16:creationId xmlns:a16="http://schemas.microsoft.com/office/drawing/2014/main" id="{8EE05B2D-38FD-4582-A761-039CCF9A8E24}"/>
              </a:ext>
            </a:extLst>
          </p:cNvPr>
          <p:cNvSpPr/>
          <p:nvPr/>
        </p:nvSpPr>
        <p:spPr>
          <a:xfrm rot="469418">
            <a:off x="7199129" y="3559129"/>
            <a:ext cx="1314819" cy="664699"/>
          </a:xfrm>
          <a:prstGeom prst="arc">
            <a:avLst>
              <a:gd name="adj1" fmla="val 13379476"/>
              <a:gd name="adj2" fmla="val 2135365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5" name="TextBox 54">
            <a:extLst>
              <a:ext uri="{FF2B5EF4-FFF2-40B4-BE49-F238E27FC236}">
                <a16:creationId xmlns:a16="http://schemas.microsoft.com/office/drawing/2014/main" id="{D5795427-1855-4BBC-A8CE-2B134F952843}"/>
              </a:ext>
            </a:extLst>
          </p:cNvPr>
          <p:cNvSpPr txBox="1"/>
          <p:nvPr/>
        </p:nvSpPr>
        <p:spPr>
          <a:xfrm>
            <a:off x="8606647" y="4546410"/>
            <a:ext cx="2787814" cy="338554"/>
          </a:xfrm>
          <a:prstGeom prst="rect">
            <a:avLst/>
          </a:prstGeom>
          <a:noFill/>
        </p:spPr>
        <p:txBody>
          <a:bodyPr wrap="none" rtlCol="0">
            <a:spAutoFit/>
          </a:bodyPr>
          <a:lstStyle/>
          <a:p>
            <a:r>
              <a:rPr lang="en-IN" sz="1600" dirty="0"/>
              <a:t>Produce High Value Increments</a:t>
            </a:r>
          </a:p>
        </p:txBody>
      </p:sp>
      <p:sp>
        <p:nvSpPr>
          <p:cNvPr id="56" name="Oval 55">
            <a:extLst>
              <a:ext uri="{FF2B5EF4-FFF2-40B4-BE49-F238E27FC236}">
                <a16:creationId xmlns:a16="http://schemas.microsoft.com/office/drawing/2014/main" id="{38B1B54D-4700-4AC9-AEEE-AC5DCF521B62}"/>
              </a:ext>
            </a:extLst>
          </p:cNvPr>
          <p:cNvSpPr/>
          <p:nvPr/>
        </p:nvSpPr>
        <p:spPr>
          <a:xfrm>
            <a:off x="4735677" y="4583875"/>
            <a:ext cx="299641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Review</a:t>
            </a:r>
          </a:p>
        </p:txBody>
      </p:sp>
      <p:sp>
        <p:nvSpPr>
          <p:cNvPr id="57" name="Arc 56">
            <a:extLst>
              <a:ext uri="{FF2B5EF4-FFF2-40B4-BE49-F238E27FC236}">
                <a16:creationId xmlns:a16="http://schemas.microsoft.com/office/drawing/2014/main" id="{B74C10BE-89DD-452B-83D9-D5DB84AA8F66}"/>
              </a:ext>
            </a:extLst>
          </p:cNvPr>
          <p:cNvSpPr/>
          <p:nvPr/>
        </p:nvSpPr>
        <p:spPr>
          <a:xfrm rot="21109590" flipV="1">
            <a:off x="7224209" y="4663469"/>
            <a:ext cx="1338607" cy="998812"/>
          </a:xfrm>
          <a:prstGeom prst="arc">
            <a:avLst>
              <a:gd name="adj1" fmla="val 12032759"/>
              <a:gd name="adj2" fmla="val 21235417"/>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8" name="TextBox 57">
            <a:extLst>
              <a:ext uri="{FF2B5EF4-FFF2-40B4-BE49-F238E27FC236}">
                <a16:creationId xmlns:a16="http://schemas.microsoft.com/office/drawing/2014/main" id="{E1F79635-CDEB-452A-8FDB-6749386FE1AA}"/>
              </a:ext>
            </a:extLst>
          </p:cNvPr>
          <p:cNvSpPr txBox="1"/>
          <p:nvPr/>
        </p:nvSpPr>
        <p:spPr>
          <a:xfrm flipH="1">
            <a:off x="7209423" y="5627476"/>
            <a:ext cx="2150016" cy="646331"/>
          </a:xfrm>
          <a:prstGeom prst="rect">
            <a:avLst/>
          </a:prstGeom>
          <a:noFill/>
        </p:spPr>
        <p:txBody>
          <a:bodyPr wrap="square" rtlCol="0">
            <a:spAutoFit/>
          </a:bodyPr>
          <a:lstStyle/>
          <a:p>
            <a:r>
              <a:rPr lang="en-IN" dirty="0"/>
              <a:t>Feedback early</a:t>
            </a:r>
          </a:p>
          <a:p>
            <a:r>
              <a:rPr lang="en-IN" dirty="0"/>
              <a:t>And Often</a:t>
            </a:r>
          </a:p>
        </p:txBody>
      </p:sp>
      <p:pic>
        <p:nvPicPr>
          <p:cNvPr id="60" name="Graphic 59" descr="Trophy outline">
            <a:extLst>
              <a:ext uri="{FF2B5EF4-FFF2-40B4-BE49-F238E27FC236}">
                <a16:creationId xmlns:a16="http://schemas.microsoft.com/office/drawing/2014/main" id="{8E30886B-8CE7-40DC-A54C-44ABBE18CB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1390" y="5274084"/>
            <a:ext cx="1285024" cy="1285024"/>
          </a:xfrm>
          <a:prstGeom prst="rect">
            <a:avLst/>
          </a:prstGeom>
        </p:spPr>
      </p:pic>
      <p:sp>
        <p:nvSpPr>
          <p:cNvPr id="61" name="TextBox 60">
            <a:extLst>
              <a:ext uri="{FF2B5EF4-FFF2-40B4-BE49-F238E27FC236}">
                <a16:creationId xmlns:a16="http://schemas.microsoft.com/office/drawing/2014/main" id="{73D2B0BB-84BA-494B-A674-72F4D2EDF6E8}"/>
              </a:ext>
            </a:extLst>
          </p:cNvPr>
          <p:cNvSpPr txBox="1"/>
          <p:nvPr/>
        </p:nvSpPr>
        <p:spPr>
          <a:xfrm>
            <a:off x="9847618" y="6338924"/>
            <a:ext cx="1652568" cy="369332"/>
          </a:xfrm>
          <a:prstGeom prst="rect">
            <a:avLst/>
          </a:prstGeom>
          <a:noFill/>
        </p:spPr>
        <p:txBody>
          <a:bodyPr wrap="none" rtlCol="0">
            <a:spAutoFit/>
          </a:bodyPr>
          <a:lstStyle/>
          <a:p>
            <a:r>
              <a:rPr lang="en-IN" dirty="0"/>
              <a:t>Value Delivered</a:t>
            </a:r>
          </a:p>
        </p:txBody>
      </p:sp>
      <p:sp>
        <p:nvSpPr>
          <p:cNvPr id="62" name="Arc 61">
            <a:extLst>
              <a:ext uri="{FF2B5EF4-FFF2-40B4-BE49-F238E27FC236}">
                <a16:creationId xmlns:a16="http://schemas.microsoft.com/office/drawing/2014/main" id="{D768798E-E882-46F4-93B1-E8ADCA2E92B7}"/>
              </a:ext>
            </a:extLst>
          </p:cNvPr>
          <p:cNvSpPr/>
          <p:nvPr/>
        </p:nvSpPr>
        <p:spPr>
          <a:xfrm rot="4702260">
            <a:off x="10146978" y="4597585"/>
            <a:ext cx="1770312" cy="947626"/>
          </a:xfrm>
          <a:prstGeom prst="arc">
            <a:avLst>
              <a:gd name="adj1" fmla="val 13379476"/>
              <a:gd name="adj2" fmla="val 2135365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63" name="Arc 62">
            <a:extLst>
              <a:ext uri="{FF2B5EF4-FFF2-40B4-BE49-F238E27FC236}">
                <a16:creationId xmlns:a16="http://schemas.microsoft.com/office/drawing/2014/main" id="{F37CE7BF-2965-4D6A-AB58-A287C1F88F71}"/>
              </a:ext>
            </a:extLst>
          </p:cNvPr>
          <p:cNvSpPr/>
          <p:nvPr/>
        </p:nvSpPr>
        <p:spPr>
          <a:xfrm rot="10603742" flipV="1">
            <a:off x="7589533" y="4406853"/>
            <a:ext cx="1228397" cy="727909"/>
          </a:xfrm>
          <a:prstGeom prst="arc">
            <a:avLst>
              <a:gd name="adj1" fmla="val 12032759"/>
              <a:gd name="adj2" fmla="val 21235417"/>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64" name="Star: 5 Points 63">
            <a:extLst>
              <a:ext uri="{FF2B5EF4-FFF2-40B4-BE49-F238E27FC236}">
                <a16:creationId xmlns:a16="http://schemas.microsoft.com/office/drawing/2014/main" id="{FC7ED041-02F7-49E8-8367-F5122FD2FA1B}"/>
              </a:ext>
            </a:extLst>
          </p:cNvPr>
          <p:cNvSpPr/>
          <p:nvPr/>
        </p:nvSpPr>
        <p:spPr>
          <a:xfrm>
            <a:off x="10411492" y="5424429"/>
            <a:ext cx="524819" cy="462848"/>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5" name="Arc 64">
            <a:extLst>
              <a:ext uri="{FF2B5EF4-FFF2-40B4-BE49-F238E27FC236}">
                <a16:creationId xmlns:a16="http://schemas.microsoft.com/office/drawing/2014/main" id="{9CDD8A96-A376-414E-958D-48482A485B9C}"/>
              </a:ext>
            </a:extLst>
          </p:cNvPr>
          <p:cNvSpPr/>
          <p:nvPr/>
        </p:nvSpPr>
        <p:spPr>
          <a:xfrm rot="5754943" flipV="1">
            <a:off x="5372713" y="3758653"/>
            <a:ext cx="963366" cy="874665"/>
          </a:xfrm>
          <a:prstGeom prst="arc">
            <a:avLst>
              <a:gd name="adj1" fmla="val 12032759"/>
              <a:gd name="adj2" fmla="val 21235417"/>
            </a:avLst>
          </a:prstGeom>
          <a:ln w="9525"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6" name="TextBox 65">
            <a:extLst>
              <a:ext uri="{FF2B5EF4-FFF2-40B4-BE49-F238E27FC236}">
                <a16:creationId xmlns:a16="http://schemas.microsoft.com/office/drawing/2014/main" id="{27D2C263-EBB5-40BF-AA8A-6C0D706BB199}"/>
              </a:ext>
            </a:extLst>
          </p:cNvPr>
          <p:cNvSpPr txBox="1"/>
          <p:nvPr/>
        </p:nvSpPr>
        <p:spPr>
          <a:xfrm flipH="1">
            <a:off x="5386990" y="3878587"/>
            <a:ext cx="2150016" cy="369332"/>
          </a:xfrm>
          <a:prstGeom prst="rect">
            <a:avLst/>
          </a:prstGeom>
          <a:noFill/>
        </p:spPr>
        <p:txBody>
          <a:bodyPr wrap="square" rtlCol="0">
            <a:spAutoFit/>
          </a:bodyPr>
          <a:lstStyle/>
          <a:p>
            <a:r>
              <a:rPr lang="en-IN" dirty="0"/>
              <a:t>Feedback</a:t>
            </a:r>
          </a:p>
        </p:txBody>
      </p:sp>
      <p:sp>
        <p:nvSpPr>
          <p:cNvPr id="67" name="TextBox 66">
            <a:extLst>
              <a:ext uri="{FF2B5EF4-FFF2-40B4-BE49-F238E27FC236}">
                <a16:creationId xmlns:a16="http://schemas.microsoft.com/office/drawing/2014/main" id="{1F09B9C6-5ABE-4E4E-81DE-E51B725F16AD}"/>
              </a:ext>
            </a:extLst>
          </p:cNvPr>
          <p:cNvSpPr txBox="1"/>
          <p:nvPr/>
        </p:nvSpPr>
        <p:spPr>
          <a:xfrm flipH="1">
            <a:off x="3333223" y="3348817"/>
            <a:ext cx="2150016" cy="369332"/>
          </a:xfrm>
          <a:prstGeom prst="rect">
            <a:avLst/>
          </a:prstGeom>
          <a:noFill/>
        </p:spPr>
        <p:txBody>
          <a:bodyPr wrap="square" rtlCol="0">
            <a:spAutoFit/>
          </a:bodyPr>
          <a:lstStyle/>
          <a:p>
            <a:r>
              <a:rPr lang="en-IN" dirty="0"/>
              <a:t>Feedback</a:t>
            </a:r>
          </a:p>
        </p:txBody>
      </p:sp>
      <p:sp>
        <p:nvSpPr>
          <p:cNvPr id="68" name="Arc 67">
            <a:extLst>
              <a:ext uri="{FF2B5EF4-FFF2-40B4-BE49-F238E27FC236}">
                <a16:creationId xmlns:a16="http://schemas.microsoft.com/office/drawing/2014/main" id="{77F57B1E-7562-4FF4-BED1-8B79CEDC944A}"/>
              </a:ext>
            </a:extLst>
          </p:cNvPr>
          <p:cNvSpPr/>
          <p:nvPr/>
        </p:nvSpPr>
        <p:spPr>
          <a:xfrm rot="2941709" flipV="1">
            <a:off x="3187386" y="3092529"/>
            <a:ext cx="2170512" cy="1712064"/>
          </a:xfrm>
          <a:prstGeom prst="arc">
            <a:avLst>
              <a:gd name="adj1" fmla="val 10432463"/>
              <a:gd name="adj2" fmla="val 20602174"/>
            </a:avLst>
          </a:prstGeom>
          <a:ln w="9525"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3" name="Footer Placeholder 2">
            <a:extLst>
              <a:ext uri="{FF2B5EF4-FFF2-40B4-BE49-F238E27FC236}">
                <a16:creationId xmlns:a16="http://schemas.microsoft.com/office/drawing/2014/main" id="{48C4FBD9-2AC7-4474-81C0-12736D3F4545}"/>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258843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E90D-2416-447A-AB03-3000F890BF1C}"/>
              </a:ext>
            </a:extLst>
          </p:cNvPr>
          <p:cNvSpPr>
            <a:spLocks noGrp="1"/>
          </p:cNvSpPr>
          <p:nvPr>
            <p:ph type="title"/>
          </p:nvPr>
        </p:nvSpPr>
        <p:spPr/>
        <p:txBody>
          <a:bodyPr/>
          <a:lstStyle/>
          <a:p>
            <a:r>
              <a:rPr lang="en-IN" dirty="0"/>
              <a:t>Value Driven Delivery - </a:t>
            </a:r>
            <a:r>
              <a:rPr lang="en-IN" dirty="0" err="1"/>
              <a:t>SubDomains</a:t>
            </a:r>
            <a:endParaRPr lang="en-IN" dirty="0"/>
          </a:p>
        </p:txBody>
      </p:sp>
      <p:sp>
        <p:nvSpPr>
          <p:cNvPr id="3" name="Content Placeholder 2">
            <a:extLst>
              <a:ext uri="{FF2B5EF4-FFF2-40B4-BE49-F238E27FC236}">
                <a16:creationId xmlns:a16="http://schemas.microsoft.com/office/drawing/2014/main" id="{DE8D10F3-47FA-469A-9FAD-EE74DA31DAD5}"/>
              </a:ext>
            </a:extLst>
          </p:cNvPr>
          <p:cNvSpPr>
            <a:spLocks noGrp="1"/>
          </p:cNvSpPr>
          <p:nvPr>
            <p:ph idx="1"/>
          </p:nvPr>
        </p:nvSpPr>
        <p:spPr/>
        <p:txBody>
          <a:bodyPr/>
          <a:lstStyle/>
          <a:p>
            <a:r>
              <a:rPr lang="en-IN" b="1" dirty="0"/>
              <a:t>Define positive value</a:t>
            </a:r>
          </a:p>
          <a:p>
            <a:r>
              <a:rPr lang="en-IN" dirty="0"/>
              <a:t>Avoid Potential Downsides</a:t>
            </a:r>
          </a:p>
          <a:p>
            <a:r>
              <a:rPr lang="en-IN" dirty="0"/>
              <a:t>Prioritisation</a:t>
            </a:r>
          </a:p>
          <a:p>
            <a:r>
              <a:rPr lang="en-IN" dirty="0"/>
              <a:t>Incremental Development</a:t>
            </a:r>
          </a:p>
        </p:txBody>
      </p:sp>
      <p:sp>
        <p:nvSpPr>
          <p:cNvPr id="4" name="TextBox 3">
            <a:extLst>
              <a:ext uri="{FF2B5EF4-FFF2-40B4-BE49-F238E27FC236}">
                <a16:creationId xmlns:a16="http://schemas.microsoft.com/office/drawing/2014/main" id="{EAB70D7F-ACB1-45DF-B9B2-A95096B54842}"/>
              </a:ext>
            </a:extLst>
          </p:cNvPr>
          <p:cNvSpPr txBox="1"/>
          <p:nvPr/>
        </p:nvSpPr>
        <p:spPr>
          <a:xfrm>
            <a:off x="2171700" y="6488668"/>
            <a:ext cx="181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Source :ACP -ECO</a:t>
            </a:r>
          </a:p>
        </p:txBody>
      </p:sp>
      <p:sp>
        <p:nvSpPr>
          <p:cNvPr id="5" name="Footer Placeholder 4">
            <a:extLst>
              <a:ext uri="{FF2B5EF4-FFF2-40B4-BE49-F238E27FC236}">
                <a16:creationId xmlns:a16="http://schemas.microsoft.com/office/drawing/2014/main" id="{87C7D6E5-3087-4A4D-91A5-481E11008700}"/>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344986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1CF5-B150-4FB6-AB99-04ED3DC7868B}"/>
              </a:ext>
            </a:extLst>
          </p:cNvPr>
          <p:cNvSpPr>
            <a:spLocks noGrp="1"/>
          </p:cNvSpPr>
          <p:nvPr>
            <p:ph type="title"/>
          </p:nvPr>
        </p:nvSpPr>
        <p:spPr/>
        <p:txBody>
          <a:bodyPr/>
          <a:lstStyle/>
          <a:p>
            <a:r>
              <a:rPr lang="en-IN" dirty="0"/>
              <a:t>Value Driven Delivery- Tasks</a:t>
            </a:r>
          </a:p>
        </p:txBody>
      </p:sp>
      <p:pic>
        <p:nvPicPr>
          <p:cNvPr id="5" name="Content Placeholder 4">
            <a:extLst>
              <a:ext uri="{FF2B5EF4-FFF2-40B4-BE49-F238E27FC236}">
                <a16:creationId xmlns:a16="http://schemas.microsoft.com/office/drawing/2014/main" id="{C420D5FD-3CAB-44E1-9290-B27798B429FB}"/>
              </a:ext>
            </a:extLst>
          </p:cNvPr>
          <p:cNvPicPr>
            <a:picLocks noGrp="1" noChangeAspect="1"/>
          </p:cNvPicPr>
          <p:nvPr>
            <p:ph idx="1"/>
          </p:nvPr>
        </p:nvPicPr>
        <p:blipFill>
          <a:blip r:embed="rId2"/>
          <a:stretch>
            <a:fillRect/>
          </a:stretch>
        </p:blipFill>
        <p:spPr>
          <a:xfrm>
            <a:off x="838200" y="1917439"/>
            <a:ext cx="10515600" cy="4311907"/>
          </a:xfrm>
        </p:spPr>
      </p:pic>
      <p:sp>
        <p:nvSpPr>
          <p:cNvPr id="3" name="Footer Placeholder 2">
            <a:extLst>
              <a:ext uri="{FF2B5EF4-FFF2-40B4-BE49-F238E27FC236}">
                <a16:creationId xmlns:a16="http://schemas.microsoft.com/office/drawing/2014/main" id="{86188788-71F2-437C-A3CE-10B8628B93A5}"/>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218286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AD17-EA17-4C9C-BB90-AF3A10780E11}"/>
              </a:ext>
            </a:extLst>
          </p:cNvPr>
          <p:cNvSpPr>
            <a:spLocks noGrp="1"/>
          </p:cNvSpPr>
          <p:nvPr>
            <p:ph type="title"/>
          </p:nvPr>
        </p:nvSpPr>
        <p:spPr/>
        <p:txBody>
          <a:bodyPr/>
          <a:lstStyle/>
          <a:p>
            <a:r>
              <a:rPr lang="en-IN" dirty="0"/>
              <a:t>Define Positive Value</a:t>
            </a:r>
          </a:p>
        </p:txBody>
      </p:sp>
      <p:sp>
        <p:nvSpPr>
          <p:cNvPr id="3" name="Content Placeholder 2">
            <a:extLst>
              <a:ext uri="{FF2B5EF4-FFF2-40B4-BE49-F238E27FC236}">
                <a16:creationId xmlns:a16="http://schemas.microsoft.com/office/drawing/2014/main" id="{CB0B61D2-329F-49CF-BA1C-DDDF28FFE36A}"/>
              </a:ext>
            </a:extLst>
          </p:cNvPr>
          <p:cNvSpPr>
            <a:spLocks noGrp="1"/>
          </p:cNvSpPr>
          <p:nvPr>
            <p:ph idx="1"/>
          </p:nvPr>
        </p:nvSpPr>
        <p:spPr/>
        <p:txBody>
          <a:bodyPr/>
          <a:lstStyle/>
          <a:p>
            <a:r>
              <a:rPr lang="en-IN" dirty="0"/>
              <a:t>Business Growth</a:t>
            </a:r>
          </a:p>
          <a:p>
            <a:r>
              <a:rPr lang="en-IN" dirty="0"/>
              <a:t>Compliance to Regulatory Norm</a:t>
            </a:r>
          </a:p>
          <a:p>
            <a:r>
              <a:rPr lang="en-IN" dirty="0"/>
              <a:t>Compliance to Safety Norm</a:t>
            </a:r>
          </a:p>
          <a:p>
            <a:r>
              <a:rPr lang="en-IN" dirty="0"/>
              <a:t>Improvement in life</a:t>
            </a:r>
          </a:p>
          <a:p>
            <a:r>
              <a:rPr lang="en-IN" dirty="0"/>
              <a:t>Cost Reduction  etc..</a:t>
            </a:r>
          </a:p>
          <a:p>
            <a:endParaRPr lang="en-IN" dirty="0"/>
          </a:p>
        </p:txBody>
      </p:sp>
      <p:sp>
        <p:nvSpPr>
          <p:cNvPr id="4" name="Footer Placeholder 3">
            <a:extLst>
              <a:ext uri="{FF2B5EF4-FFF2-40B4-BE49-F238E27FC236}">
                <a16:creationId xmlns:a16="http://schemas.microsoft.com/office/drawing/2014/main" id="{44E4AF79-F7E6-4E46-9D1F-EABF7031EFEB}"/>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8322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D9C6-52C4-44A7-A5B0-BA6E926C50C1}"/>
              </a:ext>
            </a:extLst>
          </p:cNvPr>
          <p:cNvSpPr>
            <a:spLocks noGrp="1"/>
          </p:cNvSpPr>
          <p:nvPr>
            <p:ph type="title"/>
          </p:nvPr>
        </p:nvSpPr>
        <p:spPr/>
        <p:txBody>
          <a:bodyPr/>
          <a:lstStyle/>
          <a:p>
            <a:r>
              <a:rPr lang="en-IN" dirty="0"/>
              <a:t>Define Positive Value (Ref TASK 1)</a:t>
            </a:r>
          </a:p>
        </p:txBody>
      </p:sp>
      <p:sp>
        <p:nvSpPr>
          <p:cNvPr id="3" name="Content Placeholder 2">
            <a:extLst>
              <a:ext uri="{FF2B5EF4-FFF2-40B4-BE49-F238E27FC236}">
                <a16:creationId xmlns:a16="http://schemas.microsoft.com/office/drawing/2014/main" id="{D964C47A-67B7-49C0-A808-5D18949DC015}"/>
              </a:ext>
            </a:extLst>
          </p:cNvPr>
          <p:cNvSpPr>
            <a:spLocks noGrp="1"/>
          </p:cNvSpPr>
          <p:nvPr>
            <p:ph idx="1"/>
          </p:nvPr>
        </p:nvSpPr>
        <p:spPr/>
        <p:txBody>
          <a:bodyPr/>
          <a:lstStyle/>
          <a:p>
            <a:r>
              <a:rPr lang="en-IN" dirty="0"/>
              <a:t>Identify Units that can be produced incrementally</a:t>
            </a:r>
          </a:p>
          <a:p>
            <a:r>
              <a:rPr lang="en-IN" dirty="0"/>
              <a:t>Enhance  value added work</a:t>
            </a:r>
          </a:p>
          <a:p>
            <a:r>
              <a:rPr lang="en-IN" dirty="0"/>
              <a:t>Reduce non value added work</a:t>
            </a:r>
          </a:p>
          <a:p>
            <a:endParaRPr lang="en-IN" dirty="0"/>
          </a:p>
          <a:p>
            <a:r>
              <a:rPr lang="en-IN" dirty="0"/>
              <a:t>Refine requirements by gaining consensus on the acceptance criteria for features on just-in-time basis</a:t>
            </a:r>
          </a:p>
          <a:p>
            <a:r>
              <a:rPr lang="en-IN" dirty="0"/>
              <a:t>Select and tailor team’s process based on project and Organisational characteristics as well as Team’s experience in order to maximise Value delivery </a:t>
            </a:r>
          </a:p>
        </p:txBody>
      </p:sp>
      <p:sp>
        <p:nvSpPr>
          <p:cNvPr id="4" name="Footer Placeholder 3">
            <a:extLst>
              <a:ext uri="{FF2B5EF4-FFF2-40B4-BE49-F238E27FC236}">
                <a16:creationId xmlns:a16="http://schemas.microsoft.com/office/drawing/2014/main" id="{9FAD0AED-5ACD-4400-BE89-B95DD520AE02}"/>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290223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4025-DC52-4CD3-8238-D05389BF0103}"/>
              </a:ext>
            </a:extLst>
          </p:cNvPr>
          <p:cNvSpPr>
            <a:spLocks noGrp="1"/>
          </p:cNvSpPr>
          <p:nvPr>
            <p:ph type="title"/>
          </p:nvPr>
        </p:nvSpPr>
        <p:spPr>
          <a:xfrm>
            <a:off x="838200" y="308854"/>
            <a:ext cx="10515600" cy="1325563"/>
          </a:xfrm>
        </p:spPr>
        <p:txBody>
          <a:bodyPr/>
          <a:lstStyle/>
          <a:p>
            <a:r>
              <a:rPr lang="en-IN" dirty="0"/>
              <a:t>Agile Practice to Define Positive Value</a:t>
            </a:r>
          </a:p>
        </p:txBody>
      </p:sp>
      <p:sp>
        <p:nvSpPr>
          <p:cNvPr id="3" name="Content Placeholder 2">
            <a:extLst>
              <a:ext uri="{FF2B5EF4-FFF2-40B4-BE49-F238E27FC236}">
                <a16:creationId xmlns:a16="http://schemas.microsoft.com/office/drawing/2014/main" id="{CAA3FACF-DC2D-4DC7-8B51-57DD35F27806}"/>
              </a:ext>
            </a:extLst>
          </p:cNvPr>
          <p:cNvSpPr>
            <a:spLocks noGrp="1"/>
          </p:cNvSpPr>
          <p:nvPr>
            <p:ph idx="1"/>
          </p:nvPr>
        </p:nvSpPr>
        <p:spPr/>
        <p:txBody>
          <a:bodyPr>
            <a:normAutofit/>
          </a:bodyPr>
          <a:lstStyle/>
          <a:p>
            <a:r>
              <a:rPr lang="en-IN" dirty="0"/>
              <a:t>High Uncertainty Projects with high rate of changes and risk, derive value following Agile Practice</a:t>
            </a:r>
          </a:p>
          <a:p>
            <a:pPr lvl="1"/>
            <a:r>
              <a:rPr lang="en-IN" dirty="0"/>
              <a:t>But how…</a:t>
            </a:r>
          </a:p>
          <a:p>
            <a:pPr lvl="2"/>
            <a:r>
              <a:rPr lang="en-IN" dirty="0"/>
              <a:t>Gather </a:t>
            </a:r>
            <a:r>
              <a:rPr lang="en-IN" sz="3600" dirty="0"/>
              <a:t>requirement</a:t>
            </a:r>
            <a:r>
              <a:rPr lang="en-IN" dirty="0"/>
              <a:t> Iteratively and </a:t>
            </a:r>
            <a:r>
              <a:rPr lang="en-IN" sz="3600" dirty="0"/>
              <a:t>deliver</a:t>
            </a:r>
            <a:r>
              <a:rPr lang="en-IN" dirty="0"/>
              <a:t> Incrementally</a:t>
            </a:r>
          </a:p>
          <a:p>
            <a:pPr lvl="1"/>
            <a:endParaRPr lang="en-IN" dirty="0"/>
          </a:p>
          <a:p>
            <a:pPr lvl="1"/>
            <a:endParaRPr lang="en-IN" dirty="0"/>
          </a:p>
          <a:p>
            <a:pPr lvl="1"/>
            <a:endParaRPr lang="en-IN" dirty="0"/>
          </a:p>
        </p:txBody>
      </p:sp>
      <p:sp>
        <p:nvSpPr>
          <p:cNvPr id="4" name="TextBox 3">
            <a:extLst>
              <a:ext uri="{FF2B5EF4-FFF2-40B4-BE49-F238E27FC236}">
                <a16:creationId xmlns:a16="http://schemas.microsoft.com/office/drawing/2014/main" id="{19073567-75FE-4588-BC0E-E0958DDA2717}"/>
              </a:ext>
            </a:extLst>
          </p:cNvPr>
          <p:cNvSpPr txBox="1"/>
          <p:nvPr/>
        </p:nvSpPr>
        <p:spPr>
          <a:xfrm>
            <a:off x="2134772" y="4001294"/>
            <a:ext cx="609834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applied approaches use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Very short feedback loop</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Frequent adaptation of process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Reprioritisation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Regularly Updated Plan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Frequent Delivery  </a:t>
            </a:r>
          </a:p>
        </p:txBody>
      </p:sp>
      <p:sp>
        <p:nvSpPr>
          <p:cNvPr id="5" name="Footer Placeholder 4">
            <a:extLst>
              <a:ext uri="{FF2B5EF4-FFF2-40B4-BE49-F238E27FC236}">
                <a16:creationId xmlns:a16="http://schemas.microsoft.com/office/drawing/2014/main" id="{ACDBCBAE-E1C1-4F77-9FE3-CCF151223B02}"/>
              </a:ext>
            </a:extLst>
          </p:cNvPr>
          <p:cNvSpPr>
            <a:spLocks noGrp="1"/>
          </p:cNvSpPr>
          <p:nvPr>
            <p:ph type="ftr" sz="quarter" idx="11"/>
          </p:nvPr>
        </p:nvSpPr>
        <p:spPr/>
        <p:txBody>
          <a:bodyPr/>
          <a:lstStyle/>
          <a:p>
            <a:r>
              <a:rPr lang="en-IN"/>
              <a:t>Author - Neelam Jha (PMP Certified)</a:t>
            </a:r>
          </a:p>
        </p:txBody>
      </p:sp>
    </p:spTree>
    <p:extLst>
      <p:ext uri="{BB962C8B-B14F-4D97-AF65-F5344CB8AC3E}">
        <p14:creationId xmlns:p14="http://schemas.microsoft.com/office/powerpoint/2010/main" val="709133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9571</TotalTime>
  <Words>1804</Words>
  <Application>Microsoft Office PowerPoint</Application>
  <PresentationFormat>Widescreen</PresentationFormat>
  <Paragraphs>295</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Aleo</vt:lpstr>
      <vt:lpstr>Arial</vt:lpstr>
      <vt:lpstr>Calibri</vt:lpstr>
      <vt:lpstr>Calibri Light</vt:lpstr>
      <vt:lpstr>Office Theme</vt:lpstr>
      <vt:lpstr>Value Driven Delivery through Agile</vt:lpstr>
      <vt:lpstr>Context</vt:lpstr>
      <vt:lpstr>Value-Driven Delivery : Core  to Agile</vt:lpstr>
      <vt:lpstr>Value Delivery : Context</vt:lpstr>
      <vt:lpstr>Value Driven Delivery - SubDomains</vt:lpstr>
      <vt:lpstr>Value Driven Delivery- Tasks</vt:lpstr>
      <vt:lpstr>Define Positive Value</vt:lpstr>
      <vt:lpstr>Define Positive Value (Ref TASK 1)</vt:lpstr>
      <vt:lpstr>Agile Practice to Define Positive Value</vt:lpstr>
      <vt:lpstr>Value- Driven  Delivery</vt:lpstr>
      <vt:lpstr>Terms</vt:lpstr>
      <vt:lpstr>Product Roadmap</vt:lpstr>
      <vt:lpstr>Spikes</vt:lpstr>
      <vt:lpstr>How to enter a Spike</vt:lpstr>
      <vt:lpstr>Agile Suitability Filter</vt:lpstr>
      <vt:lpstr>Agile Suitability Filter :Overview of the model</vt:lpstr>
      <vt:lpstr>Agile Suitability Filter : Example</vt:lpstr>
      <vt:lpstr>Value Driven Delivery </vt:lpstr>
      <vt:lpstr>Value Driven Delivery – Sub Domain II</vt:lpstr>
      <vt:lpstr>Avoid Potential Downsides</vt:lpstr>
      <vt:lpstr>Customer ,Stakeholder , User</vt:lpstr>
      <vt:lpstr>Customer ,Stakeholder , User</vt:lpstr>
      <vt:lpstr>Customer ,Stakeholder , User</vt:lpstr>
      <vt:lpstr>Value Driven Delivery </vt:lpstr>
      <vt:lpstr>Value Driven Delivery – Sub Domain II</vt:lpstr>
      <vt:lpstr>Prioritisation</vt:lpstr>
      <vt:lpstr>Value Driven Delivery </vt:lpstr>
      <vt:lpstr>Value Driven Delivery – Sub Domain II</vt:lpstr>
      <vt:lpstr>Value Driven Delivery – Sub Domain II</vt:lpstr>
      <vt:lpstr>Incremental Development</vt:lpstr>
      <vt:lpstr>Incremental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Driven Delivery through Agile</dc:title>
  <dc:creator>Neelam Jha</dc:creator>
  <cp:lastModifiedBy>Neelam Jha</cp:lastModifiedBy>
  <cp:revision>333</cp:revision>
  <dcterms:created xsi:type="dcterms:W3CDTF">2022-02-27T01:08:51Z</dcterms:created>
  <dcterms:modified xsi:type="dcterms:W3CDTF">2022-03-08T07:47:05Z</dcterms:modified>
</cp:coreProperties>
</file>