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sldIdLst>
    <p:sldId id="343" r:id="rId5"/>
    <p:sldId id="257" r:id="rId6"/>
    <p:sldId id="350" r:id="rId7"/>
    <p:sldId id="284" r:id="rId8"/>
    <p:sldId id="351" r:id="rId9"/>
    <p:sldId id="283" r:id="rId10"/>
    <p:sldId id="342" r:id="rId11"/>
    <p:sldId id="346" r:id="rId12"/>
    <p:sldId id="352" r:id="rId13"/>
    <p:sldId id="353" r:id="rId14"/>
    <p:sldId id="3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7E27A6-35B1-43A7-975A-10CC9DEFC36E}">
          <p14:sldIdLst>
            <p14:sldId id="343"/>
            <p14:sldId id="257"/>
            <p14:sldId id="350"/>
            <p14:sldId id="284"/>
            <p14:sldId id="351"/>
            <p14:sldId id="283"/>
            <p14:sldId id="342"/>
            <p14:sldId id="346"/>
            <p14:sldId id="352"/>
            <p14:sldId id="353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4" autoAdjust="0"/>
  </p:normalViewPr>
  <p:slideViewPr>
    <p:cSldViewPr snapToGrid="0">
      <p:cViewPr>
        <p:scale>
          <a:sx n="66" d="100"/>
          <a:sy n="66" d="100"/>
        </p:scale>
        <p:origin x="6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5/11/2025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5/11/2025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>
                <a:solidFill>
                  <a:schemeClr val="tx1"/>
                </a:solidFill>
              </a:defRPr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5/11/2025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942871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1973589"/>
            <a:ext cx="5711810" cy="3941540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21039"/>
            <a:ext cx="4589130" cy="5603086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03250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noProof="0" smtClean="0"/>
              <a:t>5/11/2025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4217870" y="0"/>
            <a:ext cx="3599236" cy="68579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noProof="0" smtClean="0"/>
              <a:t>5/11/2025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07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noProof="0" smtClean="0"/>
              <a:t>5/11/2025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">
            <a:extLst>
              <a:ext uri="{FF2B5EF4-FFF2-40B4-BE49-F238E27FC236}">
                <a16:creationId xmlns:a16="http://schemas.microsoft.com/office/drawing/2014/main" id="{64248D99-2B30-464D-B9B7-4E5C3A1F3FB2}"/>
              </a:ext>
            </a:extLst>
          </p:cNvPr>
          <p:cNvSpPr/>
          <p:nvPr userDrawn="1"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6" name="Rectangle">
            <a:extLst>
              <a:ext uri="{FF2B5EF4-FFF2-40B4-BE49-F238E27FC236}">
                <a16:creationId xmlns:a16="http://schemas.microsoft.com/office/drawing/2014/main" id="{3FAFF55B-FDE6-394B-A39B-22627D8FB6E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noProof="0" smtClean="0"/>
              <a:t>5/11/2025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99E345E4-E77C-484E-9FBB-E4EC71F085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22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83ACCAC0-2C8A-CE43-8C55-22BB53C73920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5/11/2025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D4076461-FF7A-8843-B7F9-D041F3FB2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039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noProof="0" smtClean="0"/>
              <a:t>5/11/2025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193086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5/11/2025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229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5/11/2025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5754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5754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5/11/2025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5/11/2025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93" r:id="rId2"/>
    <p:sldLayoutId id="2147483675" r:id="rId3"/>
    <p:sldLayoutId id="2147483684" r:id="rId4"/>
    <p:sldLayoutId id="2147483678" r:id="rId5"/>
    <p:sldLayoutId id="2147483688" r:id="rId6"/>
    <p:sldLayoutId id="2147483679" r:id="rId7"/>
    <p:sldLayoutId id="2147483692" r:id="rId8"/>
    <p:sldLayoutId id="2147483691" r:id="rId9"/>
    <p:sldLayoutId id="2147483690" r:id="rId10"/>
    <p:sldLayoutId id="2147483689" r:id="rId11"/>
    <p:sldLayoutId id="2147483683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 smtClean="0">
                <a:latin typeface="Algerian" panose="04020705040A02060702" pitchFamily="82" charset="0"/>
              </a:rPr>
              <a:t>DBMS</a:t>
            </a:r>
            <a:endParaRPr lang="en-US" u="sng" dirty="0">
              <a:latin typeface="Algerian" panose="04020705040A02060702" pitchFamily="8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 smtClean="0">
                <a:latin typeface="Algerian" panose="04020705040A02060702" pitchFamily="82" charset="0"/>
              </a:rPr>
              <a:t>SQL QUERIES</a:t>
            </a:r>
          </a:p>
          <a:p>
            <a:r>
              <a:rPr lang="en-US" b="1" u="sng" dirty="0" err="1" smtClean="0">
                <a:latin typeface="Algerian" panose="04020705040A02060702" pitchFamily="82" charset="0"/>
              </a:rPr>
              <a:t>Neelam</a:t>
            </a:r>
            <a:r>
              <a:rPr lang="en-US" b="1" u="sng" dirty="0" smtClean="0">
                <a:latin typeface="Algerian" panose="04020705040A02060702" pitchFamily="82" charset="0"/>
              </a:rPr>
              <a:t> Rauf(110852)</a:t>
            </a:r>
            <a:endParaRPr lang="en-US" b="1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36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621" y="1039122"/>
            <a:ext cx="4124614" cy="1153785"/>
          </a:xfrm>
        </p:spPr>
        <p:txBody>
          <a:bodyPr/>
          <a:lstStyle/>
          <a:p>
            <a:r>
              <a:rPr lang="en-US" b="1" dirty="0"/>
              <a:t>How can we apply joins?</a:t>
            </a:r>
            <a:endParaRPr lang="en-US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964622" y="2502143"/>
            <a:ext cx="412461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u="sng" dirty="0">
                <a:latin typeface="Arial" panose="020B0604020202020204" pitchFamily="34" charset="0"/>
              </a:rPr>
              <a:t>Explanation</a:t>
            </a:r>
            <a:r>
              <a:rPr lang="en-US" altLang="en-US" sz="1800" b="1" u="sng" dirty="0" smtClean="0"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                </a:t>
            </a:r>
            <a:r>
              <a:rPr lang="en-US" altLang="en-US" sz="1800" dirty="0">
                <a:latin typeface="Arial" panose="020B0604020202020204" pitchFamily="34" charset="0"/>
              </a:rPr>
              <a:t>Joins are used to combine rows from two or more tables based on a related column. Different types of joins return different sets of rows</a:t>
            </a:r>
            <a:r>
              <a:rPr lang="en-US" altLang="en-US" sz="1800" dirty="0" smtClean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 smtClean="0">
                <a:latin typeface="Arial" panose="020B0604020202020204" pitchFamily="34" charset="0"/>
              </a:rPr>
              <a:t>JOINS are the </a:t>
            </a:r>
            <a:r>
              <a:rPr lang="en-US" altLang="en-US" sz="1800" dirty="0" err="1" smtClean="0">
                <a:latin typeface="Arial" panose="020B0604020202020204" pitchFamily="34" charset="0"/>
              </a:rPr>
              <a:t>crossproduct</a:t>
            </a:r>
            <a:r>
              <a:rPr lang="en-US" altLang="en-US" sz="1800" dirty="0" smtClean="0">
                <a:latin typeface="Arial" panose="020B0604020202020204" pitchFamily="34" charset="0"/>
              </a:rPr>
              <a:t> plus some conditions.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TextBox 4"/>
          <p:cNvSpPr txBox="1"/>
          <p:nvPr/>
        </p:nvSpPr>
        <p:spPr>
          <a:xfrm>
            <a:off x="6257457" y="2409558"/>
            <a:ext cx="49666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table1.column1, table2.column2</a:t>
            </a:r>
          </a:p>
          <a:p>
            <a:r>
              <a:rPr lang="en-US" dirty="0">
                <a:solidFill>
                  <a:schemeClr val="bg1"/>
                </a:solidFill>
              </a:rPr>
              <a:t>FROM table1</a:t>
            </a:r>
          </a:p>
          <a:p>
            <a:r>
              <a:rPr lang="en-US" dirty="0">
                <a:solidFill>
                  <a:schemeClr val="bg1"/>
                </a:solidFill>
              </a:rPr>
              <a:t>INNER JOIN table2 ON table1.common_column = table2.common_column;</a:t>
            </a:r>
          </a:p>
        </p:txBody>
      </p:sp>
    </p:spTree>
    <p:extLst>
      <p:ext uri="{BB962C8B-B14F-4D97-AF65-F5344CB8AC3E}">
        <p14:creationId xmlns:p14="http://schemas.microsoft.com/office/powerpoint/2010/main" val="93387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884288"/>
              </p:ext>
            </p:extLst>
          </p:nvPr>
        </p:nvGraphicFramePr>
        <p:xfrm>
          <a:off x="1096963" y="2108200"/>
          <a:ext cx="10058400" cy="385330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49909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5691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306708">
                <a:tc>
                  <a:txBody>
                    <a:bodyPr/>
                    <a:lstStyle/>
                    <a:p>
                      <a:pPr algn="ctr"/>
                      <a:r>
                        <a:rPr lang="en-US" sz="2400" b="1" u="sng" cap="all" spc="150" dirty="0" smtClean="0">
                          <a:solidFill>
                            <a:schemeClr val="lt1"/>
                          </a:solidFill>
                        </a:rPr>
                        <a:t>INNER</a:t>
                      </a:r>
                      <a:endParaRPr lang="en-US" sz="2400" b="1" u="sng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cap="all" spc="150" dirty="0" smtClean="0">
                          <a:solidFill>
                            <a:schemeClr val="lt1"/>
                          </a:solidFill>
                        </a:rPr>
                        <a:t>LEFT</a:t>
                      </a:r>
                      <a:endParaRPr lang="en-US" sz="2400" b="0" u="sng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cap="all" spc="150" dirty="0" smtClean="0">
                          <a:solidFill>
                            <a:schemeClr val="lt1"/>
                          </a:solidFill>
                        </a:rPr>
                        <a:t>RIGHT</a:t>
                      </a:r>
                      <a:endParaRPr lang="en-US" sz="2400" b="0" u="sng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 smtClean="0">
                          <a:solidFill>
                            <a:schemeClr val="tx1"/>
                          </a:solidFill>
                        </a:rPr>
                        <a:t>SELECT table1.column1, table2.column2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 smtClean="0">
                          <a:solidFill>
                            <a:schemeClr val="tx1"/>
                          </a:solidFill>
                        </a:rPr>
                        <a:t>FROM table1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SELECT table1.column1, table2.column2 FROM table1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SELECT table1.column1, table2.column2 FROM table1 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cap="none" spc="0" dirty="0" smtClean="0">
                          <a:solidFill>
                            <a:schemeClr val="tx1"/>
                          </a:solidFill>
                        </a:rPr>
                        <a:t>INNER JOIN table2 ON table1.common_column = table2.common_column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LEFT JOIN table2 ON table1.common_column = table2.common_column;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RIGHT JOIN table2 ON table1.common_column = table2.common_column;</a:t>
                      </a:r>
                      <a:endParaRPr lang="en-US" sz="16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/>
              <a:t>JOINs: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441994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5BA9AC8-EA60-644D-9DDA-B76203EA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solidFill>
                  <a:schemeClr val="tx1"/>
                </a:solidFill>
                <a:latin typeface="Arial Black" panose="020B0A04020102020204" pitchFamily="34" charset="0"/>
              </a:rPr>
              <a:t>OUTLINE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E7591AD-81F4-2E45-AE36-F4DA40C190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Bodoni MT" panose="02070603080606020203" pitchFamily="18" charset="0"/>
              </a:rPr>
              <a:t>CHANGE BY USING ALTER</a:t>
            </a:r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Day </a:t>
            </a:r>
            <a:r>
              <a:rPr lang="en-US" sz="2400" dirty="0" err="1" smtClean="0">
                <a:latin typeface="Bodoni MT" panose="02070603080606020203" pitchFamily="18" charset="0"/>
              </a:rPr>
              <a:t>data_type</a:t>
            </a:r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View in </a:t>
            </a:r>
            <a:r>
              <a:rPr lang="en-US" sz="2400" dirty="0" err="1" smtClean="0">
                <a:latin typeface="Bodoni MT" panose="02070603080606020203" pitchFamily="18" charset="0"/>
              </a:rPr>
              <a:t>db</a:t>
            </a:r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It’s Types</a:t>
            </a:r>
            <a:endParaRPr lang="en-US" sz="2400" dirty="0">
              <a:latin typeface="Bodoni MT" panose="02070603080606020203" pitchFamily="18" charset="0"/>
            </a:endParaRPr>
          </a:p>
          <a:p>
            <a:r>
              <a:rPr lang="en-US" sz="2400" dirty="0" smtClean="0">
                <a:latin typeface="Bodoni MT" panose="02070603080606020203" pitchFamily="18" charset="0"/>
              </a:rPr>
              <a:t>How to use joins?</a:t>
            </a:r>
          </a:p>
          <a:p>
            <a:r>
              <a:rPr lang="en-US" sz="2400" dirty="0" smtClean="0">
                <a:latin typeface="Bodoni MT" panose="02070603080606020203" pitchFamily="18" charset="0"/>
              </a:rPr>
              <a:t>MySQL implementation</a:t>
            </a:r>
            <a:endParaRPr lang="en-US" sz="24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898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Assignment</a:t>
            </a:r>
            <a:endParaRPr lang="en-US" b="1" u="sng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dirty="0"/>
              <a:t>Essentially, it touches upon data definition (altering tables, views) and data manipulation (joins), along with basic user access control in MySQL.</a:t>
            </a:r>
            <a:endParaRPr lang="en-US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7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Changing </a:t>
            </a:r>
            <a:r>
              <a:rPr lang="en-US" b="1" i="1" u="sng" dirty="0"/>
              <a:t>an Attribute (Column</a:t>
            </a:r>
            <a:r>
              <a:rPr lang="en-US" dirty="0"/>
              <a:t>):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1062182" y="2275077"/>
            <a:ext cx="387003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i="1" u="sng" dirty="0">
                <a:latin typeface="Arial" panose="020B0604020202020204" pitchFamily="34" charset="0"/>
              </a:rPr>
              <a:t>Explanation: </a:t>
            </a:r>
            <a:endParaRPr lang="en-US" altLang="en-US" sz="1800" b="1" i="1" u="sng" dirty="0" smtClean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i="1" dirty="0">
                <a:latin typeface="Arial" panose="020B0604020202020204" pitchFamily="34" charset="0"/>
              </a:rPr>
              <a:t> </a:t>
            </a:r>
            <a:r>
              <a:rPr lang="en-US" altLang="en-US" sz="1800" b="1" i="1" dirty="0" smtClean="0">
                <a:latin typeface="Arial" panose="020B0604020202020204" pitchFamily="34" charset="0"/>
              </a:rPr>
              <a:t>                      </a:t>
            </a:r>
            <a:r>
              <a:rPr lang="en-US" altLang="en-US" sz="1800" dirty="0" smtClean="0">
                <a:latin typeface="Arial" panose="020B0604020202020204" pitchFamily="34" charset="0"/>
              </a:rPr>
              <a:t>To </a:t>
            </a:r>
            <a:r>
              <a:rPr lang="en-US" altLang="en-US" sz="1800" dirty="0">
                <a:latin typeface="Arial" panose="020B0604020202020204" pitchFamily="34" charset="0"/>
              </a:rPr>
              <a:t>modify the definition of an existing column in a MySQL table, you use the </a:t>
            </a:r>
            <a:r>
              <a:rPr lang="en-US" altLang="en-US" sz="1800" b="1" dirty="0">
                <a:latin typeface="Arial" panose="020B0604020202020204" pitchFamily="34" charset="0"/>
              </a:rPr>
              <a:t>ALTER</a:t>
            </a:r>
            <a:r>
              <a:rPr lang="en-US" altLang="en-US" sz="1800" dirty="0">
                <a:latin typeface="Arial" panose="020B0604020202020204" pitchFamily="34" charset="0"/>
              </a:rPr>
              <a:t> TABLE statement. You can change its data type, constraints (like NOT NULL), and default value. There are two main clauses: MODIFY COLUMN (to change data type and constraints without renaming) and CHANGE COLUMN (to change the name, data type, and constraints).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14" r="50806" b="22551"/>
          <a:stretch/>
        </p:blipFill>
        <p:spPr>
          <a:xfrm>
            <a:off x="5987066" y="726239"/>
            <a:ext cx="5569934" cy="525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36" y="942870"/>
            <a:ext cx="4124614" cy="1153785"/>
          </a:xfrm>
        </p:spPr>
        <p:txBody>
          <a:bodyPr/>
          <a:lstStyle/>
          <a:p>
            <a:r>
              <a:rPr lang="en-US" b="1" u="sng" dirty="0"/>
              <a:t>Entering a Datatype of "Day":</a:t>
            </a:r>
            <a:endParaRPr lang="en-US" b="1" u="sng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1080654" y="2594224"/>
            <a:ext cx="400858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i="1" u="sng" dirty="0" smtClean="0">
                <a:latin typeface="Arial" panose="020B0604020202020204" pitchFamily="34" charset="0"/>
              </a:rPr>
              <a:t>Explanation: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latin typeface="Arial" panose="020B0604020202020204" pitchFamily="34" charset="0"/>
              </a:rPr>
              <a:t>               MySQL </a:t>
            </a:r>
            <a:r>
              <a:rPr lang="en-US" altLang="en-US" sz="1800" dirty="0">
                <a:latin typeface="Arial" panose="020B0604020202020204" pitchFamily="34" charset="0"/>
              </a:rPr>
              <a:t>doesn't have a direct "day" datatype as a standalone unit. You typically represent a day within a date using the DATE datatype or as a text string using VARCHAR. You could also use ENUM or SET for a predefined list of days.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09" t="52029" r="60239" b="7171"/>
          <a:stretch/>
        </p:blipFill>
        <p:spPr>
          <a:xfrm>
            <a:off x="6011683" y="1708727"/>
            <a:ext cx="4828287" cy="3025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CEAD8830-262F-F14F-8007-721D1F2C1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98570"/>
              </p:ext>
            </p:extLst>
          </p:nvPr>
        </p:nvGraphicFramePr>
        <p:xfrm>
          <a:off x="1096963" y="2108200"/>
          <a:ext cx="10058400" cy="386854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3628234326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08319945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334118722"/>
                    </a:ext>
                  </a:extLst>
                </a:gridCol>
              </a:tblGrid>
              <a:tr h="1306708">
                <a:tc>
                  <a:txBody>
                    <a:bodyPr/>
                    <a:lstStyle/>
                    <a:p>
                      <a:pPr algn="ctr"/>
                      <a:r>
                        <a:rPr lang="en-US" sz="2400" b="1" cap="all" spc="150" dirty="0" smtClean="0">
                          <a:solidFill>
                            <a:schemeClr val="lt1"/>
                          </a:solidFill>
                        </a:rPr>
                        <a:t>SIMPLE</a:t>
                      </a:r>
                      <a:r>
                        <a:rPr lang="en-US" sz="2400" b="0" cap="all" spc="150" dirty="0" smtClean="0">
                          <a:solidFill>
                            <a:schemeClr val="lt1"/>
                          </a:solidFill>
                        </a:rPr>
                        <a:t> 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all" spc="150" dirty="0" smtClean="0">
                          <a:solidFill>
                            <a:schemeClr val="lt1"/>
                          </a:solidFill>
                        </a:rPr>
                        <a:t>COMPLEX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cap="all" spc="150" dirty="0" smtClean="0">
                          <a:solidFill>
                            <a:schemeClr val="lt1"/>
                          </a:solidFill>
                        </a:rPr>
                        <a:t>MATERIALIZED</a:t>
                      </a:r>
                      <a:endParaRPr lang="en-US" sz="2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608299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Based on a single table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Based on multiple tables (joins) 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F6F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518332"/>
                  </a:ext>
                </a:extLst>
              </a:tr>
              <a:tr h="11990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without aggregate functions or complex clauses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aggregate functions, GROUP BY</a:t>
                      </a: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4212" marR="224212" marT="224212" marB="224212" anchor="ctr">
                    <a:solidFill>
                      <a:srgbClr val="ED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24115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09E9EE2C-A105-614C-A133-EF7DF2AD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>
                <a:latin typeface="Algerian" panose="04020705040A02060702" pitchFamily="82" charset="0"/>
              </a:rPr>
              <a:t>View:</a:t>
            </a:r>
            <a:endParaRPr lang="en-US" b="1" i="1" u="sng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40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View Command: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Explanation: You create a view using the CREATE VIEW statement followed by the view name and the SELECT query that defines the view</a:t>
            </a:r>
            <a:r>
              <a:rPr lang="en-US" b="1" i="1" dirty="0" smtClean="0"/>
              <a:t>.</a:t>
            </a:r>
          </a:p>
          <a:p>
            <a:pPr marL="0" indent="0">
              <a:buNone/>
            </a:pPr>
            <a:r>
              <a:rPr lang="en-US" b="1" i="1" dirty="0" smtClean="0"/>
              <a:t>Query on MySQL:</a:t>
            </a:r>
          </a:p>
          <a:p>
            <a:pPr marL="0" indent="0">
              <a:buNone/>
            </a:pPr>
            <a:r>
              <a:rPr lang="en-US" b="1" i="1" dirty="0" smtClean="0"/>
              <a:t>CREATE </a:t>
            </a:r>
            <a:r>
              <a:rPr lang="en-US" b="1" i="1" dirty="0"/>
              <a:t>VIEW </a:t>
            </a:r>
            <a:r>
              <a:rPr lang="en-US" b="1" i="1" dirty="0" err="1"/>
              <a:t>view_name</a:t>
            </a:r>
            <a:r>
              <a:rPr lang="en-US" b="1" i="1" dirty="0"/>
              <a:t> AS</a:t>
            </a:r>
          </a:p>
          <a:p>
            <a:pPr marL="0" indent="0">
              <a:buNone/>
            </a:pPr>
            <a:r>
              <a:rPr lang="en-US" b="1" i="1" dirty="0"/>
              <a:t>SELECT column1, column2, ...</a:t>
            </a:r>
          </a:p>
          <a:p>
            <a:pPr marL="0" indent="0">
              <a:buNone/>
            </a:pPr>
            <a:r>
              <a:rPr lang="en-US" b="1" i="1" dirty="0"/>
              <a:t>FROM </a:t>
            </a:r>
            <a:r>
              <a:rPr lang="en-US" b="1" i="1" dirty="0" err="1"/>
              <a:t>table_name</a:t>
            </a:r>
            <a:endParaRPr lang="en-US" b="1" i="1" dirty="0"/>
          </a:p>
          <a:p>
            <a:pPr marL="0" indent="0">
              <a:buNone/>
            </a:pPr>
            <a:r>
              <a:rPr lang="en-US" b="1" i="1" dirty="0"/>
              <a:t>WHERE condition;</a:t>
            </a:r>
            <a:endParaRPr lang="en-US" b="1" i="1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20878"/>
            <a:ext cx="24237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4"/>
          </p:nvPr>
        </p:nvPicPr>
        <p:blipFill>
          <a:blip r:embed="rId2"/>
          <a:stretch>
            <a:fillRect/>
          </a:stretch>
        </p:blipFill>
        <p:spPr>
          <a:xfrm>
            <a:off x="633714" y="1443790"/>
            <a:ext cx="4589462" cy="389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08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C633-6FA1-4FBC-8E61-54FEB458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69" y="942870"/>
            <a:ext cx="5913941" cy="4129644"/>
          </a:xfrm>
        </p:spPr>
        <p:txBody>
          <a:bodyPr>
            <a:normAutofit/>
          </a:bodyPr>
          <a:lstStyle/>
          <a:p>
            <a:r>
              <a:rPr lang="en-US" b="1" dirty="0"/>
              <a:t>How can we provide write access to users on SQL</a:t>
            </a:r>
            <a:r>
              <a:rPr lang="en-US" b="1" dirty="0" smtClean="0"/>
              <a:t>?</a:t>
            </a:r>
            <a:br>
              <a:rPr lang="en-US" b="1" dirty="0" smtClean="0"/>
            </a:br>
            <a:r>
              <a:rPr lang="en-US" b="1" u="sng" dirty="0" smtClean="0"/>
              <a:t>Explanation</a:t>
            </a:r>
            <a:r>
              <a:rPr lang="en-US" b="1" u="sng" dirty="0"/>
              <a:t>: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      You </a:t>
            </a:r>
            <a:r>
              <a:rPr lang="en-US" dirty="0"/>
              <a:t>grant privileges to MySQL users using the GRANT statement. Write access typically involves </a:t>
            </a:r>
            <a:r>
              <a:rPr lang="en-US" b="1" dirty="0"/>
              <a:t>INSERT</a:t>
            </a:r>
            <a:r>
              <a:rPr lang="en-US" dirty="0"/>
              <a:t>, </a:t>
            </a:r>
            <a:r>
              <a:rPr lang="en-US" b="1" dirty="0"/>
              <a:t>UPDATE,</a:t>
            </a:r>
            <a:r>
              <a:rPr lang="en-US" dirty="0"/>
              <a:t> and </a:t>
            </a:r>
            <a:r>
              <a:rPr lang="en-US" b="1" dirty="0"/>
              <a:t>DELETE</a:t>
            </a:r>
            <a:r>
              <a:rPr lang="en-US" dirty="0"/>
              <a:t> privileges.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7" r="56343" b="66576"/>
          <a:stretch/>
        </p:blipFill>
        <p:spPr>
          <a:xfrm>
            <a:off x="604837" y="2358189"/>
            <a:ext cx="4589463" cy="1636296"/>
          </a:xfrm>
        </p:spPr>
      </p:pic>
    </p:spTree>
    <p:extLst>
      <p:ext uri="{BB962C8B-B14F-4D97-AF65-F5344CB8AC3E}">
        <p14:creationId xmlns:p14="http://schemas.microsoft.com/office/powerpoint/2010/main" val="1494765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E51183-D0D9-A74B-94F0-9EC0104A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308350" algn="l"/>
              </a:tabLst>
            </a:pPr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Other Grant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9ED1B1-6FE0-FA43-95C4-366DBD1F13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spc="200" dirty="0"/>
              <a:t>GRANT </a:t>
            </a:r>
            <a:r>
              <a:rPr lang="en-US" b="1" spc="200" dirty="0"/>
              <a:t>INSERT</a:t>
            </a:r>
            <a:r>
              <a:rPr lang="en-US" spc="200" dirty="0"/>
              <a:t>, </a:t>
            </a:r>
            <a:r>
              <a:rPr lang="en-US" b="1" spc="200" dirty="0"/>
              <a:t>UPDATE</a:t>
            </a:r>
            <a:r>
              <a:rPr lang="en-US" spc="200" dirty="0"/>
              <a:t>, </a:t>
            </a:r>
            <a:r>
              <a:rPr lang="en-US" b="1" spc="200" dirty="0"/>
              <a:t>DELETE</a:t>
            </a:r>
            <a:r>
              <a:rPr lang="en-US" spc="200" dirty="0"/>
              <a:t> ON </a:t>
            </a:r>
            <a:r>
              <a:rPr lang="en-US" spc="200" dirty="0" err="1"/>
              <a:t>database_name.table_name</a:t>
            </a:r>
            <a:r>
              <a:rPr lang="en-US" spc="200" dirty="0"/>
              <a:t> TO '</a:t>
            </a:r>
            <a:r>
              <a:rPr lang="en-US" spc="200" dirty="0" err="1"/>
              <a:t>username'@'host</a:t>
            </a:r>
            <a:r>
              <a:rPr lang="en-US" spc="200" dirty="0"/>
              <a:t>';</a:t>
            </a:r>
          </a:p>
          <a:p>
            <a:pPr marL="0" indent="0">
              <a:buFont typeface="Calibri" panose="020F0502020204030204" pitchFamily="34" charset="0"/>
              <a:buNone/>
            </a:pPr>
            <a:r>
              <a:rPr lang="en-US" b="1" dirty="0"/>
              <a:t>FLUSH PRIVILEGES;</a:t>
            </a:r>
            <a:endParaRPr lang="en-US" b="1" spc="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4203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2_Win32_AS_v3" id="{A204E388-A84B-4CC6-98FC-54ED9900B3CD}" vid="{1AF041A9-EA2C-4539-9272-70AF2168FE9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FAF7B5-E40C-46BE-9C83-DA251FCAE61E}">
  <ds:schemaRefs>
    <ds:schemaRef ds:uri="http://schemas.openxmlformats.org/package/2006/metadata/core-properties"/>
    <ds:schemaRef ds:uri="71af3243-3dd4-4a8d-8c0d-dd76da1f02a5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029FA76-0C86-4BF1-99F1-A3115FBFFA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43D08-F4F9-4D95-9CB2-7DE3744160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0</TotalTime>
  <Words>429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Algerian</vt:lpstr>
      <vt:lpstr>Arial</vt:lpstr>
      <vt:lpstr>Arial Black</vt:lpstr>
      <vt:lpstr>Bodoni MT</vt:lpstr>
      <vt:lpstr>Calibri</vt:lpstr>
      <vt:lpstr>Century Gothic</vt:lpstr>
      <vt:lpstr>Helvetica Neue Medium</vt:lpstr>
      <vt:lpstr>RetrospectVTI</vt:lpstr>
      <vt:lpstr>DBMS</vt:lpstr>
      <vt:lpstr>OUTLINE</vt:lpstr>
      <vt:lpstr>Assignment</vt:lpstr>
      <vt:lpstr>Changing an Attribute (Column):</vt:lpstr>
      <vt:lpstr>Entering a Datatype of "Day":</vt:lpstr>
      <vt:lpstr>View:</vt:lpstr>
      <vt:lpstr>View Command:</vt:lpstr>
      <vt:lpstr>How can we provide write access to users on SQL? Explanation:                   You grant privileges to MySQL users using the GRANT statement. Write access typically involves INSERT, UPDATE, and DELETE privileges.</vt:lpstr>
      <vt:lpstr>Other Grant :</vt:lpstr>
      <vt:lpstr>How can we apply joins?</vt:lpstr>
      <vt:lpstr>JOINs: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2025-05-11T17:39:55Z</dcterms:created>
  <dcterms:modified xsi:type="dcterms:W3CDTF">2025-05-11T18:20:13Z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