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79AC4-E23E-44D5-990F-E76AE3696FF9}"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294952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79AC4-E23E-44D5-990F-E76AE3696FF9}"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32540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79AC4-E23E-44D5-990F-E76AE3696FF9}"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56928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79AC4-E23E-44D5-990F-E76AE3696FF9}"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418698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79AC4-E23E-44D5-990F-E76AE3696FF9}"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216198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79AC4-E23E-44D5-990F-E76AE3696FF9}"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298727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79AC4-E23E-44D5-990F-E76AE3696FF9}" type="datetimeFigureOut">
              <a:rPr lang="en-US" smtClean="0"/>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314510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79AC4-E23E-44D5-990F-E76AE3696FF9}" type="datetimeFigureOut">
              <a:rPr lang="en-US" smtClean="0"/>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210561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79AC4-E23E-44D5-990F-E76AE3696FF9}" type="datetimeFigureOut">
              <a:rPr lang="en-US" smtClean="0"/>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153250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79AC4-E23E-44D5-990F-E76AE3696FF9}"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428902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79AC4-E23E-44D5-990F-E76AE3696FF9}"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5EF8B-64EF-4803-B58A-CBCC8E2EE78C}" type="slidenum">
              <a:rPr lang="en-US" smtClean="0"/>
              <a:t>‹#›</a:t>
            </a:fld>
            <a:endParaRPr lang="en-US"/>
          </a:p>
        </p:txBody>
      </p:sp>
    </p:spTree>
    <p:extLst>
      <p:ext uri="{BB962C8B-B14F-4D97-AF65-F5344CB8AC3E}">
        <p14:creationId xmlns:p14="http://schemas.microsoft.com/office/powerpoint/2010/main" val="344735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79AC4-E23E-44D5-990F-E76AE3696FF9}" type="datetimeFigureOut">
              <a:rPr lang="en-US" smtClean="0"/>
              <a:t>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5EF8B-64EF-4803-B58A-CBCC8E2EE78C}" type="slidenum">
              <a:rPr lang="en-US" smtClean="0"/>
              <a:t>‹#›</a:t>
            </a:fld>
            <a:endParaRPr lang="en-US"/>
          </a:p>
        </p:txBody>
      </p:sp>
    </p:spTree>
    <p:extLst>
      <p:ext uri="{BB962C8B-B14F-4D97-AF65-F5344CB8AC3E}">
        <p14:creationId xmlns:p14="http://schemas.microsoft.com/office/powerpoint/2010/main" val="61120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ntario" TargetMode="External"/><Relationship Id="rId2" Type="http://schemas.openxmlformats.org/officeDocument/2006/relationships/hyperlink" Target="https://en.wikipedia.org/wiki/Toront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dirty="0" smtClean="0"/>
              <a:t>TORONTO CLUSTERING</a:t>
            </a:r>
            <a:endParaRPr lang="en-US" b="1" dirty="0"/>
          </a:p>
        </p:txBody>
      </p:sp>
      <p:sp>
        <p:nvSpPr>
          <p:cNvPr id="8" name="Subtitle 7"/>
          <p:cNvSpPr>
            <a:spLocks noGrp="1"/>
          </p:cNvSpPr>
          <p:nvPr>
            <p:ph type="subTitle" idx="1"/>
          </p:nvPr>
        </p:nvSpPr>
        <p:spPr/>
        <p:txBody>
          <a:bodyPr/>
          <a:lstStyle/>
          <a:p>
            <a:r>
              <a:rPr lang="en-US" dirty="0" smtClean="0"/>
              <a:t>To open a café in Scarborough</a:t>
            </a:r>
            <a:endParaRPr lang="en-US" dirty="0"/>
          </a:p>
        </p:txBody>
      </p:sp>
    </p:spTree>
    <p:extLst>
      <p:ext uri="{BB962C8B-B14F-4D97-AF65-F5344CB8AC3E}">
        <p14:creationId xmlns:p14="http://schemas.microsoft.com/office/powerpoint/2010/main" val="2840403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5919"/>
            <a:ext cx="10515600" cy="1226667"/>
          </a:xfrm>
        </p:spPr>
        <p:txBody>
          <a:bodyPr>
            <a:normAutofit/>
          </a:bodyPr>
          <a:lstStyle/>
          <a:p>
            <a:r>
              <a:rPr lang="en-US" sz="2200" dirty="0"/>
              <a:t>Clustering is used on above shown data with definition of </a:t>
            </a:r>
            <a:r>
              <a:rPr lang="en-US" sz="2200" dirty="0" err="1"/>
              <a:t>k_clusters</a:t>
            </a:r>
            <a:r>
              <a:rPr lang="en-US" sz="2200" dirty="0"/>
              <a:t> = 5. </a:t>
            </a:r>
            <a:endParaRPr lang="en-US" sz="2200" dirty="0" smtClean="0"/>
          </a:p>
          <a:p>
            <a:r>
              <a:rPr lang="en-US" sz="2200" dirty="0" smtClean="0"/>
              <a:t>Embedding </a:t>
            </a:r>
            <a:r>
              <a:rPr lang="en-US" sz="2200" dirty="0"/>
              <a:t>clusters of places on map, it becomes easy to identify which area has more than 5 restaurants or cafes. Folium map is used to represent map. </a:t>
            </a:r>
          </a:p>
        </p:txBody>
      </p:sp>
      <p:pic>
        <p:nvPicPr>
          <p:cNvPr id="5" name="Picture 4"/>
          <p:cNvPicPr/>
          <p:nvPr/>
        </p:nvPicPr>
        <p:blipFill>
          <a:blip r:embed="rId2"/>
          <a:stretch>
            <a:fillRect/>
          </a:stretch>
        </p:blipFill>
        <p:spPr>
          <a:xfrm>
            <a:off x="1630249" y="1532585"/>
            <a:ext cx="8672847" cy="4881093"/>
          </a:xfrm>
          <a:prstGeom prst="rect">
            <a:avLst/>
          </a:prstGeom>
        </p:spPr>
      </p:pic>
    </p:spTree>
    <p:extLst>
      <p:ext uri="{BB962C8B-B14F-4D97-AF65-F5344CB8AC3E}">
        <p14:creationId xmlns:p14="http://schemas.microsoft.com/office/powerpoint/2010/main" val="87651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3" name="Content Placeholder 2"/>
          <p:cNvSpPr>
            <a:spLocks noGrp="1"/>
          </p:cNvSpPr>
          <p:nvPr>
            <p:ph idx="1"/>
          </p:nvPr>
        </p:nvSpPr>
        <p:spPr/>
        <p:txBody>
          <a:bodyPr>
            <a:normAutofit/>
          </a:bodyPr>
          <a:lstStyle/>
          <a:p>
            <a:r>
              <a:rPr lang="en-US" sz="2400" dirty="0"/>
              <a:t>The final location decided, based on the </a:t>
            </a:r>
            <a:r>
              <a:rPr lang="en-US" sz="2400" dirty="0" err="1"/>
              <a:t>dataframe</a:t>
            </a:r>
            <a:r>
              <a:rPr lang="en-US" sz="2400" dirty="0"/>
              <a:t> </a:t>
            </a:r>
            <a:r>
              <a:rPr lang="en-US" sz="2400" dirty="0" err="1"/>
              <a:t>scar_merged</a:t>
            </a:r>
            <a:r>
              <a:rPr lang="en-US" sz="2400" dirty="0"/>
              <a:t>, is </a:t>
            </a:r>
            <a:r>
              <a:rPr lang="en-US" sz="2400" b="1" dirty="0" err="1"/>
              <a:t>L'Amoreaux</a:t>
            </a:r>
            <a:r>
              <a:rPr lang="en-US" sz="2400" b="1" dirty="0"/>
              <a:t> </a:t>
            </a:r>
            <a:r>
              <a:rPr lang="en-US" sz="2400" b="1" dirty="0" smtClean="0"/>
              <a:t>West</a:t>
            </a:r>
            <a:r>
              <a:rPr lang="en-US" sz="2400" dirty="0" smtClean="0"/>
              <a:t>. </a:t>
            </a:r>
            <a:r>
              <a:rPr lang="en-US" sz="2400" dirty="0"/>
              <a:t>Same is embedded on folium map in the form of clusters. </a:t>
            </a:r>
            <a:endParaRPr lang="en-US" sz="2400" dirty="0" smtClean="0"/>
          </a:p>
          <a:p>
            <a:r>
              <a:rPr lang="en-US" sz="2400" dirty="0" smtClean="0"/>
              <a:t>Final </a:t>
            </a:r>
            <a:r>
              <a:rPr lang="en-US" sz="2400" dirty="0"/>
              <a:t>map and </a:t>
            </a:r>
            <a:r>
              <a:rPr lang="en-US" sz="2400" dirty="0" err="1"/>
              <a:t>dataframe</a:t>
            </a:r>
            <a:r>
              <a:rPr lang="en-US" sz="2400" dirty="0"/>
              <a:t> is shown to client. 3 areas are selected and government permissions will be available for which area is checked. Moreover, data from the survey can also be used to decide the area. Survey is conducted in selected 3 areas and opinions of people is taken. This survey is conducted on social networking sites so that data is easily available for compilation and analysis. </a:t>
            </a:r>
          </a:p>
          <a:p>
            <a:r>
              <a:rPr lang="en-US" sz="2400" dirty="0"/>
              <a:t>After making clarity on all such points, final area selected becomes </a:t>
            </a:r>
            <a:r>
              <a:rPr lang="en-US" sz="2400" dirty="0" err="1"/>
              <a:t>L'Amoreaux</a:t>
            </a:r>
            <a:r>
              <a:rPr lang="en-US" sz="2400" dirty="0"/>
              <a:t> West.</a:t>
            </a:r>
          </a:p>
        </p:txBody>
      </p:sp>
    </p:spTree>
    <p:extLst>
      <p:ext uri="{BB962C8B-B14F-4D97-AF65-F5344CB8AC3E}">
        <p14:creationId xmlns:p14="http://schemas.microsoft.com/office/powerpoint/2010/main" val="179630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24942" y="547700"/>
            <a:ext cx="9973615" cy="5917493"/>
          </a:xfrm>
          <a:prstGeom prst="rect">
            <a:avLst/>
          </a:prstGeom>
        </p:spPr>
      </p:pic>
    </p:spTree>
    <p:extLst>
      <p:ext uri="{BB962C8B-B14F-4D97-AF65-F5344CB8AC3E}">
        <p14:creationId xmlns:p14="http://schemas.microsoft.com/office/powerpoint/2010/main" val="159406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p:txBody>
          <a:bodyPr>
            <a:normAutofit/>
          </a:bodyPr>
          <a:lstStyle/>
          <a:p>
            <a:r>
              <a:rPr lang="en-US" sz="2400" dirty="0"/>
              <a:t>Hence, we can conclude on an area as of now to open a café in Scarborough. </a:t>
            </a:r>
            <a:endParaRPr lang="en-US" sz="2400" dirty="0" smtClean="0"/>
          </a:p>
          <a:p>
            <a:r>
              <a:rPr lang="en-US" sz="2400" dirty="0" smtClean="0"/>
              <a:t>We </a:t>
            </a:r>
            <a:r>
              <a:rPr lang="en-US" sz="2400" dirty="0"/>
              <a:t>used K-means Clustering and one hot encoding technique to reach to the result. </a:t>
            </a:r>
            <a:endParaRPr lang="en-US" sz="2400" dirty="0" smtClean="0"/>
          </a:p>
          <a:p>
            <a:r>
              <a:rPr lang="en-US" sz="2400" dirty="0" smtClean="0"/>
              <a:t>This </a:t>
            </a:r>
            <a:r>
              <a:rPr lang="en-US" sz="2400" dirty="0"/>
              <a:t>project does not end here unless all obstructions are cleared.  Obstructions include government permissions, actually the café going </a:t>
            </a:r>
            <a:r>
              <a:rPr lang="en-US" sz="2400" dirty="0" err="1"/>
              <a:t>onfloor</a:t>
            </a:r>
            <a:r>
              <a:rPr lang="en-US" sz="2400" dirty="0"/>
              <a:t> and resident’s reviews too.</a:t>
            </a:r>
          </a:p>
        </p:txBody>
      </p:sp>
    </p:spTree>
    <p:extLst>
      <p:ext uri="{BB962C8B-B14F-4D97-AF65-F5344CB8AC3E}">
        <p14:creationId xmlns:p14="http://schemas.microsoft.com/office/powerpoint/2010/main" val="845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Problem</a:t>
            </a:r>
            <a:endParaRPr lang="en-US" b="1" dirty="0"/>
          </a:p>
        </p:txBody>
      </p:sp>
      <p:sp>
        <p:nvSpPr>
          <p:cNvPr id="3" name="Content Placeholder 2"/>
          <p:cNvSpPr>
            <a:spLocks noGrp="1"/>
          </p:cNvSpPr>
          <p:nvPr>
            <p:ph idx="1"/>
          </p:nvPr>
        </p:nvSpPr>
        <p:spPr/>
        <p:txBody>
          <a:bodyPr>
            <a:normAutofit/>
          </a:bodyPr>
          <a:lstStyle/>
          <a:p>
            <a:r>
              <a:rPr lang="en-US" sz="2200" b="1" dirty="0"/>
              <a:t>Scarborough</a:t>
            </a:r>
            <a:r>
              <a:rPr lang="en-US" sz="2200" dirty="0"/>
              <a:t> is a former municipality and an administrative division of </a:t>
            </a:r>
            <a:r>
              <a:rPr lang="en-US" sz="2200" dirty="0">
                <a:hlinkClick r:id="rId2" tooltip="Toronto"/>
              </a:rPr>
              <a:t>Toronto</a:t>
            </a:r>
            <a:r>
              <a:rPr lang="en-US" sz="2200" dirty="0"/>
              <a:t>, </a:t>
            </a:r>
            <a:r>
              <a:rPr lang="en-US" sz="2200" dirty="0">
                <a:hlinkClick r:id="rId3" tooltip="Ontario"/>
              </a:rPr>
              <a:t>Ontario</a:t>
            </a:r>
            <a:r>
              <a:rPr lang="en-US" sz="2200" dirty="0"/>
              <a:t>, </a:t>
            </a:r>
            <a:r>
              <a:rPr lang="en-US" sz="2200" dirty="0" smtClean="0"/>
              <a:t>Canada.</a:t>
            </a:r>
          </a:p>
          <a:p>
            <a:r>
              <a:rPr lang="en-US" sz="2200" dirty="0" smtClean="0"/>
              <a:t>It </a:t>
            </a:r>
            <a:r>
              <a:rPr lang="en-US" sz="2200" dirty="0"/>
              <a:t>contains the Scarborough Bluffs, huge cliffs overlooking Lake Ontario, lined with parks, beaches, and hiking </a:t>
            </a:r>
            <a:r>
              <a:rPr lang="en-US" sz="2200" dirty="0" smtClean="0"/>
              <a:t>trails.</a:t>
            </a:r>
          </a:p>
          <a:p>
            <a:r>
              <a:rPr lang="en-US" sz="2200" dirty="0" smtClean="0"/>
              <a:t>The </a:t>
            </a:r>
            <a:r>
              <a:rPr lang="en-US" sz="2200" dirty="0"/>
              <a:t>area is also known for its </a:t>
            </a:r>
            <a:r>
              <a:rPr lang="en-US" sz="2200" b="1" dirty="0"/>
              <a:t>diverse spread of restaurants</a:t>
            </a:r>
            <a:r>
              <a:rPr lang="en-US" sz="2200" dirty="0"/>
              <a:t>, including regional Southeast Asian, Chinese, and </a:t>
            </a:r>
            <a:r>
              <a:rPr lang="en-US" sz="2200" b="1" dirty="0"/>
              <a:t>Indian cuisine</a:t>
            </a:r>
            <a:r>
              <a:rPr lang="en-US" sz="2200" dirty="0" smtClean="0"/>
              <a:t>.</a:t>
            </a:r>
          </a:p>
          <a:p>
            <a:r>
              <a:rPr lang="en-US" sz="2200" dirty="0"/>
              <a:t>Our client, from India, wants to open a dessert café in Scarborough named “Sweet Tooth Cafe</a:t>
            </a:r>
            <a:r>
              <a:rPr lang="en-US" sz="2200" dirty="0" smtClean="0"/>
              <a:t>”.</a:t>
            </a:r>
          </a:p>
          <a:p>
            <a:r>
              <a:rPr lang="en-US" sz="2200" dirty="0"/>
              <a:t>His idea is to make and sell famous &amp; favorite homemade dishes from all the corners of the world along with desserts too. It will represent idea of cultural diversity.</a:t>
            </a:r>
            <a:endParaRPr lang="en-US" sz="2200" dirty="0" smtClean="0"/>
          </a:p>
          <a:p>
            <a:endParaRPr lang="en-US" sz="2200" dirty="0"/>
          </a:p>
        </p:txBody>
      </p:sp>
    </p:spTree>
    <p:extLst>
      <p:ext uri="{BB962C8B-B14F-4D97-AF65-F5344CB8AC3E}">
        <p14:creationId xmlns:p14="http://schemas.microsoft.com/office/powerpoint/2010/main" val="173464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 of client:</a:t>
            </a:r>
            <a:endParaRPr lang="en-US" b="1" dirty="0"/>
          </a:p>
        </p:txBody>
      </p:sp>
      <p:sp>
        <p:nvSpPr>
          <p:cNvPr id="3" name="Content Placeholder 2"/>
          <p:cNvSpPr>
            <a:spLocks noGrp="1"/>
          </p:cNvSpPr>
          <p:nvPr>
            <p:ph idx="1"/>
          </p:nvPr>
        </p:nvSpPr>
        <p:spPr/>
        <p:txBody>
          <a:bodyPr>
            <a:normAutofit/>
          </a:bodyPr>
          <a:lstStyle/>
          <a:p>
            <a:r>
              <a:rPr lang="en-US" sz="2200" dirty="0"/>
              <a:t>His idea is to open this café in a location which is accessible by young people, working class and old </a:t>
            </a:r>
            <a:r>
              <a:rPr lang="en-US" sz="2200" dirty="0" smtClean="0"/>
              <a:t>people.</a:t>
            </a:r>
          </a:p>
          <a:p>
            <a:r>
              <a:rPr lang="en-US" sz="2200" dirty="0" smtClean="0"/>
              <a:t>It </a:t>
            </a:r>
            <a:r>
              <a:rPr lang="en-US" sz="2200" dirty="0"/>
              <a:t>should be located in an area which should not be far away from the city. It should be in the middle of the town. A place whose permits will be easily available and rent shouldn’t be high </a:t>
            </a:r>
            <a:r>
              <a:rPr lang="en-US" sz="2200" dirty="0" smtClean="0"/>
              <a:t>enough.</a:t>
            </a:r>
          </a:p>
          <a:p>
            <a:r>
              <a:rPr lang="en-US" sz="2200" dirty="0" smtClean="0"/>
              <a:t>The </a:t>
            </a:r>
            <a:r>
              <a:rPr lang="en-US" sz="2200" dirty="0"/>
              <a:t>neighborhood of the café should have other cafes or restaurants but not more than 5. It can contain other shops so that customers will be </a:t>
            </a:r>
            <a:r>
              <a:rPr lang="en-US" sz="2200" dirty="0" smtClean="0"/>
              <a:t>available.</a:t>
            </a:r>
          </a:p>
          <a:p>
            <a:r>
              <a:rPr lang="en-US" sz="2200" dirty="0" smtClean="0"/>
              <a:t>He </a:t>
            </a:r>
            <a:r>
              <a:rPr lang="en-US" sz="2200" dirty="0"/>
              <a:t>wants to ensure that the neighborhood of the café should not get disturbed because of it.</a:t>
            </a:r>
          </a:p>
          <a:p>
            <a:r>
              <a:rPr lang="en-US" sz="2200" dirty="0"/>
              <a:t>This are the requirements of the client to open café in Scarborough.</a:t>
            </a:r>
          </a:p>
          <a:p>
            <a:endParaRPr lang="en-US" sz="2200" dirty="0"/>
          </a:p>
        </p:txBody>
      </p:sp>
    </p:spTree>
    <p:extLst>
      <p:ext uri="{BB962C8B-B14F-4D97-AF65-F5344CB8AC3E}">
        <p14:creationId xmlns:p14="http://schemas.microsoft.com/office/powerpoint/2010/main" val="416358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 of Data</a:t>
            </a:r>
            <a:endParaRPr lang="en-US" b="1" dirty="0"/>
          </a:p>
        </p:txBody>
      </p:sp>
      <p:sp>
        <p:nvSpPr>
          <p:cNvPr id="3" name="Content Placeholder 2"/>
          <p:cNvSpPr>
            <a:spLocks noGrp="1"/>
          </p:cNvSpPr>
          <p:nvPr>
            <p:ph idx="1"/>
          </p:nvPr>
        </p:nvSpPr>
        <p:spPr/>
        <p:txBody>
          <a:bodyPr>
            <a:noAutofit/>
          </a:bodyPr>
          <a:lstStyle/>
          <a:p>
            <a:r>
              <a:rPr lang="en-US" sz="2400" dirty="0"/>
              <a:t>The majority of the data will be covered from Foursquare API. We will need geospatial data of Scarborough, Toronto for longitudes and latitudes of registered regions. </a:t>
            </a:r>
          </a:p>
          <a:p>
            <a:r>
              <a:rPr lang="en-US" sz="2400" dirty="0"/>
              <a:t>From Foursquare API, we will call venues filtered with </a:t>
            </a:r>
            <a:r>
              <a:rPr lang="en-US" sz="2400" dirty="0" err="1"/>
              <a:t>specialities</a:t>
            </a:r>
            <a:r>
              <a:rPr lang="en-US" sz="2400" dirty="0"/>
              <a:t> like dessert, restaurants, cafes and so on. That data shall be from Scarborough, </a:t>
            </a:r>
            <a:r>
              <a:rPr lang="en-US" sz="2400" dirty="0" smtClean="0"/>
              <a:t>Toronto.</a:t>
            </a:r>
          </a:p>
          <a:p>
            <a:r>
              <a:rPr lang="en-US" sz="2400" dirty="0" smtClean="0"/>
              <a:t>We </a:t>
            </a:r>
            <a:r>
              <a:rPr lang="en-US" sz="2400" dirty="0"/>
              <a:t>will also require data of different types of shops in the neighborhood of the finalized area. Merged dataset will be created from both datasets and then analysis will be done. </a:t>
            </a:r>
          </a:p>
          <a:p>
            <a:r>
              <a:rPr lang="en-US" sz="2400" dirty="0"/>
              <a:t>For finalizing the location, we tend to ensure either government permission is there to run a café or not. And moreover, its neighborhood is fine with café or </a:t>
            </a:r>
            <a:r>
              <a:rPr lang="en-US" sz="2400" dirty="0" smtClean="0"/>
              <a:t>not.</a:t>
            </a:r>
          </a:p>
        </p:txBody>
      </p:sp>
    </p:spTree>
    <p:extLst>
      <p:ext uri="{BB962C8B-B14F-4D97-AF65-F5344CB8AC3E}">
        <p14:creationId xmlns:p14="http://schemas.microsoft.com/office/powerpoint/2010/main" val="35591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 of Data</a:t>
            </a:r>
            <a:endParaRPr lang="en-US" b="1" dirty="0"/>
          </a:p>
        </p:txBody>
      </p:sp>
      <p:sp>
        <p:nvSpPr>
          <p:cNvPr id="3" name="Content Placeholder 2"/>
          <p:cNvSpPr>
            <a:spLocks noGrp="1"/>
          </p:cNvSpPr>
          <p:nvPr>
            <p:ph idx="1"/>
          </p:nvPr>
        </p:nvSpPr>
        <p:spPr/>
        <p:txBody>
          <a:bodyPr>
            <a:noAutofit/>
          </a:bodyPr>
          <a:lstStyle/>
          <a:p>
            <a:r>
              <a:rPr lang="en-US" sz="2400" dirty="0"/>
              <a:t>We need to make sure the eatery shops should not be more than 5 in the nearby neighborhood as per client’s </a:t>
            </a:r>
            <a:r>
              <a:rPr lang="en-US" sz="2400" dirty="0" smtClean="0"/>
              <a:t>requirements.</a:t>
            </a:r>
          </a:p>
          <a:p>
            <a:r>
              <a:rPr lang="en-US" sz="2400" dirty="0" smtClean="0"/>
              <a:t>The </a:t>
            </a:r>
            <a:r>
              <a:rPr lang="en-US" sz="2400" dirty="0"/>
              <a:t>data should say whether its far away from the town or not. The location of the café should be in the middle of the town accessible by people from all the corners. </a:t>
            </a:r>
          </a:p>
          <a:p>
            <a:r>
              <a:rPr lang="en-US" sz="2400" dirty="0"/>
              <a:t>Data for permission of government will be got from Canadian Government website. Or it can be asked from official as </a:t>
            </a:r>
            <a:r>
              <a:rPr lang="en-US" sz="2400" dirty="0" smtClean="0"/>
              <a:t>well.</a:t>
            </a:r>
          </a:p>
          <a:p>
            <a:r>
              <a:rPr lang="en-US" sz="2400" dirty="0" smtClean="0"/>
              <a:t>Data </a:t>
            </a:r>
            <a:r>
              <a:rPr lang="en-US" sz="2400" dirty="0"/>
              <a:t>stating which dishes to be sold according to its visitors and residents will also be needed. That can be taken with help of Foursquare API by calling tips of users on venues. Or a survey can be conducted for the same which will be helpful in many ways.</a:t>
            </a:r>
            <a:endParaRPr lang="en-US" sz="2400" dirty="0" smtClean="0"/>
          </a:p>
        </p:txBody>
      </p:sp>
    </p:spTree>
    <p:extLst>
      <p:ext uri="{BB962C8B-B14F-4D97-AF65-F5344CB8AC3E}">
        <p14:creationId xmlns:p14="http://schemas.microsoft.com/office/powerpoint/2010/main" val="416926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p:txBody>
          <a:bodyPr>
            <a:normAutofit/>
          </a:bodyPr>
          <a:lstStyle/>
          <a:p>
            <a:r>
              <a:rPr lang="en-US" sz="2200" dirty="0"/>
              <a:t>First, we imported location data of Toronto. Cleaning was required in that dataset. It was done using dropping a column, grouping by Postal Code column with neighborhoods in a single cell. That was done with Apply </a:t>
            </a:r>
            <a:r>
              <a:rPr lang="en-US" sz="2200" dirty="0" smtClean="0"/>
              <a:t>method.</a:t>
            </a:r>
          </a:p>
          <a:p>
            <a:r>
              <a:rPr lang="en-US" sz="2200" dirty="0" smtClean="0"/>
              <a:t>Two </a:t>
            </a:r>
            <a:r>
              <a:rPr lang="en-US" sz="2200" dirty="0"/>
              <a:t>datasets were extracted from a single one with different conditions and then merged on a single column Postal Code. </a:t>
            </a:r>
          </a:p>
          <a:p>
            <a:r>
              <a:rPr lang="en-US" sz="2200" dirty="0"/>
              <a:t>Now, geospatial data of Toronto was downloaded and cleaning was done as required.</a:t>
            </a:r>
          </a:p>
          <a:p>
            <a:r>
              <a:rPr lang="en-US" sz="2200" dirty="0"/>
              <a:t>Both the final datasets were merged on Postal Code column and new </a:t>
            </a:r>
            <a:r>
              <a:rPr lang="en-US" sz="2200" dirty="0" err="1"/>
              <a:t>dataframe</a:t>
            </a:r>
            <a:r>
              <a:rPr lang="en-US" sz="2200" dirty="0"/>
              <a:t> is created. That </a:t>
            </a:r>
            <a:r>
              <a:rPr lang="en-US" sz="2200" dirty="0" err="1"/>
              <a:t>dataframe</a:t>
            </a:r>
            <a:r>
              <a:rPr lang="en-US" sz="2200" dirty="0"/>
              <a:t> consists of postal codes of different regions with their neighborhoods and values of latitude &amp; longitude of respective areas. </a:t>
            </a:r>
          </a:p>
          <a:p>
            <a:r>
              <a:rPr lang="en-US" sz="2200" dirty="0"/>
              <a:t>Scaling of data is also done using Preprocessing Scalar library. Data type of Cluster Label column is changed to integer type from float type.</a:t>
            </a:r>
          </a:p>
        </p:txBody>
      </p:sp>
    </p:spTree>
    <p:extLst>
      <p:ext uri="{BB962C8B-B14F-4D97-AF65-F5344CB8AC3E}">
        <p14:creationId xmlns:p14="http://schemas.microsoft.com/office/powerpoint/2010/main" val="313153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947671" y="612095"/>
            <a:ext cx="10218312" cy="5685674"/>
          </a:xfrm>
          <a:prstGeom prst="rect">
            <a:avLst/>
          </a:prstGeom>
        </p:spPr>
      </p:pic>
    </p:spTree>
    <p:extLst>
      <p:ext uri="{BB962C8B-B14F-4D97-AF65-F5344CB8AC3E}">
        <p14:creationId xmlns:p14="http://schemas.microsoft.com/office/powerpoint/2010/main" val="212337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28729" y="740883"/>
            <a:ext cx="10553164" cy="5350823"/>
          </a:xfrm>
          <a:prstGeom prst="rect">
            <a:avLst/>
          </a:prstGeom>
        </p:spPr>
      </p:pic>
    </p:spTree>
    <p:extLst>
      <p:ext uri="{BB962C8B-B14F-4D97-AF65-F5344CB8AC3E}">
        <p14:creationId xmlns:p14="http://schemas.microsoft.com/office/powerpoint/2010/main" val="257266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590"/>
            <a:ext cx="10515600" cy="1368331"/>
          </a:xfrm>
        </p:spPr>
        <p:txBody>
          <a:bodyPr>
            <a:normAutofit/>
          </a:bodyPr>
          <a:lstStyle/>
          <a:p>
            <a:r>
              <a:rPr lang="en-US" sz="2200" dirty="0"/>
              <a:t>Before clustering the data, </a:t>
            </a:r>
            <a:r>
              <a:rPr lang="en-US" sz="2200" b="1" dirty="0"/>
              <a:t>One hot Encoding </a:t>
            </a:r>
            <a:r>
              <a:rPr lang="en-US" sz="2200" dirty="0"/>
              <a:t>technique is used to convert categorical variables into a form that could be provided to ML algorithms to do a better job in prediction. 0 indicates false values or non-existent and 1 indicates true values or existing ones. Example from current project as </a:t>
            </a:r>
            <a:r>
              <a:rPr lang="en-US" sz="2200" dirty="0" smtClean="0"/>
              <a:t>shown.</a:t>
            </a:r>
            <a:endParaRPr lang="en-US" sz="2200" dirty="0"/>
          </a:p>
        </p:txBody>
      </p:sp>
      <p:pic>
        <p:nvPicPr>
          <p:cNvPr id="4" name="Picture 3"/>
          <p:cNvPicPr/>
          <p:nvPr/>
        </p:nvPicPr>
        <p:blipFill>
          <a:blip r:embed="rId2"/>
          <a:stretch>
            <a:fillRect/>
          </a:stretch>
        </p:blipFill>
        <p:spPr>
          <a:xfrm>
            <a:off x="1784797" y="1990133"/>
            <a:ext cx="7900116" cy="4423545"/>
          </a:xfrm>
          <a:prstGeom prst="rect">
            <a:avLst/>
          </a:prstGeom>
        </p:spPr>
      </p:pic>
    </p:spTree>
    <p:extLst>
      <p:ext uri="{BB962C8B-B14F-4D97-AF65-F5344CB8AC3E}">
        <p14:creationId xmlns:p14="http://schemas.microsoft.com/office/powerpoint/2010/main" val="2378861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826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TORONTO CLUSTERING</vt:lpstr>
      <vt:lpstr>Business Problem</vt:lpstr>
      <vt:lpstr>Requirements of client:</vt:lpstr>
      <vt:lpstr>Source of Data</vt:lpstr>
      <vt:lpstr>Source of Data</vt:lpstr>
      <vt:lpstr>Exploratory Data Analysis</vt:lpstr>
      <vt:lpstr>PowerPoint Presentation</vt:lpstr>
      <vt:lpstr>PowerPoint Presentation</vt:lpstr>
      <vt:lpstr>PowerPoint Presentation</vt:lpstr>
      <vt:lpstr>PowerPoint Presentation</vt:lpstr>
      <vt:lpstr>Results</vt:lpstr>
      <vt:lpstr>PowerPoint Presentation</vt:lpstr>
      <vt:lpstr>Conclusions</vt:lpstr>
    </vt:vector>
  </TitlesOfParts>
  <Company>RIL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CLUSTERING</dc:title>
  <dc:creator>Neelam Shah</dc:creator>
  <cp:lastModifiedBy>Neelam Shah</cp:lastModifiedBy>
  <cp:revision>4</cp:revision>
  <dcterms:created xsi:type="dcterms:W3CDTF">2020-02-08T08:33:55Z</dcterms:created>
  <dcterms:modified xsi:type="dcterms:W3CDTF">2020-02-08T11:21:32Z</dcterms:modified>
</cp:coreProperties>
</file>