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8" r:id="rId2"/>
    <p:sldId id="329" r:id="rId3"/>
    <p:sldId id="339" r:id="rId4"/>
    <p:sldId id="332" r:id="rId5"/>
    <p:sldId id="333" r:id="rId6"/>
    <p:sldId id="340" r:id="rId7"/>
    <p:sldId id="330" r:id="rId8"/>
    <p:sldId id="334" r:id="rId9"/>
    <p:sldId id="335" r:id="rId10"/>
    <p:sldId id="336" r:id="rId11"/>
    <p:sldId id="337" r:id="rId12"/>
    <p:sldId id="331" r:id="rId13"/>
    <p:sldId id="33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84FF5D"/>
    <a:srgbClr val="FF0066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6426" autoAdjust="0"/>
  </p:normalViewPr>
  <p:slideViewPr>
    <p:cSldViewPr>
      <p:cViewPr varScale="1">
        <p:scale>
          <a:sx n="64" d="100"/>
          <a:sy n="64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F04D0-699D-4D6B-A94F-1A7A83CC39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838200" y="1676400"/>
            <a:ext cx="8077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GROUP – 15</a:t>
            </a:r>
          </a:p>
          <a:p>
            <a:pPr algn="ctr"/>
            <a:br>
              <a:rPr lang="en-US" sz="4000" dirty="0"/>
            </a:br>
            <a:r>
              <a:rPr lang="en-US" sz="2400" dirty="0"/>
              <a:t> </a:t>
            </a:r>
            <a:r>
              <a:rPr lang="en-US" sz="2400" b="1" dirty="0"/>
              <a:t>PREDICTION OF INDICATORS OF CERVICAL CANCER USING BIOPSY TEST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4958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 :			Mentor :  Mr. JATINDER BEDI	</a:t>
            </a:r>
          </a:p>
          <a:p>
            <a:endParaRPr lang="en-US" dirty="0"/>
          </a:p>
          <a:p>
            <a:r>
              <a:rPr lang="en-US" dirty="0"/>
              <a:t>NAVEEN RAM A		</a:t>
            </a:r>
          </a:p>
          <a:p>
            <a:r>
              <a:rPr lang="en-US" dirty="0"/>
              <a:t>RUBINI S</a:t>
            </a:r>
          </a:p>
          <a:p>
            <a:r>
              <a:rPr lang="en-US" dirty="0"/>
              <a:t>SANTANU DATTA</a:t>
            </a:r>
          </a:p>
          <a:p>
            <a:r>
              <a:rPr lang="en-US" dirty="0"/>
              <a:t>SANTO K THOMAS</a:t>
            </a:r>
          </a:p>
          <a:p>
            <a:r>
              <a:rPr lang="en-US" dirty="0"/>
              <a:t>VYSAKH CHITHRAN A.P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BIRTH CONTROL ATTRIBUTES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C3438-7B28-41A4-AB1F-3CAF63308B22}"/>
              </a:ext>
            </a:extLst>
          </p:cNvPr>
          <p:cNvPicPr/>
          <p:nvPr/>
        </p:nvPicPr>
        <p:blipFill rotWithShape="1">
          <a:blip r:embed="rId3"/>
          <a:srcRect t="283" r="52732" b="50000"/>
          <a:stretch/>
        </p:blipFill>
        <p:spPr bwMode="auto">
          <a:xfrm>
            <a:off x="365759" y="609599"/>
            <a:ext cx="1634490" cy="188182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1905B5-F2D8-4716-BF24-F4AA6EE3B4A5}"/>
              </a:ext>
            </a:extLst>
          </p:cNvPr>
          <p:cNvPicPr/>
          <p:nvPr/>
        </p:nvPicPr>
        <p:blipFill rotWithShape="1">
          <a:blip r:embed="rId3"/>
          <a:srcRect l="47268" b="53746"/>
          <a:stretch/>
        </p:blipFill>
        <p:spPr bwMode="auto">
          <a:xfrm>
            <a:off x="2005012" y="609599"/>
            <a:ext cx="2566988" cy="1881823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F03D0-ECE8-42E1-9FC1-1B9AB95AF5FB}"/>
              </a:ext>
            </a:extLst>
          </p:cNvPr>
          <p:cNvPicPr/>
          <p:nvPr/>
        </p:nvPicPr>
        <p:blipFill rotWithShape="1">
          <a:blip r:embed="rId3"/>
          <a:srcRect t="53746" r="54099"/>
          <a:stretch/>
        </p:blipFill>
        <p:spPr bwMode="auto">
          <a:xfrm>
            <a:off x="4686300" y="685799"/>
            <a:ext cx="1485900" cy="180562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39A9F-922D-4875-8092-6DA16FF97AF7}"/>
              </a:ext>
            </a:extLst>
          </p:cNvPr>
          <p:cNvPicPr/>
          <p:nvPr/>
        </p:nvPicPr>
        <p:blipFill rotWithShape="1">
          <a:blip r:embed="rId3"/>
          <a:srcRect l="50000" t="50000"/>
          <a:stretch/>
        </p:blipFill>
        <p:spPr bwMode="auto">
          <a:xfrm>
            <a:off x="6172200" y="457199"/>
            <a:ext cx="2788920" cy="203422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D512F-29F0-4A66-B502-C144674AB640}"/>
              </a:ext>
            </a:extLst>
          </p:cNvPr>
          <p:cNvPicPr/>
          <p:nvPr/>
        </p:nvPicPr>
        <p:blipFill rotWithShape="1">
          <a:blip r:embed="rId4"/>
          <a:srcRect r="29732" b="19546"/>
          <a:stretch/>
        </p:blipFill>
        <p:spPr bwMode="auto">
          <a:xfrm>
            <a:off x="389571" y="2407601"/>
            <a:ext cx="5038089" cy="18818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C:\Users\Leo\AppData\Local\Microsoft\Windows\INetCache\Content.MSO\4E1FC479.tmp">
            <a:extLst>
              <a:ext uri="{FF2B5EF4-FFF2-40B4-BE49-F238E27FC236}">
                <a16:creationId xmlns:a16="http://schemas.microsoft.com/office/drawing/2014/main" id="{CC2D9126-750E-4B9A-A61C-781971C974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90" y="2529521"/>
            <a:ext cx="3465830" cy="2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Leo\AppData\Local\Microsoft\Windows\INetCache\Content.MSO\D72595EF.tmp">
            <a:extLst>
              <a:ext uri="{FF2B5EF4-FFF2-40B4-BE49-F238E27FC236}">
                <a16:creationId xmlns:a16="http://schemas.microsoft.com/office/drawing/2014/main" id="{EC4AC2BC-FA2F-4903-BD6E-3875161CFF9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28601" y="4542471"/>
            <a:ext cx="3996692" cy="21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Leo\AppData\Local\Microsoft\Windows\INetCache\Content.MSO\D72595EF.tmp">
            <a:extLst>
              <a:ext uri="{FF2B5EF4-FFF2-40B4-BE49-F238E27FC236}">
                <a16:creationId xmlns:a16="http://schemas.microsoft.com/office/drawing/2014/main" id="{F93689D9-918D-4C08-BCA5-0D2CFE7FBF3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191"/>
          <a:stretch/>
        </p:blipFill>
        <p:spPr bwMode="auto">
          <a:xfrm>
            <a:off x="4038600" y="4542471"/>
            <a:ext cx="1828800" cy="2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5A66F3-0A5F-47DC-A4FC-2EE5209007EA}"/>
              </a:ext>
            </a:extLst>
          </p:cNvPr>
          <p:cNvSpPr txBox="1"/>
          <p:nvPr/>
        </p:nvSpPr>
        <p:spPr>
          <a:xfrm flipH="1">
            <a:off x="365759" y="4289424"/>
            <a:ext cx="399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RELATION B/W BIOPSY AND BIRTH CONTROL ATTRIBUTES</a:t>
            </a:r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17F437-23FB-4B27-A2B0-2F4FD7A5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580569"/>
            <a:ext cx="3322321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STDs ATTRIBUTES</a:t>
            </a:r>
            <a:endParaRPr lang="en-US" sz="3200" dirty="0"/>
          </a:p>
        </p:txBody>
      </p:sp>
      <p:pic>
        <p:nvPicPr>
          <p:cNvPr id="8" name="Content Placeholder 5" descr="C:\Users\Leo\AppData\Local\Microsoft\Windows\INetCache\Content.MSO\35F6408.tmp">
            <a:extLst>
              <a:ext uri="{FF2B5EF4-FFF2-40B4-BE49-F238E27FC236}">
                <a16:creationId xmlns:a16="http://schemas.microsoft.com/office/drawing/2014/main" id="{A580581E-7871-48ED-B9C0-469DA7EF03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5300"/>
            <a:ext cx="4286250" cy="636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BEEE6B-BDD4-4B23-98B2-B99E635B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67824"/>
              </p:ext>
            </p:extLst>
          </p:nvPr>
        </p:nvGraphicFramePr>
        <p:xfrm>
          <a:off x="4576762" y="490537"/>
          <a:ext cx="4476749" cy="6362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7790">
                  <a:extLst>
                    <a:ext uri="{9D8B030D-6E8A-4147-A177-3AD203B41FA5}">
                      <a16:colId xmlns:a16="http://schemas.microsoft.com/office/drawing/2014/main" val="4253528381"/>
                    </a:ext>
                  </a:extLst>
                </a:gridCol>
                <a:gridCol w="1063124">
                  <a:extLst>
                    <a:ext uri="{9D8B030D-6E8A-4147-A177-3AD203B41FA5}">
                      <a16:colId xmlns:a16="http://schemas.microsoft.com/office/drawing/2014/main" val="4225517865"/>
                    </a:ext>
                  </a:extLst>
                </a:gridCol>
                <a:gridCol w="905835">
                  <a:extLst>
                    <a:ext uri="{9D8B030D-6E8A-4147-A177-3AD203B41FA5}">
                      <a16:colId xmlns:a16="http://schemas.microsoft.com/office/drawing/2014/main" val="1540467962"/>
                    </a:ext>
                  </a:extLst>
                </a:gridCol>
              </a:tblGrid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5913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 (%)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3213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1(%)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89712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STDs_condylomatosis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638252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STDs_cervical_condylomatosis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655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STDs_vaginal_condylomatosis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5814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STDs_vulvo_perineal_condylomatosis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0.951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0.049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60853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STDs_syphilis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75807"/>
                  </a:ext>
                </a:extLst>
              </a:tr>
              <a:tr h="501336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STDs_pelvic_inflammatory_disease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10491"/>
                  </a:ext>
                </a:extLst>
              </a:tr>
              <a:tr h="453471">
                <a:tc>
                  <a:txBody>
                    <a:bodyPr/>
                    <a:lstStyle/>
                    <a:p>
                      <a:pPr marL="38100" marR="0">
                        <a:lnSpc>
                          <a:spcPts val="9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STDs_genital_herpes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9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9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58839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STDs_molluscum_contagiosum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202644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STDs_AIDS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85145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STDs_HIV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64794"/>
                  </a:ext>
                </a:extLst>
              </a:tr>
              <a:tr h="501336">
                <a:tc>
                  <a:txBody>
                    <a:bodyPr/>
                    <a:lstStyle/>
                    <a:p>
                      <a:pPr marL="381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STDs_Hepatitis_B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9436"/>
                  </a:ext>
                </a:extLst>
              </a:tr>
              <a:tr h="453471">
                <a:tc>
                  <a:txBody>
                    <a:bodyPr/>
                    <a:lstStyle/>
                    <a:p>
                      <a:pPr marL="38100" marR="0">
                        <a:lnSpc>
                          <a:spcPts val="9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STDs_HPV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9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92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82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Outlier Treatment 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7A003-2A62-4DDC-9083-E829E9A2F3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3" y="883220"/>
            <a:ext cx="4484976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CE102-3129-4318-B476-B25921C127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03" y="883220"/>
            <a:ext cx="432538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A5A43-805E-4090-818B-81009D5A6D43}"/>
              </a:ext>
            </a:extLst>
          </p:cNvPr>
          <p:cNvSpPr txBox="1"/>
          <p:nvPr/>
        </p:nvSpPr>
        <p:spPr>
          <a:xfrm>
            <a:off x="1515640" y="513888"/>
            <a:ext cx="19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Treatment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EB39E-87E7-4542-99B0-11E33A14C1FC}"/>
              </a:ext>
            </a:extLst>
          </p:cNvPr>
          <p:cNvSpPr txBox="1"/>
          <p:nvPr/>
        </p:nvSpPr>
        <p:spPr>
          <a:xfrm>
            <a:off x="6002115" y="465248"/>
            <a:ext cx="19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Treatment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CA303-9404-4DA5-BE11-65028F7E0F48}"/>
              </a:ext>
            </a:extLst>
          </p:cNvPr>
          <p:cNvSpPr txBox="1"/>
          <p:nvPr/>
        </p:nvSpPr>
        <p:spPr>
          <a:xfrm>
            <a:off x="1896322" y="5918766"/>
            <a:ext cx="601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IQR =	75% quartile – 25% quartile.</a:t>
            </a:r>
            <a:endParaRPr lang="en-US" b="1" dirty="0"/>
          </a:p>
          <a:p>
            <a:r>
              <a:rPr lang="en-IN" b="1" dirty="0"/>
              <a:t>Range = (25% quartile -1.5*IQR) to (75% quartile +1.5*IQR)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0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Base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017602-C875-4749-A4D9-E5B670216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307199"/>
              </p:ext>
            </p:extLst>
          </p:nvPr>
        </p:nvGraphicFramePr>
        <p:xfrm>
          <a:off x="533400" y="762000"/>
          <a:ext cx="82296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547">
                  <a:extLst>
                    <a:ext uri="{9D8B030D-6E8A-4147-A177-3AD203B41FA5}">
                      <a16:colId xmlns:a16="http://schemas.microsoft.com/office/drawing/2014/main" val="2052559026"/>
                    </a:ext>
                  </a:extLst>
                </a:gridCol>
                <a:gridCol w="2031091">
                  <a:extLst>
                    <a:ext uri="{9D8B030D-6E8A-4147-A177-3AD203B41FA5}">
                      <a16:colId xmlns:a16="http://schemas.microsoft.com/office/drawing/2014/main" val="1205985244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1183637308"/>
                    </a:ext>
                  </a:extLst>
                </a:gridCol>
                <a:gridCol w="1297934">
                  <a:extLst>
                    <a:ext uri="{9D8B030D-6E8A-4147-A177-3AD203B41FA5}">
                      <a16:colId xmlns:a16="http://schemas.microsoft.com/office/drawing/2014/main" val="2783940319"/>
                    </a:ext>
                  </a:extLst>
                </a:gridCol>
                <a:gridCol w="1308457">
                  <a:extLst>
                    <a:ext uri="{9D8B030D-6E8A-4147-A177-3AD203B41FA5}">
                      <a16:colId xmlns:a16="http://schemas.microsoft.com/office/drawing/2014/main" val="971739667"/>
                    </a:ext>
                  </a:extLst>
                </a:gridCol>
                <a:gridCol w="1274547">
                  <a:extLst>
                    <a:ext uri="{9D8B030D-6E8A-4147-A177-3AD203B41FA5}">
                      <a16:colId xmlns:a16="http://schemas.microsoft.com/office/drawing/2014/main" val="102241875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f1score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063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LogisticRegression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0.944444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0.416667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0.555556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2591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DecisionTree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0.916667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0.461538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66FF99"/>
                          </a:highlight>
                        </a:rPr>
                        <a:t>0.600000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highlight>
                          <a:srgbClr val="66FF99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0.375000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9555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RandomForest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0.932540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0.370370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0.416667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798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GaussianNB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0.071429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0.113636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0.060241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7623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0.940476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0.0000000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.0000000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6910" algn="l"/>
                        </a:tabLs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0000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0E29DE27-2427-43B5-9579-4CED88C7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9210" y="-2451355"/>
            <a:ext cx="145442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693F0-6CED-40D4-9E9D-2180D410744C}"/>
              </a:ext>
            </a:extLst>
          </p:cNvPr>
          <p:cNvSpPr txBox="1"/>
          <p:nvPr/>
        </p:nvSpPr>
        <p:spPr>
          <a:xfrm>
            <a:off x="533400" y="3733800"/>
            <a:ext cx="8229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 confusion matrix is a table that is often used to describe the performance of a classification model (or "classifier") on a set of test data for which the true values are 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matrix is generated after making predictions on the test data and then obtaining the values of True Positives, True Negatives, False Positives and False Negatives.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F1 score can be interpreted as a weighted average of the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Logistic Regression gives the model accuracy and recall score of 0.94 and 0.33 respectively but we the Decision Tree gives a model accuracy and recall score of 0.91 and 0.60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Since β – error is minimum in Decision Tree model we will consider it as good base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Ø"/>
            </a:pPr>
            <a:r>
              <a:rPr lang="en-IN" sz="1800" dirty="0">
                <a:solidFill>
                  <a:srgbClr val="0055A0"/>
                </a:solidFill>
              </a:rPr>
              <a:t>Healthcare Business Problem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Cervical cancer is the leading gynecological malignancy worldwide.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project presents diverse classification techniques and best approaches in predicting of cervical cancer disease.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 build an ML model that predicts the indicators of cervical cancer using biopsy test .</a:t>
            </a:r>
            <a:endParaRPr lang="en-IN" sz="1600" dirty="0">
              <a:solidFill>
                <a:schemeClr val="tx1"/>
              </a:solidFill>
            </a:endParaRPr>
          </a:p>
          <a:p>
            <a:pPr marL="342900" indent="-342900" algn="just"/>
            <a:endParaRPr lang="en-IN" sz="1600" dirty="0">
              <a:solidFill>
                <a:srgbClr val="0055A0"/>
              </a:solidFill>
            </a:endParaRPr>
          </a:p>
          <a:p>
            <a:pPr marL="4000500" lvl="8" indent="-342900" algn="l">
              <a:buFont typeface="Wingdings" panose="05000000000000000000" pitchFamily="2" charset="2"/>
              <a:buChar char="Ø"/>
            </a:pPr>
            <a:endParaRPr lang="en-IN" sz="6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굴림" panose="020B0600000101010101" pitchFamily="34" charset="-127"/>
              </a:rPr>
              <a:t>Problem Definition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28ADA-62AC-442F-8921-86482A54BB0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/>
        </p:blipFill>
        <p:spPr bwMode="auto">
          <a:xfrm>
            <a:off x="448976" y="2590800"/>
            <a:ext cx="8265366" cy="4184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2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FD9A-2301-4BBA-B8C3-431AE494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2"/>
            <a:ext cx="8229600" cy="617219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55A0"/>
                </a:solidFill>
              </a:rPr>
              <a:t>Why it is important problem </a:t>
            </a:r>
          </a:p>
          <a:p>
            <a:pPr algn="just"/>
            <a:r>
              <a:rPr lang="en-US" sz="1600" dirty="0"/>
              <a:t>It is possible to prevent , detect and treat early cervical cancer since it is slow-growing.</a:t>
            </a:r>
          </a:p>
          <a:p>
            <a:pPr marL="0" indent="0" algn="just">
              <a:buNone/>
            </a:pPr>
            <a:endParaRPr lang="en-IN" sz="1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55A0"/>
                </a:solidFill>
              </a:rPr>
              <a:t>What are the value additions you planned</a:t>
            </a:r>
          </a:p>
          <a:p>
            <a:pPr algn="just"/>
            <a:r>
              <a:rPr lang="en-US" sz="1600" dirty="0"/>
              <a:t>In this project, a classification of patients due to their answers to a survey has been done to determine someone who has highly cervical cancer risk. </a:t>
            </a:r>
          </a:p>
          <a:p>
            <a:pPr algn="just"/>
            <a:endParaRPr lang="en-US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2248D-65AF-4693-813D-FEF577B2BB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0010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6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495300"/>
            <a:ext cx="8534400" cy="5867400"/>
          </a:xfrm>
        </p:spPr>
        <p:txBody>
          <a:bodyPr>
            <a:noAutofit/>
          </a:bodyPr>
          <a:lstStyle/>
          <a:p>
            <a:r>
              <a:rPr lang="en-US" sz="1400" dirty="0"/>
              <a:t>The dataset has been obtained from the dataset archive that belongs to the University of California, Irvine (UCI). </a:t>
            </a:r>
          </a:p>
          <a:p>
            <a:r>
              <a:rPr lang="en-US" sz="1400" dirty="0"/>
              <a:t>Cervical cancer data involves 858 samples and 32 features as well as four classes (Hinselmann, Schiller, Cytology and Biopsy).</a:t>
            </a:r>
          </a:p>
          <a:p>
            <a:r>
              <a:rPr lang="en-US" sz="1400" dirty="0"/>
              <a:t>Our target here is ‘</a:t>
            </a:r>
            <a:r>
              <a:rPr lang="en-US" sz="1400" b="1" dirty="0"/>
              <a:t>Biopsy</a:t>
            </a:r>
            <a:r>
              <a:rPr lang="en-US" sz="1400" dirty="0"/>
              <a:t>’ as recommended by the literature review.</a:t>
            </a:r>
          </a:p>
          <a:p>
            <a:pPr>
              <a:buNone/>
            </a:pPr>
            <a:r>
              <a:rPr lang="en-US" sz="1400" b="1" dirty="0"/>
              <a:t>Attribute name 	                      Type 	       Attribute name 		Type </a:t>
            </a:r>
          </a:p>
          <a:p>
            <a:pPr>
              <a:buNone/>
            </a:pPr>
            <a:r>
              <a:rPr lang="en-US" sz="1400" b="1" dirty="0"/>
              <a:t>	</a:t>
            </a:r>
          </a:p>
          <a:p>
            <a:pPr>
              <a:buNone/>
            </a:pPr>
            <a:r>
              <a:rPr lang="en-US" sz="1400" dirty="0"/>
              <a:t>Age 				int 	STDs: pelvic inflammatory disease 	Bool 	</a:t>
            </a:r>
          </a:p>
          <a:p>
            <a:pPr>
              <a:buNone/>
            </a:pPr>
            <a:r>
              <a:rPr lang="en-US" sz="1400" dirty="0"/>
              <a:t>Number of sexual partners 	</a:t>
            </a:r>
            <a:r>
              <a:rPr lang="en-US" sz="1400" dirty="0" err="1"/>
              <a:t>int</a:t>
            </a:r>
            <a:r>
              <a:rPr lang="en-US" sz="1400" dirty="0"/>
              <a:t> 	STDs: genital herpes 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First sexual intercourse (age) 	</a:t>
            </a:r>
            <a:r>
              <a:rPr lang="en-US" sz="1400" dirty="0" err="1"/>
              <a:t>int</a:t>
            </a:r>
            <a:r>
              <a:rPr lang="en-US" sz="1400" dirty="0"/>
              <a:t> 	STDs: </a:t>
            </a:r>
            <a:r>
              <a:rPr lang="en-US" sz="1400" dirty="0" err="1"/>
              <a:t>molluscum</a:t>
            </a:r>
            <a:r>
              <a:rPr lang="en-US" sz="1400" dirty="0"/>
              <a:t> </a:t>
            </a:r>
            <a:r>
              <a:rPr lang="en-US" sz="1400" dirty="0" err="1"/>
              <a:t>contagiosum</a:t>
            </a:r>
            <a:r>
              <a:rPr lang="en-US" sz="1400" dirty="0"/>
              <a:t> 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Number of pregnancies 		</a:t>
            </a:r>
            <a:r>
              <a:rPr lang="en-US" sz="1400" dirty="0" err="1"/>
              <a:t>int</a:t>
            </a:r>
            <a:r>
              <a:rPr lang="en-US" sz="1400" dirty="0"/>
              <a:t> 	STDs: AIDS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Smokes 			</a:t>
            </a:r>
            <a:r>
              <a:rPr lang="en-US" sz="1400" dirty="0" err="1"/>
              <a:t>bool</a:t>
            </a:r>
            <a:r>
              <a:rPr lang="en-US" sz="1400" dirty="0"/>
              <a:t> 	STDs: HIV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Smokes (years) 		</a:t>
            </a:r>
            <a:r>
              <a:rPr lang="en-US" sz="1400" dirty="0" err="1"/>
              <a:t>int</a:t>
            </a:r>
            <a:r>
              <a:rPr lang="en-US" sz="1400" dirty="0"/>
              <a:t> 	STDs: Hepatitis B 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Smokes (packs/year) 		</a:t>
            </a:r>
            <a:r>
              <a:rPr lang="en-US" sz="1400" dirty="0" err="1"/>
              <a:t>int</a:t>
            </a:r>
            <a:r>
              <a:rPr lang="en-US" sz="1400" dirty="0"/>
              <a:t> 	STDs: HPV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Hormonal Contraceptives 	</a:t>
            </a:r>
            <a:r>
              <a:rPr lang="en-US" sz="1400" dirty="0" err="1"/>
              <a:t>bool</a:t>
            </a:r>
            <a:r>
              <a:rPr lang="en-US" sz="1400" dirty="0"/>
              <a:t> 	STDs: Number of diagnosis 	</a:t>
            </a:r>
            <a:r>
              <a:rPr lang="en-US" sz="1400" dirty="0" err="1"/>
              <a:t>int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Hormonal Contraceptives (years) 	</a:t>
            </a:r>
            <a:r>
              <a:rPr lang="en-US" sz="1400" dirty="0" err="1"/>
              <a:t>int</a:t>
            </a:r>
            <a:r>
              <a:rPr lang="en-US" sz="1400" dirty="0"/>
              <a:t> 	STDs: Time since first diagnosis 	</a:t>
            </a:r>
            <a:r>
              <a:rPr lang="en-US" sz="1400" dirty="0" err="1"/>
              <a:t>int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IUD 				</a:t>
            </a:r>
            <a:r>
              <a:rPr lang="en-US" sz="1400" dirty="0" err="1"/>
              <a:t>bool</a:t>
            </a:r>
            <a:r>
              <a:rPr lang="en-US" sz="1400" dirty="0"/>
              <a:t> 	STDs: Time since last diagnosis 	</a:t>
            </a:r>
            <a:r>
              <a:rPr lang="en-US" sz="1400" dirty="0" err="1"/>
              <a:t>int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IUD (years) 			</a:t>
            </a:r>
            <a:r>
              <a:rPr lang="en-US" sz="1400" dirty="0" err="1"/>
              <a:t>int</a:t>
            </a:r>
            <a:r>
              <a:rPr lang="en-US" sz="1400" dirty="0"/>
              <a:t> 	</a:t>
            </a:r>
            <a:r>
              <a:rPr lang="en-US" sz="1400" dirty="0" err="1"/>
              <a:t>Dx</a:t>
            </a:r>
            <a:r>
              <a:rPr lang="en-US" sz="1400" dirty="0"/>
              <a:t>: Cancer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  <a:r>
              <a:rPr lang="en-US" sz="1400" dirty="0" err="1"/>
              <a:t>Dx</a:t>
            </a:r>
            <a:r>
              <a:rPr lang="en-US" sz="1400" dirty="0"/>
              <a:t>: CIN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 (number) 		</a:t>
            </a:r>
            <a:r>
              <a:rPr lang="en-US" sz="1400" dirty="0" err="1"/>
              <a:t>int</a:t>
            </a:r>
            <a:r>
              <a:rPr lang="en-US" sz="1400" dirty="0"/>
              <a:t> 	</a:t>
            </a:r>
            <a:r>
              <a:rPr lang="en-US" sz="1400" dirty="0" err="1"/>
              <a:t>Dx</a:t>
            </a:r>
            <a:r>
              <a:rPr lang="en-US" sz="1400" dirty="0"/>
              <a:t>: HPV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STDs: </a:t>
            </a:r>
            <a:r>
              <a:rPr lang="en-US" sz="1400" dirty="0" err="1"/>
              <a:t>condylomatosis</a:t>
            </a:r>
            <a:r>
              <a:rPr lang="en-US" sz="1400" dirty="0"/>
              <a:t> 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  <a:r>
              <a:rPr lang="en-US" sz="1400" dirty="0" err="1"/>
              <a:t>Dx</a:t>
            </a:r>
            <a:r>
              <a:rPr lang="en-US" sz="1400" dirty="0"/>
              <a:t> 	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STDs: cervical </a:t>
            </a:r>
            <a:r>
              <a:rPr lang="en-US" sz="1400" dirty="0" err="1"/>
              <a:t>condylomatosis</a:t>
            </a:r>
            <a:r>
              <a:rPr lang="en-US" sz="1400" dirty="0"/>
              <a:t> 	</a:t>
            </a:r>
            <a:r>
              <a:rPr lang="en-US" sz="1400" dirty="0" err="1"/>
              <a:t>bool</a:t>
            </a:r>
            <a:r>
              <a:rPr lang="en-US" sz="1400" dirty="0"/>
              <a:t> 	Hinselmann: target variable 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STDs: vaginal </a:t>
            </a:r>
            <a:r>
              <a:rPr lang="en-US" sz="1400" dirty="0" err="1"/>
              <a:t>condylomatosis</a:t>
            </a:r>
            <a:r>
              <a:rPr lang="en-US" sz="1400" dirty="0"/>
              <a:t> 	</a:t>
            </a:r>
            <a:r>
              <a:rPr lang="en-US" sz="1400" dirty="0" err="1"/>
              <a:t>bool</a:t>
            </a:r>
            <a:r>
              <a:rPr lang="en-US" sz="1400" dirty="0"/>
              <a:t> 	Schiller: target variable 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STDs: </a:t>
            </a:r>
            <a:r>
              <a:rPr lang="en-US" sz="1400" dirty="0" err="1"/>
              <a:t>vulvo</a:t>
            </a:r>
            <a:r>
              <a:rPr lang="en-US" sz="1400" dirty="0"/>
              <a:t>-</a:t>
            </a:r>
            <a:r>
              <a:rPr lang="en-US" sz="1400" dirty="0" err="1"/>
              <a:t>perineal</a:t>
            </a:r>
            <a:r>
              <a:rPr lang="en-US" sz="1400" dirty="0"/>
              <a:t> </a:t>
            </a:r>
            <a:r>
              <a:rPr lang="en-US" sz="1400" dirty="0" err="1"/>
              <a:t>condylomatosis</a:t>
            </a:r>
            <a:r>
              <a:rPr lang="en-US" sz="1400" dirty="0"/>
              <a:t> 	</a:t>
            </a:r>
            <a:r>
              <a:rPr lang="en-US" sz="1400" dirty="0" err="1"/>
              <a:t>bool</a:t>
            </a:r>
            <a:r>
              <a:rPr lang="en-US" sz="1400" dirty="0"/>
              <a:t> 	Cytology: target variable 		</a:t>
            </a:r>
            <a:r>
              <a:rPr lang="en-US" sz="1400" dirty="0" err="1"/>
              <a:t>Bool</a:t>
            </a:r>
            <a:r>
              <a:rPr lang="en-US" sz="1400" dirty="0"/>
              <a:t> 	</a:t>
            </a:r>
          </a:p>
          <a:p>
            <a:pPr>
              <a:buNone/>
            </a:pPr>
            <a:r>
              <a:rPr lang="en-US" sz="1400" dirty="0"/>
              <a:t>STDs: syphilis 		bool 	</a:t>
            </a:r>
            <a:r>
              <a:rPr lang="en-US" sz="1400" b="1" dirty="0"/>
              <a:t>Biopsy: target variable 		Bool </a:t>
            </a:r>
            <a:r>
              <a:rPr lang="en-US" sz="1400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Missing Values Imputation :</a:t>
            </a:r>
          </a:p>
          <a:p>
            <a:r>
              <a:rPr lang="en-US" sz="1400" dirty="0"/>
              <a:t>Used ML models to predict null values of a particular column (target) by considering all other non null columns as independent variables.</a:t>
            </a:r>
          </a:p>
          <a:p>
            <a:r>
              <a:rPr lang="en-US" sz="1400" dirty="0"/>
              <a:t>DecisionTreeRegressor for continuous columns and DecisionTreeClassifier for categorical columns.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86CA6-8204-4021-93AC-5077085A8B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9762"/>
            <a:ext cx="8001000" cy="479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6293-5C64-43B4-A54D-3B564811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ea typeface="굴림" panose="020B0600000101010101" pitchFamily="34" charset="-127"/>
              </a:rPr>
              <a:t>Exploratory Data Analysis</a:t>
            </a:r>
            <a:endParaRPr lang="en-US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F73046-68EC-420E-AB63-40B0C1EB14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381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F0ED4B-F8DF-4EC4-A547-DA45F157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24698"/>
              </p:ext>
            </p:extLst>
          </p:nvPr>
        </p:nvGraphicFramePr>
        <p:xfrm>
          <a:off x="4128541" y="2209800"/>
          <a:ext cx="4859310" cy="1371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19770">
                  <a:extLst>
                    <a:ext uri="{9D8B030D-6E8A-4147-A177-3AD203B41FA5}">
                      <a16:colId xmlns:a16="http://schemas.microsoft.com/office/drawing/2014/main" val="3304091723"/>
                    </a:ext>
                  </a:extLst>
                </a:gridCol>
                <a:gridCol w="1619770">
                  <a:extLst>
                    <a:ext uri="{9D8B030D-6E8A-4147-A177-3AD203B41FA5}">
                      <a16:colId xmlns:a16="http://schemas.microsoft.com/office/drawing/2014/main" val="837033791"/>
                    </a:ext>
                  </a:extLst>
                </a:gridCol>
                <a:gridCol w="1619770">
                  <a:extLst>
                    <a:ext uri="{9D8B030D-6E8A-4147-A177-3AD203B41FA5}">
                      <a16:colId xmlns:a16="http://schemas.microsoft.com/office/drawing/2014/main" val="1265213200"/>
                    </a:ext>
                  </a:extLst>
                </a:gridCol>
              </a:tblGrid>
              <a:tr h="1781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Missing Value Number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Missing Value Percentage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6432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98480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381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D1F812-D7C5-4C8E-A423-580BA6673181}"/>
              </a:ext>
            </a:extLst>
          </p:cNvPr>
          <p:cNvSpPr txBox="1"/>
          <p:nvPr/>
        </p:nvSpPr>
        <p:spPr>
          <a:xfrm>
            <a:off x="4419600" y="4267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is highly imbalanced, so we need to take care of the imbalance of dataset.</a:t>
            </a:r>
          </a:p>
        </p:txBody>
      </p:sp>
    </p:spTree>
    <p:extLst>
      <p:ext uri="{BB962C8B-B14F-4D97-AF65-F5344CB8AC3E}">
        <p14:creationId xmlns:p14="http://schemas.microsoft.com/office/powerpoint/2010/main" val="99745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9658" y="980501"/>
            <a:ext cx="8485742" cy="5648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55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231" y="54114"/>
            <a:ext cx="8537369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a typeface="굴림" panose="020B0600000101010101" pitchFamily="34" charset="-127"/>
              </a:rPr>
              <a:t>AGE</a:t>
            </a:r>
          </a:p>
          <a:p>
            <a:endParaRPr lang="en-US" sz="2000" b="1" dirty="0">
              <a:ea typeface="굴림" panose="020B0600000101010101" pitchFamily="34" charset="-127"/>
            </a:endParaRPr>
          </a:p>
          <a:p>
            <a:endParaRPr lang="en-US" sz="2000" b="1" dirty="0">
              <a:ea typeface="굴림" panose="020B0600000101010101" pitchFamily="34" charset="-127"/>
            </a:endParaRPr>
          </a:p>
          <a:p>
            <a:r>
              <a:rPr lang="en-US" sz="2000" b="1" dirty="0">
                <a:ea typeface="굴림" panose="020B0600000101010101" pitchFamily="34" charset="-127"/>
              </a:rPr>
              <a:t>					</a:t>
            </a:r>
          </a:p>
          <a:p>
            <a:endParaRPr lang="en-US" sz="4000" b="1" dirty="0">
              <a:ea typeface="굴림" panose="020B0600000101010101" pitchFamily="34" charset="-127"/>
            </a:endParaRPr>
          </a:p>
          <a:p>
            <a:endParaRPr lang="en-US" sz="4000" b="1" dirty="0">
              <a:ea typeface="굴림" panose="020B0600000101010101" pitchFamily="34" charset="-127"/>
            </a:endParaRPr>
          </a:p>
          <a:p>
            <a:endParaRPr lang="en-US" sz="4000" b="1" dirty="0">
              <a:ea typeface="굴림" panose="020B0600000101010101" pitchFamily="34" charset="-127"/>
            </a:endParaRPr>
          </a:p>
          <a:p>
            <a:endParaRPr lang="en-US" sz="4000" b="1" dirty="0">
              <a:ea typeface="굴림" panose="020B0600000101010101" pitchFamily="34" charset="-127"/>
            </a:endParaRPr>
          </a:p>
          <a:p>
            <a:endParaRPr lang="en-US" sz="4000" b="1" dirty="0">
              <a:ea typeface="굴림" panose="020B0600000101010101" pitchFamily="34" charset="-127"/>
            </a:endParaRPr>
          </a:p>
          <a:p>
            <a:endParaRPr lang="en-US" sz="2400" b="1" dirty="0">
              <a:ea typeface="굴림" panose="020B0600000101010101" pitchFamily="34" charset="-127"/>
            </a:endParaRPr>
          </a:p>
          <a:p>
            <a:r>
              <a:rPr lang="en-US" sz="2400" b="1" dirty="0">
                <a:ea typeface="굴림" panose="020B0600000101010101" pitchFamily="34" charset="-127"/>
              </a:rPr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These 72 records are positive Biopsy records and the mean and median values of age are 29.5 and 28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age distribution of cervical cancer shows that the Venezuela cervical cancer standardized age is between 15-30.</a:t>
            </a:r>
            <a:endParaRPr lang="en-US" sz="1600" b="1" dirty="0">
              <a:ea typeface="굴림" panose="020B0600000101010101" pitchFamily="34" charset="-127"/>
            </a:endParaRPr>
          </a:p>
          <a:p>
            <a:endParaRPr lang="en-US" sz="4000" b="1" dirty="0">
              <a:ea typeface="굴림" panose="020B0600000101010101" pitchFamily="34" charset="-127"/>
            </a:endParaRPr>
          </a:p>
          <a:p>
            <a:endParaRPr lang="en-US" sz="4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C5EF29-46AB-48EC-9903-995BF63AF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92020"/>
              </p:ext>
            </p:extLst>
          </p:nvPr>
        </p:nvGraphicFramePr>
        <p:xfrm>
          <a:off x="533400" y="3810000"/>
          <a:ext cx="2953847" cy="1637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3066">
                  <a:extLst>
                    <a:ext uri="{9D8B030D-6E8A-4147-A177-3AD203B41FA5}">
                      <a16:colId xmlns:a16="http://schemas.microsoft.com/office/drawing/2014/main" val="3179678638"/>
                    </a:ext>
                  </a:extLst>
                </a:gridCol>
                <a:gridCol w="1480781">
                  <a:extLst>
                    <a:ext uri="{9D8B030D-6E8A-4147-A177-3AD203B41FA5}">
                      <a16:colId xmlns:a16="http://schemas.microsoft.com/office/drawing/2014/main" val="1607365180"/>
                    </a:ext>
                  </a:extLst>
                </a:gridCol>
              </a:tblGrid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03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838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65018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620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26.8126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06380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620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8.52921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99705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462794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70462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563960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39828"/>
                  </a:ext>
                </a:extLst>
              </a:tr>
              <a:tr h="204729">
                <a:tc>
                  <a:txBody>
                    <a:bodyPr/>
                    <a:lstStyle/>
                    <a:p>
                      <a:pPr marL="19050" marR="0" algn="l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035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364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1E2F82-03E7-4E0F-A28F-EFABF2EE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76520"/>
              </p:ext>
            </p:extLst>
          </p:nvPr>
        </p:nvGraphicFramePr>
        <p:xfrm>
          <a:off x="5474435" y="3809999"/>
          <a:ext cx="2953847" cy="15881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2683">
                  <a:extLst>
                    <a:ext uri="{9D8B030D-6E8A-4147-A177-3AD203B41FA5}">
                      <a16:colId xmlns:a16="http://schemas.microsoft.com/office/drawing/2014/main" val="413147539"/>
                    </a:ext>
                  </a:extLst>
                </a:gridCol>
                <a:gridCol w="1481164">
                  <a:extLst>
                    <a:ext uri="{9D8B030D-6E8A-4147-A177-3AD203B41FA5}">
                      <a16:colId xmlns:a16="http://schemas.microsoft.com/office/drawing/2014/main" val="1989135374"/>
                    </a:ext>
                  </a:extLst>
                </a:gridCol>
              </a:tblGrid>
              <a:tr h="161845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ts val="11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22075"/>
                  </a:ext>
                </a:extLst>
              </a:tr>
              <a:tr h="204079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29.5139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64513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11.1051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12434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8198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51765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87868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46525"/>
                  </a:ext>
                </a:extLst>
              </a:tr>
              <a:tr h="203702">
                <a:tc>
                  <a:txBody>
                    <a:bodyPr/>
                    <a:lstStyle/>
                    <a:p>
                      <a:pPr marL="21590" marR="0" algn="l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ts val="112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77282"/>
                  </a:ext>
                </a:extLst>
              </a:tr>
            </a:tbl>
          </a:graphicData>
        </a:graphic>
      </p:graphicFrame>
      <p:pic>
        <p:nvPicPr>
          <p:cNvPr id="12" name="Picture 11" descr="C:\Users\Leo\AppData\Local\Microsoft\Windows\INetCache\Content.MSO\766D30D9.tmp">
            <a:extLst>
              <a:ext uri="{FF2B5EF4-FFF2-40B4-BE49-F238E27FC236}">
                <a16:creationId xmlns:a16="http://schemas.microsoft.com/office/drawing/2014/main" id="{E59873A2-A588-4F4B-8C89-D6B08BD20B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2" y="1163779"/>
            <a:ext cx="3094280" cy="204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9C73CB-4F34-47C1-B67C-2AF0BFBAE64A}"/>
              </a:ext>
            </a:extLst>
          </p:cNvPr>
          <p:cNvPicPr/>
          <p:nvPr/>
        </p:nvPicPr>
        <p:blipFill rotWithShape="1">
          <a:blip r:embed="rId3"/>
          <a:srcRect r="33314"/>
          <a:stretch/>
        </p:blipFill>
        <p:spPr>
          <a:xfrm>
            <a:off x="454231" y="1191489"/>
            <a:ext cx="3965369" cy="2018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32FF8-F3D5-40A4-ABE2-5393690A067B}"/>
              </a:ext>
            </a:extLst>
          </p:cNvPr>
          <p:cNvSpPr txBox="1"/>
          <p:nvPr/>
        </p:nvSpPr>
        <p:spPr>
          <a:xfrm>
            <a:off x="1479714" y="3435596"/>
            <a:ext cx="118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Summary : 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D4E19-84D9-4634-9D49-1103C26558F8}"/>
              </a:ext>
            </a:extLst>
          </p:cNvPr>
          <p:cNvSpPr txBox="1"/>
          <p:nvPr/>
        </p:nvSpPr>
        <p:spPr>
          <a:xfrm>
            <a:off x="5474435" y="3370682"/>
            <a:ext cx="295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Summary : Age (w.r.t positive biopsy test)</a:t>
            </a:r>
          </a:p>
        </p:txBody>
      </p:sp>
    </p:spTree>
    <p:extLst>
      <p:ext uri="{BB962C8B-B14F-4D97-AF65-F5344CB8AC3E}">
        <p14:creationId xmlns:p14="http://schemas.microsoft.com/office/powerpoint/2010/main" val="115253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SMOKING HABIT ATTRIBUTES</a:t>
            </a:r>
            <a:endParaRPr lang="en-US" sz="3200" dirty="0"/>
          </a:p>
        </p:txBody>
      </p:sp>
      <p:pic>
        <p:nvPicPr>
          <p:cNvPr id="2051" name="Picture 26" descr="A14F740B">
            <a:extLst>
              <a:ext uri="{FF2B5EF4-FFF2-40B4-BE49-F238E27FC236}">
                <a16:creationId xmlns:a16="http://schemas.microsoft.com/office/drawing/2014/main" id="{6F33CABD-A7BB-4AA8-B176-F2D2F2A1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1" y="609600"/>
            <a:ext cx="2655095" cy="19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9">
            <a:extLst>
              <a:ext uri="{FF2B5EF4-FFF2-40B4-BE49-F238E27FC236}">
                <a16:creationId xmlns:a16="http://schemas.microsoft.com/office/drawing/2014/main" id="{697AC681-ED9A-4E45-8E4A-C934DF92F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2"/>
          <a:stretch/>
        </p:blipFill>
        <p:spPr bwMode="auto">
          <a:xfrm>
            <a:off x="3112295" y="584054"/>
            <a:ext cx="2788443" cy="19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1">
            <a:extLst>
              <a:ext uri="{FF2B5EF4-FFF2-40B4-BE49-F238E27FC236}">
                <a16:creationId xmlns:a16="http://schemas.microsoft.com/office/drawing/2014/main" id="{570C1613-F2BF-46C7-8ECF-C9219CF7C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2"/>
          <a:stretch/>
        </p:blipFill>
        <p:spPr bwMode="auto">
          <a:xfrm>
            <a:off x="6065044" y="609597"/>
            <a:ext cx="2786061" cy="19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4DF9BBF-ED2F-49A8-948C-38968698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6C9700-0B6C-41F4-8CBF-22279D1F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29E3C0-FAE9-4A8A-9A70-0CE8118F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B04503-5DE5-46BE-967E-C751CD4A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2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ED28E-007D-4362-9AF3-8D65592BCB97}"/>
              </a:ext>
            </a:extLst>
          </p:cNvPr>
          <p:cNvSpPr txBox="1"/>
          <p:nvPr/>
        </p:nvSpPr>
        <p:spPr>
          <a:xfrm>
            <a:off x="3938154" y="681163"/>
            <a:ext cx="12676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Smoking_years</a:t>
            </a:r>
            <a:endParaRPr lang="en-US" sz="105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904CC-E777-4009-A75F-94C14C2D7968}"/>
              </a:ext>
            </a:extLst>
          </p:cNvPr>
          <p:cNvSpPr txBox="1"/>
          <p:nvPr/>
        </p:nvSpPr>
        <p:spPr>
          <a:xfrm>
            <a:off x="6934200" y="681163"/>
            <a:ext cx="1391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Smoking_packs_year</a:t>
            </a:r>
            <a:endParaRPr lang="en-US" sz="105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ECEF1D-CEFC-4BBE-BD4F-6D6E5C831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2573"/>
              </p:ext>
            </p:extLst>
          </p:nvPr>
        </p:nvGraphicFramePr>
        <p:xfrm>
          <a:off x="457200" y="2590793"/>
          <a:ext cx="2133599" cy="15906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8241">
                  <a:extLst>
                    <a:ext uri="{9D8B030D-6E8A-4147-A177-3AD203B41FA5}">
                      <a16:colId xmlns:a16="http://schemas.microsoft.com/office/drawing/2014/main" val="4287501052"/>
                    </a:ext>
                  </a:extLst>
                </a:gridCol>
                <a:gridCol w="712679">
                  <a:extLst>
                    <a:ext uri="{9D8B030D-6E8A-4147-A177-3AD203B41FA5}">
                      <a16:colId xmlns:a16="http://schemas.microsoft.com/office/drawing/2014/main" val="310095989"/>
                    </a:ext>
                  </a:extLst>
                </a:gridCol>
                <a:gridCol w="712679">
                  <a:extLst>
                    <a:ext uri="{9D8B030D-6E8A-4147-A177-3AD203B41FA5}">
                      <a16:colId xmlns:a16="http://schemas.microsoft.com/office/drawing/2014/main" val="2836945754"/>
                    </a:ext>
                  </a:extLst>
                </a:gridCol>
              </a:tblGrid>
              <a:tr h="2321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Smokes_yrs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Smokes_pac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6350" algn="r">
                        <a:lnSpc>
                          <a:spcPts val="6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ks_yr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96884"/>
                  </a:ext>
                </a:extLst>
              </a:tr>
              <a:tr h="170172">
                <a:tc>
                  <a:txBody>
                    <a:bodyPr/>
                    <a:lstStyle/>
                    <a:p>
                      <a:pPr marL="0" marR="190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838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838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21435"/>
                  </a:ext>
                </a:extLst>
              </a:tr>
              <a:tr h="1687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1.216784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0.450366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00051"/>
                  </a:ext>
                </a:extLst>
              </a:tr>
              <a:tr h="170172">
                <a:tc>
                  <a:txBody>
                    <a:bodyPr/>
                    <a:lstStyle/>
                    <a:p>
                      <a:pPr marL="0" marR="63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4.090836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2.228754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54248"/>
                  </a:ext>
                </a:extLst>
              </a:tr>
              <a:tr h="168730">
                <a:tc>
                  <a:txBody>
                    <a:bodyPr/>
                    <a:lstStyle/>
                    <a:p>
                      <a:pPr marL="0" marR="63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23368"/>
                  </a:ext>
                </a:extLst>
              </a:tr>
              <a:tr h="1701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390417"/>
                  </a:ext>
                </a:extLst>
              </a:tr>
              <a:tr h="1701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756024"/>
                  </a:ext>
                </a:extLst>
              </a:tr>
              <a:tr h="17017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75%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38506"/>
                  </a:ext>
                </a:extLst>
              </a:tr>
              <a:tr h="170172">
                <a:tc>
                  <a:txBody>
                    <a:bodyPr/>
                    <a:lstStyle/>
                    <a:p>
                      <a:pPr marL="0" marR="254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r">
                        <a:lnSpc>
                          <a:spcPct val="107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30055"/>
                  </a:ext>
                </a:extLst>
              </a:tr>
            </a:tbl>
          </a:graphicData>
        </a:graphic>
      </p:graphicFrame>
      <p:pic>
        <p:nvPicPr>
          <p:cNvPr id="15" name="Picture 14" descr="C:\Users\Leo\AppData\Local\Microsoft\Windows\INetCache\Content.MSO\9A34A14F.tmp">
            <a:extLst>
              <a:ext uri="{FF2B5EF4-FFF2-40B4-BE49-F238E27FC236}">
                <a16:creationId xmlns:a16="http://schemas.microsoft.com/office/drawing/2014/main" id="{DDA5221E-7379-42FA-BDB6-8366F9C107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5" y="2529330"/>
            <a:ext cx="2782411" cy="172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Leo\AppData\Local\Microsoft\Windows\INetCache\Content.MSO\19184735.tmp">
            <a:extLst>
              <a:ext uri="{FF2B5EF4-FFF2-40B4-BE49-F238E27FC236}">
                <a16:creationId xmlns:a16="http://schemas.microsoft.com/office/drawing/2014/main" id="{D0B6038F-EC33-42F9-B917-173237F07DB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822" y="2565245"/>
            <a:ext cx="3151666" cy="174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Leo\AppData\Local\Microsoft\Windows\INetCache\Content.MSO\6AA8F551.tmp">
            <a:extLst>
              <a:ext uri="{FF2B5EF4-FFF2-40B4-BE49-F238E27FC236}">
                <a16:creationId xmlns:a16="http://schemas.microsoft.com/office/drawing/2014/main" id="{53D71818-A1C5-4A43-9956-900BE8EA02E5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t="-1243" r="51142" b="49841"/>
          <a:stretch/>
        </p:blipFill>
        <p:spPr bwMode="auto">
          <a:xfrm>
            <a:off x="323851" y="4333872"/>
            <a:ext cx="2788443" cy="2405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C:\Users\Leo\AppData\Local\Microsoft\Windows\INetCache\Content.MSO\12847487.tmp">
            <a:extLst>
              <a:ext uri="{FF2B5EF4-FFF2-40B4-BE49-F238E27FC236}">
                <a16:creationId xmlns:a16="http://schemas.microsoft.com/office/drawing/2014/main" id="{8AF8A021-C23F-4A39-90EE-E69D68AD5D72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8" b="50048"/>
          <a:stretch/>
        </p:blipFill>
        <p:spPr bwMode="auto">
          <a:xfrm>
            <a:off x="3112295" y="4348475"/>
            <a:ext cx="2788443" cy="235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C:\Users\Leo\AppData\Local\Microsoft\Windows\INetCache\Content.MSO\71F2D72D.tmp">
            <a:extLst>
              <a:ext uri="{FF2B5EF4-FFF2-40B4-BE49-F238E27FC236}">
                <a16:creationId xmlns:a16="http://schemas.microsoft.com/office/drawing/2014/main" id="{AFCF5775-7B2A-453B-B44B-CE78EBB74E4D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4" r="50643"/>
          <a:stretch/>
        </p:blipFill>
        <p:spPr bwMode="auto">
          <a:xfrm>
            <a:off x="6065044" y="4348475"/>
            <a:ext cx="2788443" cy="23571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SEXUAL HABIT ATTRIBUTES</a:t>
            </a:r>
            <a:endParaRPr lang="en-US" sz="3200" dirty="0"/>
          </a:p>
        </p:txBody>
      </p:sp>
      <p:pic>
        <p:nvPicPr>
          <p:cNvPr id="3074" name="Picture 30">
            <a:extLst>
              <a:ext uri="{FF2B5EF4-FFF2-40B4-BE49-F238E27FC236}">
                <a16:creationId xmlns:a16="http://schemas.microsoft.com/office/drawing/2014/main" id="{7BAF2595-97D5-4B83-9F59-5AAE01F82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3"/>
          <a:stretch/>
        </p:blipFill>
        <p:spPr bwMode="auto">
          <a:xfrm>
            <a:off x="365414" y="647701"/>
            <a:ext cx="21145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31">
            <a:extLst>
              <a:ext uri="{FF2B5EF4-FFF2-40B4-BE49-F238E27FC236}">
                <a16:creationId xmlns:a16="http://schemas.microsoft.com/office/drawing/2014/main" id="{B25F2CF5-AEC3-4FD8-A184-FAEE31A70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0"/>
          <a:stretch/>
        </p:blipFill>
        <p:spPr bwMode="auto">
          <a:xfrm>
            <a:off x="2479964" y="637310"/>
            <a:ext cx="2396836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297A79-E0D9-448F-9E18-746DF96B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90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4D0F8-CF8B-4255-9A48-63D42C8C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DF5430-89F7-493C-8A08-E1F9F58B1BFC}"/>
              </a:ext>
            </a:extLst>
          </p:cNvPr>
          <p:cNvPicPr/>
          <p:nvPr/>
        </p:nvPicPr>
        <p:blipFill rotWithShape="1">
          <a:blip r:embed="rId4"/>
          <a:srcRect r="15969"/>
          <a:stretch/>
        </p:blipFill>
        <p:spPr>
          <a:xfrm>
            <a:off x="4920095" y="647701"/>
            <a:ext cx="2242705" cy="2056531"/>
          </a:xfrm>
          <a:prstGeom prst="rect">
            <a:avLst/>
          </a:prstGeom>
        </p:spPr>
      </p:pic>
      <p:pic>
        <p:nvPicPr>
          <p:cNvPr id="9" name="Picture 8" descr="C:\Users\Leo\AppData\Local\Microsoft\Windows\INetCache\Content.MSO\9B959EC3.tmp">
            <a:extLst>
              <a:ext uri="{FF2B5EF4-FFF2-40B4-BE49-F238E27FC236}">
                <a16:creationId xmlns:a16="http://schemas.microsoft.com/office/drawing/2014/main" id="{74D83334-ACC8-4068-BE10-770EC597776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28925"/>
            <a:ext cx="1981200" cy="137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Leo\AppData\Local\Microsoft\Windows\INetCache\Content.MSO\BA9548C9.tmp">
            <a:extLst>
              <a:ext uri="{FF2B5EF4-FFF2-40B4-BE49-F238E27FC236}">
                <a16:creationId xmlns:a16="http://schemas.microsoft.com/office/drawing/2014/main" id="{D87ACA00-729C-4AD3-B359-A76A3F8E14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53950"/>
            <a:ext cx="1913255" cy="143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Leo\AppData\Local\Microsoft\Windows\INetCache\Content.MSO\A1D76625.tmp">
            <a:extLst>
              <a:ext uri="{FF2B5EF4-FFF2-40B4-BE49-F238E27FC236}">
                <a16:creationId xmlns:a16="http://schemas.microsoft.com/office/drawing/2014/main" id="{FBC0D675-5AE8-4461-87DD-8E70AD27E5D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55" y="2817668"/>
            <a:ext cx="1842135" cy="146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33693-9929-423B-86F7-57FCB897BCEF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13102" r="10113" b="16570"/>
          <a:stretch/>
        </p:blipFill>
        <p:spPr bwMode="auto">
          <a:xfrm>
            <a:off x="6968837" y="637309"/>
            <a:ext cx="2175164" cy="20565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C:\Users\Leo\AppData\Local\Microsoft\Windows\INetCache\Content.MSO\EB19207B.tmp">
            <a:extLst>
              <a:ext uri="{FF2B5EF4-FFF2-40B4-BE49-F238E27FC236}">
                <a16:creationId xmlns:a16="http://schemas.microsoft.com/office/drawing/2014/main" id="{E2CBD1CF-3D96-41B7-9FFB-8A7B7138C69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79820" y="2367638"/>
            <a:ext cx="1923206" cy="267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Leo\AppData\Local\Microsoft\Windows\INetCache\Content.MSO\E4031CB9.tmp">
            <a:extLst>
              <a:ext uri="{FF2B5EF4-FFF2-40B4-BE49-F238E27FC236}">
                <a16:creationId xmlns:a16="http://schemas.microsoft.com/office/drawing/2014/main" id="{46A62A51-FAE5-406F-9900-28C64907F4CA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69" b="49730"/>
          <a:stretch/>
        </p:blipFill>
        <p:spPr bwMode="auto">
          <a:xfrm>
            <a:off x="365414" y="4792289"/>
            <a:ext cx="2971800" cy="20704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:\Users\Leo\AppData\Local\Microsoft\Windows\INetCache\Content.MSO\8BF1D82F.tmp">
            <a:extLst>
              <a:ext uri="{FF2B5EF4-FFF2-40B4-BE49-F238E27FC236}">
                <a16:creationId xmlns:a16="http://schemas.microsoft.com/office/drawing/2014/main" id="{563963AA-513C-404C-8773-77FBBDD2EBB1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6" b="48801"/>
          <a:stretch/>
        </p:blipFill>
        <p:spPr bwMode="auto">
          <a:xfrm>
            <a:off x="3429925" y="4799731"/>
            <a:ext cx="2674331" cy="2070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C:\Users\Leo\AppData\Local\Microsoft\Windows\INetCache\Content.MSO\CFBA0115.tmp">
            <a:extLst>
              <a:ext uri="{FF2B5EF4-FFF2-40B4-BE49-F238E27FC236}">
                <a16:creationId xmlns:a16="http://schemas.microsoft.com/office/drawing/2014/main" id="{427B6614-479B-4A8C-87DD-78A3429DC23A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6" r="50469"/>
          <a:stretch/>
        </p:blipFill>
        <p:spPr bwMode="auto">
          <a:xfrm>
            <a:off x="6104256" y="4787537"/>
            <a:ext cx="2852132" cy="20704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B5D3B-C831-422D-A303-C93DF67DA584}"/>
              </a:ext>
            </a:extLst>
          </p:cNvPr>
          <p:cNvSpPr txBox="1"/>
          <p:nvPr/>
        </p:nvSpPr>
        <p:spPr>
          <a:xfrm>
            <a:off x="228600" y="4286802"/>
            <a:ext cx="3108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RELATION B/W BIOPSY AND SEXUAL ATTRIBUTES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1041</Words>
  <Application>Microsoft Office PowerPoint</Application>
  <PresentationFormat>On-screen Show (4:3)</PresentationFormat>
  <Paragraphs>235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Data Description</vt:lpstr>
      <vt:lpstr>Data Preprocessing</vt:lpstr>
      <vt:lpstr>Exploratory Data Analysis</vt:lpstr>
      <vt:lpstr>PowerPoint Presentation</vt:lpstr>
      <vt:lpstr>SMOKING HABIT ATTRIBUTES</vt:lpstr>
      <vt:lpstr>SEXUAL HABIT ATTRIBUTES</vt:lpstr>
      <vt:lpstr>BIRTH CONTROL ATTRIBUTES</vt:lpstr>
      <vt:lpstr>STDs ATTRIBUTES</vt:lpstr>
      <vt:lpstr>Outlier Treatment </vt:lpstr>
      <vt:lpstr>Base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VYSAKH CHITHRAN</cp:lastModifiedBy>
  <cp:revision>350</cp:revision>
  <dcterms:created xsi:type="dcterms:W3CDTF">2017-03-30T12:09:41Z</dcterms:created>
  <dcterms:modified xsi:type="dcterms:W3CDTF">2019-11-14T08:22:36Z</dcterms:modified>
</cp:coreProperties>
</file>