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6F3EC4-3001-443D-8F23-0BED793D3BEF}" type="datetimeFigureOut">
              <a:rPr lang="en-US" smtClean="0"/>
              <a:t>9/18/2023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346681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F3EC4-3001-443D-8F23-0BED793D3BE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100774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F3EC4-3001-443D-8F23-0BED793D3BE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324702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F3EC4-3001-443D-8F23-0BED793D3BE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77E8D-5D9C-45B3-ADA3-A9B8D8F7752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7927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F3EC4-3001-443D-8F23-0BED793D3BE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3269453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F3EC4-3001-443D-8F23-0BED793D3BEF}"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4125477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F3EC4-3001-443D-8F23-0BED793D3BEF}"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1942637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F3EC4-3001-443D-8F23-0BED793D3BE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4157674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F3EC4-3001-443D-8F23-0BED793D3BE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263800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F3EC4-3001-443D-8F23-0BED793D3BE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201958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F3EC4-3001-443D-8F23-0BED793D3BE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205819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F3EC4-3001-443D-8F23-0BED793D3BE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64709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F3EC4-3001-443D-8F23-0BED793D3BEF}"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181786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F3EC4-3001-443D-8F23-0BED793D3BEF}"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380346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3EC4-3001-443D-8F23-0BED793D3BEF}"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131070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F3EC4-3001-443D-8F23-0BED793D3BE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151107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F3EC4-3001-443D-8F23-0BED793D3BE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77E8D-5D9C-45B3-ADA3-A9B8D8F77520}" type="slidenum">
              <a:rPr lang="en-US" smtClean="0"/>
              <a:t>‹#›</a:t>
            </a:fld>
            <a:endParaRPr lang="en-US"/>
          </a:p>
        </p:txBody>
      </p:sp>
    </p:spTree>
    <p:extLst>
      <p:ext uri="{BB962C8B-B14F-4D97-AF65-F5344CB8AC3E}">
        <p14:creationId xmlns:p14="http://schemas.microsoft.com/office/powerpoint/2010/main" val="288047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6F3EC4-3001-443D-8F23-0BED793D3BEF}" type="datetimeFigureOut">
              <a:rPr lang="en-US" smtClean="0"/>
              <a:t>9/18/2023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477E8D-5D9C-45B3-ADA3-A9B8D8F77520}" type="slidenum">
              <a:rPr lang="en-US" smtClean="0"/>
              <a:t>‹#›</a:t>
            </a:fld>
            <a:endParaRPr lang="en-US"/>
          </a:p>
        </p:txBody>
      </p:sp>
    </p:spTree>
    <p:extLst>
      <p:ext uri="{BB962C8B-B14F-4D97-AF65-F5344CB8AC3E}">
        <p14:creationId xmlns:p14="http://schemas.microsoft.com/office/powerpoint/2010/main" val="384025280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6DA2-3310-493F-A50D-34D9847EBED7}"/>
              </a:ext>
            </a:extLst>
          </p:cNvPr>
          <p:cNvSpPr>
            <a:spLocks noGrp="1"/>
          </p:cNvSpPr>
          <p:nvPr>
            <p:ph type="ctrTitle"/>
          </p:nvPr>
        </p:nvSpPr>
        <p:spPr/>
        <p:txBody>
          <a:bodyPr/>
          <a:lstStyle/>
          <a:p>
            <a:r>
              <a:rPr lang="en-US" dirty="0"/>
              <a:t>LEAD SCORING CASE STUDY</a:t>
            </a:r>
          </a:p>
        </p:txBody>
      </p:sp>
      <p:sp>
        <p:nvSpPr>
          <p:cNvPr id="3" name="Subtitle 2">
            <a:extLst>
              <a:ext uri="{FF2B5EF4-FFF2-40B4-BE49-F238E27FC236}">
                <a16:creationId xmlns:a16="http://schemas.microsoft.com/office/drawing/2014/main" id="{8728FFA4-08FE-403D-82E6-BAC4F6D4F7DF}"/>
              </a:ext>
            </a:extLst>
          </p:cNvPr>
          <p:cNvSpPr>
            <a:spLocks noGrp="1"/>
          </p:cNvSpPr>
          <p:nvPr>
            <p:ph type="subTitle" idx="1"/>
          </p:nvPr>
        </p:nvSpPr>
        <p:spPr/>
        <p:txBody>
          <a:bodyPr/>
          <a:lstStyle/>
          <a:p>
            <a:r>
              <a:rPr lang="en-US" dirty="0"/>
              <a:t>SUBMITTED BY</a:t>
            </a:r>
          </a:p>
          <a:p>
            <a:r>
              <a:rPr lang="en-US" b="0" i="0" dirty="0" err="1">
                <a:solidFill>
                  <a:schemeClr val="tx1">
                    <a:lumMod val="95000"/>
                  </a:schemeClr>
                </a:solidFill>
                <a:effectLst/>
                <a:latin typeface="Helvetica Neue"/>
              </a:rPr>
              <a:t>Neelanjan</a:t>
            </a:r>
            <a:r>
              <a:rPr lang="en-US" b="0" i="0" dirty="0">
                <a:solidFill>
                  <a:schemeClr val="tx1">
                    <a:lumMod val="95000"/>
                  </a:schemeClr>
                </a:solidFill>
                <a:effectLst/>
                <a:latin typeface="Helvetica Neue"/>
              </a:rPr>
              <a:t> Roy | </a:t>
            </a:r>
            <a:r>
              <a:rPr lang="en-US" b="0" i="0" dirty="0" err="1">
                <a:solidFill>
                  <a:schemeClr val="tx1">
                    <a:lumMod val="95000"/>
                  </a:schemeClr>
                </a:solidFill>
                <a:effectLst/>
                <a:latin typeface="Helvetica Neue"/>
              </a:rPr>
              <a:t>Akshay</a:t>
            </a:r>
            <a:r>
              <a:rPr lang="en-US" b="0" i="0" dirty="0">
                <a:solidFill>
                  <a:schemeClr val="tx1">
                    <a:lumMod val="95000"/>
                  </a:schemeClr>
                </a:solidFill>
                <a:effectLst/>
                <a:latin typeface="Helvetica Neue"/>
              </a:rPr>
              <a:t> Roy | Sameer Kumar</a:t>
            </a:r>
            <a:endParaRPr lang="en-US" dirty="0">
              <a:solidFill>
                <a:schemeClr val="tx1">
                  <a:lumMod val="95000"/>
                </a:schemeClr>
              </a:solidFill>
            </a:endParaRPr>
          </a:p>
        </p:txBody>
      </p:sp>
    </p:spTree>
    <p:extLst>
      <p:ext uri="{BB962C8B-B14F-4D97-AF65-F5344CB8AC3E}">
        <p14:creationId xmlns:p14="http://schemas.microsoft.com/office/powerpoint/2010/main" val="399811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D716-E255-45EA-9C56-776E945C0EB1}"/>
              </a:ext>
            </a:extLst>
          </p:cNvPr>
          <p:cNvSpPr>
            <a:spLocks noGrp="1"/>
          </p:cNvSpPr>
          <p:nvPr>
            <p:ph type="title"/>
          </p:nvPr>
        </p:nvSpPr>
        <p:spPr/>
        <p:txBody>
          <a:bodyPr/>
          <a:lstStyle/>
          <a:p>
            <a:r>
              <a:rPr lang="en-US" dirty="0"/>
              <a:t>Specialization</a:t>
            </a:r>
          </a:p>
        </p:txBody>
      </p:sp>
      <p:pic>
        <p:nvPicPr>
          <p:cNvPr id="6" name="Content Placeholder 5">
            <a:extLst>
              <a:ext uri="{FF2B5EF4-FFF2-40B4-BE49-F238E27FC236}">
                <a16:creationId xmlns:a16="http://schemas.microsoft.com/office/drawing/2014/main" id="{CC6EB7B5-FC7A-4B16-BE8B-B5C169563C6E}"/>
              </a:ext>
            </a:extLst>
          </p:cNvPr>
          <p:cNvPicPr>
            <a:picLocks noGrp="1" noChangeAspect="1"/>
          </p:cNvPicPr>
          <p:nvPr>
            <p:ph idx="1"/>
          </p:nvPr>
        </p:nvPicPr>
        <p:blipFill>
          <a:blip r:embed="rId2"/>
          <a:stretch>
            <a:fillRect/>
          </a:stretch>
        </p:blipFill>
        <p:spPr>
          <a:xfrm>
            <a:off x="4516142" y="1478039"/>
            <a:ext cx="7410815" cy="4578204"/>
          </a:xfrm>
        </p:spPr>
      </p:pic>
      <p:sp>
        <p:nvSpPr>
          <p:cNvPr id="4" name="Text Placeholder 3">
            <a:extLst>
              <a:ext uri="{FF2B5EF4-FFF2-40B4-BE49-F238E27FC236}">
                <a16:creationId xmlns:a16="http://schemas.microsoft.com/office/drawing/2014/main" id="{0DDB2946-CDDB-42A9-8BC4-39D6BC0D94BB}"/>
              </a:ext>
            </a:extLst>
          </p:cNvPr>
          <p:cNvSpPr>
            <a:spLocks noGrp="1"/>
          </p:cNvSpPr>
          <p:nvPr>
            <p:ph type="body" sz="half" idx="2"/>
          </p:nvPr>
        </p:nvSpPr>
        <p:spPr>
          <a:xfrm>
            <a:off x="1146705" y="2249486"/>
            <a:ext cx="3253017" cy="3541714"/>
          </a:xfrm>
        </p:spPr>
        <p:txBody>
          <a:bodyPr>
            <a:normAutofit/>
          </a:bodyPr>
          <a:lstStyle/>
          <a:p>
            <a:endParaRPr lang="en-US" sz="2400" dirty="0"/>
          </a:p>
          <a:p>
            <a:endParaRPr lang="en-US" sz="2400" dirty="0"/>
          </a:p>
          <a:p>
            <a:r>
              <a:rPr lang="en-US" sz="2400" dirty="0"/>
              <a:t>Inference : Leads from Finance Management has the highest rate of conversion</a:t>
            </a:r>
          </a:p>
        </p:txBody>
      </p:sp>
    </p:spTree>
    <p:extLst>
      <p:ext uri="{BB962C8B-B14F-4D97-AF65-F5344CB8AC3E}">
        <p14:creationId xmlns:p14="http://schemas.microsoft.com/office/powerpoint/2010/main" val="373774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FED0-C181-4EE3-8B68-EE4A7EA90B92}"/>
              </a:ext>
            </a:extLst>
          </p:cNvPr>
          <p:cNvSpPr>
            <a:spLocks noGrp="1"/>
          </p:cNvSpPr>
          <p:nvPr>
            <p:ph type="title"/>
          </p:nvPr>
        </p:nvSpPr>
        <p:spPr/>
        <p:txBody>
          <a:bodyPr/>
          <a:lstStyle/>
          <a:p>
            <a:r>
              <a:rPr lang="en-US" dirty="0"/>
              <a:t>Last Notable Activity</a:t>
            </a:r>
          </a:p>
        </p:txBody>
      </p:sp>
      <p:sp>
        <p:nvSpPr>
          <p:cNvPr id="3" name="Content Placeholder 2">
            <a:extLst>
              <a:ext uri="{FF2B5EF4-FFF2-40B4-BE49-F238E27FC236}">
                <a16:creationId xmlns:a16="http://schemas.microsoft.com/office/drawing/2014/main" id="{60D67B8F-2FD2-48A8-A930-754107FFCBC8}"/>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B7771C8-8307-476E-A03C-3E35D6BC8694}"/>
              </a:ext>
            </a:extLst>
          </p:cNvPr>
          <p:cNvSpPr>
            <a:spLocks noGrp="1"/>
          </p:cNvSpPr>
          <p:nvPr>
            <p:ph type="body" sz="half" idx="2"/>
          </p:nvPr>
        </p:nvSpPr>
        <p:spPr>
          <a:xfrm>
            <a:off x="1146705" y="2249486"/>
            <a:ext cx="3253017" cy="3541714"/>
          </a:xfrm>
        </p:spPr>
        <p:txBody>
          <a:bodyPr/>
          <a:lstStyle/>
          <a:p>
            <a:endParaRPr lang="en-US" dirty="0"/>
          </a:p>
          <a:p>
            <a:endParaRPr lang="en-US" dirty="0"/>
          </a:p>
          <a:p>
            <a:r>
              <a:rPr lang="en-US" sz="2400" dirty="0">
                <a:solidFill>
                  <a:schemeClr val="tx1">
                    <a:lumMod val="95000"/>
                  </a:schemeClr>
                </a:solidFill>
              </a:rPr>
              <a:t>Inference : </a:t>
            </a:r>
            <a:r>
              <a:rPr lang="en-US" sz="2400" b="0" i="0" dirty="0">
                <a:solidFill>
                  <a:schemeClr val="tx1">
                    <a:lumMod val="95000"/>
                  </a:schemeClr>
                </a:solidFill>
                <a:effectLst/>
                <a:latin typeface="Helvetica Neue"/>
              </a:rPr>
              <a:t> Students with 'Last Notable Activity' as 'SMS sent' is with highest conversion rate</a:t>
            </a:r>
            <a:endParaRPr lang="en-US" sz="2400" dirty="0">
              <a:solidFill>
                <a:schemeClr val="tx1">
                  <a:lumMod val="95000"/>
                </a:schemeClr>
              </a:solidFill>
            </a:endParaRPr>
          </a:p>
        </p:txBody>
      </p:sp>
      <p:pic>
        <p:nvPicPr>
          <p:cNvPr id="6" name="Picture 5">
            <a:extLst>
              <a:ext uri="{FF2B5EF4-FFF2-40B4-BE49-F238E27FC236}">
                <a16:creationId xmlns:a16="http://schemas.microsoft.com/office/drawing/2014/main" id="{F945B93E-2AD6-4150-8CCD-2A5938C8C2FC}"/>
              </a:ext>
            </a:extLst>
          </p:cNvPr>
          <p:cNvPicPr>
            <a:picLocks noChangeAspect="1"/>
          </p:cNvPicPr>
          <p:nvPr/>
        </p:nvPicPr>
        <p:blipFill>
          <a:blip r:embed="rId2"/>
          <a:stretch>
            <a:fillRect/>
          </a:stretch>
        </p:blipFill>
        <p:spPr>
          <a:xfrm>
            <a:off x="4359966" y="891488"/>
            <a:ext cx="7586237" cy="5198534"/>
          </a:xfrm>
          <a:prstGeom prst="rect">
            <a:avLst/>
          </a:prstGeom>
        </p:spPr>
      </p:pic>
    </p:spTree>
    <p:extLst>
      <p:ext uri="{BB962C8B-B14F-4D97-AF65-F5344CB8AC3E}">
        <p14:creationId xmlns:p14="http://schemas.microsoft.com/office/powerpoint/2010/main" val="362504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1611-2C9F-470F-BFB7-BEF11BF03FA9}"/>
              </a:ext>
            </a:extLst>
          </p:cNvPr>
          <p:cNvSpPr>
            <a:spLocks noGrp="1"/>
          </p:cNvSpPr>
          <p:nvPr>
            <p:ph type="title"/>
          </p:nvPr>
        </p:nvSpPr>
        <p:spPr>
          <a:xfrm>
            <a:off x="1143001" y="0"/>
            <a:ext cx="9905998" cy="1478570"/>
          </a:xfrm>
        </p:spPr>
        <p:txBody>
          <a:bodyPr/>
          <a:lstStyle/>
          <a:p>
            <a:r>
              <a:rPr lang="en-US" dirty="0"/>
              <a:t>Categorical Column Analysis :</a:t>
            </a:r>
          </a:p>
        </p:txBody>
      </p:sp>
      <p:sp>
        <p:nvSpPr>
          <p:cNvPr id="3" name="Content Placeholder 2">
            <a:extLst>
              <a:ext uri="{FF2B5EF4-FFF2-40B4-BE49-F238E27FC236}">
                <a16:creationId xmlns:a16="http://schemas.microsoft.com/office/drawing/2014/main" id="{52427955-B5FF-430C-9829-BBCB3137BE41}"/>
              </a:ext>
            </a:extLst>
          </p:cNvPr>
          <p:cNvSpPr>
            <a:spLocks noGrp="1"/>
          </p:cNvSpPr>
          <p:nvPr>
            <p:ph idx="1"/>
          </p:nvPr>
        </p:nvSpPr>
        <p:spPr>
          <a:xfrm>
            <a:off x="982386" y="1278765"/>
            <a:ext cx="9129023" cy="2150235"/>
          </a:xfrm>
        </p:spPr>
        <p:txBody>
          <a:bodyPr>
            <a:normAutofit fontScale="92500"/>
          </a:bodyPr>
          <a:lstStyle/>
          <a:p>
            <a:r>
              <a:rPr lang="en-US" dirty="0"/>
              <a:t>The majority of Converts are Professionals in the Workplace. Due to the job search and career aspects, people who are unemployed also have the highest conversion rates. The most leads are generated by "API" and "Landing Page Submission," although they have lower conversion rates. Less leads are generated through the "Lead Add Form," but the conversion rate is excellent.</a:t>
            </a:r>
          </a:p>
        </p:txBody>
      </p:sp>
      <p:pic>
        <p:nvPicPr>
          <p:cNvPr id="5" name="Picture 4">
            <a:extLst>
              <a:ext uri="{FF2B5EF4-FFF2-40B4-BE49-F238E27FC236}">
                <a16:creationId xmlns:a16="http://schemas.microsoft.com/office/drawing/2014/main" id="{CA5C844F-6617-4008-95B9-A4BDD16C450F}"/>
              </a:ext>
            </a:extLst>
          </p:cNvPr>
          <p:cNvPicPr>
            <a:picLocks noChangeAspect="1"/>
          </p:cNvPicPr>
          <p:nvPr/>
        </p:nvPicPr>
        <p:blipFill>
          <a:blip r:embed="rId2"/>
          <a:stretch>
            <a:fillRect/>
          </a:stretch>
        </p:blipFill>
        <p:spPr>
          <a:xfrm>
            <a:off x="1143001" y="3429000"/>
            <a:ext cx="9667875" cy="3305175"/>
          </a:xfrm>
          <a:prstGeom prst="rect">
            <a:avLst/>
          </a:prstGeom>
        </p:spPr>
      </p:pic>
    </p:spTree>
    <p:extLst>
      <p:ext uri="{BB962C8B-B14F-4D97-AF65-F5344CB8AC3E}">
        <p14:creationId xmlns:p14="http://schemas.microsoft.com/office/powerpoint/2010/main" val="123158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276-2868-40E6-A032-F7EFE1AEC372}"/>
              </a:ext>
            </a:extLst>
          </p:cNvPr>
          <p:cNvSpPr>
            <a:spLocks noGrp="1"/>
          </p:cNvSpPr>
          <p:nvPr>
            <p:ph type="title"/>
          </p:nvPr>
        </p:nvSpPr>
        <p:spPr>
          <a:xfrm>
            <a:off x="1141413" y="609600"/>
            <a:ext cx="4596778" cy="1639886"/>
          </a:xfrm>
        </p:spPr>
        <p:txBody>
          <a:bodyPr/>
          <a:lstStyle/>
          <a:p>
            <a:r>
              <a:rPr lang="en-US" dirty="0"/>
              <a:t>Data Imbalance Analysis :</a:t>
            </a:r>
          </a:p>
        </p:txBody>
      </p:sp>
      <p:sp>
        <p:nvSpPr>
          <p:cNvPr id="6" name="Picture Placeholder 5">
            <a:extLst>
              <a:ext uri="{FF2B5EF4-FFF2-40B4-BE49-F238E27FC236}">
                <a16:creationId xmlns:a16="http://schemas.microsoft.com/office/drawing/2014/main" id="{873BE234-94F0-4214-831B-FF58A096210B}"/>
              </a:ext>
            </a:extLst>
          </p:cNvPr>
          <p:cNvSpPr>
            <a:spLocks noGrp="1"/>
          </p:cNvSpPr>
          <p:nvPr>
            <p:ph type="pic" idx="1"/>
          </p:nvPr>
        </p:nvSpPr>
        <p:spPr/>
      </p:sp>
      <p:sp>
        <p:nvSpPr>
          <p:cNvPr id="3" name="Content Placeholder 2">
            <a:extLst>
              <a:ext uri="{FF2B5EF4-FFF2-40B4-BE49-F238E27FC236}">
                <a16:creationId xmlns:a16="http://schemas.microsoft.com/office/drawing/2014/main" id="{DA63C874-B821-4EB1-9E44-3D617AA6A222}"/>
              </a:ext>
            </a:extLst>
          </p:cNvPr>
          <p:cNvSpPr>
            <a:spLocks noGrp="1"/>
          </p:cNvSpPr>
          <p:nvPr>
            <p:ph type="body" sz="half" idx="2"/>
          </p:nvPr>
        </p:nvSpPr>
        <p:spPr>
          <a:xfrm>
            <a:off x="1141410" y="2249486"/>
            <a:ext cx="3776183" cy="3541714"/>
          </a:xfrm>
        </p:spPr>
        <p:txBody>
          <a:bodyPr/>
          <a:lstStyle/>
          <a:p>
            <a:endParaRPr lang="en-US" dirty="0"/>
          </a:p>
          <a:p>
            <a:endParaRPr lang="en-US" dirty="0"/>
          </a:p>
          <a:p>
            <a:r>
              <a:rPr lang="en-US" dirty="0"/>
              <a:t>As per the study above, the data is not overly unbalanced. In the data, 61.5% of leads are not converted, whereas 38.5% of leads are converted.</a:t>
            </a:r>
          </a:p>
        </p:txBody>
      </p:sp>
      <p:pic>
        <p:nvPicPr>
          <p:cNvPr id="5" name="Picture 4">
            <a:extLst>
              <a:ext uri="{FF2B5EF4-FFF2-40B4-BE49-F238E27FC236}">
                <a16:creationId xmlns:a16="http://schemas.microsoft.com/office/drawing/2014/main" id="{26E889A3-DEA6-4911-9857-C713DF178BF1}"/>
              </a:ext>
            </a:extLst>
          </p:cNvPr>
          <p:cNvPicPr>
            <a:picLocks noChangeAspect="1"/>
          </p:cNvPicPr>
          <p:nvPr/>
        </p:nvPicPr>
        <p:blipFill>
          <a:blip r:embed="rId2"/>
          <a:stretch>
            <a:fillRect/>
          </a:stretch>
        </p:blipFill>
        <p:spPr>
          <a:xfrm>
            <a:off x="5433392" y="681052"/>
            <a:ext cx="6228522" cy="6077557"/>
          </a:xfrm>
          <a:prstGeom prst="rect">
            <a:avLst/>
          </a:prstGeom>
        </p:spPr>
      </p:pic>
    </p:spTree>
    <p:extLst>
      <p:ext uri="{BB962C8B-B14F-4D97-AF65-F5344CB8AC3E}">
        <p14:creationId xmlns:p14="http://schemas.microsoft.com/office/powerpoint/2010/main" val="230331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8037-4E89-4AE7-AEBB-3F46AC255056}"/>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D4CCCF9D-2919-4B9E-8DAA-F7B8114705FB}"/>
              </a:ext>
            </a:extLst>
          </p:cNvPr>
          <p:cNvSpPr>
            <a:spLocks noGrp="1"/>
          </p:cNvSpPr>
          <p:nvPr>
            <p:ph idx="1"/>
          </p:nvPr>
        </p:nvSpPr>
        <p:spPr/>
        <p:txBody>
          <a:bodyPr>
            <a:normAutofit fontScale="92500" lnSpcReduction="10000"/>
          </a:bodyPr>
          <a:lstStyle/>
          <a:p>
            <a:r>
              <a:rPr lang="en-US" dirty="0"/>
              <a:t>Dummy variables were created for categorical columns and scaling was done. In simpler words, we can say that the scaling is used for making data points generalized so that the distance between them will be lower. Scaling was carried out in order to bring all the features into a comparable range. Then we achieved the splitting of train and test dataset with 70% and 30%. </a:t>
            </a:r>
          </a:p>
          <a:p>
            <a:r>
              <a:rPr lang="en-US" dirty="0"/>
              <a:t>❖ Feature selection was applied using RFE technique and then the elimination was done according the steps followed for fetching the column having high p-value &amp; VIF, a final model was obtained after occurrence of 4 times until both VIF and p-values reached under acceptable range.</a:t>
            </a:r>
          </a:p>
        </p:txBody>
      </p:sp>
    </p:spTree>
    <p:extLst>
      <p:ext uri="{BB962C8B-B14F-4D97-AF65-F5344CB8AC3E}">
        <p14:creationId xmlns:p14="http://schemas.microsoft.com/office/powerpoint/2010/main" val="118068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3198-0D30-4587-B84A-3344E5D70CAE}"/>
              </a:ext>
            </a:extLst>
          </p:cNvPr>
          <p:cNvSpPr>
            <a:spLocks noGrp="1"/>
          </p:cNvSpPr>
          <p:nvPr>
            <p:ph type="title"/>
          </p:nvPr>
        </p:nvSpPr>
        <p:spPr>
          <a:xfrm>
            <a:off x="1143001" y="118293"/>
            <a:ext cx="9905998" cy="970653"/>
          </a:xfrm>
        </p:spPr>
        <p:txBody>
          <a:bodyPr/>
          <a:lstStyle/>
          <a:p>
            <a:r>
              <a:rPr lang="en-US" dirty="0"/>
              <a:t>Correlation: </a:t>
            </a:r>
          </a:p>
        </p:txBody>
      </p:sp>
      <p:pic>
        <p:nvPicPr>
          <p:cNvPr id="5" name="Content Placeholder 4">
            <a:extLst>
              <a:ext uri="{FF2B5EF4-FFF2-40B4-BE49-F238E27FC236}">
                <a16:creationId xmlns:a16="http://schemas.microsoft.com/office/drawing/2014/main" id="{EFAAED93-1913-4188-9982-C472BF308CAF}"/>
              </a:ext>
            </a:extLst>
          </p:cNvPr>
          <p:cNvPicPr>
            <a:picLocks noGrp="1" noChangeAspect="1"/>
          </p:cNvPicPr>
          <p:nvPr>
            <p:ph idx="1"/>
          </p:nvPr>
        </p:nvPicPr>
        <p:blipFill>
          <a:blip r:embed="rId2"/>
          <a:stretch>
            <a:fillRect/>
          </a:stretch>
        </p:blipFill>
        <p:spPr>
          <a:xfrm>
            <a:off x="1143001" y="1088946"/>
            <a:ext cx="9631016" cy="5637238"/>
          </a:xfrm>
        </p:spPr>
      </p:pic>
    </p:spTree>
    <p:extLst>
      <p:ext uri="{BB962C8B-B14F-4D97-AF65-F5344CB8AC3E}">
        <p14:creationId xmlns:p14="http://schemas.microsoft.com/office/powerpoint/2010/main" val="257527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27DA-7495-4CC4-A073-CDDB1017956E}"/>
              </a:ext>
            </a:extLst>
          </p:cNvPr>
          <p:cNvSpPr>
            <a:spLocks noGrp="1"/>
          </p:cNvSpPr>
          <p:nvPr>
            <p:ph type="title"/>
          </p:nvPr>
        </p:nvSpPr>
        <p:spPr>
          <a:xfrm>
            <a:off x="1146705" y="145774"/>
            <a:ext cx="3856037" cy="1484243"/>
          </a:xfrm>
        </p:spPr>
        <p:txBody>
          <a:bodyPr/>
          <a:lstStyle/>
          <a:p>
            <a:r>
              <a:rPr lang="en-US" dirty="0"/>
              <a:t>MODEL EVALUATION (TRAIN):</a:t>
            </a:r>
          </a:p>
        </p:txBody>
      </p:sp>
      <p:sp>
        <p:nvSpPr>
          <p:cNvPr id="3" name="Content Placeholder 2">
            <a:extLst>
              <a:ext uri="{FF2B5EF4-FFF2-40B4-BE49-F238E27FC236}">
                <a16:creationId xmlns:a16="http://schemas.microsoft.com/office/drawing/2014/main" id="{4401BD81-EE76-421B-9279-C779083965D2}"/>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3B491F9E-C4EE-49EC-B88A-6416E784A58D}"/>
              </a:ext>
            </a:extLst>
          </p:cNvPr>
          <p:cNvSpPr>
            <a:spLocks noGrp="1"/>
          </p:cNvSpPr>
          <p:nvPr>
            <p:ph type="body" sz="half" idx="2"/>
          </p:nvPr>
        </p:nvSpPr>
        <p:spPr/>
        <p:txBody>
          <a:bodyPr>
            <a:normAutofit fontScale="77500" lnSpcReduction="20000"/>
          </a:bodyPr>
          <a:lstStyle/>
          <a:p>
            <a:r>
              <a:rPr lang="en-US" dirty="0"/>
              <a:t>For Train Dataset</a:t>
            </a:r>
          </a:p>
          <a:p>
            <a:endParaRPr lang="en-US" dirty="0"/>
          </a:p>
          <a:p>
            <a:r>
              <a:rPr lang="en-US" dirty="0"/>
              <a:t>Accuracy: 80.99%</a:t>
            </a:r>
          </a:p>
          <a:p>
            <a:r>
              <a:rPr lang="en-US" dirty="0"/>
              <a:t>Sensitivity: 68.80%</a:t>
            </a:r>
          </a:p>
          <a:p>
            <a:r>
              <a:rPr lang="en-US" dirty="0"/>
              <a:t>Specificity: 88.51%</a:t>
            </a:r>
          </a:p>
          <a:p>
            <a:r>
              <a:rPr lang="en-US" dirty="0"/>
              <a:t>False positive rate - predicting the lead conversion when the lead does not convert: 0.1148</a:t>
            </a:r>
          </a:p>
          <a:p>
            <a:r>
              <a:rPr lang="en-US" dirty="0"/>
              <a:t>Precision/Positive predictive value: 78.70%</a:t>
            </a:r>
          </a:p>
          <a:p>
            <a:r>
              <a:rPr lang="en-US" dirty="0"/>
              <a:t>Negative predictive value: 82.14%</a:t>
            </a:r>
          </a:p>
          <a:p>
            <a:r>
              <a:rPr lang="en-US" dirty="0"/>
              <a:t>ROC : 0.95</a:t>
            </a:r>
          </a:p>
          <a:p>
            <a:r>
              <a:rPr lang="en-US" dirty="0"/>
              <a:t>F1 Score : 0.76</a:t>
            </a:r>
          </a:p>
        </p:txBody>
      </p:sp>
      <p:pic>
        <p:nvPicPr>
          <p:cNvPr id="6" name="Picture 5">
            <a:extLst>
              <a:ext uri="{FF2B5EF4-FFF2-40B4-BE49-F238E27FC236}">
                <a16:creationId xmlns:a16="http://schemas.microsoft.com/office/drawing/2014/main" id="{A16514B3-D297-4BC6-AE61-6327E7A40B7B}"/>
              </a:ext>
            </a:extLst>
          </p:cNvPr>
          <p:cNvPicPr>
            <a:picLocks noChangeAspect="1"/>
          </p:cNvPicPr>
          <p:nvPr/>
        </p:nvPicPr>
        <p:blipFill>
          <a:blip r:embed="rId2"/>
          <a:stretch>
            <a:fillRect/>
          </a:stretch>
        </p:blipFill>
        <p:spPr>
          <a:xfrm>
            <a:off x="5002742" y="145774"/>
            <a:ext cx="6873019" cy="3244577"/>
          </a:xfrm>
          <a:prstGeom prst="rect">
            <a:avLst/>
          </a:prstGeom>
        </p:spPr>
      </p:pic>
      <p:pic>
        <p:nvPicPr>
          <p:cNvPr id="8" name="Picture 7">
            <a:extLst>
              <a:ext uri="{FF2B5EF4-FFF2-40B4-BE49-F238E27FC236}">
                <a16:creationId xmlns:a16="http://schemas.microsoft.com/office/drawing/2014/main" id="{5BB0E767-DDD7-42FF-917D-E2551E48109B}"/>
              </a:ext>
            </a:extLst>
          </p:cNvPr>
          <p:cNvPicPr>
            <a:picLocks noChangeAspect="1"/>
          </p:cNvPicPr>
          <p:nvPr/>
        </p:nvPicPr>
        <p:blipFill>
          <a:blip r:embed="rId3"/>
          <a:stretch>
            <a:fillRect/>
          </a:stretch>
        </p:blipFill>
        <p:spPr>
          <a:xfrm>
            <a:off x="4996162" y="3429000"/>
            <a:ext cx="6873018" cy="3228975"/>
          </a:xfrm>
          <a:prstGeom prst="rect">
            <a:avLst/>
          </a:prstGeom>
        </p:spPr>
      </p:pic>
    </p:spTree>
    <p:extLst>
      <p:ext uri="{BB962C8B-B14F-4D97-AF65-F5344CB8AC3E}">
        <p14:creationId xmlns:p14="http://schemas.microsoft.com/office/powerpoint/2010/main" val="405415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27DA-7495-4CC4-A073-CDDB1017956E}"/>
              </a:ext>
            </a:extLst>
          </p:cNvPr>
          <p:cNvSpPr>
            <a:spLocks noGrp="1"/>
          </p:cNvSpPr>
          <p:nvPr>
            <p:ph type="title"/>
          </p:nvPr>
        </p:nvSpPr>
        <p:spPr>
          <a:xfrm>
            <a:off x="1146705" y="145774"/>
            <a:ext cx="3856037" cy="1484243"/>
          </a:xfrm>
        </p:spPr>
        <p:txBody>
          <a:bodyPr/>
          <a:lstStyle/>
          <a:p>
            <a:r>
              <a:rPr lang="en-US" dirty="0"/>
              <a:t>MODEL EVALUATION (TEST):</a:t>
            </a:r>
          </a:p>
        </p:txBody>
      </p:sp>
      <p:pic>
        <p:nvPicPr>
          <p:cNvPr id="10" name="Content Placeholder 9">
            <a:extLst>
              <a:ext uri="{FF2B5EF4-FFF2-40B4-BE49-F238E27FC236}">
                <a16:creationId xmlns:a16="http://schemas.microsoft.com/office/drawing/2014/main" id="{507C7327-4280-4725-829B-25418BA8CC7F}"/>
              </a:ext>
            </a:extLst>
          </p:cNvPr>
          <p:cNvPicPr>
            <a:picLocks noGrp="1" noChangeAspect="1"/>
          </p:cNvPicPr>
          <p:nvPr>
            <p:ph idx="1"/>
          </p:nvPr>
        </p:nvPicPr>
        <p:blipFill>
          <a:blip r:embed="rId2"/>
          <a:stretch>
            <a:fillRect/>
          </a:stretch>
        </p:blipFill>
        <p:spPr>
          <a:xfrm>
            <a:off x="5176020" y="3356461"/>
            <a:ext cx="3695700" cy="3457575"/>
          </a:xfrm>
        </p:spPr>
      </p:pic>
      <p:sp>
        <p:nvSpPr>
          <p:cNvPr id="4" name="Text Placeholder 3">
            <a:extLst>
              <a:ext uri="{FF2B5EF4-FFF2-40B4-BE49-F238E27FC236}">
                <a16:creationId xmlns:a16="http://schemas.microsoft.com/office/drawing/2014/main" id="{3B491F9E-C4EE-49EC-B88A-6416E784A58D}"/>
              </a:ext>
            </a:extLst>
          </p:cNvPr>
          <p:cNvSpPr>
            <a:spLocks noGrp="1"/>
          </p:cNvSpPr>
          <p:nvPr>
            <p:ph type="body" sz="half" idx="2"/>
          </p:nvPr>
        </p:nvSpPr>
        <p:spPr/>
        <p:txBody>
          <a:bodyPr>
            <a:normAutofit fontScale="70000" lnSpcReduction="20000"/>
          </a:bodyPr>
          <a:lstStyle/>
          <a:p>
            <a:r>
              <a:rPr lang="en-US" dirty="0"/>
              <a:t>For Train Dataset</a:t>
            </a:r>
          </a:p>
          <a:p>
            <a:endParaRPr lang="en-US" dirty="0"/>
          </a:p>
          <a:p>
            <a:r>
              <a:rPr lang="en-US" dirty="0"/>
              <a:t>Accuracy: 80.36%</a:t>
            </a:r>
          </a:p>
          <a:p>
            <a:r>
              <a:rPr lang="en-US" dirty="0"/>
              <a:t>Sensitivity: 81.70%</a:t>
            </a:r>
          </a:p>
          <a:p>
            <a:r>
              <a:rPr lang="en-US" dirty="0"/>
              <a:t>Specificity: 79.48%</a:t>
            </a:r>
          </a:p>
          <a:p>
            <a:r>
              <a:rPr lang="en-US" dirty="0"/>
              <a:t>specificity: 79.48%</a:t>
            </a:r>
          </a:p>
          <a:p>
            <a:r>
              <a:rPr lang="en-US" dirty="0"/>
              <a:t>Precision -  0.7210264900662252</a:t>
            </a:r>
          </a:p>
          <a:p>
            <a:r>
              <a:rPr lang="en-US" dirty="0"/>
              <a:t>Recall - 0.8170731707317073</a:t>
            </a:r>
          </a:p>
          <a:p>
            <a:r>
              <a:rPr lang="en-US" dirty="0"/>
              <a:t>FP = 0.20511259890444308</a:t>
            </a:r>
          </a:p>
          <a:p>
            <a:r>
              <a:rPr lang="en-US" dirty="0"/>
              <a:t>TP = 0.7210264900662252</a:t>
            </a:r>
          </a:p>
          <a:p>
            <a:r>
              <a:rPr lang="en-US" dirty="0"/>
              <a:t>TN = 0.7210264900662252</a:t>
            </a:r>
          </a:p>
          <a:p>
            <a:r>
              <a:rPr lang="en-US" dirty="0"/>
              <a:t>ROC : 0.88</a:t>
            </a:r>
          </a:p>
        </p:txBody>
      </p:sp>
      <p:pic>
        <p:nvPicPr>
          <p:cNvPr id="7" name="Picture 6">
            <a:extLst>
              <a:ext uri="{FF2B5EF4-FFF2-40B4-BE49-F238E27FC236}">
                <a16:creationId xmlns:a16="http://schemas.microsoft.com/office/drawing/2014/main" id="{6C76FBFE-CAFB-4CAD-B965-CBF04451FFBE}"/>
              </a:ext>
            </a:extLst>
          </p:cNvPr>
          <p:cNvPicPr>
            <a:picLocks noChangeAspect="1"/>
          </p:cNvPicPr>
          <p:nvPr/>
        </p:nvPicPr>
        <p:blipFill>
          <a:blip r:embed="rId3"/>
          <a:stretch>
            <a:fillRect/>
          </a:stretch>
        </p:blipFill>
        <p:spPr>
          <a:xfrm>
            <a:off x="5176020" y="43964"/>
            <a:ext cx="5869275" cy="3172105"/>
          </a:xfrm>
          <a:prstGeom prst="rect">
            <a:avLst/>
          </a:prstGeom>
        </p:spPr>
      </p:pic>
    </p:spTree>
    <p:extLst>
      <p:ext uri="{BB962C8B-B14F-4D97-AF65-F5344CB8AC3E}">
        <p14:creationId xmlns:p14="http://schemas.microsoft.com/office/powerpoint/2010/main" val="242707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3AE8-E384-4203-B109-D2C30F3C4289}"/>
              </a:ext>
            </a:extLst>
          </p:cNvPr>
          <p:cNvSpPr>
            <a:spLocks noGrp="1"/>
          </p:cNvSpPr>
          <p:nvPr>
            <p:ph type="title"/>
          </p:nvPr>
        </p:nvSpPr>
        <p:spPr/>
        <p:txBody>
          <a:bodyPr/>
          <a:lstStyle/>
          <a:p>
            <a:r>
              <a:rPr lang="en-US" dirty="0"/>
              <a:t>RELATIVE IMPORTANCE OF FEATURES:</a:t>
            </a:r>
          </a:p>
        </p:txBody>
      </p:sp>
      <p:sp>
        <p:nvSpPr>
          <p:cNvPr id="3" name="Content Placeholder 2">
            <a:extLst>
              <a:ext uri="{FF2B5EF4-FFF2-40B4-BE49-F238E27FC236}">
                <a16:creationId xmlns:a16="http://schemas.microsoft.com/office/drawing/2014/main" id="{CA88E5CB-B53A-495E-B574-43BA5BD97CD5}"/>
              </a:ext>
            </a:extLst>
          </p:cNvPr>
          <p:cNvSpPr>
            <a:spLocks noGrp="1"/>
          </p:cNvSpPr>
          <p:nvPr>
            <p:ph idx="1"/>
          </p:nvPr>
        </p:nvSpPr>
        <p:spPr>
          <a:xfrm>
            <a:off x="6361042" y="592666"/>
            <a:ext cx="5247861" cy="5198534"/>
          </a:xfrm>
        </p:spPr>
        <p:txBody>
          <a:bodyPr>
            <a:normAutofit fontScale="85000" lnSpcReduction="20000"/>
          </a:bodyPr>
          <a:lstStyle/>
          <a:p>
            <a:r>
              <a:rPr lang="en-US" dirty="0"/>
              <a:t>Each feature's relative importance is calculated on a scale of 100, with 100 being the highest possible score. </a:t>
            </a:r>
          </a:p>
          <a:p>
            <a:r>
              <a:rPr lang="en-US" dirty="0"/>
              <a:t>• The model parameters' Coefficient (Beta) Values for each of these features are used to establish their relative relevance.</a:t>
            </a:r>
          </a:p>
          <a:p>
            <a:r>
              <a:rPr lang="en-US" dirty="0"/>
              <a:t> • Features with High Positive Beta Values are those that have a major impact on a lead's likelihood of conversion. </a:t>
            </a:r>
          </a:p>
          <a:p>
            <a:r>
              <a:rPr lang="en-US" dirty="0"/>
              <a:t>• In a similar vein, traits with high negative beta values make the least contribution. IMPORTANCE OF A FEATURE </a:t>
            </a:r>
          </a:p>
          <a:p>
            <a:r>
              <a:rPr lang="en-US" dirty="0"/>
              <a:t>• The top three factors that have the greatest effects on the likelihood of Lead Conversion </a:t>
            </a:r>
          </a:p>
        </p:txBody>
      </p:sp>
      <p:sp>
        <p:nvSpPr>
          <p:cNvPr id="4" name="Text Placeholder 3">
            <a:extLst>
              <a:ext uri="{FF2B5EF4-FFF2-40B4-BE49-F238E27FC236}">
                <a16:creationId xmlns:a16="http://schemas.microsoft.com/office/drawing/2014/main" id="{29CAE4A1-D858-4C43-8CCD-E563A51E5B21}"/>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88238637-87C2-4D9A-B1E4-7ACFAAF8601C}"/>
              </a:ext>
            </a:extLst>
          </p:cNvPr>
          <p:cNvPicPr>
            <a:picLocks noChangeAspect="1"/>
          </p:cNvPicPr>
          <p:nvPr/>
        </p:nvPicPr>
        <p:blipFill>
          <a:blip r:embed="rId2"/>
          <a:stretch>
            <a:fillRect/>
          </a:stretch>
        </p:blipFill>
        <p:spPr>
          <a:xfrm>
            <a:off x="424069" y="3131461"/>
            <a:ext cx="5512903" cy="2521860"/>
          </a:xfrm>
          <a:prstGeom prst="rect">
            <a:avLst/>
          </a:prstGeom>
        </p:spPr>
      </p:pic>
    </p:spTree>
    <p:extLst>
      <p:ext uri="{BB962C8B-B14F-4D97-AF65-F5344CB8AC3E}">
        <p14:creationId xmlns:p14="http://schemas.microsoft.com/office/powerpoint/2010/main" val="10282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5105-2E78-43D6-B4A6-FC9F45DDE7C0}"/>
              </a:ext>
            </a:extLst>
          </p:cNvPr>
          <p:cNvSpPr>
            <a:spLocks noGrp="1"/>
          </p:cNvSpPr>
          <p:nvPr>
            <p:ph type="title"/>
          </p:nvPr>
        </p:nvSpPr>
        <p:spPr/>
        <p:txBody>
          <a:bodyPr>
            <a:normAutofit/>
          </a:bodyPr>
          <a:lstStyle/>
          <a:p>
            <a:r>
              <a:rPr lang="en-US" sz="2000" dirty="0"/>
              <a:t>SITUATION 1: The company has two months of interns. They want to aggressively increase lead conversion. They want to call as many of these potential leads as they can since they want almost all of them to convert. </a:t>
            </a:r>
          </a:p>
        </p:txBody>
      </p:sp>
      <p:sp>
        <p:nvSpPr>
          <p:cNvPr id="3" name="Content Placeholder 2">
            <a:extLst>
              <a:ext uri="{FF2B5EF4-FFF2-40B4-BE49-F238E27FC236}">
                <a16:creationId xmlns:a16="http://schemas.microsoft.com/office/drawing/2014/main" id="{59F8115C-EF3B-4CFE-BDC2-39F6562AD173}"/>
              </a:ext>
            </a:extLst>
          </p:cNvPr>
          <p:cNvSpPr>
            <a:spLocks noGrp="1"/>
          </p:cNvSpPr>
          <p:nvPr>
            <p:ph idx="1"/>
          </p:nvPr>
        </p:nvSpPr>
        <p:spPr/>
        <p:txBody>
          <a:bodyPr>
            <a:normAutofit fontScale="92500" lnSpcReduction="20000"/>
          </a:bodyPr>
          <a:lstStyle/>
          <a:p>
            <a:r>
              <a:rPr lang="en-US" dirty="0"/>
              <a:t>Solution: • The proportion of real conversions that were accurately predicted out of all actual conversions is known as sensitivity. As we previously observed, sensitivity declines as the threshold rises. </a:t>
            </a:r>
          </a:p>
          <a:p>
            <a:r>
              <a:rPr lang="en-US" dirty="0"/>
              <a:t>• High Sensitivity means that practically all leads who are likely to convert will be accurately predicted by our model. Additionally, some of the non-conversions can be overestimated and incorrectly </a:t>
            </a:r>
            <a:r>
              <a:rPr lang="en-US" dirty="0" err="1"/>
              <a:t>categorised</a:t>
            </a:r>
            <a:r>
              <a:rPr lang="en-US" dirty="0"/>
              <a:t> as conversions. </a:t>
            </a:r>
          </a:p>
          <a:p>
            <a:r>
              <a:rPr lang="en-US" dirty="0"/>
              <a:t>• It is a smart move to choose high sensitivity as the </a:t>
            </a:r>
            <a:r>
              <a:rPr lang="en-US" dirty="0" err="1"/>
              <a:t>organisation</a:t>
            </a:r>
            <a:r>
              <a:rPr lang="en-US" dirty="0"/>
              <a:t> has extra staff for two months and wants to increase the lead conversion's aggressiveness. We must select a LOW THRESHOLD VALUE in order to attain great sensitivity</a:t>
            </a:r>
          </a:p>
        </p:txBody>
      </p:sp>
    </p:spTree>
    <p:extLst>
      <p:ext uri="{BB962C8B-B14F-4D97-AF65-F5344CB8AC3E}">
        <p14:creationId xmlns:p14="http://schemas.microsoft.com/office/powerpoint/2010/main" val="326022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DB8F-D5F3-4775-B0C3-00F89A42B754}"/>
              </a:ext>
            </a:extLst>
          </p:cNvPr>
          <p:cNvSpPr>
            <a:spLocks noGrp="1"/>
          </p:cNvSpPr>
          <p:nvPr>
            <p:ph type="title"/>
          </p:nvPr>
        </p:nvSpPr>
        <p:spPr/>
        <p:txBody>
          <a:bodyPr/>
          <a:lstStyle/>
          <a:p>
            <a:r>
              <a:rPr lang="en-US" dirty="0"/>
              <a:t>Business Objective:</a:t>
            </a:r>
          </a:p>
        </p:txBody>
      </p:sp>
      <p:sp>
        <p:nvSpPr>
          <p:cNvPr id="3" name="Content Placeholder 2">
            <a:extLst>
              <a:ext uri="{FF2B5EF4-FFF2-40B4-BE49-F238E27FC236}">
                <a16:creationId xmlns:a16="http://schemas.microsoft.com/office/drawing/2014/main" id="{27E8C35F-EE75-4CD5-88DC-899ECA03ADDA}"/>
              </a:ext>
            </a:extLst>
          </p:cNvPr>
          <p:cNvSpPr>
            <a:spLocks noGrp="1"/>
          </p:cNvSpPr>
          <p:nvPr>
            <p:ph idx="1"/>
          </p:nvPr>
        </p:nvSpPr>
        <p:spPr/>
        <p:txBody>
          <a:bodyPr/>
          <a:lstStyle/>
          <a:p>
            <a:r>
              <a:rPr lang="en-US" dirty="0"/>
              <a:t>❖To Help X Education Select Most Promising Leads (Hot Leads), i.e. The Leads That Are Most Likely To Convert Into Paying Customers. </a:t>
            </a:r>
          </a:p>
          <a:p>
            <a:endParaRPr lang="en-US" dirty="0"/>
          </a:p>
          <a:p>
            <a:r>
              <a:rPr lang="en-US" dirty="0"/>
              <a:t>❖ Selection of hot leads</a:t>
            </a:r>
          </a:p>
          <a:p>
            <a:r>
              <a:rPr lang="en-US" dirty="0"/>
              <a:t> ❖ Focused marketing</a:t>
            </a:r>
          </a:p>
          <a:p>
            <a:r>
              <a:rPr lang="en-US" dirty="0"/>
              <a:t> ❖ Higher lead conversion rate</a:t>
            </a:r>
          </a:p>
        </p:txBody>
      </p:sp>
    </p:spTree>
    <p:extLst>
      <p:ext uri="{BB962C8B-B14F-4D97-AF65-F5344CB8AC3E}">
        <p14:creationId xmlns:p14="http://schemas.microsoft.com/office/powerpoint/2010/main" val="2421088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A01A-FB7C-4CAA-845F-09F05CAE9A5A}"/>
              </a:ext>
            </a:extLst>
          </p:cNvPr>
          <p:cNvSpPr>
            <a:spLocks noGrp="1"/>
          </p:cNvSpPr>
          <p:nvPr>
            <p:ph type="title"/>
          </p:nvPr>
        </p:nvSpPr>
        <p:spPr/>
        <p:txBody>
          <a:bodyPr>
            <a:noAutofit/>
          </a:bodyPr>
          <a:lstStyle/>
          <a:p>
            <a:r>
              <a:rPr lang="en-US" sz="2000" dirty="0"/>
              <a:t>SITUATION 2: The company occasionally meets its quarterly target ahead of schedule. It desires that the sales team concentrate on some fresh work. Therefore, the company's goal is to avoid making phone calls during this time unless they are really necessary.</a:t>
            </a:r>
          </a:p>
        </p:txBody>
      </p:sp>
      <p:sp>
        <p:nvSpPr>
          <p:cNvPr id="3" name="Content Placeholder 2">
            <a:extLst>
              <a:ext uri="{FF2B5EF4-FFF2-40B4-BE49-F238E27FC236}">
                <a16:creationId xmlns:a16="http://schemas.microsoft.com/office/drawing/2014/main" id="{77FA3F4C-7518-4827-8A8E-37C802B5C7D8}"/>
              </a:ext>
            </a:extLst>
          </p:cNvPr>
          <p:cNvSpPr>
            <a:spLocks noGrp="1"/>
          </p:cNvSpPr>
          <p:nvPr>
            <p:ph idx="1"/>
          </p:nvPr>
        </p:nvSpPr>
        <p:spPr/>
        <p:txBody>
          <a:bodyPr>
            <a:normAutofit fontScale="77500" lnSpcReduction="20000"/>
          </a:bodyPr>
          <a:lstStyle/>
          <a:p>
            <a:r>
              <a:rPr lang="en-US" dirty="0"/>
              <a:t>Solution:</a:t>
            </a:r>
          </a:p>
          <a:p>
            <a:r>
              <a:rPr lang="en-US" dirty="0"/>
              <a:t> • The percentage of actual non-conversions that were accurately predicted out of all actual non-conversions is known as specificity. As the threshold rises, it rises as well. </a:t>
            </a:r>
          </a:p>
          <a:p>
            <a:r>
              <a:rPr lang="en-US" dirty="0"/>
              <a:t>• High Specificity means that practically all leads who are not likely to convert will be predicted correctly by our model. While doing so, it can mistakenly categories some conversions as non-conversions. </a:t>
            </a:r>
          </a:p>
          <a:p>
            <a:r>
              <a:rPr lang="en-US" dirty="0"/>
              <a:t>• High specificity is an excellent approach because the organization has already surpassed its quarterly goal and doesn't want to make pointless phone calls. </a:t>
            </a:r>
          </a:p>
          <a:p>
            <a:r>
              <a:rPr lang="en-US" dirty="0"/>
              <a:t>• It will make sure that only consumers with a very high chance of converting will receive phone calls. We must select a Great THRESHOLD VALUE in order to attain high specificity.</a:t>
            </a:r>
          </a:p>
        </p:txBody>
      </p:sp>
    </p:spTree>
    <p:extLst>
      <p:ext uri="{BB962C8B-B14F-4D97-AF65-F5344CB8AC3E}">
        <p14:creationId xmlns:p14="http://schemas.microsoft.com/office/powerpoint/2010/main" val="2675939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8C12DAB-5559-47DA-A1B5-E3AED482580F}"/>
              </a:ext>
            </a:extLst>
          </p:cNvPr>
          <p:cNvSpPr>
            <a:spLocks noGrp="1"/>
          </p:cNvSpPr>
          <p:nvPr>
            <p:ph type="body" idx="1"/>
          </p:nvPr>
        </p:nvSpPr>
        <p:spPr>
          <a:xfrm>
            <a:off x="1114905" y="143297"/>
            <a:ext cx="3196899" cy="1155415"/>
          </a:xfrm>
        </p:spPr>
        <p:txBody>
          <a:bodyPr/>
          <a:lstStyle/>
          <a:p>
            <a:r>
              <a:rPr lang="en-US" sz="1400" dirty="0"/>
              <a:t>The top 3 factors that Most Influence the Chance of Lead Conversion </a:t>
            </a:r>
          </a:p>
        </p:txBody>
      </p:sp>
      <p:sp>
        <p:nvSpPr>
          <p:cNvPr id="15" name="Text Placeholder 14">
            <a:extLst>
              <a:ext uri="{FF2B5EF4-FFF2-40B4-BE49-F238E27FC236}">
                <a16:creationId xmlns:a16="http://schemas.microsoft.com/office/drawing/2014/main" id="{BB241643-D80C-4EA1-9D58-1EDBE56D2ECA}"/>
              </a:ext>
            </a:extLst>
          </p:cNvPr>
          <p:cNvSpPr>
            <a:spLocks noGrp="1"/>
          </p:cNvSpPr>
          <p:nvPr>
            <p:ph type="body" sz="half" idx="15"/>
          </p:nvPr>
        </p:nvSpPr>
        <p:spPr>
          <a:xfrm>
            <a:off x="1101413" y="1401558"/>
            <a:ext cx="3208735" cy="2415068"/>
          </a:xfrm>
        </p:spPr>
        <p:txBody>
          <a:bodyPr/>
          <a:lstStyle/>
          <a:p>
            <a:r>
              <a:rPr lang="en-US" dirty="0"/>
              <a:t>1. Total Time Spent on Website 2. Lead </a:t>
            </a:r>
            <a:r>
              <a:rPr lang="en-US" dirty="0" err="1"/>
              <a:t>Origin_Lead</a:t>
            </a:r>
            <a:r>
              <a:rPr lang="en-US" dirty="0"/>
              <a:t> Add Form 3. What is your current </a:t>
            </a:r>
            <a:r>
              <a:rPr lang="en-US" dirty="0" err="1"/>
              <a:t>occupation_Working</a:t>
            </a:r>
            <a:r>
              <a:rPr lang="en-US" dirty="0"/>
              <a:t> Professional</a:t>
            </a:r>
          </a:p>
        </p:txBody>
      </p:sp>
      <p:sp>
        <p:nvSpPr>
          <p:cNvPr id="13" name="Text Placeholder 12">
            <a:extLst>
              <a:ext uri="{FF2B5EF4-FFF2-40B4-BE49-F238E27FC236}">
                <a16:creationId xmlns:a16="http://schemas.microsoft.com/office/drawing/2014/main" id="{393B8444-8F5B-4B61-A4B1-BAE7A84F78DD}"/>
              </a:ext>
            </a:extLst>
          </p:cNvPr>
          <p:cNvSpPr>
            <a:spLocks noGrp="1"/>
          </p:cNvSpPr>
          <p:nvPr>
            <p:ph type="body" sz="quarter" idx="3"/>
          </p:nvPr>
        </p:nvSpPr>
        <p:spPr>
          <a:xfrm>
            <a:off x="4488261" y="146469"/>
            <a:ext cx="3184385" cy="1155415"/>
          </a:xfrm>
        </p:spPr>
        <p:txBody>
          <a:bodyPr/>
          <a:lstStyle/>
          <a:p>
            <a:r>
              <a:rPr lang="en-US" sz="1400" dirty="0"/>
              <a:t>The top three categorical/ dummy variables on which the greatest attention should be paid in order to raise the likelihood of lead conversion are:</a:t>
            </a:r>
          </a:p>
        </p:txBody>
      </p:sp>
      <p:sp>
        <p:nvSpPr>
          <p:cNvPr id="16" name="Text Placeholder 15">
            <a:extLst>
              <a:ext uri="{FF2B5EF4-FFF2-40B4-BE49-F238E27FC236}">
                <a16:creationId xmlns:a16="http://schemas.microsoft.com/office/drawing/2014/main" id="{DF83D4D8-A35C-4A77-BF0C-00BCB90D0212}"/>
              </a:ext>
            </a:extLst>
          </p:cNvPr>
          <p:cNvSpPr>
            <a:spLocks noGrp="1"/>
          </p:cNvSpPr>
          <p:nvPr>
            <p:ph type="body" sz="half" idx="16"/>
          </p:nvPr>
        </p:nvSpPr>
        <p:spPr>
          <a:xfrm>
            <a:off x="4477708" y="1404730"/>
            <a:ext cx="3195830" cy="2411896"/>
          </a:xfrm>
        </p:spPr>
        <p:txBody>
          <a:bodyPr/>
          <a:lstStyle/>
          <a:p>
            <a:pPr marL="342900" indent="-342900">
              <a:buAutoNum type="arabicPeriod"/>
            </a:pPr>
            <a:r>
              <a:rPr lang="en-US" dirty="0"/>
              <a:t>Total Time Spent on Website </a:t>
            </a:r>
          </a:p>
          <a:p>
            <a:pPr marL="342900" indent="-342900">
              <a:buAutoNum type="arabicPeriod"/>
            </a:pPr>
            <a:r>
              <a:rPr lang="en-US" dirty="0"/>
              <a:t>Lead </a:t>
            </a:r>
            <a:r>
              <a:rPr lang="en-US" dirty="0" err="1"/>
              <a:t>Origin_Lead</a:t>
            </a:r>
            <a:r>
              <a:rPr lang="en-US" dirty="0"/>
              <a:t> Add Form</a:t>
            </a:r>
          </a:p>
          <a:p>
            <a:pPr marL="342900" indent="-342900">
              <a:buAutoNum type="arabicPeriod"/>
            </a:pPr>
            <a:r>
              <a:rPr lang="en-US" dirty="0"/>
              <a:t>What is your current </a:t>
            </a:r>
            <a:r>
              <a:rPr lang="en-US" dirty="0" err="1"/>
              <a:t>occupation_Working</a:t>
            </a:r>
            <a:r>
              <a:rPr lang="en-US" dirty="0"/>
              <a:t> Professional </a:t>
            </a:r>
          </a:p>
          <a:p>
            <a:pPr marL="342900" indent="-342900">
              <a:buAutoNum type="arabicPeriod"/>
            </a:pPr>
            <a:r>
              <a:rPr lang="en-US" dirty="0"/>
              <a:t> Tag_ will revert after reading the email</a:t>
            </a:r>
          </a:p>
        </p:txBody>
      </p:sp>
      <p:sp>
        <p:nvSpPr>
          <p:cNvPr id="14" name="Text Placeholder 13">
            <a:extLst>
              <a:ext uri="{FF2B5EF4-FFF2-40B4-BE49-F238E27FC236}">
                <a16:creationId xmlns:a16="http://schemas.microsoft.com/office/drawing/2014/main" id="{123E64A7-E94B-4EB7-9E5B-4CCFE7C2CA5B}"/>
              </a:ext>
            </a:extLst>
          </p:cNvPr>
          <p:cNvSpPr>
            <a:spLocks noGrp="1"/>
          </p:cNvSpPr>
          <p:nvPr>
            <p:ph type="body" sz="quarter" idx="13"/>
          </p:nvPr>
        </p:nvSpPr>
        <p:spPr>
          <a:xfrm>
            <a:off x="7825937" y="143297"/>
            <a:ext cx="3194968" cy="1155415"/>
          </a:xfrm>
        </p:spPr>
        <p:txBody>
          <a:bodyPr/>
          <a:lstStyle/>
          <a:p>
            <a:r>
              <a:rPr lang="en-US" sz="1400" dirty="0"/>
              <a:t>Who are hot leads potential paying customers to consider ?</a:t>
            </a:r>
          </a:p>
        </p:txBody>
      </p:sp>
      <p:sp>
        <p:nvSpPr>
          <p:cNvPr id="17" name="Text Placeholder 16">
            <a:extLst>
              <a:ext uri="{FF2B5EF4-FFF2-40B4-BE49-F238E27FC236}">
                <a16:creationId xmlns:a16="http://schemas.microsoft.com/office/drawing/2014/main" id="{AC0B2EB4-038A-4870-A044-1AB9C6C69067}"/>
              </a:ext>
            </a:extLst>
          </p:cNvPr>
          <p:cNvSpPr>
            <a:spLocks noGrp="1"/>
          </p:cNvSpPr>
          <p:nvPr>
            <p:ph type="body" sz="half" idx="17"/>
          </p:nvPr>
        </p:nvSpPr>
        <p:spPr>
          <a:xfrm>
            <a:off x="7825937" y="1401557"/>
            <a:ext cx="3194968" cy="5118513"/>
          </a:xfrm>
        </p:spPr>
        <p:txBody>
          <a:bodyPr>
            <a:normAutofit/>
          </a:bodyPr>
          <a:lstStyle/>
          <a:p>
            <a:r>
              <a:rPr lang="en-US" dirty="0"/>
              <a:t>• The "Working Professionals" should receive calls from the company because they are more likely to convert. </a:t>
            </a:r>
          </a:p>
          <a:p>
            <a:r>
              <a:rPr lang="en-US" dirty="0"/>
              <a:t>• Who frequently visits websites or who spends a lot of time on websites can be attracted by making websites more user-friendly and informative. </a:t>
            </a:r>
          </a:p>
          <a:p>
            <a:r>
              <a:rPr lang="en-US" dirty="0"/>
              <a:t>• You can target people based on their most recent SMS and email opening activity. • Individuals with the tag "Will revert after reading emails" may be potential targeted leads.</a:t>
            </a:r>
          </a:p>
          <a:p>
            <a:r>
              <a:rPr lang="en-US" dirty="0"/>
              <a:t> • Last Notable activity Had a phone conversation as the most recent noteworthy activity</a:t>
            </a:r>
          </a:p>
        </p:txBody>
      </p:sp>
      <p:pic>
        <p:nvPicPr>
          <p:cNvPr id="19" name="Picture 18">
            <a:extLst>
              <a:ext uri="{FF2B5EF4-FFF2-40B4-BE49-F238E27FC236}">
                <a16:creationId xmlns:a16="http://schemas.microsoft.com/office/drawing/2014/main" id="{1C344CAE-55A1-429A-858B-AF45BC502365}"/>
              </a:ext>
            </a:extLst>
          </p:cNvPr>
          <p:cNvPicPr>
            <a:picLocks noChangeAspect="1"/>
          </p:cNvPicPr>
          <p:nvPr/>
        </p:nvPicPr>
        <p:blipFill>
          <a:blip r:embed="rId2"/>
          <a:stretch>
            <a:fillRect/>
          </a:stretch>
        </p:blipFill>
        <p:spPr>
          <a:xfrm>
            <a:off x="1277592" y="3583604"/>
            <a:ext cx="6209885" cy="3127927"/>
          </a:xfrm>
          <a:prstGeom prst="rect">
            <a:avLst/>
          </a:prstGeom>
        </p:spPr>
      </p:pic>
    </p:spTree>
    <p:extLst>
      <p:ext uri="{BB962C8B-B14F-4D97-AF65-F5344CB8AC3E}">
        <p14:creationId xmlns:p14="http://schemas.microsoft.com/office/powerpoint/2010/main" val="77248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2E30-5105-408F-B1C2-E76B62B83C7E}"/>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4D6C9DAE-F8F7-4743-9839-657BB869F8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466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ECED-32AD-4773-9131-45B82D02357B}"/>
              </a:ext>
            </a:extLst>
          </p:cNvPr>
          <p:cNvSpPr>
            <a:spLocks noGrp="1"/>
          </p:cNvSpPr>
          <p:nvPr>
            <p:ph type="title"/>
          </p:nvPr>
        </p:nvSpPr>
        <p:spPr/>
        <p:txBody>
          <a:bodyPr/>
          <a:lstStyle/>
          <a:p>
            <a:r>
              <a:rPr lang="en-US" dirty="0"/>
              <a:t>GOALS OF THE CASE STUDY:</a:t>
            </a:r>
          </a:p>
        </p:txBody>
      </p:sp>
      <p:sp>
        <p:nvSpPr>
          <p:cNvPr id="3" name="Content Placeholder 2">
            <a:extLst>
              <a:ext uri="{FF2B5EF4-FFF2-40B4-BE49-F238E27FC236}">
                <a16:creationId xmlns:a16="http://schemas.microsoft.com/office/drawing/2014/main" id="{76F91E40-5C97-42BB-AF13-1FCC34ABA32A}"/>
              </a:ext>
            </a:extLst>
          </p:cNvPr>
          <p:cNvSpPr>
            <a:spLocks noGrp="1"/>
          </p:cNvSpPr>
          <p:nvPr>
            <p:ph idx="1"/>
          </p:nvPr>
        </p:nvSpPr>
        <p:spPr>
          <a:xfrm>
            <a:off x="1141412" y="2249486"/>
            <a:ext cx="9905999" cy="4297087"/>
          </a:xfrm>
        </p:spPr>
        <p:txBody>
          <a:bodyPr>
            <a:normAutofit fontScale="92500" lnSpcReduction="10000"/>
          </a:bodyPr>
          <a:lstStyle/>
          <a:p>
            <a:r>
              <a:rPr lang="en-US" dirty="0"/>
              <a:t>To build a Logistic Regression model that assigns lead scores value between 0 and 100 to each of the leads which can be used by the company to target potential leads such that the customers with higher lead score usually have a higher conversion chance and vice versa. </a:t>
            </a:r>
          </a:p>
          <a:p>
            <a:r>
              <a:rPr lang="en-US" dirty="0"/>
              <a:t>❖ Create a Logistic Regression model to predict the Lead Conversion probabilities for each lead. </a:t>
            </a:r>
          </a:p>
          <a:p>
            <a:r>
              <a:rPr lang="en-US" dirty="0"/>
              <a:t>❖ Decide on a Probability Threshold value above which a lead will be predicted as converted, whereas not converted if it is below it. </a:t>
            </a:r>
          </a:p>
          <a:p>
            <a:r>
              <a:rPr lang="en-US" dirty="0"/>
              <a:t>❖ Multiply the Lead Conversion probability to arrive at the Lead Score value for each lead.</a:t>
            </a:r>
          </a:p>
        </p:txBody>
      </p:sp>
    </p:spTree>
    <p:extLst>
      <p:ext uri="{BB962C8B-B14F-4D97-AF65-F5344CB8AC3E}">
        <p14:creationId xmlns:p14="http://schemas.microsoft.com/office/powerpoint/2010/main" val="369565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D308-908D-425B-8803-34D8B9273FA7}"/>
              </a:ext>
            </a:extLst>
          </p:cNvPr>
          <p:cNvSpPr>
            <a:spLocks noGrp="1"/>
          </p:cNvSpPr>
          <p:nvPr>
            <p:ph type="title"/>
          </p:nvPr>
        </p:nvSpPr>
        <p:spPr>
          <a:xfrm>
            <a:off x="1260683" y="0"/>
            <a:ext cx="9905998" cy="1478570"/>
          </a:xfrm>
        </p:spPr>
        <p:txBody>
          <a:bodyPr/>
          <a:lstStyle/>
          <a:p>
            <a:r>
              <a:rPr lang="en-US" dirty="0"/>
              <a:t>APPROACH :</a:t>
            </a:r>
          </a:p>
        </p:txBody>
      </p:sp>
      <p:sp>
        <p:nvSpPr>
          <p:cNvPr id="3" name="Content Placeholder 2">
            <a:extLst>
              <a:ext uri="{FF2B5EF4-FFF2-40B4-BE49-F238E27FC236}">
                <a16:creationId xmlns:a16="http://schemas.microsoft.com/office/drawing/2014/main" id="{35412D80-57A7-41A6-9BC8-F56FF23CC3C8}"/>
              </a:ext>
            </a:extLst>
          </p:cNvPr>
          <p:cNvSpPr>
            <a:spLocks noGrp="1"/>
          </p:cNvSpPr>
          <p:nvPr>
            <p:ph idx="1"/>
          </p:nvPr>
        </p:nvSpPr>
        <p:spPr>
          <a:xfrm>
            <a:off x="1141412" y="1192696"/>
            <a:ext cx="9905999" cy="5353877"/>
          </a:xfrm>
        </p:spPr>
        <p:txBody>
          <a:bodyPr>
            <a:normAutofit fontScale="85000" lnSpcReduction="20000"/>
          </a:bodyPr>
          <a:lstStyle/>
          <a:p>
            <a:r>
              <a:rPr lang="en-US" dirty="0"/>
              <a:t>Reading &amp; understanding the data </a:t>
            </a:r>
          </a:p>
          <a:p>
            <a:r>
              <a:rPr lang="en-US" dirty="0"/>
              <a:t>❖ Data cleaning</a:t>
            </a:r>
          </a:p>
          <a:p>
            <a:r>
              <a:rPr lang="en-US" dirty="0"/>
              <a:t> ❖ EDA </a:t>
            </a:r>
          </a:p>
          <a:p>
            <a:r>
              <a:rPr lang="en-US" dirty="0"/>
              <a:t>❖ Feature scaling </a:t>
            </a:r>
          </a:p>
          <a:p>
            <a:r>
              <a:rPr lang="en-US" dirty="0"/>
              <a:t>❖ Splitting the data into test &amp; train dataset </a:t>
            </a:r>
          </a:p>
          <a:p>
            <a:r>
              <a:rPr lang="en-US" dirty="0"/>
              <a:t>❖ Prepare the data for modelling </a:t>
            </a:r>
          </a:p>
          <a:p>
            <a:r>
              <a:rPr lang="en-US" dirty="0"/>
              <a:t>❖ Model building </a:t>
            </a:r>
          </a:p>
          <a:p>
            <a:r>
              <a:rPr lang="en-US" dirty="0"/>
              <a:t>❖ Model evaluation-specificity &amp; Sensitivity or precision recall </a:t>
            </a:r>
          </a:p>
          <a:p>
            <a:r>
              <a:rPr lang="en-US" dirty="0"/>
              <a:t>❖ Making predictions on the test</a:t>
            </a:r>
          </a:p>
          <a:p>
            <a:r>
              <a:rPr lang="en-US" dirty="0"/>
              <a:t> ❖ Assigning lead score</a:t>
            </a:r>
          </a:p>
          <a:p>
            <a:r>
              <a:rPr lang="en-US" dirty="0"/>
              <a:t> ❖ Hot leads Determination </a:t>
            </a:r>
          </a:p>
          <a:p>
            <a:r>
              <a:rPr lang="en-US" dirty="0"/>
              <a:t>❖ Feature Importance Determination </a:t>
            </a:r>
          </a:p>
        </p:txBody>
      </p:sp>
    </p:spTree>
    <p:extLst>
      <p:ext uri="{BB962C8B-B14F-4D97-AF65-F5344CB8AC3E}">
        <p14:creationId xmlns:p14="http://schemas.microsoft.com/office/powerpoint/2010/main" val="341376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8402-8D11-4E85-944B-224225706787}"/>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3B2F47B0-0450-4BBA-A157-3F9B101055BF}"/>
              </a:ext>
            </a:extLst>
          </p:cNvPr>
          <p:cNvSpPr>
            <a:spLocks noGrp="1"/>
          </p:cNvSpPr>
          <p:nvPr>
            <p:ph idx="1"/>
          </p:nvPr>
        </p:nvSpPr>
        <p:spPr/>
        <p:txBody>
          <a:bodyPr>
            <a:normAutofit lnSpcReduction="10000"/>
          </a:bodyPr>
          <a:lstStyle/>
          <a:p>
            <a:r>
              <a:rPr lang="en-US" dirty="0"/>
              <a:t>There were few columns which were having a high number of null values which are dropped straight away. Further, we can not eliminate all columns which might be useful and were having a great impact on our model but are having a strong possibility of high number of null values so we can treat those columns by imputing with mean and median by observing the type of the variables i.e. (continuous or categorical). The outliers which were found during the analysis has also been removed. After those process up to 98% data has been retained and on this cleaned data the analysis was performed</a:t>
            </a:r>
          </a:p>
        </p:txBody>
      </p:sp>
    </p:spTree>
    <p:extLst>
      <p:ext uri="{BB962C8B-B14F-4D97-AF65-F5344CB8AC3E}">
        <p14:creationId xmlns:p14="http://schemas.microsoft.com/office/powerpoint/2010/main" val="282220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3BB1-4BD6-4370-BC02-C66CE67171FD}"/>
              </a:ext>
            </a:extLst>
          </p:cNvPr>
          <p:cNvSpPr>
            <a:spLocks noGrp="1"/>
          </p:cNvSpPr>
          <p:nvPr>
            <p:ph type="title"/>
          </p:nvPr>
        </p:nvSpPr>
        <p:spPr/>
        <p:txBody>
          <a:bodyPr/>
          <a:lstStyle/>
          <a:p>
            <a:r>
              <a:rPr lang="en-US" dirty="0"/>
              <a:t>Exploratory Data Analysis (EDA) :</a:t>
            </a:r>
          </a:p>
        </p:txBody>
      </p:sp>
      <p:sp>
        <p:nvSpPr>
          <p:cNvPr id="3" name="Content Placeholder 2">
            <a:extLst>
              <a:ext uri="{FF2B5EF4-FFF2-40B4-BE49-F238E27FC236}">
                <a16:creationId xmlns:a16="http://schemas.microsoft.com/office/drawing/2014/main" id="{4992033C-8DA6-43E2-AE61-847DA52CE201}"/>
              </a:ext>
            </a:extLst>
          </p:cNvPr>
          <p:cNvSpPr>
            <a:spLocks noGrp="1"/>
          </p:cNvSpPr>
          <p:nvPr>
            <p:ph idx="1"/>
          </p:nvPr>
        </p:nvSpPr>
        <p:spPr/>
        <p:txBody>
          <a:bodyPr>
            <a:normAutofit fontScale="77500" lnSpcReduction="20000"/>
          </a:bodyPr>
          <a:lstStyle/>
          <a:p>
            <a:r>
              <a:rPr lang="en-US" dirty="0"/>
              <a:t>EDA was performed on the cleaned data by plotting different types of plots and </a:t>
            </a:r>
            <a:r>
              <a:rPr lang="en-US" dirty="0" err="1"/>
              <a:t>analysing</a:t>
            </a:r>
            <a:r>
              <a:rPr lang="en-US" dirty="0"/>
              <a:t> both the variables which is continuous and categorical. Univariate analysis was done against the target variable for better understanding. It looks at the range of values, as well as the central tendency of the values. It describes the pattern of response to the variable and it also describes each variable on its own. </a:t>
            </a:r>
          </a:p>
          <a:p>
            <a:r>
              <a:rPr lang="en-US" dirty="0"/>
              <a:t> Some of the insights are as follows: People spending more time are promising Leads, The Lead Origin- Landing Page Submission has the highest conversion rate among others, Google has the highest conversion rate, leads whose Last Activity was SMS sent had the best conversion rate, Lead from Specialization who are unknown/Select columns has the highest rate of conversion, Person who are working professional has the highest conversion rate comparatively to others</a:t>
            </a:r>
          </a:p>
        </p:txBody>
      </p:sp>
    </p:spTree>
    <p:extLst>
      <p:ext uri="{BB962C8B-B14F-4D97-AF65-F5344CB8AC3E}">
        <p14:creationId xmlns:p14="http://schemas.microsoft.com/office/powerpoint/2010/main" val="21033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CC44-9A91-41C0-947A-C81BD1291106}"/>
              </a:ext>
            </a:extLst>
          </p:cNvPr>
          <p:cNvSpPr>
            <a:spLocks noGrp="1"/>
          </p:cNvSpPr>
          <p:nvPr>
            <p:ph type="title"/>
          </p:nvPr>
        </p:nvSpPr>
        <p:spPr/>
        <p:txBody>
          <a:bodyPr/>
          <a:lstStyle/>
          <a:p>
            <a:r>
              <a:rPr lang="en-US" dirty="0"/>
              <a:t>Numerical Variable Analysis :</a:t>
            </a:r>
          </a:p>
        </p:txBody>
      </p:sp>
      <p:sp>
        <p:nvSpPr>
          <p:cNvPr id="8" name="Text Placeholder 7">
            <a:extLst>
              <a:ext uri="{FF2B5EF4-FFF2-40B4-BE49-F238E27FC236}">
                <a16:creationId xmlns:a16="http://schemas.microsoft.com/office/drawing/2014/main" id="{15709432-C7AE-4C38-B31D-7888A41B45B6}"/>
              </a:ext>
            </a:extLst>
          </p:cNvPr>
          <p:cNvSpPr>
            <a:spLocks noGrp="1"/>
          </p:cNvSpPr>
          <p:nvPr>
            <p:ph type="body" idx="1"/>
          </p:nvPr>
        </p:nvSpPr>
        <p:spPr/>
        <p:txBody>
          <a:bodyPr/>
          <a:lstStyle/>
          <a:p>
            <a:r>
              <a:rPr lang="en-US" dirty="0"/>
              <a:t>Total Visits</a:t>
            </a:r>
          </a:p>
          <a:p>
            <a:endParaRPr lang="en-US" dirty="0"/>
          </a:p>
        </p:txBody>
      </p:sp>
      <p:sp>
        <p:nvSpPr>
          <p:cNvPr id="11" name="Text Placeholder 10">
            <a:extLst>
              <a:ext uri="{FF2B5EF4-FFF2-40B4-BE49-F238E27FC236}">
                <a16:creationId xmlns:a16="http://schemas.microsoft.com/office/drawing/2014/main" id="{A7EBCE72-A5A1-48F3-82BB-27307C32D8F3}"/>
              </a:ext>
            </a:extLst>
          </p:cNvPr>
          <p:cNvSpPr>
            <a:spLocks noGrp="1"/>
          </p:cNvSpPr>
          <p:nvPr>
            <p:ph type="body" sz="half" idx="15"/>
          </p:nvPr>
        </p:nvSpPr>
        <p:spPr/>
        <p:txBody>
          <a:bodyPr/>
          <a:lstStyle/>
          <a:p>
            <a:endParaRPr lang="en-US" dirty="0"/>
          </a:p>
        </p:txBody>
      </p:sp>
      <p:sp>
        <p:nvSpPr>
          <p:cNvPr id="9" name="Text Placeholder 8">
            <a:extLst>
              <a:ext uri="{FF2B5EF4-FFF2-40B4-BE49-F238E27FC236}">
                <a16:creationId xmlns:a16="http://schemas.microsoft.com/office/drawing/2014/main" id="{ACCA902E-FD33-4A09-A1C7-89864705F629}"/>
              </a:ext>
            </a:extLst>
          </p:cNvPr>
          <p:cNvSpPr>
            <a:spLocks noGrp="1"/>
          </p:cNvSpPr>
          <p:nvPr>
            <p:ph type="body" sz="quarter" idx="3"/>
          </p:nvPr>
        </p:nvSpPr>
        <p:spPr/>
        <p:txBody>
          <a:bodyPr/>
          <a:lstStyle/>
          <a:p>
            <a:r>
              <a:rPr lang="en-US" dirty="0"/>
              <a:t>Total Time Spent on Website</a:t>
            </a:r>
          </a:p>
        </p:txBody>
      </p:sp>
      <p:sp>
        <p:nvSpPr>
          <p:cNvPr id="12" name="Text Placeholder 11">
            <a:extLst>
              <a:ext uri="{FF2B5EF4-FFF2-40B4-BE49-F238E27FC236}">
                <a16:creationId xmlns:a16="http://schemas.microsoft.com/office/drawing/2014/main" id="{87B2B5F9-1A1D-43C9-AE9C-94425F24F578}"/>
              </a:ext>
            </a:extLst>
          </p:cNvPr>
          <p:cNvSpPr>
            <a:spLocks noGrp="1"/>
          </p:cNvSpPr>
          <p:nvPr>
            <p:ph type="body" sz="half" idx="16"/>
          </p:nvPr>
        </p:nvSpPr>
        <p:spPr/>
        <p:txBody>
          <a:bodyPr/>
          <a:lstStyle/>
          <a:p>
            <a:endParaRPr lang="en-US" dirty="0"/>
          </a:p>
        </p:txBody>
      </p:sp>
      <p:sp>
        <p:nvSpPr>
          <p:cNvPr id="10" name="Text Placeholder 9">
            <a:extLst>
              <a:ext uri="{FF2B5EF4-FFF2-40B4-BE49-F238E27FC236}">
                <a16:creationId xmlns:a16="http://schemas.microsoft.com/office/drawing/2014/main" id="{19A12D3A-14EE-4FD8-929C-FE7F3EEABD69}"/>
              </a:ext>
            </a:extLst>
          </p:cNvPr>
          <p:cNvSpPr>
            <a:spLocks noGrp="1"/>
          </p:cNvSpPr>
          <p:nvPr>
            <p:ph type="body" sz="quarter" idx="13"/>
          </p:nvPr>
        </p:nvSpPr>
        <p:spPr/>
        <p:txBody>
          <a:bodyPr/>
          <a:lstStyle/>
          <a:p>
            <a:r>
              <a:rPr lang="en-US" dirty="0"/>
              <a:t>Page Views Per Visit</a:t>
            </a:r>
          </a:p>
          <a:p>
            <a:endParaRPr lang="en-US" dirty="0"/>
          </a:p>
        </p:txBody>
      </p:sp>
      <p:sp>
        <p:nvSpPr>
          <p:cNvPr id="13" name="Text Placeholder 12">
            <a:extLst>
              <a:ext uri="{FF2B5EF4-FFF2-40B4-BE49-F238E27FC236}">
                <a16:creationId xmlns:a16="http://schemas.microsoft.com/office/drawing/2014/main" id="{126F4C20-3AA0-4663-A775-C4EC3A42195D}"/>
              </a:ext>
            </a:extLst>
          </p:cNvPr>
          <p:cNvSpPr>
            <a:spLocks noGrp="1"/>
          </p:cNvSpPr>
          <p:nvPr>
            <p:ph type="body" sz="half" idx="17"/>
          </p:nvPr>
        </p:nvSpPr>
        <p:spPr/>
        <p:txBody>
          <a:bodyPr/>
          <a:lstStyle/>
          <a:p>
            <a:endParaRPr lang="en-US" dirty="0"/>
          </a:p>
        </p:txBody>
      </p:sp>
      <p:pic>
        <p:nvPicPr>
          <p:cNvPr id="15" name="Picture 14">
            <a:extLst>
              <a:ext uri="{FF2B5EF4-FFF2-40B4-BE49-F238E27FC236}">
                <a16:creationId xmlns:a16="http://schemas.microsoft.com/office/drawing/2014/main" id="{9F411BAA-FEC4-4DDD-B2B5-4042D27171D7}"/>
              </a:ext>
            </a:extLst>
          </p:cNvPr>
          <p:cNvPicPr>
            <a:picLocks noChangeAspect="1"/>
          </p:cNvPicPr>
          <p:nvPr/>
        </p:nvPicPr>
        <p:blipFill>
          <a:blip r:embed="rId2"/>
          <a:stretch>
            <a:fillRect/>
          </a:stretch>
        </p:blipFill>
        <p:spPr>
          <a:xfrm>
            <a:off x="1119138" y="3360263"/>
            <a:ext cx="3067050" cy="3133302"/>
          </a:xfrm>
          <a:prstGeom prst="rect">
            <a:avLst/>
          </a:prstGeom>
        </p:spPr>
      </p:pic>
      <p:pic>
        <p:nvPicPr>
          <p:cNvPr id="17" name="Picture 16">
            <a:extLst>
              <a:ext uri="{FF2B5EF4-FFF2-40B4-BE49-F238E27FC236}">
                <a16:creationId xmlns:a16="http://schemas.microsoft.com/office/drawing/2014/main" id="{B5CF279A-7166-4C0C-9963-BAE3E124FC6D}"/>
              </a:ext>
            </a:extLst>
          </p:cNvPr>
          <p:cNvPicPr>
            <a:picLocks noChangeAspect="1"/>
          </p:cNvPicPr>
          <p:nvPr/>
        </p:nvPicPr>
        <p:blipFill>
          <a:blip r:embed="rId3"/>
          <a:stretch>
            <a:fillRect/>
          </a:stretch>
        </p:blipFill>
        <p:spPr>
          <a:xfrm>
            <a:off x="4502557" y="3345416"/>
            <a:ext cx="3124200" cy="3148149"/>
          </a:xfrm>
          <a:prstGeom prst="rect">
            <a:avLst/>
          </a:prstGeom>
        </p:spPr>
      </p:pic>
      <p:pic>
        <p:nvPicPr>
          <p:cNvPr id="19" name="Picture 18">
            <a:extLst>
              <a:ext uri="{FF2B5EF4-FFF2-40B4-BE49-F238E27FC236}">
                <a16:creationId xmlns:a16="http://schemas.microsoft.com/office/drawing/2014/main" id="{27AA19FA-FD9F-429F-918C-75979DFCD3BA}"/>
              </a:ext>
            </a:extLst>
          </p:cNvPr>
          <p:cNvPicPr>
            <a:picLocks noChangeAspect="1"/>
          </p:cNvPicPr>
          <p:nvPr/>
        </p:nvPicPr>
        <p:blipFill>
          <a:blip r:embed="rId4"/>
          <a:stretch>
            <a:fillRect/>
          </a:stretch>
        </p:blipFill>
        <p:spPr>
          <a:xfrm>
            <a:off x="7943126" y="3330437"/>
            <a:ext cx="2943225" cy="3148149"/>
          </a:xfrm>
          <a:prstGeom prst="rect">
            <a:avLst/>
          </a:prstGeom>
        </p:spPr>
      </p:pic>
    </p:spTree>
    <p:extLst>
      <p:ext uri="{BB962C8B-B14F-4D97-AF65-F5344CB8AC3E}">
        <p14:creationId xmlns:p14="http://schemas.microsoft.com/office/powerpoint/2010/main" val="385217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82F85-5912-4E46-8D20-6ABD8F8DD5CC}"/>
              </a:ext>
            </a:extLst>
          </p:cNvPr>
          <p:cNvSpPr>
            <a:spLocks noGrp="1"/>
          </p:cNvSpPr>
          <p:nvPr>
            <p:ph type="title"/>
          </p:nvPr>
        </p:nvSpPr>
        <p:spPr/>
        <p:txBody>
          <a:bodyPr/>
          <a:lstStyle/>
          <a:p>
            <a:r>
              <a:rPr lang="en-US" dirty="0"/>
              <a:t>Lead Source</a:t>
            </a:r>
          </a:p>
        </p:txBody>
      </p:sp>
      <p:pic>
        <p:nvPicPr>
          <p:cNvPr id="8" name="Content Placeholder 7">
            <a:extLst>
              <a:ext uri="{FF2B5EF4-FFF2-40B4-BE49-F238E27FC236}">
                <a16:creationId xmlns:a16="http://schemas.microsoft.com/office/drawing/2014/main" id="{C2E53BE2-DF60-40EC-9470-EB58BE2DA801}"/>
              </a:ext>
            </a:extLst>
          </p:cNvPr>
          <p:cNvPicPr>
            <a:picLocks noGrp="1" noChangeAspect="1"/>
          </p:cNvPicPr>
          <p:nvPr>
            <p:ph idx="1"/>
          </p:nvPr>
        </p:nvPicPr>
        <p:blipFill>
          <a:blip r:embed="rId2"/>
          <a:stretch>
            <a:fillRect/>
          </a:stretch>
        </p:blipFill>
        <p:spPr>
          <a:xfrm>
            <a:off x="4652617" y="1858314"/>
            <a:ext cx="7053531" cy="3932886"/>
          </a:xfrm>
        </p:spPr>
      </p:pic>
      <p:sp>
        <p:nvSpPr>
          <p:cNvPr id="6" name="Text Placeholder 5">
            <a:extLst>
              <a:ext uri="{FF2B5EF4-FFF2-40B4-BE49-F238E27FC236}">
                <a16:creationId xmlns:a16="http://schemas.microsoft.com/office/drawing/2014/main" id="{60CC1F22-A24F-49E0-81F5-53B19BB06D98}"/>
              </a:ext>
            </a:extLst>
          </p:cNvPr>
          <p:cNvSpPr>
            <a:spLocks noGrp="1"/>
          </p:cNvSpPr>
          <p:nvPr>
            <p:ph type="body" sz="half" idx="2"/>
          </p:nvPr>
        </p:nvSpPr>
        <p:spPr>
          <a:xfrm>
            <a:off x="485853" y="2249486"/>
            <a:ext cx="3856037" cy="3541714"/>
          </a:xfrm>
        </p:spPr>
        <p:txBody>
          <a:bodyPr/>
          <a:lstStyle/>
          <a:p>
            <a:endParaRPr lang="en-US" dirty="0"/>
          </a:p>
          <a:p>
            <a:endParaRPr lang="en-US" dirty="0"/>
          </a:p>
          <a:p>
            <a:r>
              <a:rPr lang="en-US" sz="3200" dirty="0"/>
              <a:t>Inference : Google has the highest conversion rate </a:t>
            </a:r>
          </a:p>
        </p:txBody>
      </p:sp>
    </p:spTree>
    <p:extLst>
      <p:ext uri="{BB962C8B-B14F-4D97-AF65-F5344CB8AC3E}">
        <p14:creationId xmlns:p14="http://schemas.microsoft.com/office/powerpoint/2010/main" val="216436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DDA1-7BB6-4576-A690-9B26A66893B6}"/>
              </a:ext>
            </a:extLst>
          </p:cNvPr>
          <p:cNvSpPr>
            <a:spLocks noGrp="1"/>
          </p:cNvSpPr>
          <p:nvPr>
            <p:ph type="title"/>
          </p:nvPr>
        </p:nvSpPr>
        <p:spPr/>
        <p:txBody>
          <a:bodyPr/>
          <a:lstStyle/>
          <a:p>
            <a:r>
              <a:rPr lang="en-US" dirty="0"/>
              <a:t>Lead Origin</a:t>
            </a:r>
          </a:p>
        </p:txBody>
      </p:sp>
      <p:sp>
        <p:nvSpPr>
          <p:cNvPr id="3" name="Picture Placeholder 2">
            <a:extLst>
              <a:ext uri="{FF2B5EF4-FFF2-40B4-BE49-F238E27FC236}">
                <a16:creationId xmlns:a16="http://schemas.microsoft.com/office/drawing/2014/main" id="{85CF189D-6A7A-4CCD-AA05-565E0A6DBB58}"/>
              </a:ext>
            </a:extLst>
          </p:cNvPr>
          <p:cNvSpPr>
            <a:spLocks noGrp="1"/>
          </p:cNvSpPr>
          <p:nvPr>
            <p:ph type="pic" idx="1"/>
          </p:nvPr>
        </p:nvSpPr>
        <p:spPr>
          <a:xfrm>
            <a:off x="4492487" y="609601"/>
            <a:ext cx="6554924" cy="5181599"/>
          </a:xfrm>
        </p:spPr>
      </p:sp>
      <p:sp>
        <p:nvSpPr>
          <p:cNvPr id="4" name="Text Placeholder 3">
            <a:extLst>
              <a:ext uri="{FF2B5EF4-FFF2-40B4-BE49-F238E27FC236}">
                <a16:creationId xmlns:a16="http://schemas.microsoft.com/office/drawing/2014/main" id="{81E1B36B-64AC-40DA-969D-94988BE53409}"/>
              </a:ext>
            </a:extLst>
          </p:cNvPr>
          <p:cNvSpPr>
            <a:spLocks noGrp="1"/>
          </p:cNvSpPr>
          <p:nvPr>
            <p:ph type="body" sz="half" idx="2"/>
          </p:nvPr>
        </p:nvSpPr>
        <p:spPr>
          <a:xfrm>
            <a:off x="1141410" y="2249486"/>
            <a:ext cx="3218555" cy="3541714"/>
          </a:xfrm>
        </p:spPr>
        <p:txBody>
          <a:bodyPr/>
          <a:lstStyle/>
          <a:p>
            <a:endParaRPr lang="en-US" dirty="0"/>
          </a:p>
          <a:p>
            <a:endParaRPr lang="en-US" dirty="0"/>
          </a:p>
          <a:p>
            <a:r>
              <a:rPr lang="en-US" sz="2800" dirty="0"/>
              <a:t>Inference : Landing Page Submission has the highest conversion rate </a:t>
            </a:r>
          </a:p>
        </p:txBody>
      </p:sp>
      <p:pic>
        <p:nvPicPr>
          <p:cNvPr id="6" name="Picture 5">
            <a:extLst>
              <a:ext uri="{FF2B5EF4-FFF2-40B4-BE49-F238E27FC236}">
                <a16:creationId xmlns:a16="http://schemas.microsoft.com/office/drawing/2014/main" id="{0892419A-7A03-476B-9E67-1EBB84D05A4F}"/>
              </a:ext>
            </a:extLst>
          </p:cNvPr>
          <p:cNvPicPr>
            <a:picLocks noChangeAspect="1"/>
          </p:cNvPicPr>
          <p:nvPr/>
        </p:nvPicPr>
        <p:blipFill>
          <a:blip r:embed="rId2"/>
          <a:stretch>
            <a:fillRect/>
          </a:stretch>
        </p:blipFill>
        <p:spPr>
          <a:xfrm>
            <a:off x="4292965" y="1066800"/>
            <a:ext cx="7651729" cy="4856922"/>
          </a:xfrm>
          <a:prstGeom prst="rect">
            <a:avLst/>
          </a:prstGeom>
        </p:spPr>
      </p:pic>
    </p:spTree>
    <p:extLst>
      <p:ext uri="{BB962C8B-B14F-4D97-AF65-F5344CB8AC3E}">
        <p14:creationId xmlns:p14="http://schemas.microsoft.com/office/powerpoint/2010/main" val="2346489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179</TotalTime>
  <Words>1547</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Helvetica Neue</vt:lpstr>
      <vt:lpstr>Tw Cen MT</vt:lpstr>
      <vt:lpstr>Circuit</vt:lpstr>
      <vt:lpstr>LEAD SCORING CASE STUDY</vt:lpstr>
      <vt:lpstr>Business Objective:</vt:lpstr>
      <vt:lpstr>GOALS OF THE CASE STUDY:</vt:lpstr>
      <vt:lpstr>APPROACH :</vt:lpstr>
      <vt:lpstr>Data Cleaning:</vt:lpstr>
      <vt:lpstr>Exploratory Data Analysis (EDA) :</vt:lpstr>
      <vt:lpstr>Numerical Variable Analysis :</vt:lpstr>
      <vt:lpstr>Lead Source</vt:lpstr>
      <vt:lpstr>Lead Origin</vt:lpstr>
      <vt:lpstr>Specialization</vt:lpstr>
      <vt:lpstr>Last Notable Activity</vt:lpstr>
      <vt:lpstr>Categorical Column Analysis :</vt:lpstr>
      <vt:lpstr>Data Imbalance Analysis :</vt:lpstr>
      <vt:lpstr>Model Building:</vt:lpstr>
      <vt:lpstr>Correlation: </vt:lpstr>
      <vt:lpstr>MODEL EVALUATION (TRAIN):</vt:lpstr>
      <vt:lpstr>MODEL EVALUATION (TEST):</vt:lpstr>
      <vt:lpstr>RELATIVE IMPORTANCE OF FEATURES:</vt:lpstr>
      <vt:lpstr>SITUATION 1: The company has two months of interns. They want to aggressively increase lead conversion. They want to call as many of these potential leads as they can since they want almost all of them to convert. </vt:lpstr>
      <vt:lpstr>SITUATION 2: The company occasionally meets its quarterly target ahead of schedule. It desires that the sales team concentrate on some fresh work. Therefore, the company's goal is to avoid making phone calls during this time unless they are really necessary.</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DELL</dc:creator>
  <cp:lastModifiedBy>DELL</cp:lastModifiedBy>
  <cp:revision>10</cp:revision>
  <dcterms:created xsi:type="dcterms:W3CDTF">2023-09-18T13:36:28Z</dcterms:created>
  <dcterms:modified xsi:type="dcterms:W3CDTF">2023-09-18T16:36:24Z</dcterms:modified>
</cp:coreProperties>
</file>