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7bde5dae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7bde5dae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961e522e7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961e522e7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961e522e7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961e522e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7bde5da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7bde5da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7bde5da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7bde5da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7bde5da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7bde5da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7bde5dae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7bde5dae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7bde5dae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7bde5dae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7bde5dae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7bde5dae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7bde5dae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7bde5dae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961e522e7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961e522e7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7bde5da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7bde5da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7bde5dae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7bde5dae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7bde5dae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7bde5dae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7bde5dae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7bde5dae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80252c4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80252c4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961e522e7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961e522e7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961e522e7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961e522e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961e522e7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961e522e7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961e522e7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961e522e7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961e522e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961e522e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961e522e7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961e522e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961e522e7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961e522e7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780"/>
              <a:t>Database Caching in-memory with Redis NoSQL Databases</a:t>
            </a:r>
            <a:endParaRPr sz="3780"/>
          </a:p>
        </p:txBody>
      </p:sp>
      <p:sp>
        <p:nvSpPr>
          <p:cNvPr id="87" name="Google Shape;87;p13"/>
          <p:cNvSpPr txBox="1"/>
          <p:nvPr>
            <p:ph idx="1" type="subTitle"/>
          </p:nvPr>
        </p:nvSpPr>
        <p:spPr>
          <a:xfrm>
            <a:off x="729625" y="3787300"/>
            <a:ext cx="7688100" cy="67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Neelansh Mathur</a:t>
            </a:r>
            <a:endParaRPr/>
          </a:p>
          <a:p>
            <a:pPr indent="0" lvl="0" marL="0" rtl="0" algn="l">
              <a:spcBef>
                <a:spcPts val="0"/>
              </a:spcBef>
              <a:spcAft>
                <a:spcPts val="0"/>
              </a:spcAft>
              <a:buNone/>
            </a:pPr>
            <a:r>
              <a:rPr lang="en"/>
              <a:t>B2 1911093</a:t>
            </a:r>
            <a:endParaRPr/>
          </a:p>
        </p:txBody>
      </p:sp>
      <p:sp>
        <p:nvSpPr>
          <p:cNvPr id="88" name="Google Shape;88;p13"/>
          <p:cNvSpPr txBox="1"/>
          <p:nvPr/>
        </p:nvSpPr>
        <p:spPr>
          <a:xfrm>
            <a:off x="5525250" y="2637150"/>
            <a:ext cx="20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Author: Artan Ajredini</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NoSQL Databases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Databases</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According to NoSQL data model, the data stores are grouped into </a:t>
            </a:r>
            <a:r>
              <a:rPr b="1" lang="en"/>
              <a:t>four </a:t>
            </a:r>
            <a:r>
              <a:rPr lang="en"/>
              <a:t>categories: </a:t>
            </a:r>
            <a:endParaRPr/>
          </a:p>
          <a:p>
            <a:pPr indent="-311150" lvl="0" marL="457200" rtl="0" algn="l">
              <a:spcBef>
                <a:spcPts val="1200"/>
              </a:spcBef>
              <a:spcAft>
                <a:spcPts val="0"/>
              </a:spcAft>
              <a:buSzPts val="1300"/>
              <a:buChar char="●"/>
            </a:pPr>
            <a:r>
              <a:rPr b="1" lang="en"/>
              <a:t>Key-value data stores</a:t>
            </a:r>
            <a:r>
              <a:rPr lang="en"/>
              <a:t>:</a:t>
            </a:r>
            <a:br>
              <a:rPr lang="en"/>
            </a:br>
            <a:r>
              <a:rPr lang="en"/>
              <a:t>The data are stored as key-value pairs. This data structure is also known as “hash table” where the data are retrieved by keys.</a:t>
            </a:r>
            <a:endParaRPr/>
          </a:p>
          <a:p>
            <a:pPr indent="-311150" lvl="0" marL="457200" rtl="0" algn="l">
              <a:spcBef>
                <a:spcPts val="0"/>
              </a:spcBef>
              <a:spcAft>
                <a:spcPts val="0"/>
              </a:spcAft>
              <a:buSzPts val="1300"/>
              <a:buChar char="●"/>
            </a:pPr>
            <a:r>
              <a:rPr b="1" lang="en"/>
              <a:t>Document stores:</a:t>
            </a:r>
            <a:br>
              <a:rPr lang="en"/>
            </a:br>
            <a:r>
              <a:rPr lang="en"/>
              <a:t>The data are stored in collections that contain key-value pairs which nest key value pairs in JSON (Javascript Object Notation) or JSON-like documents.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Databases</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Column family stores:</a:t>
            </a:r>
            <a:br>
              <a:rPr lang="en"/>
            </a:br>
            <a:r>
              <a:rPr lang="en"/>
              <a:t>The data are stored as a set of rows and columns where columns are grouped according to the relationship of data.</a:t>
            </a:r>
            <a:endParaRPr/>
          </a:p>
          <a:p>
            <a:pPr indent="-311150" lvl="0" marL="457200" rtl="0" algn="l">
              <a:spcBef>
                <a:spcPts val="0"/>
              </a:spcBef>
              <a:spcAft>
                <a:spcPts val="0"/>
              </a:spcAft>
              <a:buSzPts val="1300"/>
              <a:buChar char="●"/>
            </a:pPr>
            <a:r>
              <a:rPr b="1" lang="en"/>
              <a:t>Graph databases :</a:t>
            </a:r>
            <a:br>
              <a:rPr lang="en"/>
            </a:br>
            <a:r>
              <a:rPr lang="en"/>
              <a:t>Stores data in the form of a graph, which is made up of two things: nodes act as the entities or objects and edges act as the relationship between the entities or objects. </a:t>
            </a:r>
            <a:endParaRPr/>
          </a:p>
          <a:p>
            <a:pPr indent="0" lvl="0" marL="457200" rtl="0" algn="l">
              <a:spcBef>
                <a:spcPts val="1200"/>
              </a:spcBef>
              <a:spcAft>
                <a:spcPts val="120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Redis compared to Other NoSQL Databases</a:t>
            </a:r>
            <a:endParaRPr/>
          </a:p>
        </p:txBody>
      </p:sp>
      <p:sp>
        <p:nvSpPr>
          <p:cNvPr id="160" name="Google Shape;160;p25"/>
          <p:cNvSpPr txBox="1"/>
          <p:nvPr>
            <p:ph idx="1" type="body"/>
          </p:nvPr>
        </p:nvSpPr>
        <p:spPr>
          <a:xfrm>
            <a:off x="729450" y="21893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Unlike MongoDB, the unique data storing of Redis makes itself good at IO speed. Its data is stored in memory, therefore IO performance is guaranteed. However, memory is powerful, but expensive.</a:t>
            </a:r>
            <a:endParaRPr/>
          </a:p>
          <a:p>
            <a:pPr indent="0" lvl="0" marL="0" rtl="0" algn="l">
              <a:spcBef>
                <a:spcPts val="1200"/>
              </a:spcBef>
              <a:spcAft>
                <a:spcPts val="0"/>
              </a:spcAft>
              <a:buNone/>
            </a:pPr>
            <a:r>
              <a:rPr lang="en"/>
              <a:t>It is not realistic to store a large amount of data in memory. Redis gives us its solution of optimization, the </a:t>
            </a:r>
            <a:r>
              <a:rPr b="1" lang="en"/>
              <a:t>EXPIRE </a:t>
            </a:r>
            <a:r>
              <a:rPr lang="en"/>
              <a:t>key.  Set a timeout on key. After the timeout has expired, the key will automatically be deleted. A key with an associated timeout is often said to be volatile in Redis terminology.</a:t>
            </a:r>
            <a:endParaRPr/>
          </a:p>
          <a:p>
            <a:pPr indent="0" lvl="0" marL="0" rtl="0" algn="l">
              <a:spcBef>
                <a:spcPts val="1200"/>
              </a:spcBef>
              <a:spcAft>
                <a:spcPts val="1200"/>
              </a:spcAft>
              <a:buNone/>
            </a:pPr>
            <a:r>
              <a:rPr lang="en"/>
              <a:t>Redis is great at caching, and working on a small a amount of data. However Redis is much more than a cache.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application cache?</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an application process uses an external data source, its performance can be bottlenecked by the throughput and latency of said data source. </a:t>
            </a:r>
            <a:endParaRPr/>
          </a:p>
          <a:p>
            <a:pPr indent="0" lvl="0" marL="0" rtl="0" algn="l">
              <a:spcBef>
                <a:spcPts val="1200"/>
              </a:spcBef>
              <a:spcAft>
                <a:spcPts val="0"/>
              </a:spcAft>
              <a:buNone/>
            </a:pPr>
            <a:r>
              <a:rPr lang="en"/>
              <a:t>When a slower external data source is used, </a:t>
            </a:r>
            <a:r>
              <a:rPr i="1" lang="en"/>
              <a:t>frequently accessed data</a:t>
            </a:r>
            <a:r>
              <a:rPr lang="en"/>
              <a:t> is often moved temporarily to a faster storage that is closer to the application to boost the application’s performance. This faster intermediate data storage is called the </a:t>
            </a:r>
            <a:r>
              <a:rPr b="1" lang="en"/>
              <a:t>application’s cache</a:t>
            </a:r>
            <a:r>
              <a:rPr lang="en"/>
              <a:t>.</a:t>
            </a:r>
            <a:endParaRPr/>
          </a:p>
          <a:p>
            <a:pPr indent="0" lvl="0" marL="0" rtl="0" algn="l">
              <a:spcBef>
                <a:spcPts val="1200"/>
              </a:spcBef>
              <a:spcAft>
                <a:spcPts val="1200"/>
              </a:spcAft>
              <a:buNone/>
            </a:pPr>
            <a:r>
              <a:rPr lang="en"/>
              <a:t>It is a term originating from the French verb “cacher” which means “to hide”.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level overview of cache</a:t>
            </a:r>
            <a:endParaRPr/>
          </a:p>
        </p:txBody>
      </p:sp>
      <p:pic>
        <p:nvPicPr>
          <p:cNvPr id="172" name="Google Shape;172;p27"/>
          <p:cNvPicPr preferRelativeResize="0"/>
          <p:nvPr/>
        </p:nvPicPr>
        <p:blipFill>
          <a:blip r:embed="rId3">
            <a:alphaModFix/>
          </a:blip>
          <a:stretch>
            <a:fillRect/>
          </a:stretch>
        </p:blipFill>
        <p:spPr>
          <a:xfrm>
            <a:off x="4838225" y="1199943"/>
            <a:ext cx="3944974" cy="2743601"/>
          </a:xfrm>
          <a:prstGeom prst="rect">
            <a:avLst/>
          </a:prstGeom>
          <a:noFill/>
          <a:ln>
            <a:noFill/>
          </a:ln>
        </p:spPr>
      </p:pic>
      <p:sp>
        <p:nvSpPr>
          <p:cNvPr id="173" name="Google Shape;173;p2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i="1" lang="en" sz="1280"/>
              <a:t>Side note: Browser cache works the same way for your frequently visited web-pages</a:t>
            </a:r>
            <a:endParaRPr i="1" sz="128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a:t>
            </a:r>
            <a:r>
              <a:rPr lang="en"/>
              <a:t>b</a:t>
            </a:r>
            <a:r>
              <a:rPr lang="en"/>
              <a:t>enefits of Cache</a:t>
            </a:r>
            <a:endParaRPr/>
          </a:p>
        </p:txBody>
      </p:sp>
      <p:sp>
        <p:nvSpPr>
          <p:cNvPr id="179" name="Google Shape;179;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Without the use of a cache, the application interacts with the data source for every request. </a:t>
            </a:r>
            <a:r>
              <a:rPr lang="en"/>
              <a:t>An application-side cache effectively reduces all resource demands needed to serve data from external sources, thus freeing these resources for other uses. </a:t>
            </a:r>
            <a:endParaRPr/>
          </a:p>
          <a:p>
            <a:pPr indent="0" lvl="0" marL="0" rtl="0" algn="l">
              <a:spcBef>
                <a:spcPts val="1200"/>
              </a:spcBef>
              <a:spcAft>
                <a:spcPts val="1200"/>
              </a:spcAft>
              <a:buNone/>
            </a:pPr>
            <a:r>
              <a:rPr lang="en"/>
              <a:t>Additionally, a cache also contributes to the application’s availability. External data sources may experience failures that result in degraded or terminated service. During such outages the cache can still serve data to the application and thus retain its availability.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Typical uses of a cache in an Application</a:t>
            </a:r>
            <a:endParaRPr/>
          </a:p>
        </p:txBody>
      </p:sp>
      <p:sp>
        <p:nvSpPr>
          <p:cNvPr id="185" name="Google Shape;185;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Configuration settings</a:t>
            </a:r>
            <a:endParaRPr/>
          </a:p>
          <a:p>
            <a:pPr indent="-311150" lvl="0" marL="457200" rtl="0" algn="l">
              <a:spcBef>
                <a:spcPts val="0"/>
              </a:spcBef>
              <a:spcAft>
                <a:spcPts val="0"/>
              </a:spcAft>
              <a:buSzPts val="1300"/>
              <a:buChar char="●"/>
            </a:pPr>
            <a:r>
              <a:rPr lang="en"/>
              <a:t>Localization and internationalization data</a:t>
            </a:r>
            <a:endParaRPr/>
          </a:p>
          <a:p>
            <a:pPr indent="-311150" lvl="0" marL="457200" rtl="0" algn="l">
              <a:spcBef>
                <a:spcPts val="0"/>
              </a:spcBef>
              <a:spcAft>
                <a:spcPts val="0"/>
              </a:spcAft>
              <a:buSzPts val="1300"/>
              <a:buChar char="●"/>
            </a:pPr>
            <a:r>
              <a:rPr lang="en"/>
              <a:t>Templates and partially rendered responses</a:t>
            </a:r>
            <a:endParaRPr/>
          </a:p>
          <a:p>
            <a:pPr indent="-311150" lvl="0" marL="457200" rtl="0" algn="l">
              <a:spcBef>
                <a:spcPts val="0"/>
              </a:spcBef>
              <a:spcAft>
                <a:spcPts val="0"/>
              </a:spcAft>
              <a:buSzPts val="1300"/>
              <a:buChar char="●"/>
            </a:pPr>
            <a:r>
              <a:rPr lang="en"/>
              <a:t>Reusable results of compute-intensive functions</a:t>
            </a:r>
            <a:endParaRPr/>
          </a:p>
          <a:p>
            <a:pPr indent="-311150" lvl="0" marL="457200" rtl="0" algn="l">
              <a:spcBef>
                <a:spcPts val="0"/>
              </a:spcBef>
              <a:spcAft>
                <a:spcPts val="0"/>
              </a:spcAft>
              <a:buSzPts val="1300"/>
              <a:buChar char="●"/>
            </a:pPr>
            <a:r>
              <a:rPr lang="en"/>
              <a:t>Session data</a:t>
            </a:r>
            <a:endParaRPr/>
          </a:p>
          <a:p>
            <a:pPr indent="-311150" lvl="0" marL="457200" rtl="0" algn="l">
              <a:spcBef>
                <a:spcPts val="0"/>
              </a:spcBef>
              <a:spcAft>
                <a:spcPts val="0"/>
              </a:spcAft>
              <a:buSzPts val="1300"/>
              <a:buChar char="●"/>
            </a:pPr>
            <a:r>
              <a:rPr b="1" lang="en"/>
              <a:t>DBMS data</a:t>
            </a:r>
            <a:endParaRPr b="1"/>
          </a:p>
          <a:p>
            <a:pPr indent="-311150" lvl="0" marL="457200" rtl="0" algn="l">
              <a:spcBef>
                <a:spcPts val="0"/>
              </a:spcBef>
              <a:spcAft>
                <a:spcPts val="0"/>
              </a:spcAft>
              <a:buSzPts val="1300"/>
              <a:buChar char="●"/>
            </a:pPr>
            <a:r>
              <a:rPr b="1" lang="en"/>
              <a:t>API responses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Strategy to Implementation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96" name="Google Shape;196;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paper, they mainly consider the method which improves the system performance by caching data in an API.</a:t>
            </a:r>
            <a:endParaRPr/>
          </a:p>
          <a:p>
            <a:pPr indent="0" lvl="0" marL="0" rtl="0" algn="l">
              <a:spcBef>
                <a:spcPts val="1200"/>
              </a:spcBef>
              <a:spcAft>
                <a:spcPts val="0"/>
              </a:spcAft>
              <a:buNone/>
            </a:pPr>
            <a:r>
              <a:rPr lang="en"/>
              <a:t>Implementation of this method is with  NodeJS code in the backend. We will interface with the redis-client and redis-server packages to work with Redis, and any NoSQL database to store the primary data.</a:t>
            </a:r>
            <a:endParaRPr/>
          </a:p>
          <a:p>
            <a:pPr indent="0" lvl="0" marL="0" rtl="0" algn="l">
              <a:spcBef>
                <a:spcPts val="1200"/>
              </a:spcBef>
              <a:spcAft>
                <a:spcPts val="1200"/>
              </a:spcAft>
              <a:buNone/>
            </a:pPr>
            <a:r>
              <a:rPr b="1" lang="en"/>
              <a:t>Idea: </a:t>
            </a:r>
            <a:r>
              <a:rPr lang="en"/>
              <a:t>If we work with all-time best-selling books it is a good idea that the items we get from the database can be </a:t>
            </a:r>
            <a:r>
              <a:rPr lang="en"/>
              <a:t>cached</a:t>
            </a:r>
            <a:r>
              <a:rPr lang="en"/>
              <a:t> in Redis in order to have faster access.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of the paper</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goal of the paper is to </a:t>
            </a:r>
            <a:r>
              <a:rPr lang="en"/>
              <a:t>explain Redis and NoSQL databases, how they perform independently, the need for them, challenges and how we can be use them together in the end to deliver a performant database and caching solution.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to be used</a:t>
            </a:r>
            <a:endParaRPr/>
          </a:p>
        </p:txBody>
      </p:sp>
      <p:sp>
        <p:nvSpPr>
          <p:cNvPr id="202" name="Google Shape;202;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Backend: NodeJS, Express</a:t>
            </a:r>
            <a:endParaRPr/>
          </a:p>
          <a:p>
            <a:pPr indent="-311150" lvl="0" marL="457200" rtl="0" algn="l">
              <a:spcBef>
                <a:spcPts val="0"/>
              </a:spcBef>
              <a:spcAft>
                <a:spcPts val="0"/>
              </a:spcAft>
              <a:buSzPts val="1300"/>
              <a:buAutoNum type="arabicPeriod"/>
            </a:pPr>
            <a:r>
              <a:rPr lang="en"/>
              <a:t>Databases: Redis (Local / Heroku), Firebase Firestore (NoSQL)</a:t>
            </a:r>
            <a:endParaRPr/>
          </a:p>
          <a:p>
            <a:pPr indent="-311150" lvl="0" marL="457200" rtl="0" algn="l">
              <a:spcBef>
                <a:spcPts val="0"/>
              </a:spcBef>
              <a:spcAft>
                <a:spcPts val="0"/>
              </a:spcAft>
              <a:buSzPts val="1300"/>
              <a:buAutoNum type="arabicPeriod"/>
            </a:pPr>
            <a:r>
              <a:rPr lang="en"/>
              <a:t>Frontend: HTML, CSS, Javascript, VueJS</a:t>
            </a:r>
            <a:endParaRPr/>
          </a:p>
          <a:p>
            <a:pPr indent="-311150" lvl="0" marL="457200" rtl="0" algn="l">
              <a:spcBef>
                <a:spcPts val="0"/>
              </a:spcBef>
              <a:spcAft>
                <a:spcPts val="0"/>
              </a:spcAft>
              <a:buSzPts val="1300"/>
              <a:buAutoNum type="arabicPeriod"/>
            </a:pPr>
            <a:r>
              <a:rPr lang="en"/>
              <a:t>Sein-redis (npm)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r>
              <a:rPr lang="en"/>
              <a:t>snapshots</a:t>
            </a:r>
            <a:r>
              <a:rPr lang="en"/>
              <a:t> from the paper</a:t>
            </a:r>
            <a:endParaRPr/>
          </a:p>
        </p:txBody>
      </p:sp>
      <p:sp>
        <p:nvSpPr>
          <p:cNvPr id="208" name="Google Shape;208;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3"/>
          <p:cNvPicPr preferRelativeResize="0"/>
          <p:nvPr/>
        </p:nvPicPr>
        <p:blipFill>
          <a:blip r:embed="rId3">
            <a:alphaModFix/>
          </a:blip>
          <a:stretch>
            <a:fillRect/>
          </a:stretch>
        </p:blipFill>
        <p:spPr>
          <a:xfrm>
            <a:off x="729450" y="2078875"/>
            <a:ext cx="5981700" cy="2362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4"/>
          <p:cNvPicPr preferRelativeResize="0"/>
          <p:nvPr/>
        </p:nvPicPr>
        <p:blipFill>
          <a:blip r:embed="rId3">
            <a:alphaModFix/>
          </a:blip>
          <a:stretch>
            <a:fillRect/>
          </a:stretch>
        </p:blipFill>
        <p:spPr>
          <a:xfrm>
            <a:off x="679223" y="1409075"/>
            <a:ext cx="4410674" cy="3212050"/>
          </a:xfrm>
          <a:prstGeom prst="rect">
            <a:avLst/>
          </a:prstGeom>
          <a:noFill/>
          <a:ln>
            <a:noFill/>
          </a:ln>
        </p:spPr>
      </p:pic>
      <p:pic>
        <p:nvPicPr>
          <p:cNvPr id="215" name="Google Shape;215;p34"/>
          <p:cNvPicPr preferRelativeResize="0"/>
          <p:nvPr/>
        </p:nvPicPr>
        <p:blipFill>
          <a:blip r:embed="rId4">
            <a:alphaModFix/>
          </a:blip>
          <a:stretch>
            <a:fillRect/>
          </a:stretch>
        </p:blipFill>
        <p:spPr>
          <a:xfrm>
            <a:off x="5170272" y="1409075"/>
            <a:ext cx="3749303" cy="28333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results</a:t>
            </a:r>
            <a:endParaRPr/>
          </a:p>
        </p:txBody>
      </p:sp>
      <p:sp>
        <p:nvSpPr>
          <p:cNvPr id="221" name="Google Shape;221;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Implementation of Redis with NodeJS</a:t>
            </a:r>
            <a:endParaRPr/>
          </a:p>
          <a:p>
            <a:pPr indent="-311150" lvl="0" marL="457200" rtl="0" algn="l">
              <a:spcBef>
                <a:spcPts val="0"/>
              </a:spcBef>
              <a:spcAft>
                <a:spcPts val="0"/>
              </a:spcAft>
              <a:buSzPts val="1300"/>
              <a:buAutoNum type="arabicPeriod"/>
            </a:pPr>
            <a:r>
              <a:rPr lang="en"/>
              <a:t>Benchmark response times with and without Redis </a:t>
            </a:r>
            <a:endParaRPr/>
          </a:p>
          <a:p>
            <a:pPr indent="-311150" lvl="0" marL="457200" rtl="0" algn="l">
              <a:spcBef>
                <a:spcPts val="0"/>
              </a:spcBef>
              <a:spcAft>
                <a:spcPts val="0"/>
              </a:spcAft>
              <a:buSzPts val="1300"/>
              <a:buAutoNum type="arabicPeriod"/>
            </a:pPr>
            <a:r>
              <a:rPr lang="en"/>
              <a:t>Response times in a scenario where there is randomization of 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7" name="Google Shape;227;p36"/>
          <p:cNvSpPr txBox="1"/>
          <p:nvPr>
            <p:ph idx="1" type="body"/>
          </p:nvPr>
        </p:nvSpPr>
        <p:spPr>
          <a:xfrm>
            <a:off x="729450" y="1958950"/>
            <a:ext cx="7688700" cy="2973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[1] Cattell, R., 2011. Scalable SQL and NoSQL data stores. Acm Sigmod Record, 39(4), pp. 12-27. . </a:t>
            </a:r>
            <a:endParaRPr/>
          </a:p>
          <a:p>
            <a:pPr indent="0" lvl="0" marL="0" rtl="0" algn="l">
              <a:spcBef>
                <a:spcPts val="1200"/>
              </a:spcBef>
              <a:spcAft>
                <a:spcPts val="0"/>
              </a:spcAft>
              <a:buNone/>
            </a:pPr>
            <a:r>
              <a:rPr lang="en"/>
              <a:t>[2] DeZyre ”NoSQL vs SQL- 4 Reasons Why NoSQL is better for Big Data applications” https://www.dezyre.com/article/nosql-vs-sql-4- reasonswhy-nosql-is-better-for-big-data-applications/86 19 Mar 2015</a:t>
            </a:r>
            <a:endParaRPr/>
          </a:p>
          <a:p>
            <a:pPr indent="0" lvl="0" marL="0" rtl="0" algn="l">
              <a:spcBef>
                <a:spcPts val="1200"/>
              </a:spcBef>
              <a:spcAft>
                <a:spcPts val="0"/>
              </a:spcAft>
              <a:buNone/>
            </a:pPr>
            <a:r>
              <a:rPr lang="en"/>
              <a:t>[3] Zachary Parker,Scott Poe,Susan V. Vrbsky ”Comparing NoSQL MongoDB to an SQL DB ” C3S2E ’13 Proceedings of the International C* Conference on Computer Science and Software Engineering Pages 14- 22 Porto, Portugal July 10 - 12, 2013 </a:t>
            </a:r>
            <a:endParaRPr/>
          </a:p>
          <a:p>
            <a:pPr indent="0" lvl="0" marL="0" rtl="0" algn="l">
              <a:spcBef>
                <a:spcPts val="1200"/>
              </a:spcBef>
              <a:spcAft>
                <a:spcPts val="0"/>
              </a:spcAft>
              <a:buNone/>
            </a:pPr>
            <a:r>
              <a:rPr lang="en"/>
              <a:t>[4] A. Oussous, F. Z. Benjelloun, A. A. Lahcen, S. Belfkih, “Comparison and Classification of NoSQL Databases for Big Data” </a:t>
            </a:r>
            <a:endParaRPr/>
          </a:p>
          <a:p>
            <a:pPr indent="0" lvl="0" marL="0" rtl="0" algn="l">
              <a:spcBef>
                <a:spcPts val="1200"/>
              </a:spcBef>
              <a:spcAft>
                <a:spcPts val="0"/>
              </a:spcAft>
              <a:buNone/>
            </a:pPr>
            <a:r>
              <a:rPr lang="en"/>
              <a:t>[5] Aaron Schram, and Kenneth M. Anderson. ”MySQL to NoSQL: data modeling challenges in supporting calability.” In Proceedings of the 3rd annual conference on Systems, programming, and applications: software for humanity, pp. 191-202. ACM, 2012.</a:t>
            </a:r>
            <a:endParaRPr/>
          </a:p>
          <a:p>
            <a:pPr indent="0" lvl="0" marL="0" rtl="0" algn="l">
              <a:spcBef>
                <a:spcPts val="1200"/>
              </a:spcBef>
              <a:spcAft>
                <a:spcPts val="0"/>
              </a:spcAft>
              <a:buNone/>
            </a:pPr>
            <a:r>
              <a:rPr lang="en"/>
              <a:t> [6] R. Elmasri and S. Navathe, Fundamentals of Database Systems. 7th ed., Chap. 23-24, Pearson Education, 2015.</a:t>
            </a:r>
            <a:endParaRPr/>
          </a:p>
          <a:p>
            <a:pPr indent="0" lvl="0" marL="0" rtl="0" algn="l">
              <a:spcBef>
                <a:spcPts val="1200"/>
              </a:spcBef>
              <a:spcAft>
                <a:spcPts val="0"/>
              </a:spcAft>
              <a:buNone/>
            </a:pPr>
            <a:r>
              <a:rPr lang="en"/>
              <a:t> [7] Josiah L. Carlson, Salvator Sanfilippo “Redis in Action”</a:t>
            </a:r>
            <a:endParaRPr/>
          </a:p>
          <a:p>
            <a:pPr indent="0" lvl="0" marL="0" rtl="0" algn="l">
              <a:spcBef>
                <a:spcPts val="1200"/>
              </a:spcBef>
              <a:spcAft>
                <a:spcPts val="0"/>
              </a:spcAft>
              <a:buNone/>
            </a:pPr>
            <a:r>
              <a:rPr lang="en"/>
              <a:t> [8] Stonebreaker, M. 2010. SQL Databases v. NoSQL Databases. Communications of the ACM, Vol. 25, No. 4, pp. 10-11.</a:t>
            </a:r>
            <a:endParaRPr/>
          </a:p>
          <a:p>
            <a:pPr indent="0" lvl="0" marL="0" rtl="0" algn="l">
              <a:spcBef>
                <a:spcPts val="1200"/>
              </a:spcBef>
              <a:spcAft>
                <a:spcPts val="1200"/>
              </a:spcAft>
              <a:buNone/>
            </a:pPr>
            <a:r>
              <a:rPr lang="en"/>
              <a:t> [9] Itamar Haber – Redis as in-memory applications cashe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recent times</a:t>
            </a:r>
            <a:r>
              <a:rPr lang="en"/>
              <a:t>, in-memory data processing is becoming more and more valuable as it is essential to examine a huge amount of information in a shorter amount of time. Working with large amounts of data is always the problem in development and daily maintenance. If SQL is used to store that huge amount of data, it is impossible to process unpredictable and unstructured information.</a:t>
            </a:r>
            <a:endParaRPr/>
          </a:p>
          <a:p>
            <a:pPr indent="0" lvl="0" marL="0" rtl="0" algn="l">
              <a:spcBef>
                <a:spcPts val="1200"/>
              </a:spcBef>
              <a:spcAft>
                <a:spcPts val="0"/>
              </a:spcAft>
              <a:buNone/>
            </a:pPr>
            <a:r>
              <a:rPr lang="en"/>
              <a:t>For example, a social media network demands for an occurrence-oriented database that is very flexible and operates on a schema of less </a:t>
            </a:r>
            <a:r>
              <a:rPr lang="en"/>
              <a:t>data modelling</a:t>
            </a:r>
            <a:r>
              <a:rPr lang="en"/>
              <a:t>.</a:t>
            </a:r>
            <a:endParaRPr/>
          </a:p>
          <a:p>
            <a:pPr indent="0" lvl="0" marL="0" rtl="0" algn="l">
              <a:spcBef>
                <a:spcPts val="1200"/>
              </a:spcBef>
              <a:spcAft>
                <a:spcPts val="1200"/>
              </a:spcAft>
              <a:buNone/>
            </a:pPr>
            <a:r>
              <a:rPr lang="en"/>
              <a:t>NoSQL, the ability to support large volume of read-write operations and store generic objects, such as JSON, simply contributes to data consistency in distributed system. This shows that NoSQL database is a great choice for processing big and unstructured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Redis?</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Redis is an in-memory data structure store that offers high performance, is flexible and open source.</a:t>
            </a:r>
            <a:endParaRPr/>
          </a:p>
          <a:p>
            <a:pPr indent="0" lvl="0" marL="0" rtl="0" algn="l">
              <a:spcBef>
                <a:spcPts val="1200"/>
              </a:spcBef>
              <a:spcAft>
                <a:spcPts val="0"/>
              </a:spcAft>
              <a:buNone/>
            </a:pPr>
            <a:r>
              <a:rPr lang="en"/>
              <a:t>Redis is used as </a:t>
            </a:r>
            <a:r>
              <a:rPr lang="en"/>
              <a:t>cache</a:t>
            </a:r>
            <a:r>
              <a:rPr lang="en"/>
              <a:t> but is also an advanced </a:t>
            </a:r>
            <a:r>
              <a:rPr lang="en"/>
              <a:t>key-value</a:t>
            </a:r>
            <a:r>
              <a:rPr lang="en"/>
              <a:t> store database. Although if you want to store more data you need to have a large of capacity of RAM.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Redis: Data Persistence</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Persistence means that the data survives after the process with which it was created has ended. Here it means</a:t>
            </a:r>
            <a:r>
              <a:rPr lang="en"/>
              <a:t> that the data you have on the RAM is stored in a file. </a:t>
            </a:r>
            <a:endParaRPr/>
          </a:p>
          <a:p>
            <a:pPr indent="0" lvl="0" marL="0" rtl="0" algn="l">
              <a:spcBef>
                <a:spcPts val="1200"/>
              </a:spcBef>
              <a:spcAft>
                <a:spcPts val="1200"/>
              </a:spcAft>
              <a:buNone/>
            </a:pPr>
            <a:r>
              <a:rPr lang="en"/>
              <a:t>When using an in-memory database like Redis, one of the first questions that’s asked is “What happens when my server gets turned off?” Redis has two different forms of persistence available for writing in-memory data to disk in a compact format.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Redis: Industry usage</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Redis have a wide usage in social media applications working on large amount of data. In present, Big data processing, in-memory enumerate have become popular due to increased capacity and high throughput of main memory.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to using a disk-based database</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When you’re building distributed applications that require low latency and scalability, disk-based databases can pose a number of challenges. A few common ones include the following: </a:t>
            </a:r>
            <a:endParaRPr/>
          </a:p>
          <a:p>
            <a:pPr indent="-311150" lvl="0" marL="457200" rtl="0" algn="l">
              <a:spcBef>
                <a:spcPts val="1200"/>
              </a:spcBef>
              <a:spcAft>
                <a:spcPts val="0"/>
              </a:spcAft>
              <a:buSzPts val="1300"/>
              <a:buChar char="●"/>
            </a:pPr>
            <a:r>
              <a:rPr b="1" lang="en"/>
              <a:t>Data retrieval speed </a:t>
            </a:r>
            <a:r>
              <a:rPr lang="en"/>
              <a:t>from disk plus the added query processing times generally put query response times in double digit millisecond speeds, at best. This assumes that you have a steady load and your database is performing optimally.</a:t>
            </a:r>
            <a:endParaRPr/>
          </a:p>
          <a:p>
            <a:pPr indent="-311150" lvl="0" marL="457200" rtl="0" algn="l">
              <a:spcBef>
                <a:spcPts val="0"/>
              </a:spcBef>
              <a:spcAft>
                <a:spcPts val="0"/>
              </a:spcAft>
              <a:buSzPts val="1300"/>
              <a:buChar char="●"/>
            </a:pPr>
            <a:r>
              <a:rPr b="1" lang="en"/>
              <a:t>Cost to scale</a:t>
            </a:r>
            <a:r>
              <a:rPr lang="en"/>
              <a:t>: Whether the data is distributed in a disk-based NoSQL database or vertically scaled up in a relational database, scaling for extremely high reads can be costly. It also can require several database read replicas to match what a single in-memory cache node can deliver in terms of requests per second.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to using a disk-based database</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Need to simplify data access:</a:t>
            </a:r>
            <a:r>
              <a:rPr lang="en"/>
              <a:t> Although relational databases provide an excellent means to data model relationships, they aren’t optimal for data access. There are instances where your applications may want to access the data in a particular structure or view to simplify data retrieval and increase application performance.</a:t>
            </a:r>
            <a:endParaRPr/>
          </a:p>
          <a:p>
            <a:pPr indent="-311150" lvl="0" marL="457200" rtl="0" algn="l">
              <a:spcBef>
                <a:spcPts val="0"/>
              </a:spcBef>
              <a:spcAft>
                <a:spcPts val="0"/>
              </a:spcAft>
              <a:buSzPts val="1300"/>
              <a:buChar char="●"/>
            </a:pPr>
            <a:r>
              <a:rPr b="1" lang="en"/>
              <a:t>Caching:</a:t>
            </a:r>
            <a:r>
              <a:rPr lang="en"/>
              <a:t> </a:t>
            </a:r>
            <a:r>
              <a:rPr lang="en"/>
              <a:t>Before implementing database caching, many architects and engineers spend great effort trying to extract as much performance as they can from their databases.</a:t>
            </a:r>
            <a:br>
              <a:rPr lang="en"/>
            </a:br>
            <a:r>
              <a:rPr lang="en"/>
              <a:t>However, there is a limit to the performance that you can achieve with a disk-based database, and it’s counterproductive to try to solve a problem with the wrong tools. For example, a large portion of the latency of your database query is dictated by the physics of retrieving data from disk.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Redis</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Redis has five major data structures: </a:t>
            </a:r>
            <a:r>
              <a:rPr b="1" lang="en"/>
              <a:t>Set, Zset, List, Hash and String</a:t>
            </a:r>
            <a:r>
              <a:rPr lang="en"/>
              <a:t>, which grant it a promising flexibility. Compared with SQL, even with other NoSQL, this group of data structures makes Redis stand out.</a:t>
            </a:r>
            <a:endParaRPr/>
          </a:p>
          <a:p>
            <a:pPr indent="0" lvl="0" marL="0" rtl="0" algn="l">
              <a:spcBef>
                <a:spcPts val="1200"/>
              </a:spcBef>
              <a:spcAft>
                <a:spcPts val="0"/>
              </a:spcAft>
              <a:buNone/>
            </a:pPr>
            <a:r>
              <a:rPr lang="en"/>
              <a:t>Some basic operations with redis:</a:t>
            </a:r>
            <a:endParaRPr/>
          </a:p>
          <a:p>
            <a:pPr indent="0" lvl="0" marL="0" rtl="0" algn="l">
              <a:spcBef>
                <a:spcPts val="1200"/>
              </a:spcBef>
              <a:spcAft>
                <a:spcPts val="1200"/>
              </a:spcAft>
              <a:buNone/>
            </a:pPr>
            <a:r>
              <a:t/>
            </a:r>
            <a:endParaRPr/>
          </a:p>
        </p:txBody>
      </p:sp>
      <p:pic>
        <p:nvPicPr>
          <p:cNvPr id="137" name="Google Shape;137;p21"/>
          <p:cNvPicPr preferRelativeResize="0"/>
          <p:nvPr/>
        </p:nvPicPr>
        <p:blipFill>
          <a:blip r:embed="rId3">
            <a:alphaModFix/>
          </a:blip>
          <a:stretch>
            <a:fillRect/>
          </a:stretch>
        </p:blipFill>
        <p:spPr>
          <a:xfrm>
            <a:off x="829900" y="3028960"/>
            <a:ext cx="3670850" cy="18641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