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Lightweight Data Access Technique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could be the cheapest/optimized way to access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51675" y="1281275"/>
            <a:ext cx="7272900" cy="3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</a:t>
            </a:r>
            <a:r>
              <a:rPr lang="en" sz="2400"/>
              <a:t> Problem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Possible Solution</a:t>
            </a:r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Current Workflow</a:t>
            </a:r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Proposed Workflow</a:t>
            </a:r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Solution Explained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Solution </a:t>
            </a:r>
            <a:r>
              <a:rPr lang="en" sz="2400"/>
              <a:t>Prerequisite (</a:t>
            </a:r>
            <a:r>
              <a:rPr lang="en" sz="2200"/>
              <a:t>Technology Pool)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ts val="2400"/>
              <a:buChar char="●"/>
            </a:pPr>
            <a:r>
              <a:rPr lang="en" sz="2400"/>
              <a:t>Solution Extensibility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grpSp>
        <p:nvGrpSpPr>
          <p:cNvPr id="98" name="Shape 98"/>
          <p:cNvGrpSpPr/>
          <p:nvPr/>
        </p:nvGrpSpPr>
        <p:grpSpPr>
          <a:xfrm>
            <a:off x="431925" y="1304813"/>
            <a:ext cx="2628925" cy="3561939"/>
            <a:chOff x="431925" y="1304875"/>
            <a:chExt cx="2628925" cy="3416400"/>
          </a:xfrm>
        </p:grpSpPr>
        <p:sp>
          <p:nvSpPr>
            <p:cNvPr id="99" name="Shape 9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Shape 101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Target</a:t>
            </a:r>
          </a:p>
        </p:txBody>
      </p:sp>
      <p:sp>
        <p:nvSpPr>
          <p:cNvPr id="102" name="Shape 102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200"/>
              <a:t>Websites </a:t>
            </a:r>
            <a:r>
              <a:rPr lang="en" sz="1200"/>
              <a:t>are lifeline of any </a:t>
            </a:r>
            <a:r>
              <a:rPr b="1" lang="en" sz="1200"/>
              <a:t>Business </a:t>
            </a:r>
            <a:r>
              <a:rPr lang="en" sz="1200"/>
              <a:t>these days, they help business owner with :-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Online Business Face and Identity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Global Business Reach</a:t>
            </a:r>
          </a:p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b="1" lang="en" sz="1100"/>
              <a:t>A new way of Lead Generation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200"/>
              <a:t> </a:t>
            </a:r>
          </a:p>
        </p:txBody>
      </p:sp>
      <p:grpSp>
        <p:nvGrpSpPr>
          <p:cNvPr id="103" name="Shape 103"/>
          <p:cNvGrpSpPr/>
          <p:nvPr/>
        </p:nvGrpSpPr>
        <p:grpSpPr>
          <a:xfrm>
            <a:off x="3320450" y="1304880"/>
            <a:ext cx="2632500" cy="3561939"/>
            <a:chOff x="3320450" y="1304875"/>
            <a:chExt cx="2632500" cy="3416400"/>
          </a:xfrm>
        </p:grpSpPr>
        <p:sp>
          <p:nvSpPr>
            <p:cNvPr id="104" name="Shape 10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</a:p>
        </p:txBody>
      </p:sp>
      <p:sp>
        <p:nvSpPr>
          <p:cNvPr id="107" name="Shape 107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Running a </a:t>
            </a:r>
            <a:r>
              <a:rPr b="1" lang="en" sz="1200"/>
              <a:t>website </a:t>
            </a:r>
            <a:r>
              <a:rPr lang="en" sz="1200"/>
              <a:t>smoothly and provide end user lively feeling requires</a:t>
            </a:r>
            <a:r>
              <a:rPr b="1" lang="en" sz="1200"/>
              <a:t> frequent data access</a:t>
            </a:r>
            <a:r>
              <a:rPr lang="en" sz="1200"/>
              <a:t> :-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100"/>
              <a:t>C</a:t>
            </a:r>
            <a:r>
              <a:rPr lang="en" sz="1100"/>
              <a:t>reating data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100"/>
              <a:t>R</a:t>
            </a:r>
            <a:r>
              <a:rPr lang="en" sz="1100"/>
              <a:t>eading data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U</a:t>
            </a:r>
            <a:r>
              <a:rPr lang="en" sz="1100"/>
              <a:t>pdating data</a:t>
            </a:r>
          </a:p>
          <a:p>
            <a:pPr indent="-298450" lvl="0" marL="457200">
              <a:spcBef>
                <a:spcPts val="0"/>
              </a:spcBef>
              <a:buSzPts val="1100"/>
              <a:buChar char="●"/>
            </a:pPr>
            <a:r>
              <a:rPr b="1" lang="en" sz="1100"/>
              <a:t>D</a:t>
            </a:r>
            <a:r>
              <a:rPr lang="en" sz="1100"/>
              <a:t>eleting data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6212550" y="1304871"/>
            <a:ext cx="2632500" cy="3561939"/>
            <a:chOff x="6212550" y="1304875"/>
            <a:chExt cx="2632500" cy="3416400"/>
          </a:xfrm>
        </p:grpSpPr>
        <p:sp>
          <p:nvSpPr>
            <p:cNvPr id="109" name="Shape 109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Shape 111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</a:p>
        </p:txBody>
      </p:sp>
      <p:sp>
        <p:nvSpPr>
          <p:cNvPr id="112" name="Shape 112"/>
          <p:cNvSpPr txBox="1"/>
          <p:nvPr>
            <p:ph idx="4294967295" type="body"/>
          </p:nvPr>
        </p:nvSpPr>
        <p:spPr>
          <a:xfrm>
            <a:off x="6286400" y="1850300"/>
            <a:ext cx="2478600" cy="301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This </a:t>
            </a:r>
            <a:r>
              <a:rPr b="1" lang="en" sz="1200"/>
              <a:t>frequent data access</a:t>
            </a:r>
            <a:r>
              <a:rPr lang="en" sz="1200"/>
              <a:t> operations involves frequent </a:t>
            </a:r>
            <a:r>
              <a:rPr b="1" lang="en" sz="1200"/>
              <a:t>database interaction</a:t>
            </a:r>
            <a:r>
              <a:rPr lang="en" sz="1200"/>
              <a:t> and hence are quite </a:t>
            </a:r>
            <a:r>
              <a:rPr b="1" lang="en" sz="1200"/>
              <a:t>costly</a:t>
            </a:r>
            <a:r>
              <a:rPr lang="en" sz="1200"/>
              <a:t> and imposes problems such as :- </a:t>
            </a:r>
            <a:r>
              <a:rPr lang="en" sz="1200"/>
              <a:t> 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100"/>
              <a:t>Website runs </a:t>
            </a:r>
            <a:r>
              <a:rPr b="1" lang="en" sz="1100"/>
              <a:t>too slow or hangs</a:t>
            </a: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000"/>
              <a:buFont typeface="Roboto"/>
              <a:buChar char="●"/>
            </a:pPr>
            <a:r>
              <a:rPr lang="en" sz="1100"/>
              <a:t>Users have an </a:t>
            </a:r>
            <a:r>
              <a:rPr b="1" lang="en" sz="1100"/>
              <a:t>unpleasant interaction </a:t>
            </a:r>
            <a:r>
              <a:rPr lang="en" sz="1100"/>
              <a:t>with website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Possible Solution</a:t>
            </a:r>
          </a:p>
        </p:txBody>
      </p:sp>
      <p:grpSp>
        <p:nvGrpSpPr>
          <p:cNvPr id="118" name="Shape 118"/>
          <p:cNvGrpSpPr/>
          <p:nvPr/>
        </p:nvGrpSpPr>
        <p:grpSpPr>
          <a:xfrm>
            <a:off x="824226" y="1109484"/>
            <a:ext cx="7188015" cy="1237618"/>
            <a:chOff x="900400" y="2481175"/>
            <a:chExt cx="7391275" cy="1827551"/>
          </a:xfrm>
        </p:grpSpPr>
        <p:sp>
          <p:nvSpPr>
            <p:cNvPr id="119" name="Shape 119"/>
            <p:cNvSpPr/>
            <p:nvPr/>
          </p:nvSpPr>
          <p:spPr>
            <a:xfrm>
              <a:off x="2359550" y="2481175"/>
              <a:ext cx="3652800" cy="1821600"/>
            </a:xfrm>
            <a:prstGeom prst="flowChartAlternate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581625" y="2756050"/>
              <a:ext cx="922200" cy="12747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lt1"/>
                  </a:solidFill>
                </a:rPr>
                <a:t>UI</a:t>
              </a:r>
            </a:p>
          </p:txBody>
        </p:sp>
        <p:pic>
          <p:nvPicPr>
            <p:cNvPr id="121" name="Shape 1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0400" y="2557375"/>
              <a:ext cx="1214100" cy="175135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2" name="Shape 122"/>
            <p:cNvCxnSpPr>
              <a:endCxn id="120" idx="1"/>
            </p:cNvCxnSpPr>
            <p:nvPr/>
          </p:nvCxnSpPr>
          <p:spPr>
            <a:xfrm flipH="1" rot="10800000">
              <a:off x="1817525" y="3393400"/>
              <a:ext cx="764100" cy="1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23" name="Shape 123"/>
            <p:cNvSpPr/>
            <p:nvPr/>
          </p:nvSpPr>
          <p:spPr>
            <a:xfrm>
              <a:off x="3935475" y="2756050"/>
              <a:ext cx="1759800" cy="12747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lt1"/>
                  </a:solidFill>
                </a:rPr>
                <a:t>Backend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7077575" y="2823125"/>
              <a:ext cx="1214100" cy="11631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Database</a:t>
              </a:r>
            </a:p>
          </p:txBody>
        </p:sp>
        <p:cxnSp>
          <p:nvCxnSpPr>
            <p:cNvPr id="125" name="Shape 125"/>
            <p:cNvCxnSpPr>
              <a:stCxn id="123" idx="3"/>
              <a:endCxn id="124" idx="2"/>
            </p:cNvCxnSpPr>
            <p:nvPr/>
          </p:nvCxnSpPr>
          <p:spPr>
            <a:xfrm>
              <a:off x="5695275" y="3393400"/>
              <a:ext cx="1382400" cy="1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26" name="Shape 126"/>
            <p:cNvCxnSpPr/>
            <p:nvPr/>
          </p:nvCxnSpPr>
          <p:spPr>
            <a:xfrm rot="10800000">
              <a:off x="5699750" y="3684350"/>
              <a:ext cx="1360200" cy="2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27" name="Shape 127"/>
            <p:cNvCxnSpPr>
              <a:stCxn id="120" idx="3"/>
              <a:endCxn id="123" idx="1"/>
            </p:cNvCxnSpPr>
            <p:nvPr/>
          </p:nvCxnSpPr>
          <p:spPr>
            <a:xfrm>
              <a:off x="3503825" y="3393400"/>
              <a:ext cx="431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28" name="Shape 128"/>
            <p:cNvCxnSpPr/>
            <p:nvPr/>
          </p:nvCxnSpPr>
          <p:spPr>
            <a:xfrm rot="10800000">
              <a:off x="3484050" y="3684225"/>
              <a:ext cx="472500" cy="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29" name="Shape 129"/>
            <p:cNvCxnSpPr/>
            <p:nvPr/>
          </p:nvCxnSpPr>
          <p:spPr>
            <a:xfrm rot="10800000">
              <a:off x="1768125" y="3709250"/>
              <a:ext cx="816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30" name="Shape 130"/>
          <p:cNvGrpSpPr/>
          <p:nvPr/>
        </p:nvGrpSpPr>
        <p:grpSpPr>
          <a:xfrm>
            <a:off x="824226" y="2761134"/>
            <a:ext cx="8043890" cy="2173245"/>
            <a:chOff x="900400" y="2481175"/>
            <a:chExt cx="8271352" cy="3209163"/>
          </a:xfrm>
        </p:grpSpPr>
        <p:sp>
          <p:nvSpPr>
            <p:cNvPr id="131" name="Shape 131"/>
            <p:cNvSpPr/>
            <p:nvPr/>
          </p:nvSpPr>
          <p:spPr>
            <a:xfrm>
              <a:off x="2359550" y="2481175"/>
              <a:ext cx="3652800" cy="1821600"/>
            </a:xfrm>
            <a:prstGeom prst="flowChartAlternate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581625" y="2756050"/>
              <a:ext cx="922200" cy="12747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lt1"/>
                  </a:solidFill>
                </a:rPr>
                <a:t>UI</a:t>
              </a:r>
            </a:p>
          </p:txBody>
        </p:sp>
        <p:pic>
          <p:nvPicPr>
            <p:cNvPr id="133" name="Shape 1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0400" y="2557375"/>
              <a:ext cx="1214100" cy="175135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4" name="Shape 134"/>
            <p:cNvCxnSpPr/>
            <p:nvPr/>
          </p:nvCxnSpPr>
          <p:spPr>
            <a:xfrm flipH="1" rot="10800000">
              <a:off x="1794080" y="3136644"/>
              <a:ext cx="764100" cy="1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35" name="Shape 135"/>
            <p:cNvSpPr/>
            <p:nvPr/>
          </p:nvSpPr>
          <p:spPr>
            <a:xfrm>
              <a:off x="3935475" y="2756050"/>
              <a:ext cx="1759800" cy="12747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lt1"/>
                  </a:solidFill>
                </a:rPr>
                <a:t>Backend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7957652" y="4527238"/>
              <a:ext cx="1214100" cy="11631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Database</a:t>
              </a:r>
            </a:p>
          </p:txBody>
        </p:sp>
        <p:cxnSp>
          <p:nvCxnSpPr>
            <p:cNvPr id="137" name="Shape 137"/>
            <p:cNvCxnSpPr/>
            <p:nvPr/>
          </p:nvCxnSpPr>
          <p:spPr>
            <a:xfrm>
              <a:off x="5685077" y="3138612"/>
              <a:ext cx="1424100" cy="1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38" name="Shape 138"/>
            <p:cNvCxnSpPr/>
            <p:nvPr/>
          </p:nvCxnSpPr>
          <p:spPr>
            <a:xfrm rot="10800000">
              <a:off x="5773311" y="3506139"/>
              <a:ext cx="1323000" cy="1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39" name="Shape 139"/>
            <p:cNvCxnSpPr/>
            <p:nvPr/>
          </p:nvCxnSpPr>
          <p:spPr>
            <a:xfrm>
              <a:off x="3527270" y="3146095"/>
              <a:ext cx="431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40" name="Shape 140"/>
            <p:cNvCxnSpPr/>
            <p:nvPr/>
          </p:nvCxnSpPr>
          <p:spPr>
            <a:xfrm rot="10800000">
              <a:off x="3506865" y="3512452"/>
              <a:ext cx="472500" cy="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41" name="Shape 141"/>
            <p:cNvCxnSpPr/>
            <p:nvPr/>
          </p:nvCxnSpPr>
          <p:spPr>
            <a:xfrm rot="10800000">
              <a:off x="1768125" y="3512613"/>
              <a:ext cx="816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142" name="Shape 142"/>
          <p:cNvSpPr txBox="1"/>
          <p:nvPr/>
        </p:nvSpPr>
        <p:spPr>
          <a:xfrm>
            <a:off x="2526325" y="2304050"/>
            <a:ext cx="26544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Current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Workflow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427475" y="3928125"/>
            <a:ext cx="28521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Proposed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Workflow</a:t>
            </a:r>
          </a:p>
        </p:txBody>
      </p:sp>
      <p:sp>
        <p:nvSpPr>
          <p:cNvPr id="144" name="Shape 144"/>
          <p:cNvSpPr/>
          <p:nvPr/>
        </p:nvSpPr>
        <p:spPr>
          <a:xfrm>
            <a:off x="6925325" y="3037550"/>
            <a:ext cx="800700" cy="692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Redis</a:t>
            </a:r>
          </a:p>
        </p:txBody>
      </p:sp>
      <p:sp>
        <p:nvSpPr>
          <p:cNvPr id="145" name="Shape 145"/>
          <p:cNvSpPr/>
          <p:nvPr/>
        </p:nvSpPr>
        <p:spPr>
          <a:xfrm>
            <a:off x="5659688" y="4194350"/>
            <a:ext cx="800700" cy="692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Kafka</a:t>
            </a:r>
          </a:p>
        </p:txBody>
      </p:sp>
      <p:cxnSp>
        <p:nvCxnSpPr>
          <p:cNvPr id="146" name="Shape 146"/>
          <p:cNvCxnSpPr>
            <a:stCxn id="136" idx="2"/>
            <a:endCxn id="145" idx="3"/>
          </p:cNvCxnSpPr>
          <p:nvPr/>
        </p:nvCxnSpPr>
        <p:spPr>
          <a:xfrm rot="10800000">
            <a:off x="6460404" y="4540553"/>
            <a:ext cx="122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7" name="Shape 147"/>
          <p:cNvCxnSpPr>
            <a:stCxn id="145" idx="3"/>
            <a:endCxn id="136" idx="2"/>
          </p:cNvCxnSpPr>
          <p:nvPr/>
        </p:nvCxnSpPr>
        <p:spPr>
          <a:xfrm>
            <a:off x="6460388" y="4540550"/>
            <a:ext cx="122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8" name="Shape 148"/>
          <p:cNvSpPr txBox="1"/>
          <p:nvPr/>
        </p:nvSpPr>
        <p:spPr>
          <a:xfrm>
            <a:off x="6384200" y="4338500"/>
            <a:ext cx="13191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000"/>
              <a:t>Monitors Changes</a:t>
            </a:r>
          </a:p>
        </p:txBody>
      </p:sp>
      <p:cxnSp>
        <p:nvCxnSpPr>
          <p:cNvPr id="149" name="Shape 149"/>
          <p:cNvCxnSpPr>
            <a:endCxn id="144" idx="2"/>
          </p:cNvCxnSpPr>
          <p:nvPr/>
        </p:nvCxnSpPr>
        <p:spPr>
          <a:xfrm flipH="1" rot="10800000">
            <a:off x="6462575" y="3729950"/>
            <a:ext cx="863100" cy="5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0" name="Shape 150"/>
          <p:cNvSpPr txBox="1"/>
          <p:nvPr/>
        </p:nvSpPr>
        <p:spPr>
          <a:xfrm>
            <a:off x="5831450" y="3856900"/>
            <a:ext cx="13191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/>
              <a:t>Writes Monitored Changes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Solution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Explained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451675" y="1052675"/>
            <a:ext cx="7272900" cy="3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92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000"/>
              <a:t>For better understanding of solution, consider two type of users :-</a:t>
            </a:r>
            <a:r>
              <a:rPr lang="en" sz="1900"/>
              <a:t> </a:t>
            </a:r>
          </a:p>
          <a:p>
            <a:pPr indent="-349250" lvl="1" marL="914400" rtl="0">
              <a:lnSpc>
                <a:spcPct val="150000"/>
              </a:lnSpc>
              <a:spcBef>
                <a:spcPts val="0"/>
              </a:spcBef>
              <a:buSzPts val="1900"/>
              <a:buChar char="○"/>
            </a:pPr>
            <a:r>
              <a:rPr lang="en" sz="1900"/>
              <a:t>API Developer </a:t>
            </a:r>
          </a:p>
          <a:p>
            <a:pPr indent="-342900" lvl="2" marL="1371600" rtl="0">
              <a:lnSpc>
                <a:spcPct val="150000"/>
              </a:lnSpc>
              <a:spcBef>
                <a:spcPts val="0"/>
              </a:spcBef>
              <a:buSzPts val="1800"/>
              <a:buChar char="■"/>
            </a:pPr>
            <a:r>
              <a:rPr lang="en" sz="1800"/>
              <a:t>Will monitor any changes in database and signal Kafka about those changes.</a:t>
            </a:r>
          </a:p>
          <a:p>
            <a:pPr indent="-349250" lvl="2" marL="1371600" rtl="0">
              <a:lnSpc>
                <a:spcPct val="150000"/>
              </a:lnSpc>
              <a:spcBef>
                <a:spcPts val="0"/>
              </a:spcBef>
              <a:buSzPts val="1900"/>
              <a:buChar char="■"/>
            </a:pPr>
            <a:r>
              <a:rPr lang="en" sz="1800"/>
              <a:t>Kafka will update those changes to Redis (Sync with Database).</a:t>
            </a:r>
            <a:r>
              <a:rPr lang="en" sz="1900"/>
              <a:t>  </a:t>
            </a:r>
          </a:p>
          <a:p>
            <a:pPr indent="-3492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End User</a:t>
            </a:r>
          </a:p>
          <a:p>
            <a:pPr indent="-342900" lvl="2" marL="1371600" rtl="0">
              <a:lnSpc>
                <a:spcPct val="150000"/>
              </a:lnSpc>
              <a:spcBef>
                <a:spcPts val="0"/>
              </a:spcBef>
              <a:buSzPts val="1800"/>
              <a:buChar char="■"/>
            </a:pPr>
            <a:r>
              <a:rPr lang="en" sz="1800"/>
              <a:t>Will read data coming from Redis.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Solution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Prerequisite (Technology Pool)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51675" y="1052675"/>
            <a:ext cx="7272900" cy="3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92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Apache Kafka - A distributed streaming platform used for building real-time data pipelines and streaming apps.</a:t>
            </a:r>
          </a:p>
          <a:p>
            <a:pPr indent="-3492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Zookeeper - It’s a centralized service for maintaining configuration information, naming, providing distributed synchronization, and providing group services.</a:t>
            </a:r>
          </a:p>
          <a:p>
            <a:pPr indent="-3492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Redis - It’s an open source (BSD licensed), in-memory data structure store, used as a database, cache and message broker.</a:t>
            </a:r>
          </a:p>
          <a:p>
            <a:pPr indent="-349250" lvl="0" marL="457200" rtl="0">
              <a:lnSpc>
                <a:spcPct val="150000"/>
              </a:lnSpc>
              <a:spcBef>
                <a:spcPts val="0"/>
              </a:spcBef>
              <a:buSzPts val="1900"/>
              <a:buChar char="●"/>
            </a:pPr>
            <a:r>
              <a:rPr lang="en" sz="1900"/>
              <a:t>Others - Java, Postgres, Redis Desktop Manager,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Solution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Extensibility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51675" y="1128875"/>
            <a:ext cx="7272900" cy="3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advance features of Kafka, such as Streaming API, Connect API for optimized/powerful solution.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ts val="2400"/>
              <a:buChar char="●"/>
            </a:pPr>
            <a:r>
              <a:rPr lang="en" sz="2400"/>
              <a:t>Create Docker image for required technology pool and distribute as a reusable solution.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2" type="body"/>
          </p:nvPr>
        </p:nvSpPr>
        <p:spPr>
          <a:xfrm>
            <a:off x="4570450" y="0"/>
            <a:ext cx="4573500" cy="5143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Feedback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650" y="1676400"/>
            <a:ext cx="3382398" cy="160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288" y="1632400"/>
            <a:ext cx="1827925" cy="1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