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59" r:id="rId6"/>
    <p:sldId id="261" r:id="rId7"/>
    <p:sldId id="276" r:id="rId8"/>
    <p:sldId id="280" r:id="rId9"/>
    <p:sldId id="281" r:id="rId10"/>
    <p:sldId id="282" r:id="rId11"/>
    <p:sldId id="263" r:id="rId12"/>
    <p:sldId id="268" r:id="rId13"/>
    <p:sldId id="269" r:id="rId14"/>
    <p:sldId id="267" r:id="rId15"/>
    <p:sldId id="271" r:id="rId16"/>
    <p:sldId id="272" r:id="rId17"/>
    <p:sldId id="273" r:id="rId18"/>
    <p:sldId id="274" r:id="rId19"/>
    <p:sldId id="275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178B7-2ADB-2A29-CD58-31572569248E}" v="5" dt="2025-03-25T17:48:20.484"/>
    <p1510:client id="{381DA4C3-6B48-D2FE-7D5E-E54F58FCEBCA}" v="500" dt="2025-03-25T03:43:50.004"/>
    <p1510:client id="{6F2F6C33-C82A-D148-BA51-5ADA4457CD41}" v="43" dt="2025-03-23T23:37:51.156"/>
    <p1510:client id="{72490B95-0E6E-64A5-F31D-C93094EA1286}" v="153" dt="2025-03-25T07:39:46.782"/>
    <p1510:client id="{B821F967-B42B-D7D2-EF8F-FE6CE3B3E14D}" v="26" dt="2025-03-25T07:20:33.303"/>
    <p1510:client id="{EEA912DC-6345-592A-7E17-C64D66223CDF}" v="18" dt="2025-03-25T03:29:35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554"/>
  </p:normalViewPr>
  <p:slideViewPr>
    <p:cSldViewPr snapToGrid="0">
      <p:cViewPr>
        <p:scale>
          <a:sx n="125" d="100"/>
          <a:sy n="125" d="100"/>
        </p:scale>
        <p:origin x="109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AEE1E-0F8C-524E-A3B8-7CC1103EB1C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8344A-61E4-A34C-8E89-B704586E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8344A-61E4-A34C-8E89-B704586E77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8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0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3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0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1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7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05.1667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11539" cy="20787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Times New Roman"/>
                <a:cs typeface="Times New Roman"/>
              </a:rPr>
              <a:t>LIMITS OF DEEP LEARNING: SEQUENCE MODELING THROUGH THE LENS OF COMPLEXITY THEORY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914400" y="3430712"/>
            <a:ext cx="5144145" cy="1867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Sravani </a:t>
            </a:r>
            <a:r>
              <a:rPr lang="en-US" sz="2400" err="1">
                <a:latin typeface="Times New Roman"/>
                <a:cs typeface="Times New Roman"/>
              </a:rPr>
              <a:t>Neelapala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err="1">
                <a:latin typeface="Times New Roman"/>
                <a:cs typeface="Times New Roman"/>
              </a:rPr>
              <a:t>Dimitriye</a:t>
            </a:r>
            <a:r>
              <a:rPr lang="en-US" sz="2400">
                <a:latin typeface="Times New Roman"/>
                <a:cs typeface="Times New Roman"/>
              </a:rPr>
              <a:t> Danilovic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Aditya Chawla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93F54DD4-8E80-6C10-C17F-C3501018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3103420-6491-4262-B9C5-2DD0F7583F8C}" type="datetime1">
              <a:rPr lang="en-US"/>
              <a:pPr>
                <a:spcAft>
                  <a:spcPts val="600"/>
                </a:spcAft>
              </a:pPr>
              <a:t>3/25/2025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569419E-BD5D-0D6E-3F82-A392D235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9B7FA14-554C-F059-4409-95C18605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9126-0210-C614-3F3D-80B71FEA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CD1E-1573-940E-FE7F-F3201851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language of a finite-precision SSM is within the class of regular languages.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BE1D-279C-99D8-903F-33B71F6C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8D8-E7F7-1545-9762-A598AEB1913C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582B-457A-E5FD-817F-1BC6E804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1A71C-8526-6513-E9AE-3D3E1AF0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question&#10;&#10;AI-generated content may be incorrect.">
            <a:extLst>
              <a:ext uri="{FF2B5EF4-FFF2-40B4-BE49-F238E27FC236}">
                <a16:creationId xmlns:a16="http://schemas.microsoft.com/office/drawing/2014/main" id="{DF3102F0-5E5D-D33D-6062-007E27275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818" r="976" b="424"/>
          <a:stretch/>
        </p:blipFill>
        <p:spPr>
          <a:xfrm>
            <a:off x="-2584" y="2245971"/>
            <a:ext cx="12194336" cy="30275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1056-3DD5-F311-7083-3DE529C1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31B7-128C-4C07-BFAF-76EB75C695D8}" type="datetime1">
              <a:rPr lang="en-US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A8BB-2FD9-0632-91D6-3B62BE50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3D014-9FDC-CA70-E8F2-32ADC5AC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DCA83-5400-65CB-A71C-98FE309B6EDF}"/>
              </a:ext>
            </a:extLst>
          </p:cNvPr>
          <p:cNvSpPr txBox="1"/>
          <p:nvPr/>
        </p:nvSpPr>
        <p:spPr>
          <a:xfrm>
            <a:off x="174263" y="5343940"/>
            <a:ext cx="119274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Qualitative example of zero-shot inference on prominent SSM and Attention-based models. None of the models successfully resolved the problems across any of the composition axes. </a:t>
            </a:r>
            <a:endParaRPr lang="en-US"/>
          </a:p>
          <a:p>
            <a:pPr algn="ctr"/>
            <a:endParaRPr lang="en-US">
              <a:latin typeface="Grandview Display"/>
              <a:ea typeface="Calibri"/>
              <a:cs typeface="Times New Roman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E35A1F2-AA29-911C-40B9-C54AA383CC8E}"/>
              </a:ext>
            </a:extLst>
          </p:cNvPr>
          <p:cNvSpPr txBox="1">
            <a:spLocks/>
          </p:cNvSpPr>
          <p:nvPr/>
        </p:nvSpPr>
        <p:spPr>
          <a:xfrm>
            <a:off x="691322" y="1358349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Composition Tasks - Qualitative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8905-ABB7-251A-1637-33931798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 Tasks - Quantitative Analysis</a:t>
            </a:r>
          </a:p>
          <a:p>
            <a:endParaRPr lang="en-US"/>
          </a:p>
        </p:txBody>
      </p:sp>
      <p:pic>
        <p:nvPicPr>
          <p:cNvPr id="10" name="Content Placeholder 9" descr="A table with numbers and a black text&#10;&#10;AI-generated content may be incorrect.">
            <a:extLst>
              <a:ext uri="{FF2B5EF4-FFF2-40B4-BE49-F238E27FC236}">
                <a16:creationId xmlns:a16="http://schemas.microsoft.com/office/drawing/2014/main" id="{2EE96E85-A4FD-D173-3D08-0E91D9DCC6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45" t="13445" r="-1926" b="12844"/>
          <a:stretch/>
        </p:blipFill>
        <p:spPr>
          <a:xfrm>
            <a:off x="929555" y="2774242"/>
            <a:ext cx="5170467" cy="1128401"/>
          </a:xfrm>
        </p:spPr>
      </p:pic>
      <p:pic>
        <p:nvPicPr>
          <p:cNvPr id="11" name="Content Placeholder 10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B8B64AC9-9186-A6B2-2E6A-B34BB5D2C3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2488" t="11628" r="884" b="9302"/>
          <a:stretch/>
        </p:blipFill>
        <p:spPr>
          <a:xfrm>
            <a:off x="6331487" y="2775922"/>
            <a:ext cx="5008426" cy="1322510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2BCFF-E399-A2AB-37CE-C9F3148A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904-1F9C-44EB-B16A-A29F060A187C}" type="datetime1"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4F180-091A-017F-329E-11E14495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283F1-B21F-97F3-8CD4-C0236327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0837E-9595-E931-D511-E664F1EE4D09}"/>
              </a:ext>
            </a:extLst>
          </p:cNvPr>
          <p:cNvSpPr txBox="1"/>
          <p:nvPr/>
        </p:nvSpPr>
        <p:spPr>
          <a:xfrm>
            <a:off x="6340499" y="4401052"/>
            <a:ext cx="5196723" cy="1392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D179D-D026-F341-9DDD-EAA17C2B2CDB}"/>
              </a:ext>
            </a:extLst>
          </p:cNvPr>
          <p:cNvSpPr txBox="1"/>
          <p:nvPr/>
        </p:nvSpPr>
        <p:spPr>
          <a:xfrm>
            <a:off x="6340499" y="4602336"/>
            <a:ext cx="51967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Performance of models on various topics within the </a:t>
            </a:r>
            <a:r>
              <a:rPr lang="en-US" err="1">
                <a:ea typeface="+mn-lt"/>
                <a:cs typeface="+mn-lt"/>
              </a:rPr>
              <a:t>MathQA</a:t>
            </a:r>
            <a:r>
              <a:rPr lang="en-US">
                <a:ea typeface="+mn-lt"/>
                <a:cs typeface="+mn-lt"/>
              </a:rPr>
              <a:t> dataset. Input dependency </a:t>
            </a:r>
            <a:r>
              <a:rPr lang="en-US" err="1">
                <a:ea typeface="+mn-lt"/>
                <a:cs typeface="+mn-lt"/>
              </a:rPr>
              <a:t>consistentlyimproves</a:t>
            </a:r>
            <a:r>
              <a:rPr lang="en-US">
                <a:ea typeface="+mn-lt"/>
                <a:cs typeface="+mn-lt"/>
              </a:rPr>
              <a:t> performance, with Mamba consistently outperforming S4-H3. </a:t>
            </a:r>
            <a:endParaRPr lang="en-US"/>
          </a:p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B2111F-F965-B92C-2AF8-A0C5218D38E4}"/>
              </a:ext>
            </a:extLst>
          </p:cNvPr>
          <p:cNvSpPr txBox="1"/>
          <p:nvPr/>
        </p:nvSpPr>
        <p:spPr>
          <a:xfrm>
            <a:off x="3047843" y="5764194"/>
            <a:ext cx="5146994" cy="15664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30B02-166A-AA62-05E4-75F3BFD20796}"/>
              </a:ext>
            </a:extLst>
          </p:cNvPr>
          <p:cNvSpPr txBox="1"/>
          <p:nvPr/>
        </p:nvSpPr>
        <p:spPr>
          <a:xfrm>
            <a:off x="934612" y="4602336"/>
            <a:ext cx="51248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Performance of Attention, SSM and Attention-SSM based models on various function composition tasks involving logical expressions, temporal reasoning, spatial reasoning, and math tasks.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D0B0C-C046-C5CB-F83A-E2757582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A2B9-1C01-025E-31BC-C697500A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45" y="1139124"/>
            <a:ext cx="11599675" cy="1146397"/>
          </a:xfrm>
        </p:spPr>
        <p:txBody>
          <a:bodyPr>
            <a:normAutofit fontScale="90000"/>
          </a:bodyPr>
          <a:lstStyle/>
          <a:p>
            <a:r>
              <a:rPr lang="en-US"/>
              <a:t>Complex Compositional Tasks - Multi-digit Multiplication</a:t>
            </a:r>
          </a:p>
        </p:txBody>
      </p:sp>
      <p:pic>
        <p:nvPicPr>
          <p:cNvPr id="13" name="Content Placeholder 12" descr="A diagram of a number flowchart&#10;&#10;AI-generated content may be incorrect.">
            <a:extLst>
              <a:ext uri="{FF2B5EF4-FFF2-40B4-BE49-F238E27FC236}">
                <a16:creationId xmlns:a16="http://schemas.microsoft.com/office/drawing/2014/main" id="{FCDAB664-5B3F-EBA1-A841-9E8C7D5DBB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677" t="8969" b="448"/>
          <a:stretch/>
        </p:blipFill>
        <p:spPr>
          <a:xfrm>
            <a:off x="928873" y="2195502"/>
            <a:ext cx="4206979" cy="2165637"/>
          </a:xfrm>
        </p:spPr>
      </p:pic>
      <p:pic>
        <p:nvPicPr>
          <p:cNvPr id="17" name="Content Placeholder 16" descr="A diagram of a network&#10;&#10;AI-generated content may be incorrect.">
            <a:extLst>
              <a:ext uri="{FF2B5EF4-FFF2-40B4-BE49-F238E27FC236}">
                <a16:creationId xmlns:a16="http://schemas.microsoft.com/office/drawing/2014/main" id="{AFC024A5-C6D7-CDD1-0153-EB91F8E2A2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4992" y="2194875"/>
            <a:ext cx="4362450" cy="246697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48A3E-F48B-9060-2F0B-416A0A24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904-1F9C-44EB-B16A-A29F060A187C}" type="datetime1"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948CF-48EF-D715-33A0-A7BFE9C2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7B948-8EAC-3E34-E8E5-7D091F76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73D52-2FC0-7C31-E8B6-A93D1F9AE82C}"/>
              </a:ext>
            </a:extLst>
          </p:cNvPr>
          <p:cNvSpPr txBox="1"/>
          <p:nvPr/>
        </p:nvSpPr>
        <p:spPr>
          <a:xfrm>
            <a:off x="5909179" y="5076788"/>
            <a:ext cx="51967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SSMs and Transformers learn shortcuts that seem to solve function composition but fail with larger inputs and out-of-distribution data.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4D674-824B-6CA6-6BDC-04F412CD5769}"/>
              </a:ext>
            </a:extLst>
          </p:cNvPr>
          <p:cNvSpPr txBox="1"/>
          <p:nvPr/>
        </p:nvSpPr>
        <p:spPr>
          <a:xfrm>
            <a:off x="532047" y="4659844"/>
            <a:ext cx="519672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Error Propagation. Carry operation outputs number 3 instead of 2 from node ’27’, and that error is further propagated, yielding incorrect solution in the middle digit, although all other steps were done right.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357F-A028-05B7-EC83-997DC34A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Complex Compositional Tasks - Multi-digit Multiplication </a:t>
            </a:r>
            <a:r>
              <a:rPr lang="en-US" sz="4400">
                <a:ea typeface="+mj-lt"/>
                <a:cs typeface="+mj-lt"/>
              </a:rPr>
              <a:t>Quantitative Analysis</a:t>
            </a:r>
          </a:p>
          <a:p>
            <a:endParaRPr lang="en-US" sz="4400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3" name="Content Placeholder 2" descr="A graph of multicolored squares&#10;&#10;AI-generated content may be incorrect.">
            <a:extLst>
              <a:ext uri="{FF2B5EF4-FFF2-40B4-BE49-F238E27FC236}">
                <a16:creationId xmlns:a16="http://schemas.microsoft.com/office/drawing/2014/main" id="{FEEE56CD-02CD-475B-D4E5-4FFC642FD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751175"/>
            <a:ext cx="10363200" cy="29987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7437-67B8-2CA0-80F8-F1655FCF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6449-3C91-4BEE-A902-2391085A9DA4}" type="datetime1"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2445-E917-3309-AECD-5630FCAF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ADE-7FB8-45D0-5940-3EC3BE9A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35EF4-0111-0091-1490-E6CC1026D894}"/>
              </a:ext>
            </a:extLst>
          </p:cNvPr>
          <p:cNvSpPr txBox="1"/>
          <p:nvPr/>
        </p:nvSpPr>
        <p:spPr>
          <a:xfrm>
            <a:off x="1175995" y="5783320"/>
            <a:ext cx="100523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Comparison of different models on multiplication task using </a:t>
            </a:r>
            <a:r>
              <a:rPr lang="en-US" err="1">
                <a:ea typeface="+mn-lt"/>
                <a:cs typeface="+mn-lt"/>
              </a:rPr>
              <a:t>CoT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C177-BBC9-4B9D-49DE-B0FC61D7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3150531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Complex Compositional Tasks - Einstein’s Puzzle</a:t>
            </a:r>
          </a:p>
          <a:p>
            <a:endParaRPr lang="en-US" sz="4000"/>
          </a:p>
          <a:p>
            <a:endParaRPr lang="en-US" sz="3600"/>
          </a:p>
          <a:p>
            <a:endParaRPr lang="en-US"/>
          </a:p>
        </p:txBody>
      </p:sp>
      <p:pic>
        <p:nvPicPr>
          <p:cNvPr id="8" name="Content Placeholder 7" descr="A pink paper with text&#10;&#10;AI-generated content may be incorrect.">
            <a:extLst>
              <a:ext uri="{FF2B5EF4-FFF2-40B4-BE49-F238E27FC236}">
                <a16:creationId xmlns:a16="http://schemas.microsoft.com/office/drawing/2014/main" id="{F7A3EFB5-2A66-37EF-6490-635B620FD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46" r="903" b="-395"/>
          <a:stretch/>
        </p:blipFill>
        <p:spPr>
          <a:xfrm>
            <a:off x="6334376" y="199596"/>
            <a:ext cx="4910327" cy="63315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FB9FA-63FE-761F-BFF0-271D322B9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4665230"/>
            <a:ext cx="3859397" cy="1203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 sample scratchpad for the Einstein’s puzzle task</a:t>
            </a:r>
            <a:r>
              <a:rPr lang="en-US">
                <a:ea typeface="+mn-lt"/>
                <a:cs typeface="+mn-lt"/>
              </a:rPr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2C142-F548-DDAC-518C-0FDE0928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5633-C99D-4FA5-AB36-8D9426546572}" type="datetime1"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45A9-0EA9-BE3A-74D3-008A6DD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D272D-9D9B-1C2E-B081-362078C3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5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32267-0715-4BAF-A15A-84D67328D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4EBD-87B3-E59C-C42E-1A299E86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Complex Compositional Tasks - Einstein’s Puzzle </a:t>
            </a:r>
            <a:r>
              <a:rPr lang="en-US" sz="4400">
                <a:ea typeface="+mj-lt"/>
                <a:cs typeface="+mj-lt"/>
              </a:rPr>
              <a:t>Quantitative Analysis</a:t>
            </a:r>
          </a:p>
          <a:p>
            <a:endParaRPr lang="en-US" sz="4400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10" name="Content Placeholder 9" descr="A diagram of a number of attributes&#10;&#10;AI-generated content may be incorrect.">
            <a:extLst>
              <a:ext uri="{FF2B5EF4-FFF2-40B4-BE49-F238E27FC236}">
                <a16:creationId xmlns:a16="http://schemas.microsoft.com/office/drawing/2014/main" id="{82769F91-86C2-A5BD-DFA6-6E0DA9270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045" y="2773950"/>
            <a:ext cx="10097909" cy="29531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ED54-C833-84B6-A7B5-F416B13C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6449-3C91-4BEE-A902-2391085A9DA4}" type="datetime1"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3198-03B1-0006-91B4-D5088843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9DC0A-E186-DBE2-0EC8-9DFE4363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76377-A015-7035-EEF2-C5DA0ED17C59}"/>
              </a:ext>
            </a:extLst>
          </p:cNvPr>
          <p:cNvSpPr txBox="1"/>
          <p:nvPr/>
        </p:nvSpPr>
        <p:spPr>
          <a:xfrm>
            <a:off x="1175995" y="5783320"/>
            <a:ext cx="100523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Comparison</a:t>
            </a:r>
            <a:r>
              <a:rPr lang="en-US">
                <a:ea typeface="+mn-lt"/>
                <a:cs typeface="+mn-lt"/>
              </a:rPr>
              <a:t> of different models on puzzle task using </a:t>
            </a:r>
            <a:r>
              <a:rPr lang="en-US" err="1">
                <a:ea typeface="+mn-lt"/>
                <a:cs typeface="+mn-lt"/>
              </a:rPr>
              <a:t>CoT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7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8D026-30FD-7202-5D53-C671BCC7B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B4DD-242F-AA3E-B50C-CB9565E0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3150531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Complex Compositional Tasks - Dynamic Programming</a:t>
            </a:r>
          </a:p>
          <a:p>
            <a:endParaRPr lang="en-US" sz="4000"/>
          </a:p>
          <a:p>
            <a:endParaRPr lang="en-US" sz="3600"/>
          </a:p>
          <a:p>
            <a:endParaRPr lang="en-US"/>
          </a:p>
        </p:txBody>
      </p:sp>
      <p:pic>
        <p:nvPicPr>
          <p:cNvPr id="10" name="Content Placeholder 9" descr="A purple screen shot of a computer program&#10;&#10;AI-generated content may be incorrect.">
            <a:extLst>
              <a:ext uri="{FF2B5EF4-FFF2-40B4-BE49-F238E27FC236}">
                <a16:creationId xmlns:a16="http://schemas.microsoft.com/office/drawing/2014/main" id="{B9C7FB11-F200-A340-15F2-4EA6D7911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565" y="1389636"/>
            <a:ext cx="6776049" cy="45148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E4C5B-E834-C7F3-B8B3-1C609BD1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4665230"/>
            <a:ext cx="3859397" cy="1203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 sample Prompt and scratchpad for the Dynamic Programming task</a:t>
            </a:r>
            <a:r>
              <a:rPr lang="en-US">
                <a:ea typeface="+mn-lt"/>
                <a:cs typeface="+mn-lt"/>
              </a:rPr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A8EEB-F958-FF95-D52A-4F7B3847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5633-C99D-4FA5-AB36-8D9426546572}" type="datetime1"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33C7-4A9B-CC3B-D18B-462523DD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5597C-AECE-C458-25C9-ADBF1884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17</a:t>
            </a:fld>
            <a:endParaRPr lang="en-US"/>
          </a:p>
        </p:txBody>
      </p:sp>
      <p:pic>
        <p:nvPicPr>
          <p:cNvPr id="11" name="Picture 10" descr="A purple rectangular sign with black text&#10;&#10;AI-generated content may be incorrect.">
            <a:extLst>
              <a:ext uri="{FF2B5EF4-FFF2-40B4-BE49-F238E27FC236}">
                <a16:creationId xmlns:a16="http://schemas.microsoft.com/office/drawing/2014/main" id="{52EE68DF-1E5F-BE56-EA0E-37AD9C21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01" y="428382"/>
            <a:ext cx="6768885" cy="12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27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AE344-3F5C-C2BB-9A24-278BACE34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53CC-8DD2-46D0-2D67-CEE3B05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Complex Compositional Tasks - Dynamic Programming </a:t>
            </a:r>
            <a:r>
              <a:rPr lang="en-US" sz="4400">
                <a:ea typeface="+mj-lt"/>
                <a:cs typeface="+mj-lt"/>
              </a:rPr>
              <a:t>Quantitative Analysis</a:t>
            </a:r>
          </a:p>
          <a:p>
            <a:endParaRPr lang="en-US" sz="4400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9ACB36-8A03-E7B1-DFB6-8B0123BF8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642" r="193"/>
          <a:stretch/>
        </p:blipFill>
        <p:spPr>
          <a:xfrm>
            <a:off x="2987321" y="2772083"/>
            <a:ext cx="5802746" cy="32594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59B7-0963-8F0B-26D4-56A357EA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6449-3C91-4BEE-A902-2391085A9DA4}" type="datetime1"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EA25D-86FF-86CA-AEC7-6DEC8B2D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7F2-500D-3321-061D-D8D1DB9E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89BF2-8889-F6A4-2A81-56CBDFDB54B9}"/>
              </a:ext>
            </a:extLst>
          </p:cNvPr>
          <p:cNvSpPr txBox="1"/>
          <p:nvPr/>
        </p:nvSpPr>
        <p:spPr>
          <a:xfrm>
            <a:off x="1119966" y="6029849"/>
            <a:ext cx="100523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Comparison of different models on Dynamic Programming using </a:t>
            </a:r>
            <a:r>
              <a:rPr lang="en-US" err="1"/>
              <a:t>CoT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89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7039-35C4-9649-4144-E7E7B6EB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F409-C32F-DEAF-FDD5-F332CBD5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58799"/>
            <a:ext cx="10285709" cy="41834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Structured State Space Models (SSMs) and Transformers face fundamental limitations in performing function composition and complex reasoning tasks.</a:t>
            </a:r>
          </a:p>
          <a:p>
            <a:r>
              <a:rPr lang="en-US">
                <a:ea typeface="+mn-lt"/>
                <a:cs typeface="+mn-lt"/>
              </a:rPr>
              <a:t>Significant performance degradation as task complexity increases, even when employing advanced prompting techniques.</a:t>
            </a:r>
          </a:p>
          <a:p>
            <a:r>
              <a:rPr lang="en-US">
                <a:ea typeface="+mn-lt"/>
                <a:cs typeface="+mn-lt"/>
              </a:rPr>
              <a:t>Deep Learning based models often resort to shortcuts, leading to errors in multi-step reasoning processes due to their architectural constraints..</a:t>
            </a:r>
          </a:p>
          <a:p>
            <a:r>
              <a:rPr lang="en-US">
                <a:ea typeface="+mn-lt"/>
                <a:cs typeface="+mn-lt"/>
              </a:rPr>
              <a:t>Addressing these challenges is crucial for advancing toward general artificial intelligence capable of sophisticated reasoning and problem-solving across diverse domains.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48936-FCB1-53F7-770C-C85574CA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175E-DEA1-4A17-97BF-01172DBFE470}" type="datetime1"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8088-E855-7617-6CB4-6A1E794B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1878-1E19-4C61-812F-7B039504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179A-FCED-8202-38E6-071917EC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/>
                <a:cs typeface="Times New Roman"/>
              </a:rPr>
              <a:t>COMPLEX REASONING &amp; 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7690-21E4-21BE-FAC2-231E3716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latin typeface="Times New Roman"/>
                <a:cs typeface="Times New Roman"/>
              </a:rPr>
              <a:t>What is ?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Times New Roman"/>
                <a:cs typeface="Times New Roman"/>
              </a:rPr>
              <a:t>Complex reasoning: Solving a problems step by step, requiring multiple layers of thought.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>
                <a:latin typeface="Times New Roman"/>
                <a:cs typeface="Times New Roman"/>
              </a:rPr>
              <a:t>Example: Planning a trip includes: Check weather → Find best route →  Calculate costs → Book hotel.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Times New Roman"/>
                <a:cs typeface="Times New Roman"/>
              </a:rPr>
              <a:t>Function Composition: Applying one function to the output of another.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>
                <a:latin typeface="Times New Roman"/>
                <a:cs typeface="Times New Roman"/>
              </a:rPr>
              <a:t>Example: f(g(x) = ?</a:t>
            </a:r>
            <a:endParaRPr lang="en-US" sz="1600" i="1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sz="1600">
                <a:latin typeface="Times New Roman"/>
                <a:cs typeface="Times New Roman"/>
              </a:rPr>
              <a:t>g(x)=x+2. 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Times New Roman"/>
                <a:cs typeface="Times New Roman"/>
              </a:rPr>
              <a:t>f(x)=2x.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Times New Roman"/>
                <a:cs typeface="Times New Roman"/>
              </a:rPr>
              <a:t>f(g(3))=2(3+2)=10.</a:t>
            </a:r>
          </a:p>
          <a:p>
            <a:pPr>
              <a:lnSpc>
                <a:spcPct val="110000"/>
              </a:lnSpc>
            </a:pP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CAF38BA6-461E-8C9B-75E3-26650731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6B012FB-A187-480C-B704-A9353A534092}" type="datetime1">
              <a:pPr>
                <a:spcAft>
                  <a:spcPts val="600"/>
                </a:spcAft>
              </a:pPr>
              <a:t>3/25/2025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627B6A11-FA39-9BB8-FE43-30C0E3FE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D0E7407-ED1E-2FBD-2F3C-0C71B21A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DE30-FF8F-CBCC-2444-EA5AE5EE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8AA5-AE7C-FAC2-7D99-1D68A028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N. </a:t>
            </a:r>
            <a:r>
              <a:rPr lang="en-US" err="1">
                <a:latin typeface="Calibri"/>
                <a:ea typeface="Calibri"/>
                <a:cs typeface="Calibri"/>
              </a:rPr>
              <a:t>Zubić</a:t>
            </a:r>
            <a:r>
              <a:rPr lang="en-US">
                <a:latin typeface="Calibri"/>
                <a:ea typeface="Calibri"/>
                <a:cs typeface="Calibri"/>
              </a:rPr>
              <a:t>, F. </a:t>
            </a:r>
            <a:r>
              <a:rPr lang="en-US" err="1">
                <a:latin typeface="Calibri"/>
                <a:ea typeface="Calibri"/>
                <a:cs typeface="Calibri"/>
              </a:rPr>
              <a:t>Soldá</a:t>
            </a:r>
            <a:r>
              <a:rPr lang="en-US">
                <a:latin typeface="Calibri"/>
                <a:ea typeface="Calibri"/>
                <a:cs typeface="Calibri"/>
              </a:rPr>
              <a:t>, A. Sulser, and D. </a:t>
            </a:r>
            <a:r>
              <a:rPr lang="en-US" err="1">
                <a:latin typeface="Calibri"/>
                <a:ea typeface="Calibri"/>
                <a:cs typeface="Calibri"/>
              </a:rPr>
              <a:t>Scaramuzza</a:t>
            </a:r>
            <a:r>
              <a:rPr lang="en-US">
                <a:latin typeface="Calibri"/>
                <a:ea typeface="Calibri"/>
                <a:cs typeface="Calibri"/>
              </a:rPr>
              <a:t>, “Limits of Deep Learning: Sequence Modeling through the Lens of Complexity Theory,” </a:t>
            </a:r>
            <a:r>
              <a:rPr lang="en-US" i="1">
                <a:latin typeface="Calibri"/>
                <a:ea typeface="Calibri"/>
                <a:cs typeface="Calibri"/>
              </a:rPr>
              <a:t>arXiv.org</a:t>
            </a:r>
            <a:r>
              <a:rPr lang="en-US">
                <a:latin typeface="Calibri"/>
                <a:ea typeface="Calibri"/>
                <a:cs typeface="Calibri"/>
              </a:rPr>
              <a:t>, 2024. </a:t>
            </a:r>
            <a:r>
              <a:rPr lang="en-US">
                <a:latin typeface="Calibri"/>
                <a:ea typeface="Calibri"/>
                <a:cs typeface="Calibri"/>
                <a:hlinkClick r:id="rId2"/>
              </a:rPr>
              <a:t>https://arxiv.org/abs/2405.16674</a:t>
            </a:r>
            <a:endParaRPr lang="en-US"/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D737-F93C-18E2-3351-872DB3B4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DE6-3B72-4335-9083-613F0D50CAE4}" type="datetime1"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99698-DDD7-462B-F315-A70FB0F3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44B4-CA22-E559-88A9-0C4F4862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4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2FEF-13D2-E88D-60D6-B2A25CAA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09AF-D068-471C-75DD-2E58AB21F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Please feel free to ask questions.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0E95-21AC-063C-52EB-30E94209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420C-0B85-4268-9153-29578A649CFC}" type="datetime1"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EAAF-0BD6-DDB8-14CB-2BEE793B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A33B1-02CC-6AFD-42CF-BD685D2E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A2D8-2A7A-7C8B-532B-4227D854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64" y="1331332"/>
            <a:ext cx="3859397" cy="1167655"/>
          </a:xfrm>
        </p:spPr>
        <p:txBody>
          <a:bodyPr anchor="t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94D1-34EA-C649-C1DB-19275A4B8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324591"/>
            <a:ext cx="6729984" cy="44818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latin typeface="Times New Roman"/>
                <a:cs typeface="Times New Roman"/>
              </a:rPr>
              <a:t>Deep learning has revolutionized numerous fields in Natural language processing, computer vision, scientific computing and autonomous systems. 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Times New Roman"/>
                <a:cs typeface="Times New Roman"/>
              </a:rPr>
              <a:t>Large Language Models(LLMs) capable of solving novel and complex tasks.</a:t>
            </a:r>
          </a:p>
          <a:p>
            <a:r>
              <a:rPr lang="en-US" sz="1600">
                <a:latin typeface="Times New Roman"/>
                <a:cs typeface="Times New Roman"/>
              </a:rPr>
              <a:t>Mastery of </a:t>
            </a:r>
            <a:r>
              <a:rPr lang="en-US" sz="1600" b="1">
                <a:latin typeface="Times New Roman"/>
                <a:cs typeface="Times New Roman"/>
              </a:rPr>
              <a:t>function composition </a:t>
            </a:r>
            <a:r>
              <a:rPr lang="en-US" sz="1600">
                <a:latin typeface="Times New Roman"/>
                <a:cs typeface="Times New Roman"/>
              </a:rPr>
              <a:t>is the objective, as tasks like mathematical problem-solving , learning discrete algorithms , logical reasoning , and dynamic programming  are deeply compositional.</a:t>
            </a:r>
          </a:p>
          <a:p>
            <a:pPr marL="285750" indent="-285750">
              <a:lnSpc>
                <a:spcPct val="110000"/>
              </a:lnSpc>
            </a:pPr>
            <a:r>
              <a:rPr lang="en-US" sz="1600">
                <a:latin typeface="Times New Roman"/>
                <a:cs typeface="Times New Roman"/>
              </a:rPr>
              <a:t>When considering the advanced LLM model </a:t>
            </a:r>
            <a:r>
              <a:rPr lang="en-US" sz="1600" b="1">
                <a:latin typeface="Times New Roman"/>
                <a:cs typeface="Times New Roman"/>
              </a:rPr>
              <a:t>GPT-4 </a:t>
            </a:r>
            <a:r>
              <a:rPr lang="en-US" sz="1600">
                <a:latin typeface="Times New Roman"/>
                <a:cs typeface="Times New Roman"/>
              </a:rPr>
              <a:t>achieving</a:t>
            </a:r>
            <a:r>
              <a:rPr lang="en-US" sz="1600" b="1">
                <a:latin typeface="Times New Roman"/>
                <a:cs typeface="Times New Roman"/>
              </a:rPr>
              <a:t> 27% accuracy </a:t>
            </a:r>
            <a:r>
              <a:rPr lang="en-US" sz="1600">
                <a:latin typeface="Times New Roman"/>
                <a:cs typeface="Times New Roman"/>
              </a:rPr>
              <a:t>when on basic task like </a:t>
            </a:r>
            <a:r>
              <a:rPr lang="en-US" sz="1600" b="1">
                <a:latin typeface="Times New Roman"/>
                <a:cs typeface="Times New Roman"/>
              </a:rPr>
              <a:t>4-by-3 multiplication.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Times New Roman"/>
                <a:cs typeface="Times New Roman"/>
              </a:rPr>
              <a:t>SSM (Structured state space models) were introduced as an alternative to transformers for handling problems that are naturally sequential and require state tracking. 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Times New Roman"/>
                <a:cs typeface="Times New Roman"/>
              </a:rPr>
              <a:t> For the same</a:t>
            </a:r>
            <a:r>
              <a:rPr lang="en-US" sz="1600" b="1">
                <a:latin typeface="Times New Roman"/>
                <a:cs typeface="Times New Roman"/>
              </a:rPr>
              <a:t> 4-by-3-digit multiplication task,</a:t>
            </a:r>
            <a:r>
              <a:rPr lang="en-US" sz="1600">
                <a:latin typeface="Times New Roman"/>
                <a:cs typeface="Times New Roman"/>
              </a:rPr>
              <a:t> an </a:t>
            </a:r>
            <a:r>
              <a:rPr lang="en-US" sz="1600" b="1">
                <a:latin typeface="Times New Roman"/>
                <a:cs typeface="Times New Roman"/>
              </a:rPr>
              <a:t>SSM-Attention hybrid model</a:t>
            </a:r>
            <a:r>
              <a:rPr lang="en-US" sz="1600">
                <a:latin typeface="Times New Roman"/>
                <a:cs typeface="Times New Roman"/>
              </a:rPr>
              <a:t>, achieves only </a:t>
            </a:r>
            <a:r>
              <a:rPr lang="en-US" sz="1600" b="1">
                <a:latin typeface="Times New Roman"/>
                <a:cs typeface="Times New Roman"/>
              </a:rPr>
              <a:t>17% accuracy.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99316C1B-A38A-437B-2258-5A9746CB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8372F4FE-D28C-4B37-B4F3-5E418BAE5820}" type="datetime1">
              <a:pPr>
                <a:spcAft>
                  <a:spcPts val="600"/>
                </a:spcAft>
              </a:pPr>
              <a:t>3/25/2025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CA833980-3CA3-A4B0-7FB0-36287349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73E61FB-CE7B-BFD3-5A23-F3034FC4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9AB9-EBED-F08F-4FB0-F73A35FD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88" y="1209998"/>
            <a:ext cx="5550770" cy="1324720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THEOREMS ON SSM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2807-49F1-5FB0-8EA9-33B5DB85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371" y="1872565"/>
            <a:ext cx="5759228" cy="4069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Complexity theory reveals that transformers come under weak complexity class </a:t>
            </a:r>
            <a:r>
              <a:rPr lang="en-US" sz="1600">
                <a:latin typeface="Times New Roman"/>
                <a:ea typeface="+mn-lt"/>
                <a:cs typeface="+mn-lt"/>
              </a:rPr>
              <a:t>TC^0.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>
                <a:latin typeface="Times New Roman"/>
                <a:cs typeface="Times New Roman"/>
              </a:rPr>
              <a:t>In this paper; </a:t>
            </a:r>
            <a:r>
              <a:rPr lang="en-US" sz="1600">
                <a:latin typeface="Times New Roman"/>
                <a:ea typeface="+mn-lt"/>
                <a:cs typeface="+mn-lt"/>
              </a:rPr>
              <a:t>We provide a theoretical framework using complexity theory to explain the limitations of SSMs in sequence modeling.</a:t>
            </a:r>
            <a:endParaRPr lang="en-US" sz="1600">
              <a:latin typeface="Times New Roman"/>
              <a:ea typeface="+mn-lt"/>
              <a:cs typeface="Times New Roman"/>
            </a:endParaRPr>
          </a:p>
          <a:p>
            <a:r>
              <a:rPr lang="en-US" sz="1600">
                <a:latin typeface="Times New Roman"/>
                <a:ea typeface="+mn-lt"/>
                <a:cs typeface="Times New Roman"/>
              </a:rPr>
              <a:t>Theorem</a:t>
            </a:r>
            <a:r>
              <a:rPr lang="en-US" sz="1600">
                <a:latin typeface="Times New Roman"/>
                <a:cs typeface="Times New Roman"/>
              </a:rPr>
              <a:t> 1: one-layer SSM cannot solve function composition.</a:t>
            </a:r>
            <a:endParaRPr lang="en-US"/>
          </a:p>
          <a:p>
            <a:r>
              <a:rPr lang="en-US" sz="1600">
                <a:latin typeface="Times New Roman"/>
                <a:cs typeface="Times New Roman"/>
              </a:rPr>
              <a:t>Theorem 2: Related to Chain of Thought prompting.</a:t>
            </a:r>
          </a:p>
          <a:p>
            <a:r>
              <a:rPr lang="en-US" sz="1600">
                <a:latin typeface="Times New Roman"/>
                <a:cs typeface="Times New Roman"/>
              </a:rPr>
              <a:t>Theorem 3 &amp; 4: Limits of what SSM can handle using multi-layer approach.</a:t>
            </a:r>
          </a:p>
          <a:p>
            <a:pPr marL="0" indent="0">
              <a:buNone/>
            </a:pPr>
            <a:endParaRPr lang="en-US" sz="160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endParaRPr lang="en-US" sz="160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endParaRPr lang="en-US" sz="1600">
              <a:latin typeface="Times New Roman"/>
              <a:cs typeface="Times New Roman"/>
            </a:endParaRPr>
          </a:p>
          <a:p>
            <a:endParaRPr lang="en-US" sz="1600">
              <a:latin typeface="Times New Roman"/>
              <a:cs typeface="Times New Roman"/>
            </a:endParaRPr>
          </a:p>
          <a:p>
            <a:endParaRPr lang="en-US" sz="1600">
              <a:latin typeface="Times New Roman"/>
              <a:cs typeface="Times New Roman"/>
            </a:endParaRPr>
          </a:p>
          <a:p>
            <a:endParaRPr 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00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100A-5BAF-6603-4195-E8C6B7F3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120286"/>
            <a:ext cx="3099816" cy="2630676"/>
          </a:xfrm>
        </p:spPr>
        <p:txBody>
          <a:bodyPr anchor="t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FA74-A2FB-7316-8E24-6B810A17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588003"/>
            <a:ext cx="6729984" cy="4218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Research has highlighted architectural and training limitations that prevent these models from maintaining accuracy over multiple reasoning steps, leading to issues like hallucinations and reasoning errors.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/>
                <a:cs typeface="Times New Roman"/>
              </a:rPr>
              <a:t>These findings, demonstrating that </a:t>
            </a:r>
            <a:r>
              <a:rPr lang="en-US" sz="1600" dirty="0" err="1">
                <a:latin typeface="Times New Roman"/>
                <a:cs typeface="Times New Roman"/>
              </a:rPr>
              <a:t>CoT</a:t>
            </a:r>
            <a:r>
              <a:rPr lang="en-US" sz="1600" dirty="0">
                <a:latin typeface="Times New Roman"/>
                <a:cs typeface="Times New Roman"/>
              </a:rPr>
              <a:t> prompting does not overcome the fundamental computational limitations.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/>
                <a:cs typeface="Times New Roman"/>
              </a:rPr>
              <a:t>SSM comes fit within </a:t>
            </a:r>
            <a:r>
              <a:rPr lang="en-US" sz="1600" b="1" dirty="0">
                <a:latin typeface="Times New Roman"/>
                <a:cs typeface="Times New Roman"/>
              </a:rPr>
              <a:t>computational complexity classes</a:t>
            </a:r>
            <a:r>
              <a:rPr lang="en-US" sz="1600" dirty="0">
                <a:latin typeface="Times New Roman"/>
                <a:cs typeface="Times New Roman"/>
              </a:rPr>
              <a:t> (specifically the class L)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/>
                <a:cs typeface="Times New Roman"/>
              </a:rPr>
              <a:t>These approaches aim to combine the strengths of neural networks with symbolic computation to overcome the shortcomings in tasks requiring complex, multi-step reasoning.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0D40E94B-2B2E-9D77-DE15-B11963BB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1E3A972-EFAC-4F69-8119-3CE48AB1D3CC}" type="datetime1">
              <a:pPr>
                <a:spcAft>
                  <a:spcPts val="600"/>
                </a:spcAft>
              </a:pPr>
              <a:t>3/25/2025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D3D2479-F05E-B474-D96D-5EC40F75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D5DD881-C87F-730F-C7A4-5578E5A7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0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64D6-FAF5-9E8C-EA06-24FD6C99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26" y="1324157"/>
            <a:ext cx="10168128" cy="769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STRUCTURED STATE SPACE MODEL(SSM)</a:t>
            </a:r>
            <a:endParaRPr lang="en-US" sz="2800" kern="1200">
              <a:latin typeface="Times New Roman"/>
              <a:cs typeface="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7042B8-A62E-A85D-E91A-ECD64F3895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235" y="2208557"/>
            <a:ext cx="6034714" cy="3711470"/>
          </a:xfrm>
        </p:spPr>
      </p:pic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530C6003-88A3-F1ED-21CC-1C3019D4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8D572B5-126F-4CBE-8C47-3A6414ADFFF7}" type="datetime1">
              <a:pPr>
                <a:spcAft>
                  <a:spcPts val="600"/>
                </a:spcAft>
              </a:pPr>
              <a:t>3/25/2025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105B818-F8F1-4AA3-BAC0-3716D100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AB04E54-C4E2-7F2D-C1F9-2CE3C4EA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83CDF-798C-4528-DF57-70E989831548}"/>
              </a:ext>
            </a:extLst>
          </p:cNvPr>
          <p:cNvSpPr txBox="1"/>
          <p:nvPr/>
        </p:nvSpPr>
        <p:spPr>
          <a:xfrm>
            <a:off x="914400" y="2215907"/>
            <a:ext cx="5105400" cy="38440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x′(t)=Ax(t)+Bu(t) 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y(t)=</a:t>
            </a:r>
            <a:r>
              <a:rPr lang="en-US" sz="2000" err="1">
                <a:latin typeface="Times New Roman"/>
                <a:cs typeface="Times New Roman"/>
              </a:rPr>
              <a:t>Cx</a:t>
            </a:r>
            <a:r>
              <a:rPr lang="en-US" sz="2000">
                <a:latin typeface="Times New Roman"/>
                <a:cs typeface="Times New Roman"/>
              </a:rPr>
              <a:t>(t)+Du(t), where 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x(t): Hidden state representation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u(t): Input sequence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y(t): Output sequence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A,B,C,D: Learnable system matrices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471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0C40-31AF-204D-E93E-10719D39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56D2-62E5-45FF-E297-57E9DBB0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composition problem:</a:t>
            </a:r>
          </a:p>
          <a:p>
            <a:r>
              <a:rPr lang="en-US" dirty="0"/>
              <a:t>the zeroth part describes the argument x ∈ A, e.g. </a:t>
            </a:r>
            <a:r>
              <a:rPr lang="en-US" i="1" dirty="0"/>
              <a:t>‘Frédéric Chopin’,</a:t>
            </a:r>
            <a:endParaRPr lang="en-US" dirty="0"/>
          </a:p>
          <a:p>
            <a:r>
              <a:rPr lang="en-US" dirty="0"/>
              <a:t>the first part describes the function g through |A| sentences in simple, unambiguous language separated by punctuation, e.g., </a:t>
            </a:r>
            <a:r>
              <a:rPr lang="en-US" i="1" dirty="0"/>
              <a:t>’the father of Frédéric Chopin is Nicolas Chopin’,</a:t>
            </a:r>
          </a:p>
          <a:p>
            <a:r>
              <a:rPr lang="en-US" dirty="0"/>
              <a:t>the second part consists of |B| sentences describing the function f , e.g., </a:t>
            </a:r>
            <a:r>
              <a:rPr lang="en-US" i="1" dirty="0"/>
              <a:t>’the birthday of Nicolas Chopin is April 15, 1771’,</a:t>
            </a:r>
          </a:p>
          <a:p>
            <a:r>
              <a:rPr lang="en-US" dirty="0"/>
              <a:t>4. the third part is the query question asking for the value of f (g(x)), e.g. </a:t>
            </a:r>
            <a:r>
              <a:rPr lang="en-US" i="1" dirty="0"/>
              <a:t>‘what is the birthday of Frédéric Chopin’s father?’</a:t>
            </a:r>
          </a:p>
          <a:p>
            <a:pPr marL="0" indent="0">
              <a:buNone/>
            </a:pPr>
            <a:r>
              <a:rPr lang="en-US" dirty="0"/>
              <a:t>Consider a function composition problem with input domain size |A| = |B| = n and an SSM layer ℒ with embedding dimension d and computation precision p.</a:t>
            </a:r>
          </a:p>
          <a:p>
            <a:pPr marL="0" indent="0">
              <a:buNone/>
            </a:pPr>
            <a:r>
              <a:rPr lang="en-US" dirty="0"/>
              <a:t>Let R = n log n−(d</a:t>
            </a:r>
            <a:r>
              <a:rPr lang="en-US" baseline="30000" dirty="0"/>
              <a:t>2</a:t>
            </a:r>
            <a:r>
              <a:rPr lang="en-US" dirty="0"/>
              <a:t>+d)p ≥ 0, then the probability that L answers the query incorrectly is at least R/(3n log n) if f is sampled uniformly at random from C</a:t>
            </a:r>
            <a:r>
              <a:rPr lang="en-US" baseline="30000" dirty="0"/>
              <a:t>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A0660-9FB2-F597-E7BE-ABA25488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A49C-DAE7-4E57-996D-9A1A98E1A98F}" type="datetime1">
              <a:rPr lang="en-US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1DB9-EE62-BEA0-A750-4D755C3A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8A3B-BE28-2DC8-8FC2-11BD88B1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9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78FB-9449-644F-0258-673E879A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030C-19C5-8196-9429-268B1C85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an iterated composition problem with domain size n, computation precision p, and embedding dimension d. An SSM layer requires </a:t>
            </a:r>
            <a:r>
              <a:rPr lang="el-GR" dirty="0"/>
              <a:t>Ω( √</a:t>
            </a:r>
            <a:r>
              <a:rPr lang="en-US" dirty="0"/>
              <a:t>(n log n) / </a:t>
            </a:r>
            <a:r>
              <a:rPr lang="en-US" dirty="0" err="1"/>
              <a:t>dp</a:t>
            </a:r>
            <a:r>
              <a:rPr lang="en-US" dirty="0"/>
              <a:t> ) </a:t>
            </a:r>
            <a:r>
              <a:rPr lang="en-US" dirty="0" err="1"/>
              <a:t>CoT</a:t>
            </a:r>
            <a:r>
              <a:rPr lang="en-US" dirty="0"/>
              <a:t> steps for answering correctly iterated function composition prompts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2518-9623-81C5-F547-C80FDDC2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812-F886-F648-838B-F1D4B29ECFA5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C916C-9524-D376-F679-9A3AF60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3526-CB47-3F1C-24D7-EF010E96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5B2A-246C-DF43-DD2E-FA78F0C0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286C-B8E6-2451-7AA4-44176015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problems of Derivability and 2-SAT cannot be solved by log-precision linear or</a:t>
            </a:r>
            <a:br>
              <a:rPr lang="en-US" dirty="0"/>
            </a:br>
            <a:r>
              <a:rPr lang="en-US" dirty="0"/>
              <a:t>S6-SSMs provided L ≠ NL. For Mod 2 SAT, the result is valid provided the weaker statement</a:t>
            </a:r>
            <a:br>
              <a:rPr lang="en-US" dirty="0"/>
            </a:br>
            <a:r>
              <a:rPr lang="en-US" dirty="0"/>
              <a:t>L ≠ </a:t>
            </a:r>
            <a:r>
              <a:rPr lang="en-US" i="1" dirty="0"/>
              <a:t>Mod</a:t>
            </a:r>
            <a:r>
              <a:rPr lang="en-US" dirty="0"/>
              <a:t> 2 L holds. For Horn SAT and Circuit Evaluation, the result holds unless the stronger statement L = P holds.</a:t>
            </a:r>
          </a:p>
          <a:p>
            <a:pPr marL="0" indent="0">
              <a:buNone/>
            </a:pPr>
            <a:r>
              <a:rPr lang="en-US" i="1" dirty="0"/>
              <a:t>Corollary:</a:t>
            </a:r>
            <a:r>
              <a:rPr lang="en-US" dirty="0"/>
              <a:t> SSMs cannot solve problems beyond complexity-class L.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26C9-4739-87A4-7744-5DF70335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B1D4-7A79-F14E-BAE0-1DD2E39D0221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8C080-D03F-0AE8-6AA3-03F50897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9A62-385F-4E14-0C8F-FDD36341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761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1249</Words>
  <Application>Microsoft Office PowerPoint</Application>
  <PresentationFormat>Widescreen</PresentationFormat>
  <Paragraphs>153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DashVTI</vt:lpstr>
      <vt:lpstr>LIMITS OF DEEP LEARNING: SEQUENCE MODELING THROUGH THE LENS OF COMPLEXITY THEORY </vt:lpstr>
      <vt:lpstr>COMPLEX REASONING &amp; FUNCTION COMPOSITION</vt:lpstr>
      <vt:lpstr>INTRODUCTION</vt:lpstr>
      <vt:lpstr>THEOREMS ON SSM</vt:lpstr>
      <vt:lpstr>RELATED WORK</vt:lpstr>
      <vt:lpstr>STRUCTURED STATE SPACE MODEL(SSM)</vt:lpstr>
      <vt:lpstr>Theorem 1</vt:lpstr>
      <vt:lpstr>Theorem 2</vt:lpstr>
      <vt:lpstr>Theorem 3</vt:lpstr>
      <vt:lpstr>Theorem 4</vt:lpstr>
      <vt:lpstr>PowerPoint Presentation</vt:lpstr>
      <vt:lpstr>Composition Tasks - Quantitative Analysis </vt:lpstr>
      <vt:lpstr>Complex Compositional Tasks - Multi-digit Multiplication</vt:lpstr>
      <vt:lpstr>Complex Compositional Tasks - Multi-digit Multiplication Quantitative Analysis  </vt:lpstr>
      <vt:lpstr>Complex Compositional Tasks - Einstein’s Puzzle   </vt:lpstr>
      <vt:lpstr>Complex Compositional Tasks - Einstein’s Puzzle Quantitative Analysis  </vt:lpstr>
      <vt:lpstr>Complex Compositional Tasks - Dynamic Programming   </vt:lpstr>
      <vt:lpstr>Complex Compositional Tasks - Dynamic Programming Quantitative Analysis  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Dimitriye Paljm Danilovic</cp:lastModifiedBy>
  <cp:revision>6</cp:revision>
  <dcterms:created xsi:type="dcterms:W3CDTF">2025-03-23T18:45:41Z</dcterms:created>
  <dcterms:modified xsi:type="dcterms:W3CDTF">2025-03-25T17:56:36Z</dcterms:modified>
</cp:coreProperties>
</file>