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D3C62B-9737-4C4F-851E-7340CB32E2D5}" v="92" dt="2025-08-04T15:28:20.4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 </a:t>
            </a:r>
            <a:r>
              <a:rPr lang="en-US" dirty="0">
                <a:solidFill>
                  <a:schemeClr val="accent1"/>
                </a:solidFill>
              </a:rPr>
              <a:t>POWER SYSTEM FAULT DETECTION &amp; CLASSIFICATION</a:t>
            </a:r>
            <a:r>
              <a:rPr lang="en-US" dirty="0"/>
              <a:t> </a:t>
            </a:r>
            <a:r>
              <a:rPr lang="en-US" b="1" dirty="0">
                <a:solidFill>
                  <a:schemeClr val="accent1"/>
                </a:solidFill>
                <a:latin typeface="Arial" panose="020B0604020202020204" pitchFamily="34" charset="0"/>
                <a:cs typeface="Arial" panose="020B0604020202020204" pitchFamily="34" charset="0"/>
              </a:rPr>
              <a:t>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Neela </a:t>
            </a:r>
            <a:r>
              <a:rPr lang="en-US" sz="2000" b="1" dirty="0" err="1">
                <a:solidFill>
                  <a:schemeClr val="accent1">
                    <a:lumMod val="75000"/>
                  </a:schemeClr>
                </a:solidFill>
                <a:latin typeface="Arial"/>
                <a:cs typeface="Arial"/>
              </a:rPr>
              <a:t>Saisowmya</a:t>
            </a:r>
            <a:r>
              <a:rPr lang="en-US" sz="2000" b="1" dirty="0">
                <a:solidFill>
                  <a:schemeClr val="accent1">
                    <a:lumMod val="75000"/>
                  </a:schemeClr>
                </a:solidFill>
                <a:latin typeface="Arial"/>
                <a:cs typeface="Arial"/>
              </a:rPr>
              <a:t>-JNTUH UCEJ-Information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400" dirty="0"/>
              <a:t>Kaggle Dataset: </a:t>
            </a:r>
            <a:r>
              <a:rPr lang="en-US" sz="2400" dirty="0"/>
              <a:t>Power System Fault Detection &amp; Classification </a:t>
            </a:r>
            <a:r>
              <a:rPr lang="en-IN" sz="2400" dirty="0"/>
              <a:t>Dataset</a:t>
            </a:r>
          </a:p>
          <a:p>
            <a:r>
              <a:rPr lang="en-IN" sz="2400" dirty="0"/>
              <a:t>scikit-learn documentation</a:t>
            </a:r>
          </a:p>
          <a:p>
            <a:r>
              <a:rPr lang="en-IN" sz="2400" dirty="0"/>
              <a:t>IBM Cloud documentation</a:t>
            </a:r>
          </a:p>
          <a:p>
            <a:r>
              <a:rPr lang="en-IN" sz="2400" dirty="0"/>
              <a:t>IBM Watson.ai Studio documentation.</a:t>
            </a:r>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6" name="Picture 5">
            <a:extLst>
              <a:ext uri="{FF2B5EF4-FFF2-40B4-BE49-F238E27FC236}">
                <a16:creationId xmlns:a16="http://schemas.microsoft.com/office/drawing/2014/main" id="{9B0818F4-3387-16B7-4C6D-BB38A8D679D6}"/>
              </a:ext>
            </a:extLst>
          </p:cNvPr>
          <p:cNvPicPr>
            <a:picLocks noChangeAspect="1"/>
          </p:cNvPicPr>
          <p:nvPr/>
        </p:nvPicPr>
        <p:blipFill>
          <a:blip r:embed="rId2"/>
          <a:stretch>
            <a:fillRect/>
          </a:stretch>
        </p:blipFill>
        <p:spPr>
          <a:xfrm>
            <a:off x="581192" y="1309692"/>
            <a:ext cx="9581055" cy="5548307"/>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Journey to Cloud)</a:t>
            </a:r>
          </a:p>
        </p:txBody>
      </p:sp>
      <p:pic>
        <p:nvPicPr>
          <p:cNvPr id="6" name="Picture 5">
            <a:extLst>
              <a:ext uri="{FF2B5EF4-FFF2-40B4-BE49-F238E27FC236}">
                <a16:creationId xmlns:a16="http://schemas.microsoft.com/office/drawing/2014/main" id="{1E1ADAD3-B3F5-AD00-B34A-4369A5ACEBD5}"/>
              </a:ext>
            </a:extLst>
          </p:cNvPr>
          <p:cNvPicPr>
            <a:picLocks noChangeAspect="1"/>
          </p:cNvPicPr>
          <p:nvPr/>
        </p:nvPicPr>
        <p:blipFill>
          <a:blip r:embed="rId2"/>
          <a:stretch>
            <a:fillRect/>
          </a:stretch>
        </p:blipFill>
        <p:spPr>
          <a:xfrm>
            <a:off x="437071" y="1576913"/>
            <a:ext cx="10150415" cy="486989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RAG Lab)</a:t>
            </a:r>
          </a:p>
        </p:txBody>
      </p:sp>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Problem Statement </a:t>
            </a:r>
          </a:p>
          <a:p>
            <a:pPr marL="305435" indent="-305435"/>
            <a:r>
              <a:rPr lang="en-US" sz="2000" b="1" dirty="0">
                <a:latin typeface="Arial" panose="020B0604020202020204" pitchFamily="34" charset="0"/>
                <a:ea typeface="+mn-lt"/>
                <a:cs typeface="Arial" panose="020B0604020202020204" pitchFamily="34" charset="0"/>
              </a:rPr>
              <a:t>Proposed System/Solution</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System Development Approach</a:t>
            </a:r>
            <a:endParaRPr lang="en-US" dirty="0">
              <a:latin typeface="Arial" panose="020B0604020202020204" pitchFamily="34" charset="0"/>
              <a:ea typeface="+mn-lt"/>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Algorithm &amp; Deployment  </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Result (Output Image)</a:t>
            </a:r>
          </a:p>
          <a:p>
            <a:pPr marL="305435" indent="-305435"/>
            <a:r>
              <a:rPr lang="en-US" sz="2000" b="1" dirty="0">
                <a:latin typeface="Arial" panose="020B0604020202020204" pitchFamily="34" charset="0"/>
                <a:ea typeface="+mn-lt"/>
                <a:cs typeface="Arial" panose="020B0604020202020204" pitchFamily="34" charset="0"/>
              </a:rPr>
              <a:t>Conclusion</a:t>
            </a:r>
            <a:endParaRPr lang="en-US" dirty="0">
              <a:latin typeface="Arial" panose="020B0604020202020204" pitchFamily="34" charset="0"/>
              <a:cs typeface="Arial" panose="020B0604020202020204" pitchFamily="34" charset="0"/>
            </a:endParaRPr>
          </a:p>
          <a:p>
            <a:pPr marL="305435" indent="-305435"/>
            <a:r>
              <a:rPr lang="en-US" sz="2000" b="1" dirty="0">
                <a:latin typeface="Arial" panose="020B0604020202020204" pitchFamily="34" charset="0"/>
                <a:ea typeface="+mn-lt"/>
                <a:cs typeface="Arial" panose="020B0604020202020204" pitchFamily="34" charset="0"/>
              </a:rPr>
              <a:t>Future Scope</a:t>
            </a:r>
          </a:p>
          <a:p>
            <a:pPr marL="305435" indent="-305435"/>
            <a:r>
              <a:rPr lang="en-US" sz="2000" b="1" dirty="0">
                <a:latin typeface="Arial" panose="020B0604020202020204" pitchFamily="34" charset="0"/>
                <a:ea typeface="+mn-lt"/>
                <a:cs typeface="Arial" panose="020B0604020202020204" pitchFamily="34" charset="0"/>
              </a:rPr>
              <a:t>References</a:t>
            </a:r>
            <a:endParaRPr lang="en-US" dirty="0">
              <a:latin typeface="Arial" panose="020B0604020202020204" pitchFamily="34" charset="0"/>
              <a:cs typeface="Arial" panose="020B0604020202020204" pitchFamily="34" charset="0"/>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IN" sz="1600" b="1" dirty="0">
                <a:solidFill>
                  <a:srgbClr val="0F0F0F"/>
                </a:solidFill>
                <a:latin typeface="Arial" panose="020B0604020202020204" pitchFamily="34" charset="0"/>
                <a:ea typeface="+mn-lt"/>
                <a:cs typeface="Arial" panose="020B0604020202020204" pitchFamily="34" charset="0"/>
              </a:rPr>
              <a:t>Example</a:t>
            </a:r>
            <a:r>
              <a:rPr lang="en-IN" sz="1400" dirty="0">
                <a:solidFill>
                  <a:srgbClr val="0F0F0F"/>
                </a:solidFill>
                <a:ea typeface="+mn-lt"/>
                <a:cs typeface="+mn-lt"/>
              </a:rPr>
              <a:t>: </a:t>
            </a:r>
            <a:r>
              <a:rPr lang="en-US" sz="1400" dirty="0"/>
              <a:t>Power system faults such as </a:t>
            </a:r>
            <a:r>
              <a:rPr lang="en-US" sz="1400" b="1" dirty="0"/>
              <a:t>line-to-ground</a:t>
            </a:r>
            <a:r>
              <a:rPr lang="en-US" sz="1400" dirty="0"/>
              <a:t>, </a:t>
            </a:r>
            <a:r>
              <a:rPr lang="en-US" sz="1400" b="1" dirty="0"/>
              <a:t>line-to-line</a:t>
            </a:r>
            <a:r>
              <a:rPr lang="en-US" sz="1400" dirty="0"/>
              <a:t>, and </a:t>
            </a:r>
            <a:r>
              <a:rPr lang="en-US" sz="1400" b="1" dirty="0"/>
              <a:t>three-phase faults</a:t>
            </a:r>
            <a:r>
              <a:rPr lang="en-US" sz="1400" dirty="0"/>
              <a:t> can severely disrupt power distribution, damage electrical equipment, and compromise grid reliability. The traditional process of identifying these faults is often </a:t>
            </a:r>
            <a:r>
              <a:rPr lang="en-US" sz="1400" b="1" dirty="0"/>
              <a:t>manual, time-consuming, and error-prone</a:t>
            </a:r>
            <a:r>
              <a:rPr lang="en-US" sz="1400" dirty="0"/>
              <a:t>. Therefore, there is a need for an </a:t>
            </a:r>
            <a:r>
              <a:rPr lang="en-US" sz="1400" b="1" dirty="0"/>
              <a:t>automated, machine learning-based solution</a:t>
            </a:r>
            <a:r>
              <a:rPr lang="en-US" sz="1400" dirty="0"/>
              <a:t> that can </a:t>
            </a:r>
            <a:r>
              <a:rPr lang="en-US" sz="1400" b="1" dirty="0"/>
              <a:t>detect and classify different types of faults accurately and in real-time</a:t>
            </a:r>
            <a:r>
              <a:rPr lang="en-US" sz="1400" dirty="0"/>
              <a:t> using </a:t>
            </a:r>
            <a:r>
              <a:rPr lang="en-US" sz="1400" b="1" dirty="0"/>
              <a:t>voltage and current phasor data</a:t>
            </a:r>
            <a:r>
              <a:rPr lang="en-US" sz="1400" dirty="0"/>
              <a:t>.</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lvl="0" indent="0" defTabSz="914400" eaLnBrk="0" fontAlgn="base" hangingPunct="0">
              <a:lnSpc>
                <a:spcPct val="100000"/>
              </a:lnSpc>
              <a:spcBef>
                <a:spcPct val="0"/>
              </a:spcBef>
              <a:spcAft>
                <a:spcPct val="0"/>
              </a:spcAft>
              <a:buClrTx/>
              <a:buSzTx/>
              <a:buNone/>
            </a:pP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sz="1400" dirty="0"/>
              <a:t>The system uses machine learning to detect and classify power system faults in real time using voltage and current phasor data. It is deployed on IBM Cloud for automated fault monitoring.</a:t>
            </a:r>
          </a:p>
          <a:p>
            <a:pPr marL="0" lv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Data Collection:</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Dataset from Kaggle includes labeled data for Normal, LG, LL, DLG, and 3Φ faults.</a:t>
            </a:r>
          </a:p>
          <a:p>
            <a:pPr marL="0" lvl="0" indent="0" defTabSz="914400" eaLnBrk="0" fontAlgn="base" hangingPunct="0">
              <a:lnSpc>
                <a:spcPct val="100000"/>
              </a:lnSpc>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Data Preprocessing:</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Voltage and current values are normalized.</a:t>
            </a:r>
          </a:p>
          <a:p>
            <a:pPr marL="0" lvl="0" indent="0" defTabSz="914400" eaLnBrk="0" fontAlgn="base" hangingPunct="0">
              <a:lnSpc>
                <a:spcPct val="100000"/>
              </a:lnSpc>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Machine Learning Algorithm:</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Random Forest Classifier trained to classify fault types based on phase data.</a:t>
            </a:r>
          </a:p>
          <a:p>
            <a:pPr marL="0" lvl="0" indent="0" defTabSz="914400" eaLnBrk="0" fontAlgn="base" hangingPunct="0">
              <a:lnSpc>
                <a:spcPct val="100000"/>
              </a:lnSpc>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Deployment:</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Model exported with </a:t>
            </a:r>
            <a:r>
              <a:rPr lang="en-US" altLang="en-US" sz="1400" dirty="0" err="1">
                <a:solidFill>
                  <a:schemeClr val="tx1"/>
                </a:solidFill>
                <a:latin typeface="Arial" panose="020B0604020202020204" pitchFamily="34" charset="0"/>
              </a:rPr>
              <a:t>joblib</a:t>
            </a:r>
            <a:r>
              <a:rPr lang="en-US" altLang="en-US" sz="1400" dirty="0">
                <a:solidFill>
                  <a:schemeClr val="tx1"/>
                </a:solidFill>
                <a:latin typeface="Arial" panose="020B0604020202020204" pitchFamily="34" charset="0"/>
              </a:rPr>
              <a:t> and deployed on IBM Watson Studio (Cloud Lite) as a REST API.</a:t>
            </a:r>
          </a:p>
          <a:p>
            <a:pPr marL="0" lvl="0" indent="0" defTabSz="914400" eaLnBrk="0" fontAlgn="base" hangingPunct="0">
              <a:lnSpc>
                <a:spcPct val="100000"/>
              </a:lnSpc>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Evaluation:</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Achieved ~95% accuracy using metrics like precision, recall, and F1-score.</a:t>
            </a:r>
          </a:p>
          <a:p>
            <a:pPr marL="0" lvl="0" indent="0" defTabSz="914400" eaLnBrk="0" fontAlgn="base" hangingPunct="0">
              <a:lnSpc>
                <a:spcPct val="100000"/>
              </a:lnSpc>
              <a:spcBef>
                <a:spcPct val="0"/>
              </a:spcBef>
              <a:spcAft>
                <a:spcPct val="0"/>
              </a:spcAft>
              <a:buClrTx/>
              <a:buSzTx/>
              <a:buNone/>
            </a:pPr>
            <a:endParaRPr lang="en-US" altLang="en-US" sz="14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400" b="1" dirty="0">
                <a:solidFill>
                  <a:schemeClr val="tx1"/>
                </a:solidFill>
                <a:latin typeface="Arial" panose="020B0604020202020204" pitchFamily="34" charset="0"/>
              </a:rPr>
              <a:t>🔹 Result:</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Accurately detects faults and supports real-time grid monitoring via cloud integration.</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1600" b="1" dirty="0">
                <a:solidFill>
                  <a:srgbClr val="0F0F0F"/>
                </a:solidFill>
                <a:ea typeface="+mn-lt"/>
                <a:cs typeface="+mn-lt"/>
              </a:rPr>
              <a:t>1. System Requirements</a:t>
            </a:r>
          </a:p>
          <a:p>
            <a:pPr marL="0" indent="0">
              <a:buNone/>
            </a:pPr>
            <a:r>
              <a:rPr lang="en-IN" sz="1600" b="1" dirty="0">
                <a:solidFill>
                  <a:srgbClr val="0F0F0F"/>
                </a:solidFill>
                <a:ea typeface="+mn-lt"/>
                <a:cs typeface="+mn-lt"/>
              </a:rPr>
              <a:t>     </a:t>
            </a:r>
            <a:r>
              <a:rPr lang="en-IN" sz="1600" b="1" dirty="0" err="1">
                <a:solidFill>
                  <a:srgbClr val="0F0F0F"/>
                </a:solidFill>
                <a:ea typeface="+mn-lt"/>
                <a:cs typeface="+mn-lt"/>
              </a:rPr>
              <a:t>Hardware:</a:t>
            </a:r>
            <a:r>
              <a:rPr lang="en-IN" sz="1600" dirty="0" err="1">
                <a:solidFill>
                  <a:srgbClr val="0F0F0F"/>
                </a:solidFill>
                <a:ea typeface="+mn-lt"/>
                <a:cs typeface="+mn-lt"/>
              </a:rPr>
              <a:t>Minimum</a:t>
            </a:r>
            <a:r>
              <a:rPr lang="en-IN" sz="1600" dirty="0">
                <a:solidFill>
                  <a:srgbClr val="0F0F0F"/>
                </a:solidFill>
                <a:ea typeface="+mn-lt"/>
                <a:cs typeface="+mn-lt"/>
              </a:rPr>
              <a:t> 4 GB RAM, 2-core CPU (for local dev), Cloud compute via IBM Cloud Lite</a:t>
            </a:r>
          </a:p>
          <a:p>
            <a:pPr marL="0" indent="0">
              <a:buNone/>
            </a:pPr>
            <a:r>
              <a:rPr lang="en-IN" sz="1600" b="1" dirty="0">
                <a:solidFill>
                  <a:srgbClr val="0F0F0F"/>
                </a:solidFill>
                <a:ea typeface="+mn-lt"/>
                <a:cs typeface="+mn-lt"/>
              </a:rPr>
              <a:t>     </a:t>
            </a:r>
            <a:r>
              <a:rPr lang="en-IN" sz="1600" b="1" dirty="0" err="1">
                <a:solidFill>
                  <a:srgbClr val="0F0F0F"/>
                </a:solidFill>
                <a:ea typeface="+mn-lt"/>
                <a:cs typeface="+mn-lt"/>
              </a:rPr>
              <a:t>Software:</a:t>
            </a:r>
            <a:r>
              <a:rPr lang="en-IN" sz="1600" dirty="0" err="1">
                <a:solidFill>
                  <a:srgbClr val="0F0F0F"/>
                </a:solidFill>
                <a:ea typeface="+mn-lt"/>
                <a:cs typeface="+mn-lt"/>
              </a:rPr>
              <a:t>Python</a:t>
            </a:r>
            <a:r>
              <a:rPr lang="en-IN" sz="1600" dirty="0">
                <a:solidFill>
                  <a:srgbClr val="0F0F0F"/>
                </a:solidFill>
                <a:ea typeface="+mn-lt"/>
                <a:cs typeface="+mn-lt"/>
              </a:rPr>
              <a:t> , 3.8+Jupyter Notebook (via IBM Watson Studio) ,IBM Cloud Lite account , IBM Watson Machine</a:t>
            </a:r>
          </a:p>
          <a:p>
            <a:pPr marL="0" indent="0">
              <a:buNone/>
            </a:pPr>
            <a:r>
              <a:rPr lang="en-IN" sz="1600" b="1" dirty="0">
                <a:solidFill>
                  <a:srgbClr val="0F0F0F"/>
                </a:solidFill>
                <a:ea typeface="+mn-lt"/>
                <a:cs typeface="+mn-lt"/>
              </a:rPr>
              <a:t>2. Libraries/Tools </a:t>
            </a:r>
            <a:r>
              <a:rPr lang="en-IN" sz="1600" b="1" dirty="0" err="1">
                <a:solidFill>
                  <a:srgbClr val="0F0F0F"/>
                </a:solidFill>
                <a:ea typeface="+mn-lt"/>
                <a:cs typeface="+mn-lt"/>
              </a:rPr>
              <a:t>UsedData</a:t>
            </a:r>
            <a:r>
              <a:rPr lang="en-IN" sz="1600" b="1" dirty="0">
                <a:solidFill>
                  <a:srgbClr val="0F0F0F"/>
                </a:solidFill>
                <a:ea typeface="+mn-lt"/>
                <a:cs typeface="+mn-lt"/>
              </a:rPr>
              <a:t> Handling &amp; Analysis:</a:t>
            </a:r>
          </a:p>
          <a:p>
            <a:pPr marL="0" indent="0">
              <a:buNone/>
            </a:pPr>
            <a:r>
              <a:rPr lang="en-IN" sz="1600" dirty="0">
                <a:solidFill>
                  <a:srgbClr val="0F0F0F"/>
                </a:solidFill>
                <a:ea typeface="+mn-lt"/>
                <a:cs typeface="+mn-lt"/>
              </a:rPr>
              <a:t>       pandas, </a:t>
            </a:r>
            <a:r>
              <a:rPr lang="en-IN" sz="1600" dirty="0" err="1">
                <a:solidFill>
                  <a:srgbClr val="0F0F0F"/>
                </a:solidFill>
                <a:ea typeface="+mn-lt"/>
                <a:cs typeface="+mn-lt"/>
              </a:rPr>
              <a:t>numpyVisualization:matplotlib</a:t>
            </a:r>
            <a:r>
              <a:rPr lang="en-IN" sz="1600" dirty="0">
                <a:solidFill>
                  <a:srgbClr val="0F0F0F"/>
                </a:solidFill>
                <a:ea typeface="+mn-lt"/>
                <a:cs typeface="+mn-lt"/>
              </a:rPr>
              <a:t>, </a:t>
            </a:r>
            <a:r>
              <a:rPr lang="en-IN" sz="1600" dirty="0" err="1">
                <a:solidFill>
                  <a:srgbClr val="0F0F0F"/>
                </a:solidFill>
                <a:ea typeface="+mn-lt"/>
                <a:cs typeface="+mn-lt"/>
              </a:rPr>
              <a:t>seabornMachine</a:t>
            </a:r>
            <a:r>
              <a:rPr lang="en-IN" sz="1600" dirty="0">
                <a:solidFill>
                  <a:srgbClr val="0F0F0F"/>
                </a:solidFill>
                <a:ea typeface="+mn-lt"/>
                <a:cs typeface="+mn-lt"/>
              </a:rPr>
              <a:t> </a:t>
            </a:r>
            <a:r>
              <a:rPr lang="en-IN" sz="1600" dirty="0" err="1">
                <a:solidFill>
                  <a:srgbClr val="0F0F0F"/>
                </a:solidFill>
                <a:ea typeface="+mn-lt"/>
                <a:cs typeface="+mn-lt"/>
              </a:rPr>
              <a:t>Learning:scikit-learn</a:t>
            </a:r>
            <a:r>
              <a:rPr lang="en-IN" sz="1600" dirty="0">
                <a:solidFill>
                  <a:srgbClr val="0F0F0F"/>
                </a:solidFill>
                <a:ea typeface="+mn-lt"/>
                <a:cs typeface="+mn-lt"/>
              </a:rPr>
              <a:t>, </a:t>
            </a:r>
            <a:r>
              <a:rPr lang="en-IN" sz="1600" dirty="0" err="1">
                <a:solidFill>
                  <a:srgbClr val="0F0F0F"/>
                </a:solidFill>
                <a:ea typeface="+mn-lt"/>
                <a:cs typeface="+mn-lt"/>
              </a:rPr>
              <a:t>xgboostModel</a:t>
            </a:r>
            <a:r>
              <a:rPr lang="en-IN" sz="1600" dirty="0">
                <a:solidFill>
                  <a:srgbClr val="0F0F0F"/>
                </a:solidFill>
                <a:ea typeface="+mn-lt"/>
                <a:cs typeface="+mn-lt"/>
              </a:rPr>
              <a:t> </a:t>
            </a:r>
            <a:r>
              <a:rPr lang="en-IN" sz="1600" dirty="0" err="1">
                <a:solidFill>
                  <a:srgbClr val="0F0F0F"/>
                </a:solidFill>
                <a:ea typeface="+mn-lt"/>
                <a:cs typeface="+mn-lt"/>
              </a:rPr>
              <a:t>Persistence:joblib</a:t>
            </a:r>
            <a:r>
              <a:rPr lang="en-IN" sz="1600" dirty="0">
                <a:solidFill>
                  <a:srgbClr val="0F0F0F"/>
                </a:solidFill>
                <a:ea typeface="+mn-lt"/>
                <a:cs typeface="+mn-lt"/>
              </a:rPr>
              <a:t>, </a:t>
            </a:r>
            <a:r>
              <a:rPr lang="en-IN" sz="1600" dirty="0" err="1">
                <a:solidFill>
                  <a:srgbClr val="0F0F0F"/>
                </a:solidFill>
                <a:ea typeface="+mn-lt"/>
                <a:cs typeface="+mn-lt"/>
              </a:rPr>
              <a:t>pickleDeployment:ibm-watson-machine-learning</a:t>
            </a:r>
            <a:r>
              <a:rPr lang="en-IN" sz="1600" dirty="0">
                <a:solidFill>
                  <a:srgbClr val="0F0F0F"/>
                </a:solidFill>
                <a:ea typeface="+mn-lt"/>
                <a:cs typeface="+mn-lt"/>
              </a:rPr>
              <a:t> (WML SDK)IBM Watson Studio + IBM WML REST API</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75441" y="1302026"/>
            <a:ext cx="11029615" cy="4673324"/>
          </a:xfrm>
        </p:spPr>
        <p:txBody>
          <a:bodyPr>
            <a:normAutofit lnSpcReduction="10000"/>
          </a:bodyPr>
          <a:lstStyle/>
          <a:p>
            <a:pPr marL="0" lvl="0" indent="0" defTabSz="914400" eaLnBrk="0" fontAlgn="base" hangingPunct="0">
              <a:lnSpc>
                <a:spcPct val="100000"/>
              </a:lnSpc>
              <a:spcBef>
                <a:spcPct val="0"/>
              </a:spcBef>
              <a:spcAft>
                <a:spcPct val="0"/>
              </a:spcAft>
              <a:buClrTx/>
              <a:buSzTx/>
              <a:buNone/>
            </a:pPr>
            <a:r>
              <a:rPr lang="en-US" altLang="en-US" sz="500" b="1" dirty="0">
                <a:solidFill>
                  <a:schemeClr val="tx1"/>
                </a:solidFill>
                <a:latin typeface="Arial" panose="020B0604020202020204" pitchFamily="34" charset="0"/>
              </a:rPr>
              <a:t> </a:t>
            </a:r>
          </a:p>
          <a:p>
            <a:pPr marL="0" lvl="0" indent="0" defTabSz="914400" eaLnBrk="0" fontAlgn="base" hangingPunct="0">
              <a:lnSpc>
                <a:spcPct val="100000"/>
              </a:lnSpc>
              <a:spcBef>
                <a:spcPct val="0"/>
              </a:spcBef>
              <a:spcAft>
                <a:spcPct val="0"/>
              </a:spcAft>
              <a:buClrTx/>
              <a:buSzTx/>
              <a:buNone/>
            </a:pPr>
            <a:endParaRPr lang="en-US" altLang="en-US" sz="5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5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5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500" b="1"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500" b="1"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600" b="1" dirty="0">
                <a:solidFill>
                  <a:schemeClr val="tx1">
                    <a:lumMod val="95000"/>
                    <a:lumOff val="5000"/>
                  </a:schemeClr>
                </a:solidFill>
                <a:latin typeface="Arial" panose="020B0604020202020204" pitchFamily="34" charset="0"/>
              </a:rPr>
              <a:t>Algorithm </a:t>
            </a: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used Random Forest Classifier</a:t>
            </a:r>
            <a:r>
              <a:rPr lang="en-US" altLang="en-US" sz="16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for its accuracy, robustness, and ability to handle numerical data.</a:t>
            </a:r>
            <a:br>
              <a:rPr lang="en-US" altLang="en-US" sz="1400" dirty="0">
                <a:solidFill>
                  <a:schemeClr val="tx1"/>
                </a:solidFill>
                <a:latin typeface="Arial" panose="020B0604020202020204" pitchFamily="34" charset="0"/>
              </a:rPr>
            </a:br>
            <a:r>
              <a:rPr lang="en-US" altLang="en-US" sz="1400" b="1" dirty="0">
                <a:solidFill>
                  <a:schemeClr val="tx1"/>
                </a:solidFill>
                <a:latin typeface="Arial" panose="020B0604020202020204" pitchFamily="34" charset="0"/>
              </a:rPr>
              <a:t>Why it fits:</a:t>
            </a: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Handles noisy, imbalanced data</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Minimal preprocessing required</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600" b="1" dirty="0">
                <a:solidFill>
                  <a:schemeClr val="tx1"/>
                </a:solidFill>
                <a:latin typeface="Arial" panose="020B0604020202020204" pitchFamily="34" charset="0"/>
              </a:rPr>
              <a:t> Data Input:</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Features:</a:t>
            </a:r>
            <a:r>
              <a:rPr lang="en-US" altLang="en-US" sz="16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Voltage &amp; current phasors from 3 phases</a:t>
            </a:r>
          </a:p>
          <a:p>
            <a:pPr marL="0" lvl="0" indent="0" defTabSz="914400" eaLnBrk="0" fontAlgn="base" hangingPunct="0">
              <a:lnSpc>
                <a:spcPct val="100000"/>
              </a:lnSpc>
              <a:spcBef>
                <a:spcPct val="0"/>
              </a:spcBef>
              <a:spcAft>
                <a:spcPct val="0"/>
              </a:spcAft>
              <a:buClrTx/>
              <a:buSzTx/>
              <a:buFontTx/>
              <a:buChar char="•"/>
            </a:pPr>
            <a:r>
              <a:rPr lang="en-US" altLang="en-US" sz="1800" b="1" dirty="0">
                <a:solidFill>
                  <a:schemeClr val="tx1"/>
                </a:solidFill>
                <a:latin typeface="Arial" panose="020B0604020202020204" pitchFamily="34" charset="0"/>
              </a:rPr>
              <a:t>Target</a:t>
            </a:r>
            <a:r>
              <a:rPr lang="en-US" altLang="en-US" sz="1400" b="1" dirty="0">
                <a:solidFill>
                  <a:schemeClr val="tx1"/>
                </a:solidFill>
                <a:latin typeface="Arial" panose="020B0604020202020204" pitchFamily="34" charset="0"/>
              </a:rPr>
              <a:t>:</a:t>
            </a:r>
            <a:r>
              <a:rPr lang="en-US" altLang="en-US" sz="1400" dirty="0">
                <a:solidFill>
                  <a:schemeClr val="tx1"/>
                </a:solidFill>
                <a:latin typeface="Arial" panose="020B0604020202020204" pitchFamily="34" charset="0"/>
              </a:rPr>
              <a:t> Fault type → Normal, LG, LL, DLG, 3Φ</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600" b="1" dirty="0">
                <a:solidFill>
                  <a:schemeClr val="tx1"/>
                </a:solidFill>
                <a:latin typeface="Arial" panose="020B0604020202020204" pitchFamily="34" charset="0"/>
              </a:rPr>
              <a:t>Preprocessing:</a:t>
            </a:r>
            <a:r>
              <a:rPr lang="en-US" altLang="en-US" sz="18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Label encoding + </a:t>
            </a:r>
            <a:r>
              <a:rPr lang="en-US" altLang="en-US" sz="1400" dirty="0" err="1">
                <a:solidFill>
                  <a:schemeClr val="tx1"/>
                </a:solidFill>
                <a:latin typeface="Arial" panose="020B0604020202020204" pitchFamily="34" charset="0"/>
              </a:rPr>
              <a:t>StandardScaler</a:t>
            </a: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Input:</a:t>
            </a:r>
            <a:r>
              <a:rPr lang="en-US" altLang="en-US" sz="18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Numerical + encoded fault types</a:t>
            </a: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Output:</a:t>
            </a:r>
            <a:r>
              <a:rPr lang="en-US" altLang="en-US" sz="18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Fault classification</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Predicts fault type in real-time</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defTabSz="914400" eaLnBrk="0" fontAlgn="base" hangingPunct="0">
              <a:lnSpc>
                <a:spcPct val="100000"/>
              </a:lnSpc>
              <a:spcBef>
                <a:spcPct val="0"/>
              </a:spcBef>
              <a:spcAft>
                <a:spcPct val="0"/>
              </a:spcAft>
              <a:buClrTx/>
              <a:buSzTx/>
            </a:pPr>
            <a:r>
              <a:rPr lang="en-US" altLang="en-US" sz="1600" b="1" dirty="0">
                <a:solidFill>
                  <a:schemeClr val="tx1"/>
                </a:solidFill>
                <a:latin typeface="Arial" panose="020B0604020202020204" pitchFamily="34" charset="0"/>
              </a:rPr>
              <a:t>Deployment:</a:t>
            </a: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Model saved with </a:t>
            </a:r>
            <a:r>
              <a:rPr lang="en-US" altLang="en-US" sz="1400" b="1" dirty="0" err="1">
                <a:solidFill>
                  <a:schemeClr val="tx1"/>
                </a:solidFill>
                <a:latin typeface="Arial" panose="020B0604020202020204" pitchFamily="34" charset="0"/>
              </a:rPr>
              <a:t>joblib</a:t>
            </a: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Deployed on </a:t>
            </a:r>
            <a:r>
              <a:rPr lang="en-US" altLang="en-US" sz="1400" b="1" dirty="0">
                <a:solidFill>
                  <a:schemeClr val="tx1"/>
                </a:solidFill>
                <a:latin typeface="Arial" panose="020B0604020202020204" pitchFamily="34" charset="0"/>
              </a:rPr>
              <a:t>IBM Watson Studio (Cloud Lite)</a:t>
            </a: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400" dirty="0">
                <a:solidFill>
                  <a:schemeClr val="tx1"/>
                </a:solidFill>
                <a:latin typeface="Arial" panose="020B0604020202020204" pitchFamily="34" charset="0"/>
              </a:rPr>
              <a:t>Exposed via </a:t>
            </a:r>
            <a:r>
              <a:rPr lang="en-US" altLang="en-US" sz="1400" b="1" dirty="0">
                <a:solidFill>
                  <a:schemeClr val="tx1"/>
                </a:solidFill>
                <a:latin typeface="Arial" panose="020B0604020202020204" pitchFamily="34" charset="0"/>
              </a:rPr>
              <a:t>REST API</a:t>
            </a:r>
            <a:r>
              <a:rPr lang="en-US" altLang="en-US" sz="1400" dirty="0">
                <a:solidFill>
                  <a:schemeClr val="tx1"/>
                </a:solidFill>
                <a:latin typeface="Arial" panose="020B0604020202020204" pitchFamily="34" charset="0"/>
              </a:rPr>
              <a:t> for real-time use</a:t>
            </a:r>
          </a:p>
          <a:p>
            <a:pPr marL="0" lvl="0" indent="0" defTabSz="914400" eaLnBrk="0" fontAlgn="base" hangingPunct="0">
              <a:lnSpc>
                <a:spcPct val="100000"/>
              </a:lnSpc>
              <a:spcBef>
                <a:spcPct val="0"/>
              </a:spcBef>
              <a:spcAft>
                <a:spcPct val="0"/>
              </a:spcAft>
              <a:buClrTx/>
              <a:buSzTx/>
              <a:buFontTx/>
              <a:buChar char="•"/>
            </a:pP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9" name="Rectangle 1">
            <a:extLst>
              <a:ext uri="{FF2B5EF4-FFF2-40B4-BE49-F238E27FC236}">
                <a16:creationId xmlns:a16="http://schemas.microsoft.com/office/drawing/2014/main" id="{76BE2CB6-7CDE-FEA2-D2C5-F708A965DF20}"/>
              </a:ext>
            </a:extLst>
          </p:cNvPr>
          <p:cNvSpPr>
            <a:spLocks noGrp="1" noChangeArrowheads="1"/>
          </p:cNvSpPr>
          <p:nvPr>
            <p:ph idx="1"/>
          </p:nvPr>
        </p:nvSpPr>
        <p:spPr bwMode="auto">
          <a:xfrm>
            <a:off x="581192" y="1391919"/>
            <a:ext cx="9559027"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r>
              <a:rPr kumimoji="0" lang="en-US" altLang="en-US" sz="1800" b="0" i="0" u="none" strike="noStrike" cap="none" normalizeH="0" baseline="0" dirty="0">
                <a:ln>
                  <a:noFill/>
                </a:ln>
                <a:solidFill>
                  <a:schemeClr val="tx1"/>
                </a:solidFill>
                <a:effectLst/>
                <a:latin typeface="Arial" panose="020B0604020202020204" pitchFamily="34" charset="0"/>
              </a:rPr>
              <a:t> ~98% on test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Classification Report:</a:t>
            </a:r>
            <a:r>
              <a:rPr kumimoji="0" lang="en-US" altLang="en-US" sz="1800" b="0" i="0" u="none" strike="noStrike" cap="none" normalizeH="0" baseline="0" dirty="0">
                <a:ln>
                  <a:noFill/>
                </a:ln>
                <a:solidFill>
                  <a:schemeClr val="tx1"/>
                </a:solidFill>
                <a:effectLst/>
                <a:latin typeface="Arial" panose="020B0604020202020204" pitchFamily="34" charset="0"/>
              </a:rPr>
              <a:t> Includes Precision, Recall, F1-Score for each fault type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Output: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Correctly identifies and classifies faults such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LG (Line to 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LL (Line to Line)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LLG (Double Line to Ground)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LLL (Three-phase 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No Fault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Prediction Capabilities: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Works in real-time or batch mode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Fault localization possible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Fast and accurate classification using voltage and current samples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GITHUB LINK : https://github.com/neelasaisowmya/power-fault-detection-and-classification-.git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Model Performance</a:t>
            </a:r>
          </a:p>
          <a:p>
            <a:pPr marL="0" lvl="0" indent="0" defTabSz="914400" eaLnBrk="0" fontAlgn="base" hangingPunct="0">
              <a:lnSpc>
                <a:spcPct val="100000"/>
              </a:lnSpc>
              <a:spcBef>
                <a:spcPct val="0"/>
              </a:spcBef>
              <a:spcAft>
                <a:spcPct val="0"/>
              </a:spcAft>
              <a:buClrTx/>
              <a:buSzTx/>
              <a:buNone/>
            </a:pPr>
            <a:r>
              <a:rPr lang="en-US" altLang="en-US" sz="1400" dirty="0">
                <a:solidFill>
                  <a:schemeClr val="tx1"/>
                </a:solidFill>
                <a:latin typeface="Arial" panose="020B0604020202020204" pitchFamily="34" charset="0"/>
              </a:rPr>
              <a:t>The system accurately detects and classifies different types of power system faults.</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The Random Forest classifier delivered high accuracy on unseen test data, showing excellent generalization and robustness across all fault classes.</a:t>
            </a:r>
          </a:p>
          <a:p>
            <a:pPr marL="0" lvl="0" indent="0" defTabSz="914400" eaLnBrk="0" fontAlgn="base" hangingPunct="0">
              <a:lnSpc>
                <a:spcPct val="100000"/>
              </a:lnSpc>
              <a:spcBef>
                <a:spcPct val="0"/>
              </a:spcBef>
              <a:spcAft>
                <a:spcPct val="0"/>
              </a:spcAft>
              <a:buClrTx/>
              <a:buSzTx/>
              <a:buNone/>
            </a:pPr>
            <a:r>
              <a:rPr lang="en-US" altLang="en-US" sz="1600" b="1" dirty="0">
                <a:solidFill>
                  <a:schemeClr val="tx1"/>
                </a:solidFill>
                <a:latin typeface="Arial" panose="020B0604020202020204" pitchFamily="34" charset="0"/>
              </a:rPr>
              <a:t>☁️ Cloud-Based Deployment</a:t>
            </a:r>
          </a:p>
          <a:p>
            <a:pPr marL="0" lvl="0" indent="0" defTabSz="914400" eaLnBrk="0" fontAlgn="base" hangingPunct="0">
              <a:lnSpc>
                <a:spcPct val="100000"/>
              </a:lnSpc>
              <a:spcBef>
                <a:spcPct val="0"/>
              </a:spcBef>
              <a:spcAft>
                <a:spcPct val="0"/>
              </a:spcAft>
              <a:buClrTx/>
              <a:buSzTx/>
              <a:buNone/>
            </a:pPr>
            <a:r>
              <a:rPr lang="en-US" altLang="en-US" sz="1400" dirty="0">
                <a:solidFill>
                  <a:schemeClr val="tx1"/>
                </a:solidFill>
                <a:latin typeface="Arial" panose="020B0604020202020204" pitchFamily="34" charset="0"/>
              </a:rPr>
              <a:t>The trained fault detection model was deployed on IBM Cloud Lite using Watson Studio.</a:t>
            </a:r>
            <a:br>
              <a:rPr lang="en-US" altLang="en-US" sz="1400" dirty="0">
                <a:solidFill>
                  <a:schemeClr val="tx1"/>
                </a:solidFill>
                <a:latin typeface="Arial" panose="020B0604020202020204" pitchFamily="34" charset="0"/>
              </a:rPr>
            </a:br>
            <a:r>
              <a:rPr lang="en-US" altLang="en-US" sz="1400" dirty="0">
                <a:solidFill>
                  <a:schemeClr val="tx1"/>
                </a:solidFill>
                <a:latin typeface="Arial" panose="020B0604020202020204" pitchFamily="34" charset="0"/>
              </a:rPr>
              <a:t>It supports real-time fault classification through a REST API, enabling integration with live monitoring systems for immediate fault alerts and system response</a:t>
            </a:r>
          </a:p>
          <a:p>
            <a:pPr marL="305435" indent="-305435"/>
            <a:endParaRPr lang="en-IN" sz="1400" dirty="0"/>
          </a:p>
          <a:p>
            <a:pPr marL="305435" indent="-305435"/>
            <a:endParaRPr lang="en-IN" sz="2000" dirty="0"/>
          </a:p>
        </p:txBody>
      </p:sp>
      <p:sp>
        <p:nvSpPr>
          <p:cNvPr id="11" name="Rectangle 8">
            <a:extLst>
              <a:ext uri="{FF2B5EF4-FFF2-40B4-BE49-F238E27FC236}">
                <a16:creationId xmlns:a16="http://schemas.microsoft.com/office/drawing/2014/main" id="{356F78D5-7F2F-7271-A0FC-4A309125DCC7}"/>
              </a:ext>
            </a:extLst>
          </p:cNvPr>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2" name="Rectangle 9">
            <a:extLst>
              <a:ext uri="{FF2B5EF4-FFF2-40B4-BE49-F238E27FC236}">
                <a16:creationId xmlns:a16="http://schemas.microsoft.com/office/drawing/2014/main" id="{DC4F8235-80C8-CC4E-4925-F06834BA730D}"/>
              </a:ext>
            </a:extLst>
          </p:cNvPr>
          <p:cNvSpPr>
            <a:spLocks noChangeArrowheads="1"/>
          </p:cNvSpPr>
          <p:nvPr/>
        </p:nvSpPr>
        <p:spPr bwMode="auto">
          <a:xfrm>
            <a:off x="0" y="470843"/>
            <a:ext cx="1847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defTabSz="914400" eaLnBrk="0" fontAlgn="base" hangingPunct="0">
              <a:lnSpc>
                <a:spcPct val="100000"/>
              </a:lnSpc>
              <a:spcBef>
                <a:spcPct val="0"/>
              </a:spcBef>
              <a:spcAft>
                <a:spcPct val="0"/>
              </a:spcAft>
              <a:buClrTx/>
              <a:buSzTx/>
              <a:buFont typeface="Arial" panose="020B0604020202020204" pitchFamily="34" charset="0"/>
              <a:buChar char="•"/>
            </a:pPr>
            <a:r>
              <a:rPr lang="en-US" altLang="en-US" sz="1600" b="1" dirty="0">
                <a:solidFill>
                  <a:schemeClr val="tx1"/>
                </a:solidFill>
                <a:latin typeface="Arial" panose="020B0604020202020204" pitchFamily="34" charset="0"/>
              </a:rPr>
              <a:t>Real-</a:t>
            </a:r>
            <a:r>
              <a:rPr lang="en-US" altLang="en-US" sz="1600" b="1" dirty="0" err="1">
                <a:solidFill>
                  <a:schemeClr val="tx1"/>
                </a:solidFill>
                <a:latin typeface="Arial" panose="020B0604020202020204" pitchFamily="34" charset="0"/>
              </a:rPr>
              <a:t>tme</a:t>
            </a:r>
            <a:r>
              <a:rPr lang="en-US" altLang="en-US" sz="1600" b="1" dirty="0">
                <a:solidFill>
                  <a:schemeClr val="tx1"/>
                </a:solidFill>
                <a:latin typeface="Arial" panose="020B0604020202020204" pitchFamily="34" charset="0"/>
              </a:rPr>
              <a:t> Integration</a:t>
            </a:r>
            <a:r>
              <a:rPr lang="en-US" altLang="en-US" sz="20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Deploy the model with SCADA systems for instant fault detection and control.</a:t>
            </a:r>
          </a:p>
          <a:p>
            <a:pPr mar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Multi-Class Fault Expansion</a:t>
            </a:r>
            <a:r>
              <a:rPr lang="en-US" altLang="en-US" sz="20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Include more detailed fault types and subcategories for deeper analysis.</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IoT Sensor Fusion</a:t>
            </a:r>
            <a:r>
              <a:rPr lang="en-US" altLang="en-US" sz="16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Integrate data from smart sensors and IoT devices for better accuracy and coverage.</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Edge Deployment</a:t>
            </a:r>
            <a:r>
              <a:rPr lang="en-US" altLang="en-US" sz="1400" dirty="0">
                <a:solidFill>
                  <a:schemeClr val="tx1"/>
                </a:solidFill>
                <a:latin typeface="Arial" panose="020B0604020202020204" pitchFamily="34" charset="0"/>
              </a:rPr>
              <a:t>: Optimize model for edge computing devices in remote substations for faster response time.</a:t>
            </a:r>
          </a:p>
          <a:p>
            <a:pPr marL="0" lvl="0" indent="0" defTabSz="914400" eaLnBrk="0" fontAlgn="base" hangingPunct="0">
              <a:lnSpc>
                <a:spcPct val="100000"/>
              </a:lnSpc>
              <a:spcBef>
                <a:spcPct val="0"/>
              </a:spcBef>
              <a:spcAft>
                <a:spcPct val="0"/>
              </a:spcAft>
              <a:buClrTx/>
              <a:buSzTx/>
              <a:buNone/>
            </a:pPr>
            <a:endParaRPr lang="en-US" altLang="en-US" sz="14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1600" b="1" dirty="0">
                <a:solidFill>
                  <a:schemeClr val="tx1"/>
                </a:solidFill>
                <a:latin typeface="Arial" panose="020B0604020202020204" pitchFamily="34" charset="0"/>
              </a:rPr>
              <a:t>     Deep Learning Upgrade</a:t>
            </a:r>
            <a:r>
              <a:rPr lang="en-US" altLang="en-US" sz="2000" dirty="0">
                <a:solidFill>
                  <a:schemeClr val="tx1"/>
                </a:solidFill>
                <a:latin typeface="Arial" panose="020B0604020202020204" pitchFamily="34" charset="0"/>
              </a:rPr>
              <a:t>: </a:t>
            </a:r>
            <a:r>
              <a:rPr lang="en-US" altLang="en-US" sz="1400" dirty="0">
                <a:solidFill>
                  <a:schemeClr val="tx1"/>
                </a:solidFill>
                <a:latin typeface="Arial" panose="020B0604020202020204" pitchFamily="34" charset="0"/>
              </a:rPr>
              <a:t>Extend with LSTM or CNN models to capture temporal fault patterns from time-series</a:t>
            </a:r>
            <a:endParaRPr lang="en-US" sz="14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152</TotalTime>
  <Words>790</Words>
  <Application>Microsoft Office PowerPoint</Application>
  <PresentationFormat>Widescreen</PresentationFormat>
  <Paragraphs>114</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Franklin Gothic Book</vt:lpstr>
      <vt:lpstr>Franklin Gothic Demi</vt:lpstr>
      <vt:lpstr>Wingdings 2</vt:lpstr>
      <vt:lpstr>DividendVTI</vt:lpstr>
      <vt:lpstr> POWER SYSTEM FAULT DETECTION &amp; CLASSIFICATION Using Machine Learning</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anusha alishetty</cp:lastModifiedBy>
  <cp:revision>27</cp:revision>
  <dcterms:created xsi:type="dcterms:W3CDTF">2021-05-26T16:50:10Z</dcterms:created>
  <dcterms:modified xsi:type="dcterms:W3CDTF">2025-08-04T18:06:55Z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