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1.pn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blem State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20" name="Crowd Sourcing model to create a large question bank and also automated question paper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Big Caslon"/>
                <a:ea typeface="Big Caslon"/>
                <a:cs typeface="Big Caslon"/>
                <a:sym typeface="Big Caslon"/>
              </a:defRPr>
            </a:lvl1pPr>
          </a:lstStyle>
          <a:p>
            <a:pPr/>
            <a:r>
              <a:t>Crowd Sourcing model to create a large question bank and also automated question paper.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ROWD SOUR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CROWD SOURCING</a:t>
            </a:r>
          </a:p>
        </p:txBody>
      </p:sp>
      <p:sp>
        <p:nvSpPr>
          <p:cNvPr id="123" name="Sourcing model in which individuals or unofficial group of people perform to solve a task or project using intern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 sz="32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Sourcing model in which individuals or unofficial group of people perform to solve a task or project using internet.</a:t>
            </a:r>
          </a:p>
          <a:p>
            <a:pPr algn="just">
              <a:defRPr sz="32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This is basically an outsourcing technique that employs freelance volunteer and paid human resources to complete a task.</a:t>
            </a:r>
          </a:p>
          <a:p>
            <a:pPr algn="just">
              <a:defRPr sz="32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It is an open call for participation in any task of software, documentation, design, coding and testing.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rchitecture-Crowd Sourcing Model for Setting Large Question Bank"/>
          <p:cNvSpPr txBox="1"/>
          <p:nvPr>
            <p:ph type="title" idx="4294967295"/>
          </p:nvPr>
        </p:nvSpPr>
        <p:spPr>
          <a:xfrm>
            <a:off x="252870" y="54188"/>
            <a:ext cx="12758291" cy="547202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sz="3500"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Architecture-Crowd Sourcing Model for Setting Large Question Bank</a:t>
            </a:r>
          </a:p>
        </p:txBody>
      </p:sp>
      <p:sp>
        <p:nvSpPr>
          <p:cNvPr id="126" name="Rectangle 2"/>
          <p:cNvSpPr/>
          <p:nvPr/>
        </p:nvSpPr>
        <p:spPr>
          <a:xfrm>
            <a:off x="2267117" y="2600960"/>
            <a:ext cx="9003711" cy="4876801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129" name="Rounded Rectangle 3"/>
          <p:cNvGrpSpPr/>
          <p:nvPr/>
        </p:nvGrpSpPr>
        <p:grpSpPr>
          <a:xfrm>
            <a:off x="2628361" y="2908826"/>
            <a:ext cx="7954766" cy="975361"/>
            <a:chOff x="0" y="0"/>
            <a:chExt cx="7954765" cy="975360"/>
          </a:xfrm>
        </p:grpSpPr>
        <p:sp>
          <p:nvSpPr>
            <p:cNvPr id="127" name="Rounded Rectangle"/>
            <p:cNvSpPr/>
            <p:nvPr/>
          </p:nvSpPr>
          <p:spPr>
            <a:xfrm>
              <a:off x="0" y="0"/>
              <a:ext cx="7954766" cy="97536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59">
                <a:defRPr b="1"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" name="Crowd Sourcing"/>
            <p:cNvSpPr txBox="1"/>
            <p:nvPr/>
          </p:nvSpPr>
          <p:spPr>
            <a:xfrm>
              <a:off x="47613" y="238506"/>
              <a:ext cx="7859539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59">
                <a:defRPr sz="25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Crowd Sourcing</a:t>
              </a:r>
            </a:p>
          </p:txBody>
        </p:sp>
      </p:grpSp>
      <p:grpSp>
        <p:nvGrpSpPr>
          <p:cNvPr id="132" name="Rounded Rectangle 4"/>
          <p:cNvGrpSpPr/>
          <p:nvPr/>
        </p:nvGrpSpPr>
        <p:grpSpPr>
          <a:xfrm>
            <a:off x="2628361" y="5111610"/>
            <a:ext cx="2618407" cy="1607539"/>
            <a:chOff x="0" y="0"/>
            <a:chExt cx="2618406" cy="1607538"/>
          </a:xfrm>
        </p:grpSpPr>
        <p:sp>
          <p:nvSpPr>
            <p:cNvPr id="130" name="Rounded Rectangle"/>
            <p:cNvSpPr/>
            <p:nvPr/>
          </p:nvSpPr>
          <p:spPr>
            <a:xfrm>
              <a:off x="0" y="0"/>
              <a:ext cx="2618407" cy="1607539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59">
                <a:defRPr b="1"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" name="Classified data"/>
            <p:cNvSpPr txBox="1"/>
            <p:nvPr/>
          </p:nvSpPr>
          <p:spPr>
            <a:xfrm>
              <a:off x="78473" y="567688"/>
              <a:ext cx="2461460" cy="472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59"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Classified data</a:t>
              </a:r>
            </a:p>
          </p:txBody>
        </p:sp>
      </p:grpSp>
      <p:grpSp>
        <p:nvGrpSpPr>
          <p:cNvPr id="135" name="Rounded Rectangle 5"/>
          <p:cNvGrpSpPr/>
          <p:nvPr/>
        </p:nvGrpSpPr>
        <p:grpSpPr>
          <a:xfrm>
            <a:off x="5735063" y="5093546"/>
            <a:ext cx="2167468" cy="1661725"/>
            <a:chOff x="0" y="0"/>
            <a:chExt cx="2167466" cy="1661723"/>
          </a:xfrm>
        </p:grpSpPr>
        <p:sp>
          <p:nvSpPr>
            <p:cNvPr id="133" name="Rounded Rectangle"/>
            <p:cNvSpPr/>
            <p:nvPr/>
          </p:nvSpPr>
          <p:spPr>
            <a:xfrm>
              <a:off x="0" y="0"/>
              <a:ext cx="2167467" cy="1661724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59">
                <a:defRPr b="1"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" name="Question Bank"/>
            <p:cNvSpPr txBox="1"/>
            <p:nvPr/>
          </p:nvSpPr>
          <p:spPr>
            <a:xfrm>
              <a:off x="81119" y="416981"/>
              <a:ext cx="2005229" cy="8277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59"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Question Bank</a:t>
              </a:r>
            </a:p>
          </p:txBody>
        </p:sp>
      </p:grpSp>
      <p:grpSp>
        <p:nvGrpSpPr>
          <p:cNvPr id="138" name="Rounded Rectangle 6"/>
          <p:cNvGrpSpPr/>
          <p:nvPr/>
        </p:nvGrpSpPr>
        <p:grpSpPr>
          <a:xfrm>
            <a:off x="8470464" y="5111608"/>
            <a:ext cx="2112664" cy="1643663"/>
            <a:chOff x="0" y="0"/>
            <a:chExt cx="2112662" cy="1643662"/>
          </a:xfrm>
        </p:grpSpPr>
        <p:sp>
          <p:nvSpPr>
            <p:cNvPr id="136" name="Rounded Rectangle"/>
            <p:cNvSpPr/>
            <p:nvPr/>
          </p:nvSpPr>
          <p:spPr>
            <a:xfrm>
              <a:off x="0" y="0"/>
              <a:ext cx="2112663" cy="1643663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59">
                <a:defRPr b="1"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" name="Automated Tool"/>
            <p:cNvSpPr txBox="1"/>
            <p:nvPr/>
          </p:nvSpPr>
          <p:spPr>
            <a:xfrm>
              <a:off x="80237" y="407950"/>
              <a:ext cx="1952189" cy="8277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59">
                <a:defRPr sz="25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Automated Tool</a:t>
              </a:r>
            </a:p>
          </p:txBody>
        </p:sp>
      </p:grpSp>
      <p:sp>
        <p:nvSpPr>
          <p:cNvPr id="139" name="Up-Down Arrow 13"/>
          <p:cNvSpPr/>
          <p:nvPr/>
        </p:nvSpPr>
        <p:spPr>
          <a:xfrm>
            <a:off x="3311954" y="1950720"/>
            <a:ext cx="216748" cy="97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400"/>
                </a:moveTo>
                <a:lnTo>
                  <a:pt x="10800" y="0"/>
                </a:lnTo>
                <a:lnTo>
                  <a:pt x="21600" y="2400"/>
                </a:lnTo>
                <a:lnTo>
                  <a:pt x="16200" y="2400"/>
                </a:lnTo>
                <a:lnTo>
                  <a:pt x="16200" y="19200"/>
                </a:lnTo>
                <a:lnTo>
                  <a:pt x="21600" y="19200"/>
                </a:lnTo>
                <a:lnTo>
                  <a:pt x="10800" y="21600"/>
                </a:lnTo>
                <a:lnTo>
                  <a:pt x="0" y="19200"/>
                </a:lnTo>
                <a:lnTo>
                  <a:pt x="5400" y="19200"/>
                </a:lnTo>
                <a:lnTo>
                  <a:pt x="5400" y="24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" name="Up-Down Arrow 14"/>
          <p:cNvSpPr/>
          <p:nvPr/>
        </p:nvSpPr>
        <p:spPr>
          <a:xfrm>
            <a:off x="4759704" y="1950720"/>
            <a:ext cx="216748" cy="97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400"/>
                </a:moveTo>
                <a:lnTo>
                  <a:pt x="10800" y="0"/>
                </a:lnTo>
                <a:lnTo>
                  <a:pt x="21600" y="2400"/>
                </a:lnTo>
                <a:lnTo>
                  <a:pt x="16200" y="2400"/>
                </a:lnTo>
                <a:lnTo>
                  <a:pt x="16200" y="19200"/>
                </a:lnTo>
                <a:lnTo>
                  <a:pt x="21600" y="19200"/>
                </a:lnTo>
                <a:lnTo>
                  <a:pt x="10800" y="21600"/>
                </a:lnTo>
                <a:lnTo>
                  <a:pt x="0" y="19200"/>
                </a:lnTo>
                <a:lnTo>
                  <a:pt x="5400" y="19200"/>
                </a:lnTo>
                <a:lnTo>
                  <a:pt x="5400" y="24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" name="Up-Down Arrow 15"/>
          <p:cNvSpPr/>
          <p:nvPr/>
        </p:nvSpPr>
        <p:spPr>
          <a:xfrm>
            <a:off x="6203346" y="1950720"/>
            <a:ext cx="216748" cy="97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400"/>
                </a:moveTo>
                <a:lnTo>
                  <a:pt x="10800" y="0"/>
                </a:lnTo>
                <a:lnTo>
                  <a:pt x="21600" y="2400"/>
                </a:lnTo>
                <a:lnTo>
                  <a:pt x="16200" y="2400"/>
                </a:lnTo>
                <a:lnTo>
                  <a:pt x="16200" y="19200"/>
                </a:lnTo>
                <a:lnTo>
                  <a:pt x="21600" y="19200"/>
                </a:lnTo>
                <a:lnTo>
                  <a:pt x="10800" y="21600"/>
                </a:lnTo>
                <a:lnTo>
                  <a:pt x="0" y="19200"/>
                </a:lnTo>
                <a:lnTo>
                  <a:pt x="5400" y="19200"/>
                </a:lnTo>
                <a:lnTo>
                  <a:pt x="5400" y="24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" name="Up-Down Arrow 16"/>
          <p:cNvSpPr/>
          <p:nvPr/>
        </p:nvSpPr>
        <p:spPr>
          <a:xfrm>
            <a:off x="9280903" y="1950720"/>
            <a:ext cx="216748" cy="97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400"/>
                </a:moveTo>
                <a:lnTo>
                  <a:pt x="10800" y="0"/>
                </a:lnTo>
                <a:lnTo>
                  <a:pt x="21600" y="2400"/>
                </a:lnTo>
                <a:lnTo>
                  <a:pt x="16200" y="2400"/>
                </a:lnTo>
                <a:lnTo>
                  <a:pt x="16200" y="19200"/>
                </a:lnTo>
                <a:lnTo>
                  <a:pt x="21600" y="19200"/>
                </a:lnTo>
                <a:lnTo>
                  <a:pt x="10800" y="21600"/>
                </a:lnTo>
                <a:lnTo>
                  <a:pt x="0" y="19200"/>
                </a:lnTo>
                <a:lnTo>
                  <a:pt x="5400" y="19200"/>
                </a:lnTo>
                <a:lnTo>
                  <a:pt x="5400" y="24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3" name="Up-Down Arrow 17"/>
          <p:cNvSpPr/>
          <p:nvPr/>
        </p:nvSpPr>
        <p:spPr>
          <a:xfrm>
            <a:off x="2691682" y="6737209"/>
            <a:ext cx="216748" cy="97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400"/>
                </a:moveTo>
                <a:lnTo>
                  <a:pt x="10800" y="0"/>
                </a:lnTo>
                <a:lnTo>
                  <a:pt x="21600" y="2400"/>
                </a:lnTo>
                <a:lnTo>
                  <a:pt x="16200" y="2400"/>
                </a:lnTo>
                <a:lnTo>
                  <a:pt x="16200" y="19200"/>
                </a:lnTo>
                <a:lnTo>
                  <a:pt x="21600" y="19200"/>
                </a:lnTo>
                <a:lnTo>
                  <a:pt x="10800" y="21600"/>
                </a:lnTo>
                <a:lnTo>
                  <a:pt x="0" y="19200"/>
                </a:lnTo>
                <a:lnTo>
                  <a:pt x="5400" y="19200"/>
                </a:lnTo>
                <a:lnTo>
                  <a:pt x="5400" y="24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4" name="Up-Down Arrow 18"/>
          <p:cNvSpPr/>
          <p:nvPr/>
        </p:nvSpPr>
        <p:spPr>
          <a:xfrm>
            <a:off x="3421560" y="6755272"/>
            <a:ext cx="216748" cy="97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400"/>
                </a:moveTo>
                <a:lnTo>
                  <a:pt x="10800" y="0"/>
                </a:lnTo>
                <a:lnTo>
                  <a:pt x="21600" y="2400"/>
                </a:lnTo>
                <a:lnTo>
                  <a:pt x="16200" y="2400"/>
                </a:lnTo>
                <a:lnTo>
                  <a:pt x="16200" y="19200"/>
                </a:lnTo>
                <a:lnTo>
                  <a:pt x="21600" y="19200"/>
                </a:lnTo>
                <a:lnTo>
                  <a:pt x="10800" y="21600"/>
                </a:lnTo>
                <a:lnTo>
                  <a:pt x="0" y="19200"/>
                </a:lnTo>
                <a:lnTo>
                  <a:pt x="5400" y="19200"/>
                </a:lnTo>
                <a:lnTo>
                  <a:pt x="5400" y="24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" name="Up-Down Arrow 19"/>
          <p:cNvSpPr/>
          <p:nvPr/>
        </p:nvSpPr>
        <p:spPr>
          <a:xfrm>
            <a:off x="4206856" y="6737209"/>
            <a:ext cx="216748" cy="97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400"/>
                </a:moveTo>
                <a:lnTo>
                  <a:pt x="10800" y="0"/>
                </a:lnTo>
                <a:lnTo>
                  <a:pt x="21600" y="2400"/>
                </a:lnTo>
                <a:lnTo>
                  <a:pt x="16200" y="2400"/>
                </a:lnTo>
                <a:lnTo>
                  <a:pt x="16200" y="19200"/>
                </a:lnTo>
                <a:lnTo>
                  <a:pt x="21600" y="19200"/>
                </a:lnTo>
                <a:lnTo>
                  <a:pt x="10800" y="21600"/>
                </a:lnTo>
                <a:lnTo>
                  <a:pt x="0" y="19200"/>
                </a:lnTo>
                <a:lnTo>
                  <a:pt x="5400" y="19200"/>
                </a:lnTo>
                <a:lnTo>
                  <a:pt x="5400" y="24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" name="Up-Down Arrow 20"/>
          <p:cNvSpPr/>
          <p:nvPr/>
        </p:nvSpPr>
        <p:spPr>
          <a:xfrm>
            <a:off x="4941044" y="6737209"/>
            <a:ext cx="216748" cy="97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400"/>
                </a:moveTo>
                <a:lnTo>
                  <a:pt x="10800" y="0"/>
                </a:lnTo>
                <a:lnTo>
                  <a:pt x="21600" y="2400"/>
                </a:lnTo>
                <a:lnTo>
                  <a:pt x="16200" y="2400"/>
                </a:lnTo>
                <a:lnTo>
                  <a:pt x="16200" y="19200"/>
                </a:lnTo>
                <a:lnTo>
                  <a:pt x="21600" y="19200"/>
                </a:lnTo>
                <a:lnTo>
                  <a:pt x="10800" y="21600"/>
                </a:lnTo>
                <a:lnTo>
                  <a:pt x="0" y="19200"/>
                </a:lnTo>
                <a:lnTo>
                  <a:pt x="5400" y="19200"/>
                </a:lnTo>
                <a:lnTo>
                  <a:pt x="5400" y="24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9094" y="7730632"/>
            <a:ext cx="1126838" cy="991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6081" y="1196622"/>
            <a:ext cx="754099" cy="754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96714" y="1192106"/>
            <a:ext cx="725979" cy="725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52159" y="1192106"/>
            <a:ext cx="784681" cy="784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20" descr="Picture 2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00222" y="1187284"/>
            <a:ext cx="753379" cy="753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24" descr="Picture 2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85019" y="7785626"/>
            <a:ext cx="855691" cy="876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26" descr="Picture 2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23255" y="7698147"/>
            <a:ext cx="998776" cy="987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8" descr="Picture 2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68329" y="7667253"/>
            <a:ext cx="875814" cy="981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32" descr="Picture 3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" y="3969327"/>
            <a:ext cx="1598198" cy="1598199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ight Arrow 28"/>
          <p:cNvSpPr/>
          <p:nvPr/>
        </p:nvSpPr>
        <p:spPr>
          <a:xfrm>
            <a:off x="5283508" y="5774071"/>
            <a:ext cx="451557" cy="2948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7" name="Left-Right Arrow 29"/>
          <p:cNvSpPr/>
          <p:nvPr/>
        </p:nvSpPr>
        <p:spPr>
          <a:xfrm>
            <a:off x="7902530" y="5774073"/>
            <a:ext cx="567934" cy="29483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" name="Right Arrow 30"/>
          <p:cNvSpPr/>
          <p:nvPr/>
        </p:nvSpPr>
        <p:spPr>
          <a:xfrm>
            <a:off x="10667602" y="5774071"/>
            <a:ext cx="789273" cy="29483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" name="Down Arrow 1023"/>
          <p:cNvSpPr/>
          <p:nvPr/>
        </p:nvSpPr>
        <p:spPr>
          <a:xfrm>
            <a:off x="4001091" y="3884188"/>
            <a:ext cx="433494" cy="1131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462"/>
                </a:moveTo>
                <a:lnTo>
                  <a:pt x="5400" y="17462"/>
                </a:lnTo>
                <a:lnTo>
                  <a:pt x="5400" y="0"/>
                </a:lnTo>
                <a:lnTo>
                  <a:pt x="16200" y="0"/>
                </a:lnTo>
                <a:lnTo>
                  <a:pt x="16200" y="17462"/>
                </a:lnTo>
                <a:lnTo>
                  <a:pt x="21600" y="17462"/>
                </a:lnTo>
                <a:lnTo>
                  <a:pt x="10800" y="21600"/>
                </a:lnTo>
                <a:close/>
              </a:path>
            </a:pathLst>
          </a:cu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TextBox 1026"/>
          <p:cNvSpPr txBox="1"/>
          <p:nvPr/>
        </p:nvSpPr>
        <p:spPr>
          <a:xfrm>
            <a:off x="11400357" y="5418668"/>
            <a:ext cx="1524318" cy="837566"/>
          </a:xfrm>
          <a:prstGeom prst="rect">
            <a:avLst/>
          </a:prstGeom>
          <a:ln>
            <a:solidFill>
              <a:srgbClr val="3A5E8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1300459"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Question Paper</a:t>
            </a:r>
          </a:p>
        </p:txBody>
      </p:sp>
      <p:sp>
        <p:nvSpPr>
          <p:cNvPr id="161" name="Oval 1028"/>
          <p:cNvSpPr/>
          <p:nvPr/>
        </p:nvSpPr>
        <p:spPr>
          <a:xfrm>
            <a:off x="6710425" y="1976785"/>
            <a:ext cx="65025" cy="8230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Oval 46"/>
          <p:cNvSpPr/>
          <p:nvPr/>
        </p:nvSpPr>
        <p:spPr>
          <a:xfrm>
            <a:off x="6935893" y="1976785"/>
            <a:ext cx="65025" cy="8230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Oval 47"/>
          <p:cNvSpPr/>
          <p:nvPr/>
        </p:nvSpPr>
        <p:spPr>
          <a:xfrm>
            <a:off x="7152640" y="1976785"/>
            <a:ext cx="65025" cy="8230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" name="Oval 48"/>
          <p:cNvSpPr/>
          <p:nvPr/>
        </p:nvSpPr>
        <p:spPr>
          <a:xfrm>
            <a:off x="7369386" y="1976785"/>
            <a:ext cx="65025" cy="8230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Oval 49"/>
          <p:cNvSpPr/>
          <p:nvPr/>
        </p:nvSpPr>
        <p:spPr>
          <a:xfrm>
            <a:off x="7629484" y="1976785"/>
            <a:ext cx="65025" cy="8230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" name="Oval 50"/>
          <p:cNvSpPr/>
          <p:nvPr/>
        </p:nvSpPr>
        <p:spPr>
          <a:xfrm>
            <a:off x="7846231" y="1976785"/>
            <a:ext cx="65025" cy="8230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" name="Oval 51"/>
          <p:cNvSpPr/>
          <p:nvPr/>
        </p:nvSpPr>
        <p:spPr>
          <a:xfrm>
            <a:off x="8128000" y="1976785"/>
            <a:ext cx="65025" cy="8230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8" name="Oval 52"/>
          <p:cNvSpPr/>
          <p:nvPr/>
        </p:nvSpPr>
        <p:spPr>
          <a:xfrm>
            <a:off x="8388098" y="1976785"/>
            <a:ext cx="65025" cy="8230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" name="Oval 53"/>
          <p:cNvSpPr/>
          <p:nvPr/>
        </p:nvSpPr>
        <p:spPr>
          <a:xfrm>
            <a:off x="8713217" y="1976785"/>
            <a:ext cx="65025" cy="82309"/>
          </a:xfrm>
          <a:prstGeom prst="ellipse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" name="Left Brace 1033"/>
          <p:cNvSpPr/>
          <p:nvPr/>
        </p:nvSpPr>
        <p:spPr>
          <a:xfrm>
            <a:off x="2310221" y="1196622"/>
            <a:ext cx="318141" cy="10792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362"/>
                  <a:pt x="10800" y="21069"/>
                </a:cubicBezTo>
                <a:lnTo>
                  <a:pt x="10800" y="11331"/>
                </a:lnTo>
                <a:cubicBezTo>
                  <a:pt x="10800" y="11038"/>
                  <a:pt x="5965" y="10800"/>
                  <a:pt x="0" y="10800"/>
                </a:cubicBezTo>
                <a:cubicBezTo>
                  <a:pt x="5965" y="10800"/>
                  <a:pt x="10800" y="10562"/>
                  <a:pt x="10800" y="10269"/>
                </a:cubicBezTo>
                <a:lnTo>
                  <a:pt x="10800" y="531"/>
                </a:lnTo>
                <a:cubicBezTo>
                  <a:pt x="10800" y="238"/>
                  <a:pt x="15635" y="0"/>
                  <a:pt x="21600" y="0"/>
                </a:cubicBezTo>
              </a:path>
            </a:pathLst>
          </a:custGeom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TextBox 1034"/>
          <p:cNvSpPr txBox="1"/>
          <p:nvPr/>
        </p:nvSpPr>
        <p:spPr>
          <a:xfrm>
            <a:off x="216747" y="1187284"/>
            <a:ext cx="2093474" cy="78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300459">
              <a:defRPr b="1" sz="2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List of Stakeholders</a:t>
            </a:r>
          </a:p>
        </p:txBody>
      </p:sp>
      <p:sp>
        <p:nvSpPr>
          <p:cNvPr id="172" name="Left Brace 58"/>
          <p:cNvSpPr/>
          <p:nvPr/>
        </p:nvSpPr>
        <p:spPr>
          <a:xfrm flipH="1" rot="5400000">
            <a:off x="3542179" y="7514965"/>
            <a:ext cx="396467" cy="2923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1"/>
                  <a:pt x="10800" y="21356"/>
                </a:cubicBezTo>
                <a:lnTo>
                  <a:pt x="10800" y="11044"/>
                </a:lnTo>
                <a:cubicBezTo>
                  <a:pt x="10800" y="10909"/>
                  <a:pt x="5965" y="10800"/>
                  <a:pt x="0" y="10800"/>
                </a:cubicBezTo>
                <a:cubicBezTo>
                  <a:pt x="5965" y="10800"/>
                  <a:pt x="10800" y="10691"/>
                  <a:pt x="10800" y="10556"/>
                </a:cubicBezTo>
                <a:lnTo>
                  <a:pt x="10800" y="244"/>
                </a:lnTo>
                <a:cubicBezTo>
                  <a:pt x="10800" y="109"/>
                  <a:pt x="15635" y="0"/>
                  <a:pt x="21600" y="0"/>
                </a:cubicBezTo>
              </a:path>
            </a:pathLst>
          </a:custGeom>
          <a:ln>
            <a:solidFill>
              <a:srgbClr val="FFFFFF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TextBox 59"/>
          <p:cNvSpPr txBox="1"/>
          <p:nvPr/>
        </p:nvSpPr>
        <p:spPr>
          <a:xfrm>
            <a:off x="4443307" y="8886614"/>
            <a:ext cx="3251201" cy="43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1300459">
              <a:defRPr b="1" sz="2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List of Experts</a:t>
            </a:r>
          </a:p>
        </p:txBody>
      </p:sp>
      <p:sp>
        <p:nvSpPr>
          <p:cNvPr id="174" name="Left-Right Arrow 60"/>
          <p:cNvSpPr/>
          <p:nvPr/>
        </p:nvSpPr>
        <p:spPr>
          <a:xfrm>
            <a:off x="1554280" y="4768427"/>
            <a:ext cx="755921" cy="29483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50800" tIns="50800" rIns="50800" bIns="50800" anchor="ctr"/>
          <a:lstStyle/>
          <a:p>
            <a:pPr defTabSz="1300459">
              <a:defRPr sz="25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chnology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Technology Stack</a:t>
            </a:r>
          </a:p>
        </p:txBody>
      </p:sp>
      <p:sp>
        <p:nvSpPr>
          <p:cNvPr id="177" name="PHP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PHP</a:t>
            </a:r>
          </a:p>
          <a:p>
            <a:pPr/>
            <a:r>
              <a:t>HTML</a:t>
            </a:r>
          </a:p>
          <a:p>
            <a:pPr/>
            <a:r>
              <a:t>CSS</a:t>
            </a:r>
          </a:p>
          <a:p>
            <a:pPr/>
            <a:r>
              <a:t>Java Script</a:t>
            </a:r>
          </a:p>
        </p:txBody>
      </p:sp>
      <p:pic>
        <p:nvPicPr>
          <p:cNvPr id="178" name="IMG_6337 2.jpg" descr="IMG_6337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0060" y="3170297"/>
            <a:ext cx="6713289" cy="4430772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val"/>
          <p:cNvSpPr/>
          <p:nvPr/>
        </p:nvSpPr>
        <p:spPr>
          <a:xfrm>
            <a:off x="4925931" y="1644607"/>
            <a:ext cx="3419476" cy="948929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1" name="Oval"/>
          <p:cNvSpPr/>
          <p:nvPr/>
        </p:nvSpPr>
        <p:spPr>
          <a:xfrm>
            <a:off x="4925931" y="3060657"/>
            <a:ext cx="3419476" cy="948929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Oval"/>
          <p:cNvSpPr/>
          <p:nvPr/>
        </p:nvSpPr>
        <p:spPr>
          <a:xfrm>
            <a:off x="4925931" y="4434025"/>
            <a:ext cx="3419476" cy="948929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Oval"/>
          <p:cNvSpPr/>
          <p:nvPr/>
        </p:nvSpPr>
        <p:spPr>
          <a:xfrm>
            <a:off x="4925931" y="5774124"/>
            <a:ext cx="3419476" cy="948929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Oval"/>
          <p:cNvSpPr/>
          <p:nvPr/>
        </p:nvSpPr>
        <p:spPr>
          <a:xfrm>
            <a:off x="4930184" y="7128787"/>
            <a:ext cx="3419476" cy="948929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Oval"/>
          <p:cNvSpPr/>
          <p:nvPr/>
        </p:nvSpPr>
        <p:spPr>
          <a:xfrm>
            <a:off x="4925931" y="8630467"/>
            <a:ext cx="3419476" cy="860052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Question posting"/>
          <p:cNvSpPr txBox="1"/>
          <p:nvPr/>
        </p:nvSpPr>
        <p:spPr>
          <a:xfrm>
            <a:off x="5630025" y="1741939"/>
            <a:ext cx="2011288" cy="754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Question posting</a:t>
            </a:r>
          </a:p>
        </p:txBody>
      </p:sp>
      <p:sp>
        <p:nvSpPr>
          <p:cNvPr id="187" name="Verification"/>
          <p:cNvSpPr txBox="1"/>
          <p:nvPr/>
        </p:nvSpPr>
        <p:spPr>
          <a:xfrm>
            <a:off x="5733238" y="4718007"/>
            <a:ext cx="1804862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Verification</a:t>
            </a:r>
          </a:p>
        </p:txBody>
      </p:sp>
      <p:sp>
        <p:nvSpPr>
          <p:cNvPr id="188" name="Question Bank"/>
          <p:cNvSpPr txBox="1"/>
          <p:nvPr/>
        </p:nvSpPr>
        <p:spPr>
          <a:xfrm>
            <a:off x="5737491" y="5810182"/>
            <a:ext cx="1804863" cy="77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Question Bank</a:t>
            </a:r>
          </a:p>
        </p:txBody>
      </p:sp>
      <p:sp>
        <p:nvSpPr>
          <p:cNvPr id="189" name="Automated tool"/>
          <p:cNvSpPr txBox="1"/>
          <p:nvPr/>
        </p:nvSpPr>
        <p:spPr>
          <a:xfrm>
            <a:off x="5737491" y="7213603"/>
            <a:ext cx="1804863" cy="77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Automated tool</a:t>
            </a:r>
          </a:p>
        </p:txBody>
      </p:sp>
      <p:sp>
        <p:nvSpPr>
          <p:cNvPr id="190" name="Question paper"/>
          <p:cNvSpPr txBox="1"/>
          <p:nvPr/>
        </p:nvSpPr>
        <p:spPr>
          <a:xfrm>
            <a:off x="5630025" y="8615453"/>
            <a:ext cx="2011288" cy="77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Question paper</a:t>
            </a:r>
          </a:p>
        </p:txBody>
      </p:sp>
      <p:sp>
        <p:nvSpPr>
          <p:cNvPr id="191" name="Oval"/>
          <p:cNvSpPr/>
          <p:nvPr/>
        </p:nvSpPr>
        <p:spPr>
          <a:xfrm>
            <a:off x="1548523" y="3986607"/>
            <a:ext cx="445393" cy="436397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2" name="Line"/>
          <p:cNvSpPr/>
          <p:nvPr/>
        </p:nvSpPr>
        <p:spPr>
          <a:xfrm flipV="1">
            <a:off x="1771219" y="4431326"/>
            <a:ext cx="1" cy="52955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3" name="Line"/>
          <p:cNvSpPr/>
          <p:nvPr/>
        </p:nvSpPr>
        <p:spPr>
          <a:xfrm flipV="1">
            <a:off x="1407685" y="4955570"/>
            <a:ext cx="356410" cy="35640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815021" y="4605883"/>
            <a:ext cx="289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824001" y="4953565"/>
            <a:ext cx="266701" cy="2667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1369594" y="4605586"/>
            <a:ext cx="28900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Oval"/>
          <p:cNvSpPr/>
          <p:nvPr/>
        </p:nvSpPr>
        <p:spPr>
          <a:xfrm>
            <a:off x="1551499" y="6634053"/>
            <a:ext cx="445394" cy="436397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1774196" y="7076934"/>
            <a:ext cx="1" cy="52955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1441386" y="7251493"/>
            <a:ext cx="289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1817998" y="7251493"/>
            <a:ext cx="289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1826978" y="7599174"/>
            <a:ext cx="266701" cy="2667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Line"/>
          <p:cNvSpPr/>
          <p:nvPr/>
        </p:nvSpPr>
        <p:spPr>
          <a:xfrm flipV="1">
            <a:off x="1450366" y="7599174"/>
            <a:ext cx="271048" cy="2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Oval"/>
          <p:cNvSpPr/>
          <p:nvPr/>
        </p:nvSpPr>
        <p:spPr>
          <a:xfrm>
            <a:off x="1565825" y="764732"/>
            <a:ext cx="445394" cy="436396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Line"/>
          <p:cNvSpPr/>
          <p:nvPr/>
        </p:nvSpPr>
        <p:spPr>
          <a:xfrm flipV="1">
            <a:off x="1788522" y="1209450"/>
            <a:ext cx="1" cy="52955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Line"/>
          <p:cNvSpPr/>
          <p:nvPr/>
        </p:nvSpPr>
        <p:spPr>
          <a:xfrm>
            <a:off x="1455712" y="1384008"/>
            <a:ext cx="28900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Line"/>
          <p:cNvSpPr/>
          <p:nvPr/>
        </p:nvSpPr>
        <p:spPr>
          <a:xfrm>
            <a:off x="1832324" y="1384008"/>
            <a:ext cx="28900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Line"/>
          <p:cNvSpPr/>
          <p:nvPr/>
        </p:nvSpPr>
        <p:spPr>
          <a:xfrm>
            <a:off x="1841304" y="1731689"/>
            <a:ext cx="266701" cy="2667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1464693" y="1731689"/>
            <a:ext cx="271048" cy="2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 flipH="1">
            <a:off x="1771219" y="5127390"/>
            <a:ext cx="1" cy="1471023"/>
          </a:xfrm>
          <a:prstGeom prst="line">
            <a:avLst/>
          </a:prstGeom>
          <a:ln w="25400">
            <a:solidFill>
              <a:srgbClr val="73FDFF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>
            <a:off x="1771219" y="1810793"/>
            <a:ext cx="1" cy="21727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1" name="Arrow"/>
          <p:cNvSpPr/>
          <p:nvPr/>
        </p:nvSpPr>
        <p:spPr>
          <a:xfrm rot="5400000">
            <a:off x="6417471" y="2564980"/>
            <a:ext cx="436396" cy="529559"/>
          </a:xfrm>
          <a:prstGeom prst="rightArrow">
            <a:avLst>
              <a:gd name="adj1" fmla="val 32000"/>
              <a:gd name="adj2" fmla="val 63144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Arrow"/>
          <p:cNvSpPr/>
          <p:nvPr/>
        </p:nvSpPr>
        <p:spPr>
          <a:xfrm rot="5400000">
            <a:off x="6421724" y="8177294"/>
            <a:ext cx="436396" cy="529559"/>
          </a:xfrm>
          <a:prstGeom prst="rightArrow">
            <a:avLst>
              <a:gd name="adj1" fmla="val 32000"/>
              <a:gd name="adj2" fmla="val 63144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3" name="Arrow"/>
          <p:cNvSpPr/>
          <p:nvPr/>
        </p:nvSpPr>
        <p:spPr>
          <a:xfrm rot="5400000">
            <a:off x="6421724" y="6669692"/>
            <a:ext cx="436396" cy="529559"/>
          </a:xfrm>
          <a:prstGeom prst="rightArrow">
            <a:avLst>
              <a:gd name="adj1" fmla="val 32000"/>
              <a:gd name="adj2" fmla="val 63144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4" name="Arrow"/>
          <p:cNvSpPr/>
          <p:nvPr/>
        </p:nvSpPr>
        <p:spPr>
          <a:xfrm rot="5400000">
            <a:off x="6417471" y="5346851"/>
            <a:ext cx="436396" cy="529559"/>
          </a:xfrm>
          <a:prstGeom prst="rightArrow">
            <a:avLst>
              <a:gd name="adj1" fmla="val 32000"/>
              <a:gd name="adj2" fmla="val 63144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5" name="Arrow"/>
          <p:cNvSpPr/>
          <p:nvPr/>
        </p:nvSpPr>
        <p:spPr>
          <a:xfrm rot="5400000">
            <a:off x="6417471" y="3976449"/>
            <a:ext cx="436396" cy="529559"/>
          </a:xfrm>
          <a:prstGeom prst="rightArrow">
            <a:avLst>
              <a:gd name="adj1" fmla="val 32000"/>
              <a:gd name="adj2" fmla="val 63144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6" name="Arrow"/>
          <p:cNvSpPr/>
          <p:nvPr/>
        </p:nvSpPr>
        <p:spPr>
          <a:xfrm rot="5400000">
            <a:off x="6220989" y="879310"/>
            <a:ext cx="829360" cy="529559"/>
          </a:xfrm>
          <a:prstGeom prst="rightArrow">
            <a:avLst>
              <a:gd name="adj1" fmla="val 32000"/>
              <a:gd name="adj2" fmla="val 52035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4913231" y="3535121"/>
            <a:ext cx="332566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Crowdsourcing"/>
          <p:cNvSpPr txBox="1"/>
          <p:nvPr/>
        </p:nvSpPr>
        <p:spPr>
          <a:xfrm>
            <a:off x="5634278" y="3136332"/>
            <a:ext cx="2011289" cy="628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Crowdsourcing</a:t>
            </a:r>
          </a:p>
        </p:txBody>
      </p:sp>
      <p:sp>
        <p:nvSpPr>
          <p:cNvPr id="219" name="read, mapping, classify"/>
          <p:cNvSpPr txBox="1"/>
          <p:nvPr/>
        </p:nvSpPr>
        <p:spPr>
          <a:xfrm>
            <a:off x="5293078" y="3508459"/>
            <a:ext cx="2861909" cy="37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read, mapping, classify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2028767" y="2354017"/>
            <a:ext cx="2855454" cy="1719253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2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1" name="Line"/>
          <p:cNvSpPr/>
          <p:nvPr/>
        </p:nvSpPr>
        <p:spPr>
          <a:xfrm flipV="1">
            <a:off x="2022254" y="3606468"/>
            <a:ext cx="2864345" cy="579614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2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2026417" y="4270957"/>
            <a:ext cx="2856676" cy="712298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2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2069636" y="4788950"/>
            <a:ext cx="2830741" cy="2830741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2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2027634" y="4421078"/>
            <a:ext cx="2857866" cy="1806190"/>
          </a:xfrm>
          <a:prstGeom prst="line">
            <a:avLst/>
          </a:prstGeom>
          <a:ln w="25400">
            <a:solidFill>
              <a:srgbClr val="00A2FF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2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Stakeholders"/>
          <p:cNvSpPr txBox="1"/>
          <p:nvPr/>
        </p:nvSpPr>
        <p:spPr>
          <a:xfrm>
            <a:off x="2208936" y="1289423"/>
            <a:ext cx="201128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Stakeholders</a:t>
            </a:r>
          </a:p>
        </p:txBody>
      </p:sp>
      <p:sp>
        <p:nvSpPr>
          <p:cNvPr id="226" name="Admin"/>
          <p:cNvSpPr txBox="1"/>
          <p:nvPr/>
        </p:nvSpPr>
        <p:spPr>
          <a:xfrm>
            <a:off x="28027" y="3826548"/>
            <a:ext cx="124165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Admin</a:t>
            </a:r>
          </a:p>
        </p:txBody>
      </p:sp>
      <p:sp>
        <p:nvSpPr>
          <p:cNvPr id="227" name="Experts"/>
          <p:cNvSpPr txBox="1"/>
          <p:nvPr/>
        </p:nvSpPr>
        <p:spPr>
          <a:xfrm>
            <a:off x="942284" y="8027394"/>
            <a:ext cx="166382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Experts</a:t>
            </a:r>
          </a:p>
        </p:txBody>
      </p:sp>
      <p:sp>
        <p:nvSpPr>
          <p:cNvPr id="228" name="UseCase Diagram"/>
          <p:cNvSpPr txBox="1"/>
          <p:nvPr/>
        </p:nvSpPr>
        <p:spPr>
          <a:xfrm>
            <a:off x="4312560" y="-30959"/>
            <a:ext cx="3957122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UseCase Diagram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1986353" y="5065332"/>
            <a:ext cx="2855455" cy="1719253"/>
          </a:xfrm>
          <a:prstGeom prst="line">
            <a:avLst/>
          </a:prstGeom>
          <a:ln w="25400">
            <a:solidFill>
              <a:srgbClr val="FF9300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2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1973663" y="1734411"/>
            <a:ext cx="2875689" cy="314638"/>
          </a:xfrm>
          <a:prstGeom prst="line">
            <a:avLst/>
          </a:prstGeom>
          <a:ln w="25400">
            <a:solidFill>
              <a:srgbClr val="73FDFF"/>
            </a:solidFill>
            <a:tailEnd type="triangle"/>
          </a:ln>
        </p:spPr>
        <p:txBody>
          <a:bodyPr lIns="45718" tIns="45718" rIns="45718" bIns="45718"/>
          <a:lstStyle/>
          <a:p>
            <a:pPr>
              <a:defRPr sz="24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val"/>
          <p:cNvSpPr/>
          <p:nvPr/>
        </p:nvSpPr>
        <p:spPr>
          <a:xfrm>
            <a:off x="1817012" y="378016"/>
            <a:ext cx="445393" cy="436396"/>
          </a:xfrm>
          <a:prstGeom prst="ellipse">
            <a:avLst/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3" name="Line"/>
          <p:cNvSpPr/>
          <p:nvPr/>
        </p:nvSpPr>
        <p:spPr>
          <a:xfrm flipV="1">
            <a:off x="2039708" y="822734"/>
            <a:ext cx="1" cy="529559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1706899" y="997292"/>
            <a:ext cx="2890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2083510" y="997292"/>
            <a:ext cx="28900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6" name="Line"/>
          <p:cNvSpPr/>
          <p:nvPr/>
        </p:nvSpPr>
        <p:spPr>
          <a:xfrm>
            <a:off x="2092491" y="1344973"/>
            <a:ext cx="266701" cy="2667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7" name="Line"/>
          <p:cNvSpPr/>
          <p:nvPr/>
        </p:nvSpPr>
        <p:spPr>
          <a:xfrm flipV="1">
            <a:off x="1715879" y="1344973"/>
            <a:ext cx="271048" cy="27104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8" name="STAKE HOLDERS"/>
          <p:cNvSpPr txBox="1"/>
          <p:nvPr/>
        </p:nvSpPr>
        <p:spPr>
          <a:xfrm>
            <a:off x="2815928" y="219081"/>
            <a:ext cx="2796845" cy="754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STAKE HOLDERS</a:t>
            </a:r>
          </a:p>
        </p:txBody>
      </p:sp>
      <p:sp>
        <p:nvSpPr>
          <p:cNvPr id="239" name="Arrow"/>
          <p:cNvSpPr/>
          <p:nvPr/>
        </p:nvSpPr>
        <p:spPr>
          <a:xfrm rot="5400000">
            <a:off x="1722237" y="1937999"/>
            <a:ext cx="634943" cy="529559"/>
          </a:xfrm>
          <a:prstGeom prst="rightArrow">
            <a:avLst>
              <a:gd name="adj1" fmla="val 32000"/>
              <a:gd name="adj2" fmla="val 52035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0" name="Oval"/>
          <p:cNvSpPr/>
          <p:nvPr/>
        </p:nvSpPr>
        <p:spPr>
          <a:xfrm>
            <a:off x="329970" y="2595076"/>
            <a:ext cx="3419476" cy="948929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1" name="Oval"/>
          <p:cNvSpPr/>
          <p:nvPr/>
        </p:nvSpPr>
        <p:spPr>
          <a:xfrm>
            <a:off x="329970" y="4140399"/>
            <a:ext cx="3419476" cy="948929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2" name="Oval"/>
          <p:cNvSpPr/>
          <p:nvPr/>
        </p:nvSpPr>
        <p:spPr>
          <a:xfrm>
            <a:off x="329970" y="5685723"/>
            <a:ext cx="3419476" cy="948929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3" name="Oval"/>
          <p:cNvSpPr/>
          <p:nvPr/>
        </p:nvSpPr>
        <p:spPr>
          <a:xfrm>
            <a:off x="329970" y="7231047"/>
            <a:ext cx="3419476" cy="948929"/>
          </a:xfrm>
          <a:prstGeom prst="ellipse">
            <a:avLst/>
          </a:prstGeom>
          <a:ln w="25400">
            <a:solidFill>
              <a:srgbClr val="0076BA"/>
            </a:solidFill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4" name="registration"/>
          <p:cNvSpPr txBox="1"/>
          <p:nvPr/>
        </p:nvSpPr>
        <p:spPr>
          <a:xfrm>
            <a:off x="1034064" y="2857508"/>
            <a:ext cx="2011289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registration</a:t>
            </a:r>
          </a:p>
        </p:txBody>
      </p:sp>
      <p:sp>
        <p:nvSpPr>
          <p:cNvPr id="245" name="choosing a subject"/>
          <p:cNvSpPr txBox="1"/>
          <p:nvPr/>
        </p:nvSpPr>
        <p:spPr>
          <a:xfrm>
            <a:off x="703032" y="4443784"/>
            <a:ext cx="2673353" cy="754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choosing a subject</a:t>
            </a:r>
          </a:p>
        </p:txBody>
      </p:sp>
      <p:sp>
        <p:nvSpPr>
          <p:cNvPr id="246" name="question posting"/>
          <p:cNvSpPr txBox="1"/>
          <p:nvPr/>
        </p:nvSpPr>
        <p:spPr>
          <a:xfrm>
            <a:off x="703032" y="5948155"/>
            <a:ext cx="2673353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question posting</a:t>
            </a:r>
          </a:p>
        </p:txBody>
      </p:sp>
      <p:sp>
        <p:nvSpPr>
          <p:cNvPr id="247" name="crowd sourcing"/>
          <p:cNvSpPr txBox="1"/>
          <p:nvPr/>
        </p:nvSpPr>
        <p:spPr>
          <a:xfrm>
            <a:off x="641286" y="7493479"/>
            <a:ext cx="2796845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crowd sourcing</a:t>
            </a:r>
          </a:p>
        </p:txBody>
      </p:sp>
      <p:sp>
        <p:nvSpPr>
          <p:cNvPr id="248" name="Arrow"/>
          <p:cNvSpPr/>
          <p:nvPr/>
        </p:nvSpPr>
        <p:spPr>
          <a:xfrm rot="5400000">
            <a:off x="1722237" y="6668070"/>
            <a:ext cx="634943" cy="529559"/>
          </a:xfrm>
          <a:prstGeom prst="rightArrow">
            <a:avLst>
              <a:gd name="adj1" fmla="val 32000"/>
              <a:gd name="adj2" fmla="val 52035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9" name="Arrow"/>
          <p:cNvSpPr/>
          <p:nvPr/>
        </p:nvSpPr>
        <p:spPr>
          <a:xfrm rot="5400000">
            <a:off x="1722237" y="5142548"/>
            <a:ext cx="634943" cy="529559"/>
          </a:xfrm>
          <a:prstGeom prst="rightArrow">
            <a:avLst>
              <a:gd name="adj1" fmla="val 32000"/>
              <a:gd name="adj2" fmla="val 52035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0" name="Arrow"/>
          <p:cNvSpPr/>
          <p:nvPr/>
        </p:nvSpPr>
        <p:spPr>
          <a:xfrm rot="5400000">
            <a:off x="1722237" y="3544523"/>
            <a:ext cx="634943" cy="529559"/>
          </a:xfrm>
          <a:prstGeom prst="rightArrow">
            <a:avLst>
              <a:gd name="adj1" fmla="val 32000"/>
              <a:gd name="adj2" fmla="val 52035"/>
            </a:avLst>
          </a:prstGeom>
          <a:solidFill>
            <a:srgbClr val="00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1" name="Any anonymous individual or a group of people can register  by agreeing the terms and conditions of the website to add questions"/>
          <p:cNvSpPr txBox="1"/>
          <p:nvPr/>
        </p:nvSpPr>
        <p:spPr>
          <a:xfrm>
            <a:off x="4769852" y="1515365"/>
            <a:ext cx="732313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just">
              <a:buSzPct val="75000"/>
              <a:buChar char="•"/>
              <a:defRPr sz="2300"/>
            </a:lvl1pPr>
          </a:lstStyle>
          <a:p>
            <a:pPr/>
            <a:r>
              <a:t>Any anonymous individual or a group of people can register  by agreeing the terms and conditions of the website to add questions </a:t>
            </a:r>
          </a:p>
        </p:txBody>
      </p:sp>
      <p:sp>
        <p:nvSpPr>
          <p:cNvPr id="252" name="This stake holder can choose a subject and post the questions accordingly by following the rules provided by the admin of the webpage."/>
          <p:cNvSpPr txBox="1"/>
          <p:nvPr/>
        </p:nvSpPr>
        <p:spPr>
          <a:xfrm>
            <a:off x="4696984" y="3432210"/>
            <a:ext cx="78908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just">
              <a:buSzPct val="75000"/>
              <a:buChar char="•"/>
              <a:defRPr sz="2300"/>
            </a:lvl1pPr>
          </a:lstStyle>
          <a:p>
            <a:pPr/>
            <a:r>
              <a:t>This stake holder can choose a subject and post the questions accordingly by following the rules provided by the admin of the webpage.</a:t>
            </a:r>
          </a:p>
        </p:txBody>
      </p:sp>
      <p:sp>
        <p:nvSpPr>
          <p:cNvPr id="253" name="The stake holder must also give the weightage of each question which are then organised in the database according to the marks given"/>
          <p:cNvSpPr txBox="1"/>
          <p:nvPr/>
        </p:nvSpPr>
        <p:spPr>
          <a:xfrm>
            <a:off x="4696984" y="5239726"/>
            <a:ext cx="789087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4694" indent="-264694" algn="just">
              <a:buSzPct val="75000"/>
              <a:buChar char="•"/>
              <a:defRPr sz="2300"/>
            </a:lvl1pPr>
          </a:lstStyle>
          <a:p>
            <a:pPr/>
            <a:r>
              <a:t>The stake holder must also give the weightage of each question which are then organised in the database according to the marks given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Bloom’s Taxonom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Bloom’s Taxonomy</a:t>
            </a:r>
          </a:p>
        </p:txBody>
      </p:sp>
      <p:sp>
        <p:nvSpPr>
          <p:cNvPr id="256" name="Light Bulb"/>
          <p:cNvSpPr/>
          <p:nvPr/>
        </p:nvSpPr>
        <p:spPr>
          <a:xfrm>
            <a:off x="377654" y="2597150"/>
            <a:ext cx="4003812" cy="6942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7" name="Create"/>
          <p:cNvSpPr txBox="1"/>
          <p:nvPr/>
        </p:nvSpPr>
        <p:spPr>
          <a:xfrm>
            <a:off x="1659438" y="2848918"/>
            <a:ext cx="144024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Create</a:t>
            </a:r>
          </a:p>
        </p:txBody>
      </p:sp>
      <p:sp>
        <p:nvSpPr>
          <p:cNvPr id="258" name="Line"/>
          <p:cNvSpPr/>
          <p:nvPr/>
        </p:nvSpPr>
        <p:spPr>
          <a:xfrm>
            <a:off x="822176" y="3565503"/>
            <a:ext cx="311476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9" name="evaluate"/>
          <p:cNvSpPr txBox="1"/>
          <p:nvPr/>
        </p:nvSpPr>
        <p:spPr>
          <a:xfrm>
            <a:off x="1482305" y="3672488"/>
            <a:ext cx="179451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evaluate</a:t>
            </a:r>
          </a:p>
        </p:txBody>
      </p:sp>
      <p:sp>
        <p:nvSpPr>
          <p:cNvPr id="260" name="analyze"/>
          <p:cNvSpPr txBox="1"/>
          <p:nvPr/>
        </p:nvSpPr>
        <p:spPr>
          <a:xfrm>
            <a:off x="1556536" y="4496059"/>
            <a:ext cx="164604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analyze</a:t>
            </a:r>
          </a:p>
        </p:txBody>
      </p:sp>
      <p:sp>
        <p:nvSpPr>
          <p:cNvPr id="261" name="apply"/>
          <p:cNvSpPr txBox="1"/>
          <p:nvPr/>
        </p:nvSpPr>
        <p:spPr>
          <a:xfrm>
            <a:off x="1766785" y="5225344"/>
            <a:ext cx="122555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apply</a:t>
            </a:r>
          </a:p>
        </p:txBody>
      </p:sp>
      <p:sp>
        <p:nvSpPr>
          <p:cNvPr id="262" name="understand"/>
          <p:cNvSpPr txBox="1"/>
          <p:nvPr/>
        </p:nvSpPr>
        <p:spPr>
          <a:xfrm>
            <a:off x="1186046" y="5954629"/>
            <a:ext cx="238702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understand</a:t>
            </a:r>
          </a:p>
        </p:txBody>
      </p:sp>
      <p:sp>
        <p:nvSpPr>
          <p:cNvPr id="263" name="remember"/>
          <p:cNvSpPr txBox="1"/>
          <p:nvPr/>
        </p:nvSpPr>
        <p:spPr>
          <a:xfrm>
            <a:off x="1301616" y="6872485"/>
            <a:ext cx="21558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remember</a:t>
            </a:r>
          </a:p>
        </p:txBody>
      </p:sp>
      <p:sp>
        <p:nvSpPr>
          <p:cNvPr id="264" name="Line"/>
          <p:cNvSpPr/>
          <p:nvPr/>
        </p:nvSpPr>
        <p:spPr>
          <a:xfrm>
            <a:off x="603552" y="4414473"/>
            <a:ext cx="355201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65" name="Line"/>
          <p:cNvSpPr/>
          <p:nvPr/>
        </p:nvSpPr>
        <p:spPr>
          <a:xfrm>
            <a:off x="618297" y="5212644"/>
            <a:ext cx="352252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66" name="Line"/>
          <p:cNvSpPr/>
          <p:nvPr/>
        </p:nvSpPr>
        <p:spPr>
          <a:xfrm>
            <a:off x="809977" y="6010814"/>
            <a:ext cx="313916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67" name="Line"/>
          <p:cNvSpPr/>
          <p:nvPr/>
        </p:nvSpPr>
        <p:spPr>
          <a:xfrm>
            <a:off x="1090126" y="6790900"/>
            <a:ext cx="257886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68" name="This is a set of hierarchical models used to classify educational learning objectives into level of complexity and specificity"/>
          <p:cNvSpPr txBox="1"/>
          <p:nvPr/>
        </p:nvSpPr>
        <p:spPr>
          <a:xfrm>
            <a:off x="5077840" y="4882444"/>
            <a:ext cx="733835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just">
              <a:buSzPct val="75000"/>
              <a:buChar char="•"/>
              <a:defRPr sz="2700"/>
            </a:lvl1pPr>
          </a:lstStyle>
          <a:p>
            <a:pPr/>
            <a:r>
              <a:t>This is a set of hierarchical models used to classify educational learning objectives into level of complexity and specificity</a:t>
            </a:r>
          </a:p>
        </p:txBody>
      </p:sp>
      <p:sp>
        <p:nvSpPr>
          <p:cNvPr id="269" name="The three objectives include cognitive, affective and sensory domains"/>
          <p:cNvSpPr txBox="1"/>
          <p:nvPr/>
        </p:nvSpPr>
        <p:spPr>
          <a:xfrm>
            <a:off x="5031945" y="6859785"/>
            <a:ext cx="743014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just">
              <a:buSzPct val="75000"/>
              <a:buChar char="•"/>
              <a:defRPr sz="2700"/>
            </a:lvl1pPr>
          </a:lstStyle>
          <a:p>
            <a:pPr/>
            <a:r>
              <a:t>The three objectives include cognitive, affective and sensory domains</a:t>
            </a:r>
          </a:p>
        </p:txBody>
      </p:sp>
      <p:sp>
        <p:nvSpPr>
          <p:cNvPr id="270" name="We use this process to arrange the questions submitted by the stake holder in the levels of their difficulty."/>
          <p:cNvSpPr txBox="1"/>
          <p:nvPr/>
        </p:nvSpPr>
        <p:spPr>
          <a:xfrm>
            <a:off x="5107329" y="2905103"/>
            <a:ext cx="771117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7200" indent="-457200" algn="just">
              <a:buSzPct val="75000"/>
              <a:buChar char="•"/>
              <a:defRPr sz="2700"/>
            </a:lvl1pPr>
          </a:lstStyle>
          <a:p>
            <a:pPr/>
            <a:r>
              <a:t>We use this process to arrange the questions submitted by the stake holder in the levels of their difficulty.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moving the Redunda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/>
            <a:r>
              <a:t>Removing the Redundancy </a:t>
            </a:r>
          </a:p>
        </p:txBody>
      </p:sp>
      <p:sp>
        <p:nvSpPr>
          <p:cNvPr id="273" name="Two levels:"/>
          <p:cNvSpPr txBox="1"/>
          <p:nvPr/>
        </p:nvSpPr>
        <p:spPr>
          <a:xfrm>
            <a:off x="442123" y="3093922"/>
            <a:ext cx="246070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Two levels:</a:t>
            </a:r>
          </a:p>
        </p:txBody>
      </p:sp>
      <p:sp>
        <p:nvSpPr>
          <p:cNvPr id="274" name="1.Same questions are not considered and are not inserted into the Question Bank."/>
          <p:cNvSpPr txBox="1"/>
          <p:nvPr/>
        </p:nvSpPr>
        <p:spPr>
          <a:xfrm>
            <a:off x="3386975" y="3232318"/>
            <a:ext cx="728845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2600"/>
            </a:lvl1pPr>
          </a:lstStyle>
          <a:p>
            <a:pPr/>
            <a:r>
              <a:t>1.Same questions are not considered and are not inserted into the Question Bank.</a:t>
            </a:r>
          </a:p>
        </p:txBody>
      </p:sp>
      <p:sp>
        <p:nvSpPr>
          <p:cNvPr id="275" name="2.A question in different forms are directly stored in the Question Bank, but not in the Question Paper.…"/>
          <p:cNvSpPr txBox="1"/>
          <p:nvPr/>
        </p:nvSpPr>
        <p:spPr>
          <a:xfrm>
            <a:off x="3526924" y="4986639"/>
            <a:ext cx="7288451" cy="285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2600"/>
            </a:lvl1pPr>
            <a:lvl2pPr marL="457200" indent="-228600" algn="just">
              <a:buSzPct val="100000"/>
              <a:buChar char="•"/>
              <a:defRPr sz="2600"/>
            </a:lvl2pPr>
          </a:lstStyle>
          <a:p>
            <a:pPr/>
            <a:r>
              <a:t>2.A question in different forms are directly stored in the Question Bank, but not in the Question Paper.</a:t>
            </a:r>
          </a:p>
          <a:p>
            <a:pPr lvl="1"/>
            <a:r>
              <a:t>Based on the difficulty level, weightage and the topic of that subject, it checks whether the question can be considered or not.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User friend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User friendly.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Security .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Error free.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Removes duplicates.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Reduces manual work.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Gather n number of questions from all around the world.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Classify and organise questions in question bank, thereby reducing the work to search questions from different sources.</a:t>
            </a:r>
          </a:p>
        </p:txBody>
      </p:sp>
      <p:sp>
        <p:nvSpPr>
          <p:cNvPr id="278" name="Features"/>
          <p:cNvSpPr txBox="1"/>
          <p:nvPr/>
        </p:nvSpPr>
        <p:spPr>
          <a:xfrm>
            <a:off x="901189" y="561835"/>
            <a:ext cx="4002533" cy="1402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600">
                <a:latin typeface="Big Caslon"/>
                <a:ea typeface="Big Caslon"/>
                <a:cs typeface="Big Caslon"/>
                <a:sym typeface="Big Caslon"/>
              </a:defRPr>
            </a:lvl1pPr>
          </a:lstStyle>
          <a:p>
            <a:pPr/>
            <a:r>
              <a:t>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