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Alice"/>
      <p:regular r:id="rId24"/>
    </p:embeddedFont>
    <p:embeddedFont>
      <p:font typeface="Alfa Slab One"/>
      <p:regular r:id="rId25"/>
    </p:embeddedFont>
    <p:embeddedFont>
      <p:font typeface="Alegrey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3A3158-1561-4006-B6AB-5ED847752E02}">
  <a:tblStyle styleId="{633A3158-1561-4006-B6AB-5ED847752E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Alice-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legreya-regular.fntdata"/><Relationship Id="rId25" Type="http://schemas.openxmlformats.org/officeDocument/2006/relationships/font" Target="fonts/AlfaSlabOne-regular.fntdata"/><Relationship Id="rId28" Type="http://schemas.openxmlformats.org/officeDocument/2006/relationships/font" Target="fonts/Alegreya-italic.fntdata"/><Relationship Id="rId27" Type="http://schemas.openxmlformats.org/officeDocument/2006/relationships/font" Target="fonts/Alegrey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legreya-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0314f384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d0314f3844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047caec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d047caecd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047caec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d047caecd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047caec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d047caecd8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fb2ebd1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6fb2ebd1a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047caec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d047caec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03106620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d031066203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031066203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d031066203_2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0314f384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d0314f3844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031066203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d031066203_2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031066203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d031066203_2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31066203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d031066203_2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fb2ebd1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6fb2ebd1a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04d3f369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d04d3f369f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04d3f369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d04d3f369f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0314f384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d0314f3844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5"/>
          <p:cNvSpPr txBox="1"/>
          <p:nvPr>
            <p:ph type="ctrTitle"/>
          </p:nvPr>
        </p:nvSpPr>
        <p:spPr>
          <a:xfrm>
            <a:off x="318563" y="521600"/>
            <a:ext cx="8149500" cy="7350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56" name="Google Shape;56;p15"/>
          <p:cNvSpPr txBox="1"/>
          <p:nvPr>
            <p:ph idx="1" type="subTitle"/>
          </p:nvPr>
        </p:nvSpPr>
        <p:spPr>
          <a:xfrm>
            <a:off x="2852125" y="1221000"/>
            <a:ext cx="3200400" cy="876300"/>
          </a:xfrm>
          <a:prstGeom prst="rect">
            <a:avLst/>
          </a:prstGeom>
          <a:noFill/>
          <a:ln>
            <a:noFill/>
          </a:ln>
        </p:spPr>
        <p:txBody>
          <a:bodyPr anchorCtr="0" anchor="t" bIns="22850" lIns="45725" spcFirstLastPara="1" rIns="45725" wrap="square" tIns="22850">
            <a:normAutofit/>
          </a:bodyPr>
          <a:lstStyle>
            <a:lvl1pPr lvl="0" rtl="0" algn="ctr">
              <a:spcBef>
                <a:spcPts val="300"/>
              </a:spcBef>
              <a:spcAft>
                <a:spcPts val="0"/>
              </a:spcAft>
              <a:buSzPts val="1600"/>
              <a:buFont typeface="Alice"/>
              <a:buNone/>
              <a:defRPr>
                <a:latin typeface="Alice"/>
                <a:ea typeface="Alice"/>
                <a:cs typeface="Alice"/>
                <a:sym typeface="Alice"/>
              </a:defRPr>
            </a:lvl1pPr>
            <a:lvl2pPr lvl="1" rtl="0" algn="ctr">
              <a:spcBef>
                <a:spcPts val="300"/>
              </a:spcBef>
              <a:spcAft>
                <a:spcPts val="0"/>
              </a:spcAft>
              <a:buClr>
                <a:srgbClr val="888888"/>
              </a:buClr>
              <a:buSzPts val="1400"/>
              <a:buNone/>
              <a:defRPr>
                <a:solidFill>
                  <a:srgbClr val="888888"/>
                </a:solidFill>
              </a:defRPr>
            </a:lvl2pPr>
            <a:lvl3pPr lvl="2" rtl="0" algn="ctr">
              <a:spcBef>
                <a:spcPts val="200"/>
              </a:spcBef>
              <a:spcAft>
                <a:spcPts val="0"/>
              </a:spcAft>
              <a:buClr>
                <a:srgbClr val="888888"/>
              </a:buClr>
              <a:buSzPts val="1200"/>
              <a:buNone/>
              <a:defRPr>
                <a:solidFill>
                  <a:srgbClr val="888888"/>
                </a:solidFill>
              </a:defRPr>
            </a:lvl3pPr>
            <a:lvl4pPr lvl="3" rtl="0" algn="ctr">
              <a:spcBef>
                <a:spcPts val="200"/>
              </a:spcBef>
              <a:spcAft>
                <a:spcPts val="0"/>
              </a:spcAft>
              <a:buClr>
                <a:srgbClr val="888888"/>
              </a:buClr>
              <a:buSzPts val="10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200"/>
              </a:spcBef>
              <a:spcAft>
                <a:spcPts val="0"/>
              </a:spcAft>
              <a:buClr>
                <a:srgbClr val="888888"/>
              </a:buClr>
              <a:buSzPts val="1000"/>
              <a:buNone/>
              <a:defRPr>
                <a:solidFill>
                  <a:srgbClr val="888888"/>
                </a:solidFill>
              </a:defRPr>
            </a:lvl6pPr>
            <a:lvl7pPr lvl="6" rtl="0" algn="ctr">
              <a:spcBef>
                <a:spcPts val="200"/>
              </a:spcBef>
              <a:spcAft>
                <a:spcPts val="0"/>
              </a:spcAft>
              <a:buClr>
                <a:srgbClr val="888888"/>
              </a:buClr>
              <a:buSzPts val="1000"/>
              <a:buNone/>
              <a:defRPr>
                <a:solidFill>
                  <a:srgbClr val="888888"/>
                </a:solidFill>
              </a:defRPr>
            </a:lvl7pPr>
            <a:lvl8pPr lvl="7" rtl="0" algn="ctr">
              <a:spcBef>
                <a:spcPts val="200"/>
              </a:spcBef>
              <a:spcAft>
                <a:spcPts val="0"/>
              </a:spcAft>
              <a:buClr>
                <a:srgbClr val="888888"/>
              </a:buClr>
              <a:buSzPts val="1000"/>
              <a:buNone/>
              <a:defRPr>
                <a:solidFill>
                  <a:srgbClr val="888888"/>
                </a:solidFill>
              </a:defRPr>
            </a:lvl8pPr>
            <a:lvl9pPr lvl="8" rtl="0" algn="ctr">
              <a:spcBef>
                <a:spcPts val="200"/>
              </a:spcBef>
              <a:spcAft>
                <a:spcPts val="0"/>
              </a:spcAft>
              <a:buClr>
                <a:srgbClr val="888888"/>
              </a:buClr>
              <a:buSzPts val="1000"/>
              <a:buNone/>
              <a:defRPr>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906638" y="847050"/>
            <a:ext cx="63036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59" name="Google Shape;59;p16"/>
          <p:cNvSpPr txBox="1"/>
          <p:nvPr>
            <p:ph idx="1" type="body"/>
          </p:nvPr>
        </p:nvSpPr>
        <p:spPr>
          <a:xfrm>
            <a:off x="1919525" y="1699625"/>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60" name="Shape 60"/>
        <p:cNvGrpSpPr/>
        <p:nvPr/>
      </p:nvGrpSpPr>
      <p:grpSpPr>
        <a:xfrm>
          <a:off x="0" y="0"/>
          <a:ext cx="0" cy="0"/>
          <a:chOff x="0" y="0"/>
          <a:chExt cx="0" cy="0"/>
        </a:xfrm>
      </p:grpSpPr>
      <p:sp>
        <p:nvSpPr>
          <p:cNvPr id="61" name="Google Shape;61;p17"/>
          <p:cNvSpPr txBox="1"/>
          <p:nvPr>
            <p:ph type="title"/>
          </p:nvPr>
        </p:nvSpPr>
        <p:spPr>
          <a:xfrm>
            <a:off x="2097463" y="459025"/>
            <a:ext cx="4179900" cy="6810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lt1"/>
              </a:buClr>
              <a:buSzPts val="2000"/>
              <a:buFont typeface="Calibri"/>
              <a:buNone/>
              <a:defRPr b="1" sz="2000" cap="none">
                <a:solidFill>
                  <a:schemeClr val="lt1"/>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2" name="Google Shape;62;p17"/>
          <p:cNvSpPr txBox="1"/>
          <p:nvPr>
            <p:ph idx="1" type="body"/>
          </p:nvPr>
        </p:nvSpPr>
        <p:spPr>
          <a:xfrm>
            <a:off x="2244232" y="1850919"/>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accent2"/>
              </a:buClr>
              <a:buSzPts val="1000"/>
              <a:buNone/>
              <a:defRPr sz="1000">
                <a:solidFill>
                  <a:schemeClr val="accent2"/>
                </a:solidFill>
              </a:defRPr>
            </a:lvl1pPr>
            <a:lvl2pPr indent="-228600" lvl="1" marL="914400" rtl="0" algn="l">
              <a:spcBef>
                <a:spcPts val="200"/>
              </a:spcBef>
              <a:spcAft>
                <a:spcPts val="0"/>
              </a:spcAft>
              <a:buClr>
                <a:schemeClr val="accent2"/>
              </a:buClr>
              <a:buSzPts val="900"/>
              <a:buNone/>
              <a:defRPr sz="900">
                <a:solidFill>
                  <a:schemeClr val="accent2"/>
                </a:solidFill>
              </a:defRPr>
            </a:lvl2pPr>
            <a:lvl3pPr indent="-228600" lvl="2" marL="1371600" rtl="0" algn="l">
              <a:spcBef>
                <a:spcPts val="200"/>
              </a:spcBef>
              <a:spcAft>
                <a:spcPts val="0"/>
              </a:spcAft>
              <a:buClr>
                <a:schemeClr val="accent2"/>
              </a:buClr>
              <a:buSzPts val="800"/>
              <a:buNone/>
              <a:defRPr sz="800">
                <a:solidFill>
                  <a:schemeClr val="accent2"/>
                </a:solidFill>
              </a:defRPr>
            </a:lvl3pPr>
            <a:lvl4pPr indent="-228600" lvl="3" marL="1828800" rtl="0" algn="l">
              <a:spcBef>
                <a:spcPts val="100"/>
              </a:spcBef>
              <a:spcAft>
                <a:spcPts val="0"/>
              </a:spcAft>
              <a:buClr>
                <a:schemeClr val="accent2"/>
              </a:buClr>
              <a:buSzPts val="700"/>
              <a:buNone/>
              <a:defRPr sz="700">
                <a:solidFill>
                  <a:schemeClr val="accent2"/>
                </a:solidFill>
              </a:defRPr>
            </a:lvl4pPr>
            <a:lvl5pPr indent="-228600" lvl="4" marL="2286000" rtl="0" algn="l">
              <a:spcBef>
                <a:spcPts val="100"/>
              </a:spcBef>
              <a:spcAft>
                <a:spcPts val="0"/>
              </a:spcAft>
              <a:buClr>
                <a:schemeClr val="accent2"/>
              </a:buClr>
              <a:buSzPts val="700"/>
              <a:buNone/>
              <a:defRPr sz="700">
                <a:solidFill>
                  <a:schemeClr val="accent2"/>
                </a:solidFill>
              </a:defRPr>
            </a:lvl5pPr>
            <a:lvl6pPr indent="-228600" lvl="5" marL="2743200" rtl="0" algn="l">
              <a:spcBef>
                <a:spcPts val="100"/>
              </a:spcBef>
              <a:spcAft>
                <a:spcPts val="0"/>
              </a:spcAft>
              <a:buClr>
                <a:schemeClr val="accent2"/>
              </a:buClr>
              <a:buSzPts val="700"/>
              <a:buNone/>
              <a:defRPr sz="700">
                <a:solidFill>
                  <a:schemeClr val="accent2"/>
                </a:solidFill>
              </a:defRPr>
            </a:lvl6pPr>
            <a:lvl7pPr indent="-228600" lvl="6" marL="3200400" rtl="0" algn="l">
              <a:spcBef>
                <a:spcPts val="100"/>
              </a:spcBef>
              <a:spcAft>
                <a:spcPts val="0"/>
              </a:spcAft>
              <a:buClr>
                <a:schemeClr val="accent2"/>
              </a:buClr>
              <a:buSzPts val="700"/>
              <a:buNone/>
              <a:defRPr sz="700">
                <a:solidFill>
                  <a:schemeClr val="accent2"/>
                </a:solidFill>
              </a:defRPr>
            </a:lvl7pPr>
            <a:lvl8pPr indent="-228600" lvl="7" marL="3657600" rtl="0" algn="l">
              <a:spcBef>
                <a:spcPts val="100"/>
              </a:spcBef>
              <a:spcAft>
                <a:spcPts val="0"/>
              </a:spcAft>
              <a:buClr>
                <a:schemeClr val="accent2"/>
              </a:buClr>
              <a:buSzPts val="700"/>
              <a:buNone/>
              <a:defRPr sz="700">
                <a:solidFill>
                  <a:schemeClr val="accent2"/>
                </a:solidFill>
              </a:defRPr>
            </a:lvl8pPr>
            <a:lvl9pPr indent="-228600" lvl="8" marL="4114800" rtl="0" algn="l">
              <a:spcBef>
                <a:spcPts val="100"/>
              </a:spcBef>
              <a:spcAft>
                <a:spcPts val="0"/>
              </a:spcAft>
              <a:buClr>
                <a:schemeClr val="accent2"/>
              </a:buClr>
              <a:buSzPts val="700"/>
              <a:buNone/>
              <a:defRPr sz="700">
                <a:solidFill>
                  <a:schemeClr val="accent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8"/>
          <p:cNvSpPr txBox="1"/>
          <p:nvPr>
            <p:ph type="title"/>
          </p:nvPr>
        </p:nvSpPr>
        <p:spPr>
          <a:xfrm>
            <a:off x="1004000" y="701013"/>
            <a:ext cx="63036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5" name="Google Shape;65;p18"/>
          <p:cNvSpPr txBox="1"/>
          <p:nvPr>
            <p:ph idx="1" type="body"/>
          </p:nvPr>
        </p:nvSpPr>
        <p:spPr>
          <a:xfrm>
            <a:off x="2151525" y="1733163"/>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66" name="Google Shape;66;p18"/>
          <p:cNvSpPr txBox="1"/>
          <p:nvPr>
            <p:ph idx="2" type="body"/>
          </p:nvPr>
        </p:nvSpPr>
        <p:spPr>
          <a:xfrm>
            <a:off x="4247025" y="1733163"/>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9"/>
          <p:cNvSpPr txBox="1"/>
          <p:nvPr>
            <p:ph type="title"/>
          </p:nvPr>
        </p:nvSpPr>
        <p:spPr>
          <a:xfrm>
            <a:off x="1420200" y="611763"/>
            <a:ext cx="63036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69" name="Google Shape;69;p19"/>
          <p:cNvSpPr txBox="1"/>
          <p:nvPr>
            <p:ph idx="1" type="body"/>
          </p:nvPr>
        </p:nvSpPr>
        <p:spPr>
          <a:xfrm>
            <a:off x="2573438" y="2860844"/>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70" name="Google Shape;70;p19"/>
          <p:cNvSpPr txBox="1"/>
          <p:nvPr>
            <p:ph idx="2" type="body"/>
          </p:nvPr>
        </p:nvSpPr>
        <p:spPr>
          <a:xfrm>
            <a:off x="4667350" y="2860844"/>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71" name="Shape 71"/>
        <p:cNvGrpSpPr/>
        <p:nvPr/>
      </p:nvGrpSpPr>
      <p:grpSpPr>
        <a:xfrm>
          <a:off x="0" y="0"/>
          <a:ext cx="0" cy="0"/>
          <a:chOff x="0" y="0"/>
          <a:chExt cx="0" cy="0"/>
        </a:xfrm>
      </p:grpSpPr>
      <p:sp>
        <p:nvSpPr>
          <p:cNvPr id="72" name="Google Shape;72;p20"/>
          <p:cNvSpPr txBox="1"/>
          <p:nvPr>
            <p:ph type="title"/>
          </p:nvPr>
        </p:nvSpPr>
        <p:spPr>
          <a:xfrm>
            <a:off x="1287975" y="636100"/>
            <a:ext cx="63036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lt1"/>
              </a:buClr>
              <a:buSzPts val="900"/>
              <a:buNone/>
              <a:defRPr>
                <a:solidFill>
                  <a:schemeClr val="lt1"/>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1"/>
          <p:cNvSpPr txBox="1"/>
          <p:nvPr>
            <p:ph type="title"/>
          </p:nvPr>
        </p:nvSpPr>
        <p:spPr>
          <a:xfrm>
            <a:off x="652744" y="980425"/>
            <a:ext cx="2743200" cy="2835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75" name="Google Shape;75;p21"/>
          <p:cNvSpPr/>
          <p:nvPr>
            <p:ph idx="2" type="pic"/>
          </p:nvPr>
        </p:nvSpPr>
        <p:spPr>
          <a:xfrm>
            <a:off x="5236907" y="1386100"/>
            <a:ext cx="2743200" cy="2057400"/>
          </a:xfrm>
          <a:prstGeom prst="rect">
            <a:avLst/>
          </a:prstGeom>
          <a:noFill/>
          <a:ln>
            <a:noFill/>
          </a:ln>
        </p:spPr>
      </p:sp>
      <p:sp>
        <p:nvSpPr>
          <p:cNvPr id="76" name="Google Shape;76;p21"/>
          <p:cNvSpPr txBox="1"/>
          <p:nvPr>
            <p:ph idx="1" type="body"/>
          </p:nvPr>
        </p:nvSpPr>
        <p:spPr>
          <a:xfrm>
            <a:off x="652744" y="1994007"/>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06638" y="847050"/>
            <a:ext cx="63036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Alfa Slab One"/>
              <a:buNone/>
              <a:defRPr i="0" sz="2200" u="none" cap="none" strike="noStrike">
                <a:solidFill>
                  <a:schemeClr val="dk1"/>
                </a:solidFill>
                <a:latin typeface="Alfa Slab One"/>
                <a:ea typeface="Alfa Slab One"/>
                <a:cs typeface="Alfa Slab One"/>
                <a:sym typeface="Alfa Slab One"/>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52" name="Google Shape;52;p13"/>
          <p:cNvSpPr txBox="1"/>
          <p:nvPr>
            <p:ph idx="1" type="body"/>
          </p:nvPr>
        </p:nvSpPr>
        <p:spPr>
          <a:xfrm>
            <a:off x="1919525" y="1699625"/>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legreya"/>
              <a:buChar char="•"/>
              <a:defRPr i="0" sz="1600" u="none" cap="none" strike="noStrike">
                <a:solidFill>
                  <a:schemeClr val="dk1"/>
                </a:solidFill>
                <a:latin typeface="Alegreya"/>
                <a:ea typeface="Alegreya"/>
                <a:cs typeface="Alegreya"/>
                <a:sym typeface="Alegreya"/>
              </a:defRPr>
            </a:lvl1pPr>
            <a:lvl2pPr indent="-317500" lvl="1" marL="914400" marR="0" rtl="0" algn="l">
              <a:spcBef>
                <a:spcPts val="300"/>
              </a:spcBef>
              <a:spcAft>
                <a:spcPts val="0"/>
              </a:spcAft>
              <a:buClr>
                <a:schemeClr val="dk1"/>
              </a:buClr>
              <a:buSzPts val="1400"/>
              <a:buFont typeface="Alegreya"/>
              <a:buChar char="–"/>
              <a:defRPr i="0" sz="1400" u="none" cap="none" strike="noStrike">
                <a:solidFill>
                  <a:schemeClr val="dk1"/>
                </a:solidFill>
                <a:latin typeface="Alegreya"/>
                <a:ea typeface="Alegreya"/>
                <a:cs typeface="Alegreya"/>
                <a:sym typeface="Alegreya"/>
              </a:defRPr>
            </a:lvl2pPr>
            <a:lvl3pPr indent="-304800" lvl="2" marL="1371600" marR="0" rtl="0" algn="l">
              <a:spcBef>
                <a:spcPts val="200"/>
              </a:spcBef>
              <a:spcAft>
                <a:spcPts val="0"/>
              </a:spcAft>
              <a:buClr>
                <a:schemeClr val="dk1"/>
              </a:buClr>
              <a:buSzPts val="1200"/>
              <a:buFont typeface="Alegreya"/>
              <a:buChar char="•"/>
              <a:defRPr i="0" sz="1200" u="none" cap="none" strike="noStrike">
                <a:solidFill>
                  <a:schemeClr val="dk1"/>
                </a:solidFill>
                <a:latin typeface="Alegreya"/>
                <a:ea typeface="Alegreya"/>
                <a:cs typeface="Alegreya"/>
                <a:sym typeface="Alegreya"/>
              </a:defRPr>
            </a:lvl3pPr>
            <a:lvl4pPr indent="-292100" lvl="3" marL="1828800" marR="0" rtl="0" algn="l">
              <a:spcBef>
                <a:spcPts val="200"/>
              </a:spcBef>
              <a:spcAft>
                <a:spcPts val="0"/>
              </a:spcAft>
              <a:buClr>
                <a:schemeClr val="dk1"/>
              </a:buClr>
              <a:buSzPts val="1000"/>
              <a:buFont typeface="Alegreya"/>
              <a:buChar char="–"/>
              <a:defRPr i="0" sz="1000" u="none" cap="none" strike="noStrike">
                <a:solidFill>
                  <a:schemeClr val="dk1"/>
                </a:solidFill>
                <a:latin typeface="Alegreya"/>
                <a:ea typeface="Alegreya"/>
                <a:cs typeface="Alegreya"/>
                <a:sym typeface="Alegreya"/>
              </a:defRPr>
            </a:lvl4pPr>
            <a:lvl5pPr indent="-292100" lvl="4" marL="2286000" marR="0" rtl="0" algn="l">
              <a:spcBef>
                <a:spcPts val="200"/>
              </a:spcBef>
              <a:spcAft>
                <a:spcPts val="0"/>
              </a:spcAft>
              <a:buClr>
                <a:schemeClr val="dk1"/>
              </a:buClr>
              <a:buSzPts val="1000"/>
              <a:buFont typeface="Alegreya"/>
              <a:buChar char="»"/>
              <a:defRPr i="0" sz="1000" u="none" cap="none" strike="noStrike">
                <a:solidFill>
                  <a:schemeClr val="dk1"/>
                </a:solidFill>
                <a:latin typeface="Alegreya"/>
                <a:ea typeface="Alegreya"/>
                <a:cs typeface="Alegreya"/>
                <a:sym typeface="Alegreya"/>
              </a:defRPr>
            </a:lvl5pPr>
            <a:lvl6pPr indent="-292100" lvl="5" marL="2743200" marR="0" rtl="0" algn="l">
              <a:spcBef>
                <a:spcPts val="200"/>
              </a:spcBef>
              <a:spcAft>
                <a:spcPts val="0"/>
              </a:spcAft>
              <a:buClr>
                <a:schemeClr val="dk1"/>
              </a:buClr>
              <a:buSzPts val="1000"/>
              <a:buFont typeface="Alegreya"/>
              <a:buChar char="•"/>
              <a:defRPr i="0" sz="1000" u="none" cap="none" strike="noStrike">
                <a:solidFill>
                  <a:schemeClr val="dk1"/>
                </a:solidFill>
                <a:latin typeface="Alegreya"/>
                <a:ea typeface="Alegreya"/>
                <a:cs typeface="Alegreya"/>
                <a:sym typeface="Alegreya"/>
              </a:defRPr>
            </a:lvl6pPr>
            <a:lvl7pPr indent="-292100" lvl="6" marL="3200400" marR="0" rtl="0" algn="l">
              <a:spcBef>
                <a:spcPts val="200"/>
              </a:spcBef>
              <a:spcAft>
                <a:spcPts val="0"/>
              </a:spcAft>
              <a:buClr>
                <a:schemeClr val="dk1"/>
              </a:buClr>
              <a:buSzPts val="1000"/>
              <a:buFont typeface="Alegreya"/>
              <a:buChar char="•"/>
              <a:defRPr i="0" sz="1000" u="none" cap="none" strike="noStrike">
                <a:solidFill>
                  <a:schemeClr val="dk1"/>
                </a:solidFill>
                <a:latin typeface="Alegreya"/>
                <a:ea typeface="Alegreya"/>
                <a:cs typeface="Alegreya"/>
                <a:sym typeface="Alegreya"/>
              </a:defRPr>
            </a:lvl7pPr>
            <a:lvl8pPr indent="-292100" lvl="7" marL="3657600" marR="0" rtl="0" algn="l">
              <a:spcBef>
                <a:spcPts val="200"/>
              </a:spcBef>
              <a:spcAft>
                <a:spcPts val="0"/>
              </a:spcAft>
              <a:buClr>
                <a:schemeClr val="dk1"/>
              </a:buClr>
              <a:buSzPts val="1000"/>
              <a:buFont typeface="Alegreya"/>
              <a:buChar char="•"/>
              <a:defRPr i="0" sz="1000" u="none" cap="none" strike="noStrike">
                <a:solidFill>
                  <a:schemeClr val="dk1"/>
                </a:solidFill>
                <a:latin typeface="Alegreya"/>
                <a:ea typeface="Alegreya"/>
                <a:cs typeface="Alegreya"/>
                <a:sym typeface="Alegreya"/>
              </a:defRPr>
            </a:lvl8pPr>
            <a:lvl9pPr indent="-292100" lvl="8" marL="4114800" marR="0" rtl="0" algn="l">
              <a:spcBef>
                <a:spcPts val="200"/>
              </a:spcBef>
              <a:spcAft>
                <a:spcPts val="0"/>
              </a:spcAft>
              <a:buClr>
                <a:schemeClr val="dk1"/>
              </a:buClr>
              <a:buSzPts val="1000"/>
              <a:buFont typeface="Alegreya"/>
              <a:buChar char="•"/>
              <a:defRPr i="0" sz="1000" u="none" cap="none" strike="noStrike">
                <a:solidFill>
                  <a:schemeClr val="dk1"/>
                </a:solidFill>
                <a:latin typeface="Alegreya"/>
                <a:ea typeface="Alegreya"/>
                <a:cs typeface="Alegreya"/>
                <a:sym typeface="Alegrey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80" name="Shape 80"/>
        <p:cNvGrpSpPr/>
        <p:nvPr/>
      </p:nvGrpSpPr>
      <p:grpSpPr>
        <a:xfrm>
          <a:off x="0" y="0"/>
          <a:ext cx="0" cy="0"/>
          <a:chOff x="0" y="0"/>
          <a:chExt cx="0" cy="0"/>
        </a:xfrm>
      </p:grpSpPr>
      <p:grpSp>
        <p:nvGrpSpPr>
          <p:cNvPr id="81" name="Google Shape;81;p22"/>
          <p:cNvGrpSpPr/>
          <p:nvPr/>
        </p:nvGrpSpPr>
        <p:grpSpPr>
          <a:xfrm>
            <a:off x="171176" y="51388"/>
            <a:ext cx="8801936" cy="4950468"/>
            <a:chOff x="0" y="-47625"/>
            <a:chExt cx="4636258" cy="2607568"/>
          </a:xfrm>
        </p:grpSpPr>
        <p:sp>
          <p:nvSpPr>
            <p:cNvPr id="82" name="Google Shape;82;p22"/>
            <p:cNvSpPr/>
            <p:nvPr/>
          </p:nvSpPr>
          <p:spPr>
            <a:xfrm>
              <a:off x="0" y="0"/>
              <a:ext cx="4636258" cy="2559943"/>
            </a:xfrm>
            <a:custGeom>
              <a:rect b="b" l="l" r="r" t="t"/>
              <a:pathLst>
                <a:path extrusionOk="0" h="2559943" w="4636258">
                  <a:moveTo>
                    <a:pt x="0" y="0"/>
                  </a:moveTo>
                  <a:lnTo>
                    <a:pt x="4636258" y="0"/>
                  </a:lnTo>
                  <a:lnTo>
                    <a:pt x="4636258" y="2559943"/>
                  </a:lnTo>
                  <a:lnTo>
                    <a:pt x="0" y="2559943"/>
                  </a:lnTo>
                  <a:close/>
                </a:path>
              </a:pathLst>
            </a:custGeom>
            <a:solidFill>
              <a:srgbClr val="F1E6B8"/>
            </a:solidFill>
            <a:ln>
              <a:noFill/>
            </a:ln>
          </p:spPr>
        </p:sp>
        <p:sp>
          <p:nvSpPr>
            <p:cNvPr id="83" name="Google Shape;83;p2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4" name="Google Shape;84;p22"/>
          <p:cNvGrpSpPr/>
          <p:nvPr/>
        </p:nvGrpSpPr>
        <p:grpSpPr>
          <a:xfrm>
            <a:off x="620650" y="717627"/>
            <a:ext cx="4822041" cy="2639600"/>
            <a:chOff x="0" y="-47625"/>
            <a:chExt cx="2466517" cy="1350041"/>
          </a:xfrm>
        </p:grpSpPr>
        <p:sp>
          <p:nvSpPr>
            <p:cNvPr id="85" name="Google Shape;85;p22"/>
            <p:cNvSpPr/>
            <p:nvPr/>
          </p:nvSpPr>
          <p:spPr>
            <a:xfrm>
              <a:off x="0" y="0"/>
              <a:ext cx="2466517" cy="1302416"/>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6" name="Google Shape;86;p2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7" name="Google Shape;87;p22"/>
          <p:cNvGrpSpPr/>
          <p:nvPr/>
        </p:nvGrpSpPr>
        <p:grpSpPr>
          <a:xfrm>
            <a:off x="2812339" y="3408085"/>
            <a:ext cx="2109296" cy="1633469"/>
            <a:chOff x="0" y="-47625"/>
            <a:chExt cx="1111033" cy="860400"/>
          </a:xfrm>
        </p:grpSpPr>
        <p:sp>
          <p:nvSpPr>
            <p:cNvPr id="88" name="Google Shape;88;p22"/>
            <p:cNvSpPr/>
            <p:nvPr/>
          </p:nvSpPr>
          <p:spPr>
            <a:xfrm>
              <a:off x="0" y="0"/>
              <a:ext cx="1111033" cy="298886"/>
            </a:xfrm>
            <a:custGeom>
              <a:rect b="b" l="l" r="r" t="t"/>
              <a:pathLst>
                <a:path extrusionOk="0" h="298886" w="1111033">
                  <a:moveTo>
                    <a:pt x="93598" y="0"/>
                  </a:moveTo>
                  <a:lnTo>
                    <a:pt x="1017435" y="0"/>
                  </a:lnTo>
                  <a:cubicBezTo>
                    <a:pt x="1042259" y="0"/>
                    <a:pt x="1066066" y="9861"/>
                    <a:pt x="1083619" y="27414"/>
                  </a:cubicBezTo>
                  <a:cubicBezTo>
                    <a:pt x="1101172" y="44967"/>
                    <a:pt x="1111033" y="68774"/>
                    <a:pt x="1111033" y="93598"/>
                  </a:cubicBezTo>
                  <a:lnTo>
                    <a:pt x="1111033" y="205288"/>
                  </a:lnTo>
                  <a:cubicBezTo>
                    <a:pt x="1111033" y="230112"/>
                    <a:pt x="1101172" y="253919"/>
                    <a:pt x="1083619" y="271472"/>
                  </a:cubicBezTo>
                  <a:cubicBezTo>
                    <a:pt x="1066066" y="289025"/>
                    <a:pt x="1042259" y="298886"/>
                    <a:pt x="1017435" y="298886"/>
                  </a:cubicBezTo>
                  <a:lnTo>
                    <a:pt x="93598" y="298886"/>
                  </a:lnTo>
                  <a:cubicBezTo>
                    <a:pt x="68774" y="298886"/>
                    <a:pt x="44967" y="289025"/>
                    <a:pt x="27414" y="271472"/>
                  </a:cubicBezTo>
                  <a:cubicBezTo>
                    <a:pt x="9861" y="253919"/>
                    <a:pt x="0" y="230112"/>
                    <a:pt x="0" y="205288"/>
                  </a:cubicBezTo>
                  <a:lnTo>
                    <a:pt x="0" y="93598"/>
                  </a:lnTo>
                  <a:cubicBezTo>
                    <a:pt x="0" y="68774"/>
                    <a:pt x="9861" y="44967"/>
                    <a:pt x="27414" y="27414"/>
                  </a:cubicBezTo>
                  <a:cubicBezTo>
                    <a:pt x="44967" y="9861"/>
                    <a:pt x="68774" y="0"/>
                    <a:pt x="93598"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89" name="Google Shape;89;p2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0" name="Google Shape;90;p22"/>
          <p:cNvSpPr/>
          <p:nvPr/>
        </p:nvSpPr>
        <p:spPr>
          <a:xfrm>
            <a:off x="-3080357" y="1707507"/>
            <a:ext cx="5967727" cy="4587690"/>
          </a:xfrm>
          <a:custGeom>
            <a:rect b="b" l="l" r="r" t="t"/>
            <a:pathLst>
              <a:path extrusionOk="0" h="9175379" w="11935453">
                <a:moveTo>
                  <a:pt x="0" y="0"/>
                </a:moveTo>
                <a:lnTo>
                  <a:pt x="11935453" y="0"/>
                </a:lnTo>
                <a:lnTo>
                  <a:pt x="11935453" y="9175380"/>
                </a:lnTo>
                <a:lnTo>
                  <a:pt x="0" y="9175380"/>
                </a:lnTo>
                <a:lnTo>
                  <a:pt x="0" y="0"/>
                </a:lnTo>
                <a:close/>
              </a:path>
            </a:pathLst>
          </a:custGeom>
          <a:blipFill rotWithShape="1">
            <a:blip r:embed="rId3">
              <a:alphaModFix/>
            </a:blip>
            <a:stretch>
              <a:fillRect b="0" l="0" r="0" t="0"/>
            </a:stretch>
          </a:blipFill>
          <a:ln>
            <a:noFill/>
          </a:ln>
        </p:spPr>
      </p:sp>
      <p:sp>
        <p:nvSpPr>
          <p:cNvPr id="91" name="Google Shape;91;p22"/>
          <p:cNvSpPr txBox="1"/>
          <p:nvPr/>
        </p:nvSpPr>
        <p:spPr>
          <a:xfrm>
            <a:off x="620647" y="1005345"/>
            <a:ext cx="4632000" cy="2355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600">
                <a:solidFill>
                  <a:srgbClr val="07687F"/>
                </a:solidFill>
                <a:latin typeface="Alfa Slab One"/>
                <a:ea typeface="Alfa Slab One"/>
                <a:cs typeface="Alfa Slab One"/>
                <a:sym typeface="Alfa Slab One"/>
              </a:rPr>
              <a:t>3-in-One Obstacle detecting, Line following RC Robot</a:t>
            </a:r>
            <a:r>
              <a:rPr b="0" i="0" lang="en" sz="4500" u="none" cap="none" strike="noStrike">
                <a:solidFill>
                  <a:srgbClr val="07687F"/>
                </a:solidFill>
                <a:latin typeface="Alfa Slab One"/>
                <a:ea typeface="Alfa Slab One"/>
                <a:cs typeface="Alfa Slab One"/>
                <a:sym typeface="Alfa Slab One"/>
              </a:rPr>
              <a:t>  </a:t>
            </a:r>
            <a:endParaRPr sz="700"/>
          </a:p>
        </p:txBody>
      </p:sp>
      <p:sp>
        <p:nvSpPr>
          <p:cNvPr id="92" name="Google Shape;92;p22"/>
          <p:cNvSpPr/>
          <p:nvPr/>
        </p:nvSpPr>
        <p:spPr>
          <a:xfrm>
            <a:off x="1048713" y="444092"/>
            <a:ext cx="1556996" cy="363948"/>
          </a:xfrm>
          <a:custGeom>
            <a:rect b="b" l="l" r="r" t="t"/>
            <a:pathLst>
              <a:path extrusionOk="0" h="727895" w="3113991">
                <a:moveTo>
                  <a:pt x="0" y="0"/>
                </a:moveTo>
                <a:lnTo>
                  <a:pt x="3113991" y="0"/>
                </a:lnTo>
                <a:lnTo>
                  <a:pt x="3113991" y="727895"/>
                </a:lnTo>
                <a:lnTo>
                  <a:pt x="0" y="727895"/>
                </a:lnTo>
                <a:lnTo>
                  <a:pt x="0" y="0"/>
                </a:lnTo>
                <a:close/>
              </a:path>
            </a:pathLst>
          </a:custGeom>
          <a:blipFill rotWithShape="1">
            <a:blip r:embed="rId4">
              <a:alphaModFix/>
            </a:blip>
            <a:stretch>
              <a:fillRect b="0" l="0" r="0" t="0"/>
            </a:stretch>
          </a:blipFill>
          <a:ln>
            <a:noFill/>
          </a:ln>
        </p:spPr>
      </p:sp>
      <p:sp>
        <p:nvSpPr>
          <p:cNvPr id="93" name="Google Shape;93;p22"/>
          <p:cNvSpPr txBox="1"/>
          <p:nvPr/>
        </p:nvSpPr>
        <p:spPr>
          <a:xfrm>
            <a:off x="3002584" y="3498502"/>
            <a:ext cx="1728900" cy="538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lang="en" sz="3500">
                <a:solidFill>
                  <a:srgbClr val="FFFFFF"/>
                </a:solidFill>
                <a:latin typeface="Alegreya"/>
                <a:ea typeface="Alegreya"/>
                <a:cs typeface="Alegreya"/>
                <a:sym typeface="Alegreya"/>
              </a:rPr>
              <a:t>CSE461</a:t>
            </a:r>
            <a:endParaRPr sz="700"/>
          </a:p>
        </p:txBody>
      </p:sp>
      <p:grpSp>
        <p:nvGrpSpPr>
          <p:cNvPr id="94" name="Google Shape;94;p22"/>
          <p:cNvGrpSpPr/>
          <p:nvPr/>
        </p:nvGrpSpPr>
        <p:grpSpPr>
          <a:xfrm>
            <a:off x="3159138" y="3280595"/>
            <a:ext cx="1468367" cy="217906"/>
            <a:chOff x="1" y="-1"/>
            <a:chExt cx="3915645" cy="581082"/>
          </a:xfrm>
        </p:grpSpPr>
        <p:sp>
          <p:nvSpPr>
            <p:cNvPr id="95" name="Google Shape;95;p22"/>
            <p:cNvSpPr/>
            <p:nvPr/>
          </p:nvSpPr>
          <p:spPr>
            <a:xfrm rot="-5400000">
              <a:off x="378908" y="-378908"/>
              <a:ext cx="581082" cy="1338897"/>
            </a:xfrm>
            <a:custGeom>
              <a:rect b="b" l="l" r="r" t="t"/>
              <a:pathLst>
                <a:path extrusionOk="0" h="1338897" w="581082">
                  <a:moveTo>
                    <a:pt x="0" y="0"/>
                  </a:moveTo>
                  <a:lnTo>
                    <a:pt x="581081" y="0"/>
                  </a:lnTo>
                  <a:lnTo>
                    <a:pt x="581081" y="1338897"/>
                  </a:lnTo>
                  <a:lnTo>
                    <a:pt x="0" y="1338897"/>
                  </a:lnTo>
                  <a:lnTo>
                    <a:pt x="0" y="0"/>
                  </a:lnTo>
                  <a:close/>
                </a:path>
              </a:pathLst>
            </a:custGeom>
            <a:blipFill rotWithShape="1">
              <a:blip r:embed="rId5">
                <a:alphaModFix/>
              </a:blip>
              <a:stretch>
                <a:fillRect b="0" l="-382509" r="0" t="0"/>
              </a:stretch>
            </a:blipFill>
            <a:ln>
              <a:noFill/>
            </a:ln>
          </p:spPr>
        </p:sp>
        <p:sp>
          <p:nvSpPr>
            <p:cNvPr id="96" name="Google Shape;96;p22"/>
            <p:cNvSpPr/>
            <p:nvPr/>
          </p:nvSpPr>
          <p:spPr>
            <a:xfrm rot="-5400000">
              <a:off x="2955656" y="-378908"/>
              <a:ext cx="581082" cy="1338897"/>
            </a:xfrm>
            <a:custGeom>
              <a:rect b="b" l="l" r="r" t="t"/>
              <a:pathLst>
                <a:path extrusionOk="0" h="1338897" w="581082">
                  <a:moveTo>
                    <a:pt x="0" y="0"/>
                  </a:moveTo>
                  <a:lnTo>
                    <a:pt x="581081" y="0"/>
                  </a:lnTo>
                  <a:lnTo>
                    <a:pt x="581081" y="1338897"/>
                  </a:lnTo>
                  <a:lnTo>
                    <a:pt x="0" y="1338897"/>
                  </a:lnTo>
                  <a:lnTo>
                    <a:pt x="0" y="0"/>
                  </a:lnTo>
                  <a:close/>
                </a:path>
              </a:pathLst>
            </a:custGeom>
            <a:blipFill rotWithShape="1">
              <a:blip r:embed="rId5">
                <a:alphaModFix/>
              </a:blip>
              <a:stretch>
                <a:fillRect b="0" l="-382509" r="0" t="0"/>
              </a:stretch>
            </a:blipFill>
            <a:ln>
              <a:noFill/>
            </a:ln>
          </p:spPr>
        </p:sp>
      </p:grpSp>
      <p:grpSp>
        <p:nvGrpSpPr>
          <p:cNvPr id="97" name="Google Shape;97;p22"/>
          <p:cNvGrpSpPr/>
          <p:nvPr/>
        </p:nvGrpSpPr>
        <p:grpSpPr>
          <a:xfrm>
            <a:off x="4021325" y="2164452"/>
            <a:ext cx="4472658" cy="2634475"/>
            <a:chOff x="0" y="-47625"/>
            <a:chExt cx="2287804" cy="1347420"/>
          </a:xfrm>
        </p:grpSpPr>
        <p:sp>
          <p:nvSpPr>
            <p:cNvPr id="98" name="Google Shape;98;p22"/>
            <p:cNvSpPr/>
            <p:nvPr/>
          </p:nvSpPr>
          <p:spPr>
            <a:xfrm>
              <a:off x="918887" y="124364"/>
              <a:ext cx="1368917" cy="1175430"/>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 name="Google Shape;99;p2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00" name="Google Shape;100;p22"/>
          <p:cNvSpPr txBox="1"/>
          <p:nvPr/>
        </p:nvSpPr>
        <p:spPr>
          <a:xfrm>
            <a:off x="5995875" y="2694425"/>
            <a:ext cx="2307900" cy="18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latin typeface="Alegreya"/>
                <a:ea typeface="Alegreya"/>
                <a:cs typeface="Alegreya"/>
                <a:sym typeface="Alegreya"/>
              </a:rPr>
              <a:t>Group 05</a:t>
            </a:r>
            <a:endParaRPr sz="1700" u="sng">
              <a:solidFill>
                <a:schemeClr val="dk1"/>
              </a:solidFill>
              <a:latin typeface="Alegreya"/>
              <a:ea typeface="Alegreya"/>
              <a:cs typeface="Alegreya"/>
              <a:sym typeface="Alegreya"/>
            </a:endParaRPr>
          </a:p>
          <a:p>
            <a:pPr indent="0" lvl="0" marL="0" rtl="0" algn="l">
              <a:spcBef>
                <a:spcPts val="0"/>
              </a:spcBef>
              <a:spcAft>
                <a:spcPts val="0"/>
              </a:spcAft>
              <a:buNone/>
            </a:pPr>
            <a:r>
              <a:rPr lang="en" sz="1700" u="sng">
                <a:solidFill>
                  <a:schemeClr val="dk1"/>
                </a:solidFill>
                <a:latin typeface="Alegreya"/>
                <a:ea typeface="Alegreya"/>
                <a:cs typeface="Alegreya"/>
                <a:sym typeface="Alegreya"/>
              </a:rPr>
              <a:t>Section 09</a:t>
            </a:r>
            <a:endParaRPr sz="1700" u="sng">
              <a:solidFill>
                <a:schemeClr val="dk1"/>
              </a:solidFill>
              <a:latin typeface="Alegreya"/>
              <a:ea typeface="Alegreya"/>
              <a:cs typeface="Alegreya"/>
              <a:sym typeface="Alegreya"/>
            </a:endParaRPr>
          </a:p>
          <a:p>
            <a:pPr indent="0" lvl="0" marL="0" rtl="0" algn="l">
              <a:spcBef>
                <a:spcPts val="0"/>
              </a:spcBef>
              <a:spcAft>
                <a:spcPts val="0"/>
              </a:spcAft>
              <a:buNone/>
            </a:pPr>
            <a:r>
              <a:t/>
            </a:r>
            <a:endParaRPr sz="1700" u="sng">
              <a:solidFill>
                <a:schemeClr val="dk1"/>
              </a:solidFill>
              <a:latin typeface="Alegreya"/>
              <a:ea typeface="Alegreya"/>
              <a:cs typeface="Alegreya"/>
              <a:sym typeface="Alegreya"/>
            </a:endParaRPr>
          </a:p>
          <a:p>
            <a:pPr indent="0" lvl="0" marL="0" rtl="0" algn="l">
              <a:spcBef>
                <a:spcPts val="0"/>
              </a:spcBef>
              <a:spcAft>
                <a:spcPts val="0"/>
              </a:spcAft>
              <a:buNone/>
            </a:pPr>
            <a:r>
              <a:rPr lang="en" sz="1700">
                <a:solidFill>
                  <a:schemeClr val="dk1"/>
                </a:solidFill>
                <a:latin typeface="Alegreya"/>
                <a:ea typeface="Alegreya"/>
                <a:cs typeface="Alegreya"/>
                <a:sym typeface="Alegreya"/>
              </a:rPr>
              <a:t>Nafis Ashraf 21301410</a:t>
            </a:r>
            <a:endParaRPr sz="1700">
              <a:solidFill>
                <a:schemeClr val="dk1"/>
              </a:solidFill>
              <a:latin typeface="Alegreya"/>
              <a:ea typeface="Alegreya"/>
              <a:cs typeface="Alegreya"/>
              <a:sym typeface="Alegreya"/>
            </a:endParaRPr>
          </a:p>
          <a:p>
            <a:pPr indent="0" lvl="0" marL="0" rtl="0" algn="l">
              <a:spcBef>
                <a:spcPts val="0"/>
              </a:spcBef>
              <a:spcAft>
                <a:spcPts val="0"/>
              </a:spcAft>
              <a:buNone/>
            </a:pPr>
            <a:r>
              <a:rPr lang="en" sz="1700">
                <a:solidFill>
                  <a:schemeClr val="dk1"/>
                </a:solidFill>
                <a:latin typeface="Alegreya"/>
                <a:ea typeface="Alegreya"/>
                <a:cs typeface="Alegreya"/>
                <a:sym typeface="Alegreya"/>
              </a:rPr>
              <a:t>Neelavro Saha 21301181</a:t>
            </a:r>
            <a:endParaRPr sz="1700">
              <a:solidFill>
                <a:schemeClr val="dk1"/>
              </a:solidFill>
              <a:latin typeface="Alegreya"/>
              <a:ea typeface="Alegreya"/>
              <a:cs typeface="Alegreya"/>
              <a:sym typeface="Alegreya"/>
            </a:endParaRPr>
          </a:p>
          <a:p>
            <a:pPr indent="0" lvl="0" marL="0" rtl="0" algn="l">
              <a:spcBef>
                <a:spcPts val="0"/>
              </a:spcBef>
              <a:spcAft>
                <a:spcPts val="0"/>
              </a:spcAft>
              <a:buNone/>
            </a:pPr>
            <a:r>
              <a:rPr lang="en" sz="1700">
                <a:solidFill>
                  <a:schemeClr val="dk1"/>
                </a:solidFill>
                <a:latin typeface="Alegreya"/>
                <a:ea typeface="Alegreya"/>
                <a:cs typeface="Alegreya"/>
                <a:sym typeface="Alegreya"/>
              </a:rPr>
              <a:t>Rafi Shahriyar 21301198</a:t>
            </a:r>
            <a:endParaRPr sz="1700">
              <a:solidFill>
                <a:schemeClr val="dk1"/>
              </a:solidFill>
              <a:latin typeface="Alegreya"/>
              <a:ea typeface="Alegreya"/>
              <a:cs typeface="Alegreya"/>
              <a:sym typeface="Alegreya"/>
            </a:endParaRPr>
          </a:p>
          <a:p>
            <a:pPr indent="0" lvl="0" marL="0" rtl="0" algn="l">
              <a:spcBef>
                <a:spcPts val="0"/>
              </a:spcBef>
              <a:spcAft>
                <a:spcPts val="0"/>
              </a:spcAft>
              <a:buNone/>
            </a:pPr>
            <a:r>
              <a:rPr lang="en" sz="1700">
                <a:solidFill>
                  <a:schemeClr val="dk1"/>
                </a:solidFill>
                <a:latin typeface="Alegreya"/>
                <a:ea typeface="Alegreya"/>
                <a:cs typeface="Alegreya"/>
                <a:sym typeface="Alegreya"/>
              </a:rPr>
              <a:t>Ajmain Islam 21101348</a:t>
            </a:r>
            <a:endParaRPr sz="1700">
              <a:solidFill>
                <a:schemeClr val="dk1"/>
              </a:solidFill>
              <a:latin typeface="Alegreya"/>
              <a:ea typeface="Alegreya"/>
              <a:cs typeface="Alegreya"/>
              <a:sym typeface="Alegreya"/>
            </a:endParaRPr>
          </a:p>
        </p:txBody>
      </p:sp>
      <p:grpSp>
        <p:nvGrpSpPr>
          <p:cNvPr id="101" name="Google Shape;101;p22"/>
          <p:cNvGrpSpPr/>
          <p:nvPr/>
        </p:nvGrpSpPr>
        <p:grpSpPr>
          <a:xfrm>
            <a:off x="5898438" y="564402"/>
            <a:ext cx="2502775" cy="1688055"/>
            <a:chOff x="0" y="-47625"/>
            <a:chExt cx="2466517" cy="1473769"/>
          </a:xfrm>
        </p:grpSpPr>
        <p:sp>
          <p:nvSpPr>
            <p:cNvPr id="102" name="Google Shape;102;p22"/>
            <p:cNvSpPr/>
            <p:nvPr/>
          </p:nvSpPr>
          <p:spPr>
            <a:xfrm>
              <a:off x="0" y="-1"/>
              <a:ext cx="2466517" cy="1426146"/>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 name="Google Shape;103;p2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104" name="Google Shape;104;p22"/>
          <p:cNvPicPr preferRelativeResize="0"/>
          <p:nvPr/>
        </p:nvPicPr>
        <p:blipFill>
          <a:blip r:embed="rId6">
            <a:alphaModFix/>
          </a:blip>
          <a:stretch>
            <a:fillRect/>
          </a:stretch>
        </p:blipFill>
        <p:spPr>
          <a:xfrm>
            <a:off x="6253212" y="717625"/>
            <a:ext cx="1793225" cy="1381600"/>
          </a:xfrm>
          <a:prstGeom prst="rect">
            <a:avLst/>
          </a:prstGeom>
          <a:noFill/>
          <a:ln>
            <a:noFill/>
          </a:ln>
        </p:spPr>
      </p:pic>
      <p:sp>
        <p:nvSpPr>
          <p:cNvPr id="105" name="Google Shape;105;p22"/>
          <p:cNvSpPr/>
          <p:nvPr/>
        </p:nvSpPr>
        <p:spPr>
          <a:xfrm rot="7722274">
            <a:off x="7709490" y="-134964"/>
            <a:ext cx="2743308" cy="1349936"/>
          </a:xfrm>
          <a:custGeom>
            <a:rect b="b" l="l" r="r" t="t"/>
            <a:pathLst>
              <a:path extrusionOk="0" h="2701189" w="5489292">
                <a:moveTo>
                  <a:pt x="0" y="0"/>
                </a:moveTo>
                <a:lnTo>
                  <a:pt x="5489292" y="0"/>
                </a:lnTo>
                <a:lnTo>
                  <a:pt x="5489292" y="2701188"/>
                </a:lnTo>
                <a:lnTo>
                  <a:pt x="0" y="2701188"/>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248" name="Shape 248"/>
        <p:cNvGrpSpPr/>
        <p:nvPr/>
      </p:nvGrpSpPr>
      <p:grpSpPr>
        <a:xfrm>
          <a:off x="0" y="0"/>
          <a:ext cx="0" cy="0"/>
          <a:chOff x="0" y="0"/>
          <a:chExt cx="0" cy="0"/>
        </a:xfrm>
      </p:grpSpPr>
      <p:grpSp>
        <p:nvGrpSpPr>
          <p:cNvPr id="249" name="Google Shape;249;p31"/>
          <p:cNvGrpSpPr/>
          <p:nvPr/>
        </p:nvGrpSpPr>
        <p:grpSpPr>
          <a:xfrm>
            <a:off x="146168" y="33707"/>
            <a:ext cx="8851956" cy="4985831"/>
            <a:chOff x="0" y="-47625"/>
            <a:chExt cx="4662605" cy="2626195"/>
          </a:xfrm>
        </p:grpSpPr>
        <p:sp>
          <p:nvSpPr>
            <p:cNvPr id="250" name="Google Shape;250;p31"/>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1" name="Google Shape;251;p31"/>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2" name="Google Shape;252;p31"/>
          <p:cNvGrpSpPr/>
          <p:nvPr/>
        </p:nvGrpSpPr>
        <p:grpSpPr>
          <a:xfrm>
            <a:off x="555125" y="1167676"/>
            <a:ext cx="8033744" cy="3700059"/>
            <a:chOff x="0" y="-47625"/>
            <a:chExt cx="1682530" cy="1025771"/>
          </a:xfrm>
        </p:grpSpPr>
        <p:sp>
          <p:nvSpPr>
            <p:cNvPr id="253" name="Google Shape;253;p31"/>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4" name="Google Shape;254;p31"/>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55" name="Google Shape;255;p31"/>
          <p:cNvSpPr txBox="1"/>
          <p:nvPr/>
        </p:nvSpPr>
        <p:spPr>
          <a:xfrm>
            <a:off x="880525" y="2252375"/>
            <a:ext cx="7498800" cy="1847100"/>
          </a:xfrm>
          <a:prstGeom prst="rect">
            <a:avLst/>
          </a:prstGeom>
          <a:noFill/>
          <a:ln>
            <a:noFill/>
          </a:ln>
        </p:spPr>
        <p:txBody>
          <a:bodyPr anchorCtr="0" anchor="t" bIns="0" lIns="0" spcFirstLastPara="1" rIns="0" wrap="square" tIns="0">
            <a:spAutoFit/>
          </a:bodyPr>
          <a:lstStyle/>
          <a:p>
            <a:pPr indent="-355600" lvl="0" marL="457200" marR="0" rtl="0" algn="just">
              <a:lnSpc>
                <a:spcPct val="100000"/>
              </a:lnSpc>
              <a:spcBef>
                <a:spcPts val="0"/>
              </a:spcBef>
              <a:spcAft>
                <a:spcPts val="0"/>
              </a:spcAft>
              <a:buSzPts val="2000"/>
              <a:buChar char="●"/>
            </a:pPr>
            <a:r>
              <a:rPr b="1" lang="en" sz="2000"/>
              <a:t>If left IR sensor shows a reading of 1 then robot moves left</a:t>
            </a:r>
            <a:endParaRPr b="1" sz="2000"/>
          </a:p>
          <a:p>
            <a:pPr indent="-355600" lvl="0" marL="457200" rtl="0" algn="just">
              <a:spcBef>
                <a:spcPts val="0"/>
              </a:spcBef>
              <a:spcAft>
                <a:spcPts val="0"/>
              </a:spcAft>
              <a:buSzPts val="2000"/>
              <a:buChar char="●"/>
            </a:pPr>
            <a:r>
              <a:rPr b="1" lang="en" sz="2000"/>
              <a:t>If Right IR sensor shows a reading of 1 then robot moves right</a:t>
            </a:r>
            <a:endParaRPr b="1" sz="2000"/>
          </a:p>
          <a:p>
            <a:pPr indent="-355600" lvl="0" marL="457200" rtl="0" algn="just">
              <a:spcBef>
                <a:spcPts val="0"/>
              </a:spcBef>
              <a:spcAft>
                <a:spcPts val="0"/>
              </a:spcAft>
              <a:buSzPts val="2000"/>
              <a:buChar char="●"/>
            </a:pPr>
            <a:r>
              <a:rPr b="1" lang="en" sz="2000"/>
              <a:t>If both IR sensors shows a reading of 0 then the robot moves straight.</a:t>
            </a:r>
            <a:endParaRPr b="1" sz="2000"/>
          </a:p>
        </p:txBody>
      </p:sp>
      <p:sp>
        <p:nvSpPr>
          <p:cNvPr id="256" name="Google Shape;256;p31"/>
          <p:cNvSpPr txBox="1"/>
          <p:nvPr/>
        </p:nvSpPr>
        <p:spPr>
          <a:xfrm>
            <a:off x="880525" y="1584225"/>
            <a:ext cx="6750600" cy="415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700">
                <a:solidFill>
                  <a:srgbClr val="FFFFFF"/>
                </a:solidFill>
                <a:latin typeface="Alfa Slab One"/>
                <a:ea typeface="Alfa Slab One"/>
                <a:cs typeface="Alfa Slab One"/>
                <a:sym typeface="Alfa Slab One"/>
              </a:rPr>
              <a:t>Line follower continued:</a:t>
            </a:r>
            <a:endParaRPr sz="100"/>
          </a:p>
        </p:txBody>
      </p:sp>
      <p:sp>
        <p:nvSpPr>
          <p:cNvPr id="257" name="Google Shape;257;p31"/>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258" name="Google Shape;258;p31"/>
          <p:cNvGrpSpPr/>
          <p:nvPr/>
        </p:nvGrpSpPr>
        <p:grpSpPr>
          <a:xfrm>
            <a:off x="555112" y="159200"/>
            <a:ext cx="8033790" cy="1425014"/>
            <a:chOff x="0" y="-86221"/>
            <a:chExt cx="2102316" cy="750600"/>
          </a:xfrm>
        </p:grpSpPr>
        <p:sp>
          <p:nvSpPr>
            <p:cNvPr id="259" name="Google Shape;259;p31"/>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0" name="Google Shape;260;p31"/>
            <p:cNvSpPr txBox="1"/>
            <p:nvPr/>
          </p:nvSpPr>
          <p:spPr>
            <a:xfrm>
              <a:off x="254184" y="-86221"/>
              <a:ext cx="1351800" cy="750600"/>
            </a:xfrm>
            <a:prstGeom prst="rect">
              <a:avLst/>
            </a:prstGeom>
            <a:noFill/>
            <a:ln>
              <a:noFill/>
            </a:ln>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3500">
                  <a:solidFill>
                    <a:schemeClr val="accent2"/>
                  </a:solidFill>
                  <a:latin typeface="Alfa Slab One"/>
                  <a:ea typeface="Alfa Slab One"/>
                  <a:cs typeface="Alfa Slab One"/>
                  <a:sym typeface="Alfa Slab One"/>
                </a:rPr>
                <a:t>Line Following Robot</a:t>
              </a:r>
              <a:endParaRPr sz="7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264" name="Shape 264"/>
        <p:cNvGrpSpPr/>
        <p:nvPr/>
      </p:nvGrpSpPr>
      <p:grpSpPr>
        <a:xfrm>
          <a:off x="0" y="0"/>
          <a:ext cx="0" cy="0"/>
          <a:chOff x="0" y="0"/>
          <a:chExt cx="0" cy="0"/>
        </a:xfrm>
      </p:grpSpPr>
      <p:grpSp>
        <p:nvGrpSpPr>
          <p:cNvPr id="265" name="Google Shape;265;p32"/>
          <p:cNvGrpSpPr/>
          <p:nvPr/>
        </p:nvGrpSpPr>
        <p:grpSpPr>
          <a:xfrm>
            <a:off x="146168" y="33707"/>
            <a:ext cx="8851956" cy="4985831"/>
            <a:chOff x="0" y="-47625"/>
            <a:chExt cx="4662605" cy="2626195"/>
          </a:xfrm>
        </p:grpSpPr>
        <p:sp>
          <p:nvSpPr>
            <p:cNvPr id="266" name="Google Shape;266;p32"/>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7" name="Google Shape;267;p32"/>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68" name="Google Shape;268;p32"/>
          <p:cNvGrpSpPr/>
          <p:nvPr/>
        </p:nvGrpSpPr>
        <p:grpSpPr>
          <a:xfrm>
            <a:off x="555125" y="1167676"/>
            <a:ext cx="8033744" cy="3700059"/>
            <a:chOff x="0" y="-47625"/>
            <a:chExt cx="1682530" cy="1025771"/>
          </a:xfrm>
        </p:grpSpPr>
        <p:sp>
          <p:nvSpPr>
            <p:cNvPr id="269" name="Google Shape;269;p32"/>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0" name="Google Shape;270;p32"/>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1" name="Google Shape;271;p32"/>
          <p:cNvSpPr txBox="1"/>
          <p:nvPr/>
        </p:nvSpPr>
        <p:spPr>
          <a:xfrm>
            <a:off x="880525" y="2047925"/>
            <a:ext cx="7498800" cy="2632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1900">
                <a:latin typeface="Alegreya"/>
                <a:ea typeface="Alegreya"/>
                <a:cs typeface="Alegreya"/>
                <a:sym typeface="Alegreya"/>
              </a:rPr>
              <a:t>We have an ultrasonic sensor that is mounted on top of a servo </a:t>
            </a:r>
            <a:r>
              <a:rPr b="1" lang="en" sz="1900">
                <a:latin typeface="Alegreya"/>
                <a:ea typeface="Alegreya"/>
                <a:cs typeface="Alegreya"/>
                <a:sym typeface="Alegreya"/>
              </a:rPr>
              <a:t>motor</a:t>
            </a:r>
            <a:r>
              <a:rPr b="1" lang="en" sz="1900">
                <a:latin typeface="Alegreya"/>
                <a:ea typeface="Alegreya"/>
                <a:cs typeface="Alegreya"/>
                <a:sym typeface="Alegreya"/>
              </a:rPr>
              <a:t> at the front to detect obstacles. When the robot is in obstacle detection mode it is </a:t>
            </a:r>
            <a:r>
              <a:rPr b="1" lang="en" sz="1900">
                <a:latin typeface="Alegreya"/>
                <a:ea typeface="Alegreya"/>
                <a:cs typeface="Alegreya"/>
                <a:sym typeface="Alegreya"/>
              </a:rPr>
              <a:t>continuously</a:t>
            </a:r>
            <a:r>
              <a:rPr b="1" lang="en" sz="1900">
                <a:latin typeface="Alegreya"/>
                <a:ea typeface="Alegreya"/>
                <a:cs typeface="Alegreya"/>
                <a:sym typeface="Alegreya"/>
              </a:rPr>
              <a:t> gauging the distance</a:t>
            </a:r>
            <a:r>
              <a:rPr b="1" lang="en" sz="1900">
                <a:latin typeface="Alegreya"/>
                <a:ea typeface="Alegreya"/>
                <a:cs typeface="Alegreya"/>
                <a:sym typeface="Alegreya"/>
              </a:rPr>
              <a:t> from the present obstacles using ultrasonic sensor. If a reading of  the ultrasonic sensor goes below a certain threshold (5cm) the robot stops. Then the servo rotates to 0 degrees (left) and measures the distance. Then it rotates to 180 degree (right) and measures distance again. Whichever distance is larger the robot rotates in that direction, then starts moving forward again until further obstacle is detected.</a:t>
            </a:r>
            <a:endParaRPr b="1"/>
          </a:p>
        </p:txBody>
      </p:sp>
      <p:sp>
        <p:nvSpPr>
          <p:cNvPr id="272" name="Google Shape;272;p32"/>
          <p:cNvSpPr txBox="1"/>
          <p:nvPr/>
        </p:nvSpPr>
        <p:spPr>
          <a:xfrm>
            <a:off x="880525" y="1584225"/>
            <a:ext cx="6750600" cy="415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700" u="sng">
                <a:solidFill>
                  <a:srgbClr val="FFFFFF"/>
                </a:solidFill>
                <a:latin typeface="Alfa Slab One"/>
                <a:ea typeface="Alfa Slab One"/>
                <a:cs typeface="Alfa Slab One"/>
                <a:sym typeface="Alfa Slab One"/>
              </a:rPr>
              <a:t>Sensor used: Ultrasonic </a:t>
            </a:r>
            <a:endParaRPr sz="100" u="sng"/>
          </a:p>
        </p:txBody>
      </p:sp>
      <p:sp>
        <p:nvSpPr>
          <p:cNvPr id="273" name="Google Shape;273;p32"/>
          <p:cNvSpPr/>
          <p:nvPr/>
        </p:nvSpPr>
        <p:spPr>
          <a:xfrm rot="-8002501">
            <a:off x="7278854" y="472626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274" name="Google Shape;274;p32"/>
          <p:cNvGrpSpPr/>
          <p:nvPr/>
        </p:nvGrpSpPr>
        <p:grpSpPr>
          <a:xfrm>
            <a:off x="555112" y="159200"/>
            <a:ext cx="8033790" cy="1278070"/>
            <a:chOff x="0" y="-86221"/>
            <a:chExt cx="2102316" cy="673200"/>
          </a:xfrm>
        </p:grpSpPr>
        <p:sp>
          <p:nvSpPr>
            <p:cNvPr id="275" name="Google Shape;275;p32"/>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6" name="Google Shape;276;p32"/>
            <p:cNvSpPr txBox="1"/>
            <p:nvPr/>
          </p:nvSpPr>
          <p:spPr>
            <a:xfrm>
              <a:off x="254184" y="-86221"/>
              <a:ext cx="1351800" cy="6732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rPr lang="en" sz="3500">
                  <a:solidFill>
                    <a:schemeClr val="accent2"/>
                  </a:solidFill>
                  <a:latin typeface="Alfa Slab One"/>
                  <a:ea typeface="Alfa Slab One"/>
                  <a:cs typeface="Alfa Slab One"/>
                  <a:sym typeface="Alfa Slab One"/>
                </a:rPr>
                <a:t>Obstacle Detection</a:t>
              </a:r>
              <a:endParaRPr sz="9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280" name="Shape 280"/>
        <p:cNvGrpSpPr/>
        <p:nvPr/>
      </p:nvGrpSpPr>
      <p:grpSpPr>
        <a:xfrm>
          <a:off x="0" y="0"/>
          <a:ext cx="0" cy="0"/>
          <a:chOff x="0" y="0"/>
          <a:chExt cx="0" cy="0"/>
        </a:xfrm>
      </p:grpSpPr>
      <p:grpSp>
        <p:nvGrpSpPr>
          <p:cNvPr id="281" name="Google Shape;281;p33"/>
          <p:cNvGrpSpPr/>
          <p:nvPr/>
        </p:nvGrpSpPr>
        <p:grpSpPr>
          <a:xfrm>
            <a:off x="146168" y="33707"/>
            <a:ext cx="8851956" cy="4985831"/>
            <a:chOff x="0" y="-47625"/>
            <a:chExt cx="4662605" cy="2626195"/>
          </a:xfrm>
        </p:grpSpPr>
        <p:sp>
          <p:nvSpPr>
            <p:cNvPr id="282" name="Google Shape;282;p33"/>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3" name="Google Shape;283;p33"/>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4" name="Google Shape;284;p33"/>
          <p:cNvGrpSpPr/>
          <p:nvPr/>
        </p:nvGrpSpPr>
        <p:grpSpPr>
          <a:xfrm>
            <a:off x="555125" y="1167676"/>
            <a:ext cx="8033744" cy="3700059"/>
            <a:chOff x="0" y="-47625"/>
            <a:chExt cx="1682530" cy="1025771"/>
          </a:xfrm>
        </p:grpSpPr>
        <p:sp>
          <p:nvSpPr>
            <p:cNvPr id="285" name="Google Shape;285;p33"/>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6" name="Google Shape;286;p33"/>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7" name="Google Shape;287;p33"/>
          <p:cNvSpPr txBox="1"/>
          <p:nvPr/>
        </p:nvSpPr>
        <p:spPr>
          <a:xfrm>
            <a:off x="880525" y="2252375"/>
            <a:ext cx="7498800" cy="153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2000">
                <a:latin typeface="Alegreya"/>
                <a:ea typeface="Alegreya"/>
                <a:cs typeface="Alegreya"/>
                <a:sym typeface="Alegreya"/>
              </a:rPr>
              <a:t>We used "react-joystick" js library in our web dashboard. Depending on the position/movement of the joystick, the web dashboard sends instructions - "FORWARD", "BACKWARD", "LEFT" or RIGHT to the server. When the joystick returns to its original position, "STOP" command is sent.</a:t>
            </a:r>
            <a:endParaRPr b="1" sz="1500"/>
          </a:p>
        </p:txBody>
      </p:sp>
      <p:sp>
        <p:nvSpPr>
          <p:cNvPr id="288" name="Google Shape;288;p33"/>
          <p:cNvSpPr txBox="1"/>
          <p:nvPr/>
        </p:nvSpPr>
        <p:spPr>
          <a:xfrm>
            <a:off x="880525" y="1584225"/>
            <a:ext cx="6750600" cy="415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700" u="sng">
                <a:solidFill>
                  <a:srgbClr val="FFFFFF"/>
                </a:solidFill>
                <a:latin typeface="Alfa Slab One"/>
                <a:ea typeface="Alfa Slab One"/>
                <a:cs typeface="Alfa Slab One"/>
                <a:sym typeface="Alfa Slab One"/>
              </a:rPr>
              <a:t>Python library </a:t>
            </a:r>
            <a:r>
              <a:rPr lang="en" sz="2700" u="sng">
                <a:solidFill>
                  <a:srgbClr val="FFFFFF"/>
                </a:solidFill>
                <a:latin typeface="Alfa Slab One"/>
                <a:ea typeface="Alfa Slab One"/>
                <a:cs typeface="Alfa Slab One"/>
                <a:sym typeface="Alfa Slab One"/>
              </a:rPr>
              <a:t>used: Socket.io</a:t>
            </a:r>
            <a:endParaRPr sz="100" u="sng"/>
          </a:p>
        </p:txBody>
      </p:sp>
      <p:sp>
        <p:nvSpPr>
          <p:cNvPr id="289" name="Google Shape;289;p33"/>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290" name="Google Shape;290;p33"/>
          <p:cNvGrpSpPr/>
          <p:nvPr/>
        </p:nvGrpSpPr>
        <p:grpSpPr>
          <a:xfrm>
            <a:off x="555112" y="159200"/>
            <a:ext cx="8033790" cy="1244467"/>
            <a:chOff x="0" y="-86221"/>
            <a:chExt cx="2102316" cy="655500"/>
          </a:xfrm>
        </p:grpSpPr>
        <p:sp>
          <p:nvSpPr>
            <p:cNvPr id="291" name="Google Shape;291;p33"/>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a:effectLst>
              <a:outerShdw blurRad="57150" rotWithShape="0" algn="bl" dir="5400000" dist="19050">
                <a:srgbClr val="000000"/>
              </a:outerShdw>
            </a:effectLst>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2" name="Google Shape;292;p33"/>
            <p:cNvSpPr txBox="1"/>
            <p:nvPr/>
          </p:nvSpPr>
          <p:spPr>
            <a:xfrm>
              <a:off x="147240" y="-86221"/>
              <a:ext cx="1781700" cy="6555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rPr lang="en" sz="3500">
                  <a:solidFill>
                    <a:schemeClr val="accent2"/>
                  </a:solidFill>
                  <a:latin typeface="Alfa Slab One"/>
                  <a:ea typeface="Alfa Slab One"/>
                  <a:cs typeface="Alfa Slab One"/>
                  <a:sym typeface="Alfa Slab One"/>
                </a:rPr>
                <a:t>Joystick Control </a:t>
              </a:r>
              <a:endParaRPr sz="9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6B8"/>
        </a:solidFill>
      </p:bgPr>
    </p:bg>
    <p:spTree>
      <p:nvGrpSpPr>
        <p:cNvPr id="296" name="Shape 296"/>
        <p:cNvGrpSpPr/>
        <p:nvPr/>
      </p:nvGrpSpPr>
      <p:grpSpPr>
        <a:xfrm>
          <a:off x="0" y="0"/>
          <a:ext cx="0" cy="0"/>
          <a:chOff x="0" y="0"/>
          <a:chExt cx="0" cy="0"/>
        </a:xfrm>
      </p:grpSpPr>
      <p:grpSp>
        <p:nvGrpSpPr>
          <p:cNvPr id="297" name="Google Shape;297;p34"/>
          <p:cNvGrpSpPr/>
          <p:nvPr/>
        </p:nvGrpSpPr>
        <p:grpSpPr>
          <a:xfrm>
            <a:off x="171176" y="51388"/>
            <a:ext cx="8801936" cy="4950468"/>
            <a:chOff x="0" y="-47625"/>
            <a:chExt cx="4636258" cy="2607568"/>
          </a:xfrm>
        </p:grpSpPr>
        <p:sp>
          <p:nvSpPr>
            <p:cNvPr id="298" name="Google Shape;298;p34"/>
            <p:cNvSpPr/>
            <p:nvPr/>
          </p:nvSpPr>
          <p:spPr>
            <a:xfrm>
              <a:off x="0" y="0"/>
              <a:ext cx="4636258" cy="2559943"/>
            </a:xfrm>
            <a:custGeom>
              <a:rect b="b" l="l" r="r" t="t"/>
              <a:pathLst>
                <a:path extrusionOk="0" h="2559943" w="4636258">
                  <a:moveTo>
                    <a:pt x="0" y="0"/>
                  </a:moveTo>
                  <a:lnTo>
                    <a:pt x="4636258" y="0"/>
                  </a:lnTo>
                  <a:lnTo>
                    <a:pt x="4636258" y="2559943"/>
                  </a:lnTo>
                  <a:lnTo>
                    <a:pt x="0" y="2559943"/>
                  </a:lnTo>
                  <a:close/>
                </a:path>
              </a:pathLst>
            </a:custGeom>
            <a:solidFill>
              <a:srgbClr val="2ABFC0"/>
            </a:solidFill>
            <a:ln>
              <a:noFill/>
            </a:ln>
          </p:spPr>
        </p:sp>
        <p:sp>
          <p:nvSpPr>
            <p:cNvPr id="299" name="Google Shape;299;p34"/>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0" name="Google Shape;300;p34"/>
          <p:cNvSpPr/>
          <p:nvPr/>
        </p:nvSpPr>
        <p:spPr>
          <a:xfrm rot="-5210167">
            <a:off x="1344533" y="1362154"/>
            <a:ext cx="6248855" cy="1460137"/>
          </a:xfrm>
          <a:custGeom>
            <a:rect b="b" l="l" r="r" t="t"/>
            <a:pathLst>
              <a:path extrusionOk="0" h="2915868" w="12541368">
                <a:moveTo>
                  <a:pt x="0" y="0"/>
                </a:moveTo>
                <a:lnTo>
                  <a:pt x="12541368" y="0"/>
                </a:lnTo>
                <a:lnTo>
                  <a:pt x="12541368" y="2915868"/>
                </a:lnTo>
                <a:lnTo>
                  <a:pt x="0" y="2915868"/>
                </a:lnTo>
                <a:lnTo>
                  <a:pt x="0" y="0"/>
                </a:lnTo>
                <a:close/>
              </a:path>
            </a:pathLst>
          </a:custGeom>
          <a:blipFill rotWithShape="1">
            <a:blip r:embed="rId3">
              <a:alphaModFix/>
            </a:blip>
            <a:stretch>
              <a:fillRect b="0" l="0" r="0" t="0"/>
            </a:stretch>
          </a:blipFill>
          <a:ln>
            <a:noFill/>
          </a:ln>
        </p:spPr>
      </p:sp>
      <p:sp>
        <p:nvSpPr>
          <p:cNvPr id="301" name="Google Shape;301;p34"/>
          <p:cNvSpPr/>
          <p:nvPr/>
        </p:nvSpPr>
        <p:spPr>
          <a:xfrm rot="-5210167">
            <a:off x="-1859242" y="1362154"/>
            <a:ext cx="6248855" cy="1460137"/>
          </a:xfrm>
          <a:custGeom>
            <a:rect b="b" l="l" r="r" t="t"/>
            <a:pathLst>
              <a:path extrusionOk="0" h="2915868" w="12541368">
                <a:moveTo>
                  <a:pt x="0" y="0"/>
                </a:moveTo>
                <a:lnTo>
                  <a:pt x="12541368" y="0"/>
                </a:lnTo>
                <a:lnTo>
                  <a:pt x="12541368" y="2915868"/>
                </a:lnTo>
                <a:lnTo>
                  <a:pt x="0" y="2915868"/>
                </a:lnTo>
                <a:lnTo>
                  <a:pt x="0" y="0"/>
                </a:lnTo>
                <a:close/>
              </a:path>
            </a:pathLst>
          </a:custGeom>
          <a:blipFill rotWithShape="1">
            <a:blip r:embed="rId3">
              <a:alphaModFix/>
            </a:blip>
            <a:stretch>
              <a:fillRect b="0" l="0" r="0" t="0"/>
            </a:stretch>
          </a:blipFill>
          <a:ln>
            <a:noFill/>
          </a:ln>
        </p:spPr>
      </p:sp>
      <p:grpSp>
        <p:nvGrpSpPr>
          <p:cNvPr id="302" name="Google Shape;302;p34"/>
          <p:cNvGrpSpPr/>
          <p:nvPr/>
        </p:nvGrpSpPr>
        <p:grpSpPr>
          <a:xfrm>
            <a:off x="859499" y="1235800"/>
            <a:ext cx="4510879" cy="1712840"/>
            <a:chOff x="85028" y="-18"/>
            <a:chExt cx="2376023" cy="902207"/>
          </a:xfrm>
        </p:grpSpPr>
        <p:sp>
          <p:nvSpPr>
            <p:cNvPr id="303" name="Google Shape;303;p34"/>
            <p:cNvSpPr/>
            <p:nvPr/>
          </p:nvSpPr>
          <p:spPr>
            <a:xfrm>
              <a:off x="123690" y="-18"/>
              <a:ext cx="2337360" cy="902207"/>
            </a:xfrm>
            <a:custGeom>
              <a:rect b="b" l="l" r="r" t="t"/>
              <a:pathLst>
                <a:path extrusionOk="0" h="361244" w="2285927">
                  <a:moveTo>
                    <a:pt x="45491" y="0"/>
                  </a:moveTo>
                  <a:lnTo>
                    <a:pt x="2240436" y="0"/>
                  </a:lnTo>
                  <a:cubicBezTo>
                    <a:pt x="2252501" y="0"/>
                    <a:pt x="2264072" y="4793"/>
                    <a:pt x="2272603" y="13324"/>
                  </a:cubicBezTo>
                  <a:cubicBezTo>
                    <a:pt x="2281134" y="21855"/>
                    <a:pt x="2285927" y="33426"/>
                    <a:pt x="2285927" y="45491"/>
                  </a:cubicBezTo>
                  <a:lnTo>
                    <a:pt x="2285927" y="315753"/>
                  </a:lnTo>
                  <a:cubicBezTo>
                    <a:pt x="2285927" y="340877"/>
                    <a:pt x="2265560" y="361244"/>
                    <a:pt x="2240436" y="361244"/>
                  </a:cubicBezTo>
                  <a:lnTo>
                    <a:pt x="45491" y="361244"/>
                  </a:lnTo>
                  <a:cubicBezTo>
                    <a:pt x="20367" y="361244"/>
                    <a:pt x="0" y="340877"/>
                    <a:pt x="0" y="315753"/>
                  </a:cubicBezTo>
                  <a:lnTo>
                    <a:pt x="0" y="45491"/>
                  </a:lnTo>
                  <a:cubicBezTo>
                    <a:pt x="0" y="20367"/>
                    <a:pt x="20367" y="0"/>
                    <a:pt x="45491"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sz="2400"/>
            </a:p>
          </p:txBody>
        </p:sp>
        <p:sp>
          <p:nvSpPr>
            <p:cNvPr id="304" name="Google Shape;304;p34"/>
            <p:cNvSpPr txBox="1"/>
            <p:nvPr/>
          </p:nvSpPr>
          <p:spPr>
            <a:xfrm>
              <a:off x="85028" y="20890"/>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grpSp>
      <p:sp>
        <p:nvSpPr>
          <p:cNvPr id="305" name="Google Shape;305;p34"/>
          <p:cNvSpPr txBox="1"/>
          <p:nvPr/>
        </p:nvSpPr>
        <p:spPr>
          <a:xfrm>
            <a:off x="363775" y="1482625"/>
            <a:ext cx="4053000" cy="1219200"/>
          </a:xfrm>
          <a:prstGeom prst="rect">
            <a:avLst/>
          </a:prstGeom>
          <a:noFill/>
          <a:ln>
            <a:noFill/>
          </a:ln>
          <a:effectLst>
            <a:outerShdw blurRad="57150" rotWithShape="0" algn="bl" dir="5400000" dist="19050">
              <a:srgbClr val="000000">
                <a:alpha val="33000"/>
              </a:srgbClr>
            </a:outerShdw>
          </a:effectLst>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3600">
                <a:solidFill>
                  <a:srgbClr val="07687F"/>
                </a:solidFill>
                <a:latin typeface="Alfa Slab One"/>
                <a:ea typeface="Alfa Slab One"/>
                <a:cs typeface="Alfa Slab One"/>
                <a:sym typeface="Alfa Slab One"/>
              </a:rPr>
              <a:t>Schematic diagram</a:t>
            </a:r>
            <a:endParaRPr sz="3600"/>
          </a:p>
        </p:txBody>
      </p:sp>
      <p:pic>
        <p:nvPicPr>
          <p:cNvPr id="306" name="Google Shape;306;p34"/>
          <p:cNvPicPr preferRelativeResize="0"/>
          <p:nvPr/>
        </p:nvPicPr>
        <p:blipFill>
          <a:blip r:embed="rId4">
            <a:alphaModFix/>
          </a:blip>
          <a:stretch>
            <a:fillRect/>
          </a:stretch>
        </p:blipFill>
        <p:spPr>
          <a:xfrm>
            <a:off x="5519541" y="213663"/>
            <a:ext cx="3326959" cy="4716175"/>
          </a:xfrm>
          <a:prstGeom prst="rect">
            <a:avLst/>
          </a:prstGeom>
          <a:noFill/>
          <a:ln>
            <a:noFill/>
          </a:ln>
        </p:spPr>
      </p:pic>
      <p:sp>
        <p:nvSpPr>
          <p:cNvPr id="307" name="Google Shape;307;p34"/>
          <p:cNvSpPr/>
          <p:nvPr/>
        </p:nvSpPr>
        <p:spPr>
          <a:xfrm>
            <a:off x="1977436" y="4661433"/>
            <a:ext cx="1148332" cy="268422"/>
          </a:xfrm>
          <a:custGeom>
            <a:rect b="b" l="l" r="r" t="t"/>
            <a:pathLst>
              <a:path extrusionOk="0" h="536845" w="2296664">
                <a:moveTo>
                  <a:pt x="0" y="0"/>
                </a:moveTo>
                <a:lnTo>
                  <a:pt x="2296664" y="0"/>
                </a:lnTo>
                <a:lnTo>
                  <a:pt x="2296664" y="536846"/>
                </a:lnTo>
                <a:lnTo>
                  <a:pt x="0" y="53684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311" name="Shape 311"/>
        <p:cNvGrpSpPr/>
        <p:nvPr/>
      </p:nvGrpSpPr>
      <p:grpSpPr>
        <a:xfrm>
          <a:off x="0" y="0"/>
          <a:ext cx="0" cy="0"/>
          <a:chOff x="0" y="0"/>
          <a:chExt cx="0" cy="0"/>
        </a:xfrm>
      </p:grpSpPr>
      <p:grpSp>
        <p:nvGrpSpPr>
          <p:cNvPr id="312" name="Google Shape;312;p35"/>
          <p:cNvGrpSpPr/>
          <p:nvPr/>
        </p:nvGrpSpPr>
        <p:grpSpPr>
          <a:xfrm>
            <a:off x="146168" y="33707"/>
            <a:ext cx="8851956" cy="4985831"/>
            <a:chOff x="0" y="-47625"/>
            <a:chExt cx="4662605" cy="2626195"/>
          </a:xfrm>
        </p:grpSpPr>
        <p:sp>
          <p:nvSpPr>
            <p:cNvPr id="313" name="Google Shape;313;p35"/>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4" name="Google Shape;314;p3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5" name="Google Shape;315;p35"/>
          <p:cNvGrpSpPr/>
          <p:nvPr/>
        </p:nvGrpSpPr>
        <p:grpSpPr>
          <a:xfrm>
            <a:off x="555125" y="1167676"/>
            <a:ext cx="8033744" cy="3700059"/>
            <a:chOff x="0" y="-47625"/>
            <a:chExt cx="1682530" cy="1025771"/>
          </a:xfrm>
        </p:grpSpPr>
        <p:sp>
          <p:nvSpPr>
            <p:cNvPr id="316" name="Google Shape;316;p35"/>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7" name="Google Shape;317;p35"/>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8" name="Google Shape;318;p35"/>
          <p:cNvGrpSpPr/>
          <p:nvPr/>
        </p:nvGrpSpPr>
        <p:grpSpPr>
          <a:xfrm>
            <a:off x="555100" y="218500"/>
            <a:ext cx="8033790" cy="1306870"/>
            <a:chOff x="-3" y="-95072"/>
            <a:chExt cx="2102316" cy="750600"/>
          </a:xfrm>
        </p:grpSpPr>
        <p:sp>
          <p:nvSpPr>
            <p:cNvPr id="319" name="Google Shape;319;p35"/>
            <p:cNvSpPr/>
            <p:nvPr/>
          </p:nvSpPr>
          <p:spPr>
            <a:xfrm>
              <a:off x="-3" y="-64086"/>
              <a:ext cx="2102316" cy="55759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0" name="Google Shape;320;p35"/>
            <p:cNvSpPr txBox="1"/>
            <p:nvPr/>
          </p:nvSpPr>
          <p:spPr>
            <a:xfrm>
              <a:off x="265381" y="-95072"/>
              <a:ext cx="1608600" cy="750600"/>
            </a:xfrm>
            <a:prstGeom prst="rect">
              <a:avLst/>
            </a:prstGeom>
            <a:noFill/>
            <a:ln>
              <a:noFill/>
            </a:ln>
            <a:effectLst>
              <a:outerShdw blurRad="57150" rotWithShape="0" algn="bl" dir="90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2900">
                  <a:solidFill>
                    <a:schemeClr val="accent2"/>
                  </a:solidFill>
                  <a:latin typeface="Alfa Slab One"/>
                  <a:ea typeface="Alfa Slab One"/>
                  <a:cs typeface="Alfa Slab One"/>
                  <a:sym typeface="Alfa Slab One"/>
                </a:rPr>
                <a:t>Hardware Design Decisions</a:t>
              </a:r>
              <a:endParaRPr sz="1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321" name="Google Shape;321;p35"/>
          <p:cNvGrpSpPr/>
          <p:nvPr/>
        </p:nvGrpSpPr>
        <p:grpSpPr>
          <a:xfrm>
            <a:off x="1192375" y="1664073"/>
            <a:ext cx="6900821" cy="2802667"/>
            <a:chOff x="0" y="-47625"/>
            <a:chExt cx="2466517" cy="1473769"/>
          </a:xfrm>
        </p:grpSpPr>
        <p:sp>
          <p:nvSpPr>
            <p:cNvPr id="322" name="Google Shape;322;p35"/>
            <p:cNvSpPr/>
            <p:nvPr/>
          </p:nvSpPr>
          <p:spPr>
            <a:xfrm>
              <a:off x="0" y="-1"/>
              <a:ext cx="2466517" cy="1426146"/>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3" name="Google Shape;323;p3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4" name="Google Shape;324;p35"/>
          <p:cNvSpPr txBox="1"/>
          <p:nvPr/>
        </p:nvSpPr>
        <p:spPr>
          <a:xfrm>
            <a:off x="1365500" y="2008650"/>
            <a:ext cx="6417000" cy="2216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The car outline we purchased could not fit all the hardware components so we had to create another layer above the existing components using cardboard to accommodate the remaining parts and sensors. </a:t>
            </a:r>
            <a:endParaRPr sz="1100">
              <a:solidFill>
                <a:schemeClr val="dk1"/>
              </a:solidFill>
              <a:latin typeface="Alfa Slab One"/>
              <a:ea typeface="Alfa Slab One"/>
              <a:cs typeface="Alfa Slab One"/>
              <a:sym typeface="Alfa Slab One"/>
            </a:endParaRPr>
          </a:p>
          <a:p>
            <a:pPr indent="0" lvl="0" marL="457200" rtl="0" algn="l">
              <a:spcBef>
                <a:spcPts val="0"/>
              </a:spcBef>
              <a:spcAft>
                <a:spcPts val="0"/>
              </a:spcAft>
              <a:buNone/>
            </a:pPr>
            <a:r>
              <a:t/>
            </a:r>
            <a:endParaRPr sz="1100">
              <a:solidFill>
                <a:schemeClr val="dk1"/>
              </a:solidFill>
              <a:latin typeface="Alfa Slab One"/>
              <a:ea typeface="Alfa Slab One"/>
              <a:cs typeface="Alfa Slab One"/>
              <a:sym typeface="Alfa Slab One"/>
            </a:endParaRPr>
          </a:p>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Infrared sensors were placed at bottom level so that they are as close to the ground as possible</a:t>
            </a:r>
            <a:endParaRPr sz="1100">
              <a:solidFill>
                <a:schemeClr val="dk1"/>
              </a:solidFill>
              <a:latin typeface="Alfa Slab One"/>
              <a:ea typeface="Alfa Slab One"/>
              <a:cs typeface="Alfa Slab One"/>
              <a:sym typeface="Alfa Slab One"/>
            </a:endParaRPr>
          </a:p>
          <a:p>
            <a:pPr indent="0" lvl="0" marL="457200" rtl="0" algn="l">
              <a:spcBef>
                <a:spcPts val="0"/>
              </a:spcBef>
              <a:spcAft>
                <a:spcPts val="0"/>
              </a:spcAft>
              <a:buNone/>
            </a:pPr>
            <a:r>
              <a:t/>
            </a:r>
            <a:endParaRPr sz="1100">
              <a:solidFill>
                <a:schemeClr val="dk1"/>
              </a:solidFill>
              <a:latin typeface="Alfa Slab One"/>
              <a:ea typeface="Alfa Slab One"/>
              <a:cs typeface="Alfa Slab One"/>
              <a:sym typeface="Alfa Slab One"/>
            </a:endParaRPr>
          </a:p>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Ultrasonic Sensor is mounted on the servo motor to ensure it can perform 180 degree rotation to gauge the distances between obstacles</a:t>
            </a:r>
            <a:endParaRPr sz="1100">
              <a:solidFill>
                <a:schemeClr val="dk1"/>
              </a:solidFill>
              <a:latin typeface="Alfa Slab One"/>
              <a:ea typeface="Alfa Slab One"/>
              <a:cs typeface="Alfa Slab One"/>
              <a:sym typeface="Alfa Slab One"/>
            </a:endParaRPr>
          </a:p>
          <a:p>
            <a:pPr indent="0" lvl="0" marL="0" rtl="0" algn="l">
              <a:spcBef>
                <a:spcPts val="0"/>
              </a:spcBef>
              <a:spcAft>
                <a:spcPts val="0"/>
              </a:spcAft>
              <a:buNone/>
            </a:pPr>
            <a:r>
              <a:t/>
            </a:r>
            <a:endParaRPr sz="1100">
              <a:solidFill>
                <a:schemeClr val="dk1"/>
              </a:solidFill>
              <a:latin typeface="Alfa Slab One"/>
              <a:ea typeface="Alfa Slab One"/>
              <a:cs typeface="Alfa Slab One"/>
              <a:sym typeface="Alfa Slab One"/>
            </a:endParaRPr>
          </a:p>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In order to reduce design complexity we decided to use two wheels and one caster wheel to help navigate during turns</a:t>
            </a:r>
            <a:endParaRPr sz="1100">
              <a:solidFill>
                <a:schemeClr val="dk1"/>
              </a:solidFill>
              <a:latin typeface="Alfa Slab One"/>
              <a:ea typeface="Alfa Slab One"/>
              <a:cs typeface="Alfa Slab One"/>
              <a:sym typeface="Alfa Slab One"/>
            </a:endParaRPr>
          </a:p>
        </p:txBody>
      </p:sp>
      <p:sp>
        <p:nvSpPr>
          <p:cNvPr id="325" name="Google Shape;325;p35"/>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329" name="Shape 329"/>
        <p:cNvGrpSpPr/>
        <p:nvPr/>
      </p:nvGrpSpPr>
      <p:grpSpPr>
        <a:xfrm>
          <a:off x="0" y="0"/>
          <a:ext cx="0" cy="0"/>
          <a:chOff x="0" y="0"/>
          <a:chExt cx="0" cy="0"/>
        </a:xfrm>
      </p:grpSpPr>
      <p:grpSp>
        <p:nvGrpSpPr>
          <p:cNvPr id="330" name="Google Shape;330;p36"/>
          <p:cNvGrpSpPr/>
          <p:nvPr/>
        </p:nvGrpSpPr>
        <p:grpSpPr>
          <a:xfrm>
            <a:off x="146168" y="33707"/>
            <a:ext cx="8851956" cy="4985831"/>
            <a:chOff x="0" y="-47625"/>
            <a:chExt cx="4662605" cy="2626195"/>
          </a:xfrm>
        </p:grpSpPr>
        <p:sp>
          <p:nvSpPr>
            <p:cNvPr id="331" name="Google Shape;331;p36"/>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2" name="Google Shape;332;p3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3" name="Google Shape;333;p36"/>
          <p:cNvGrpSpPr/>
          <p:nvPr/>
        </p:nvGrpSpPr>
        <p:grpSpPr>
          <a:xfrm>
            <a:off x="555125" y="1167676"/>
            <a:ext cx="8033744" cy="3700059"/>
            <a:chOff x="0" y="-47625"/>
            <a:chExt cx="1682530" cy="1025771"/>
          </a:xfrm>
        </p:grpSpPr>
        <p:sp>
          <p:nvSpPr>
            <p:cNvPr id="334" name="Google Shape;334;p36"/>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5" name="Google Shape;335;p36"/>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6" name="Google Shape;336;p36"/>
          <p:cNvGrpSpPr/>
          <p:nvPr/>
        </p:nvGrpSpPr>
        <p:grpSpPr>
          <a:xfrm>
            <a:off x="555100" y="218503"/>
            <a:ext cx="8033790" cy="1306870"/>
            <a:chOff x="-3" y="-95071"/>
            <a:chExt cx="2102316" cy="750600"/>
          </a:xfrm>
        </p:grpSpPr>
        <p:sp>
          <p:nvSpPr>
            <p:cNvPr id="337" name="Google Shape;337;p36"/>
            <p:cNvSpPr/>
            <p:nvPr/>
          </p:nvSpPr>
          <p:spPr>
            <a:xfrm>
              <a:off x="-3" y="-64086"/>
              <a:ext cx="2102316" cy="55759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8" name="Google Shape;338;p36"/>
            <p:cNvSpPr txBox="1"/>
            <p:nvPr/>
          </p:nvSpPr>
          <p:spPr>
            <a:xfrm>
              <a:off x="311362" y="-95071"/>
              <a:ext cx="1312800" cy="750600"/>
            </a:xfrm>
            <a:prstGeom prst="rect">
              <a:avLst/>
            </a:prstGeom>
            <a:noFill/>
            <a:ln>
              <a:noFill/>
            </a:ln>
            <a:effectLst>
              <a:outerShdw blurRad="57150" rotWithShape="0" algn="bl" dir="90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2900">
                  <a:solidFill>
                    <a:schemeClr val="accent2"/>
                  </a:solidFill>
                  <a:latin typeface="Alfa Slab One"/>
                  <a:ea typeface="Alfa Slab One"/>
                  <a:cs typeface="Alfa Slab One"/>
                  <a:sym typeface="Alfa Slab One"/>
                </a:rPr>
                <a:t>Challenges Faced</a:t>
              </a:r>
              <a:endParaRPr sz="1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339" name="Google Shape;339;p36"/>
          <p:cNvGrpSpPr/>
          <p:nvPr/>
        </p:nvGrpSpPr>
        <p:grpSpPr>
          <a:xfrm>
            <a:off x="1192375" y="1664073"/>
            <a:ext cx="6900821" cy="2802667"/>
            <a:chOff x="0" y="-47625"/>
            <a:chExt cx="2466517" cy="1473769"/>
          </a:xfrm>
        </p:grpSpPr>
        <p:sp>
          <p:nvSpPr>
            <p:cNvPr id="340" name="Google Shape;340;p36"/>
            <p:cNvSpPr/>
            <p:nvPr/>
          </p:nvSpPr>
          <p:spPr>
            <a:xfrm>
              <a:off x="0" y="-1"/>
              <a:ext cx="2466517" cy="1426146"/>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1" name="Google Shape;341;p3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2" name="Google Shape;342;p36"/>
          <p:cNvSpPr txBox="1"/>
          <p:nvPr/>
        </p:nvSpPr>
        <p:spPr>
          <a:xfrm>
            <a:off x="1365500" y="2008650"/>
            <a:ext cx="6417000" cy="2216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The </a:t>
            </a:r>
            <a:r>
              <a:rPr lang="en" sz="1100">
                <a:solidFill>
                  <a:schemeClr val="dk1"/>
                </a:solidFill>
                <a:latin typeface="Alfa Slab One"/>
                <a:ea typeface="Alfa Slab One"/>
                <a:cs typeface="Alfa Slab One"/>
                <a:sym typeface="Alfa Slab One"/>
              </a:rPr>
              <a:t>chassis</a:t>
            </a:r>
            <a:r>
              <a:rPr lang="en" sz="1100">
                <a:solidFill>
                  <a:schemeClr val="dk1"/>
                </a:solidFill>
                <a:latin typeface="Alfa Slab One"/>
                <a:ea typeface="Alfa Slab One"/>
                <a:cs typeface="Alfa Slab One"/>
                <a:sym typeface="Alfa Slab One"/>
              </a:rPr>
              <a:t> we bought from the store is originally designed for arduino uno. So in order to </a:t>
            </a:r>
            <a:r>
              <a:rPr lang="en" sz="1100">
                <a:solidFill>
                  <a:schemeClr val="dk1"/>
                </a:solidFill>
                <a:latin typeface="Alfa Slab One"/>
                <a:ea typeface="Alfa Slab One"/>
                <a:cs typeface="Alfa Slab One"/>
                <a:sym typeface="Alfa Slab One"/>
              </a:rPr>
              <a:t>accommodate</a:t>
            </a:r>
            <a:r>
              <a:rPr lang="en" sz="1100">
                <a:solidFill>
                  <a:schemeClr val="dk1"/>
                </a:solidFill>
                <a:latin typeface="Alfa Slab One"/>
                <a:ea typeface="Alfa Slab One"/>
                <a:cs typeface="Alfa Slab One"/>
                <a:sym typeface="Alfa Slab One"/>
              </a:rPr>
              <a:t> our raspberry pi along with all other </a:t>
            </a:r>
            <a:r>
              <a:rPr lang="en" sz="1100">
                <a:solidFill>
                  <a:schemeClr val="dk1"/>
                </a:solidFill>
                <a:latin typeface="Alfa Slab One"/>
                <a:ea typeface="Alfa Slab One"/>
                <a:cs typeface="Alfa Slab One"/>
                <a:sym typeface="Alfa Slab One"/>
              </a:rPr>
              <a:t>components</a:t>
            </a:r>
            <a:r>
              <a:rPr lang="en" sz="1100">
                <a:solidFill>
                  <a:schemeClr val="dk1"/>
                </a:solidFill>
                <a:latin typeface="Alfa Slab One"/>
                <a:ea typeface="Alfa Slab One"/>
                <a:cs typeface="Alfa Slab One"/>
                <a:sym typeface="Alfa Slab One"/>
              </a:rPr>
              <a:t> present several design changes had to be made. </a:t>
            </a:r>
            <a:endParaRPr sz="1100">
              <a:solidFill>
                <a:schemeClr val="dk1"/>
              </a:solidFill>
              <a:latin typeface="Alfa Slab One"/>
              <a:ea typeface="Alfa Slab One"/>
              <a:cs typeface="Alfa Slab One"/>
              <a:sym typeface="Alfa Slab One"/>
            </a:endParaRPr>
          </a:p>
          <a:p>
            <a:pPr indent="0" lvl="0" marL="457200" rtl="0" algn="l">
              <a:spcBef>
                <a:spcPts val="0"/>
              </a:spcBef>
              <a:spcAft>
                <a:spcPts val="0"/>
              </a:spcAft>
              <a:buNone/>
            </a:pPr>
            <a:r>
              <a:t/>
            </a:r>
            <a:endParaRPr sz="1100">
              <a:solidFill>
                <a:schemeClr val="dk1"/>
              </a:solidFill>
              <a:latin typeface="Alfa Slab One"/>
              <a:ea typeface="Alfa Slab One"/>
              <a:cs typeface="Alfa Slab One"/>
              <a:sym typeface="Alfa Slab One"/>
            </a:endParaRPr>
          </a:p>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Out of all the PWM pins present in </a:t>
            </a:r>
            <a:r>
              <a:rPr lang="en" sz="1100">
                <a:solidFill>
                  <a:schemeClr val="dk1"/>
                </a:solidFill>
                <a:latin typeface="Alfa Slab One"/>
                <a:ea typeface="Alfa Slab One"/>
                <a:cs typeface="Alfa Slab One"/>
                <a:sym typeface="Alfa Slab One"/>
              </a:rPr>
              <a:t>the raspberry pi some were barely functional so there was a rigorous process of trial and error.</a:t>
            </a:r>
            <a:endParaRPr sz="1100">
              <a:solidFill>
                <a:schemeClr val="dk1"/>
              </a:solidFill>
              <a:latin typeface="Alfa Slab One"/>
              <a:ea typeface="Alfa Slab One"/>
              <a:cs typeface="Alfa Slab One"/>
              <a:sym typeface="Alfa Slab One"/>
            </a:endParaRPr>
          </a:p>
          <a:p>
            <a:pPr indent="0" lvl="0" marL="457200" rtl="0" algn="l">
              <a:spcBef>
                <a:spcPts val="0"/>
              </a:spcBef>
              <a:spcAft>
                <a:spcPts val="0"/>
              </a:spcAft>
              <a:buNone/>
            </a:pPr>
            <a:r>
              <a:t/>
            </a:r>
            <a:endParaRPr sz="1100">
              <a:solidFill>
                <a:schemeClr val="dk1"/>
              </a:solidFill>
              <a:latin typeface="Alfa Slab One"/>
              <a:ea typeface="Alfa Slab One"/>
              <a:cs typeface="Alfa Slab One"/>
              <a:sym typeface="Alfa Slab One"/>
            </a:endParaRPr>
          </a:p>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Setting up the motor driver specifically for Raspberry pi required a common ground which got overlooked by us initially as most resources from youtube and online documentation present were for arduino uno.</a:t>
            </a:r>
            <a:endParaRPr sz="1100">
              <a:solidFill>
                <a:schemeClr val="dk1"/>
              </a:solidFill>
              <a:latin typeface="Alfa Slab One"/>
              <a:ea typeface="Alfa Slab One"/>
              <a:cs typeface="Alfa Slab One"/>
              <a:sym typeface="Alfa Slab One"/>
            </a:endParaRPr>
          </a:p>
          <a:p>
            <a:pPr indent="0" lvl="0" marL="0" rtl="0" algn="l">
              <a:spcBef>
                <a:spcPts val="0"/>
              </a:spcBef>
              <a:spcAft>
                <a:spcPts val="0"/>
              </a:spcAft>
              <a:buNone/>
            </a:pPr>
            <a:r>
              <a:t/>
            </a:r>
            <a:endParaRPr sz="1100">
              <a:solidFill>
                <a:schemeClr val="dk1"/>
              </a:solidFill>
              <a:latin typeface="Alfa Slab One"/>
              <a:ea typeface="Alfa Slab One"/>
              <a:cs typeface="Alfa Slab One"/>
              <a:sym typeface="Alfa Slab One"/>
            </a:endParaRPr>
          </a:p>
          <a:p>
            <a:pPr indent="-298450" lvl="0" marL="457200" rtl="0" algn="l">
              <a:spcBef>
                <a:spcPts val="0"/>
              </a:spcBef>
              <a:spcAft>
                <a:spcPts val="0"/>
              </a:spcAft>
              <a:buClr>
                <a:schemeClr val="dk1"/>
              </a:buClr>
              <a:buSzPts val="1100"/>
              <a:buFont typeface="Alfa Slab One"/>
              <a:buChar char="●"/>
            </a:pPr>
            <a:r>
              <a:rPr lang="en" sz="1100">
                <a:solidFill>
                  <a:schemeClr val="dk1"/>
                </a:solidFill>
                <a:latin typeface="Alfa Slab One"/>
                <a:ea typeface="Alfa Slab One"/>
                <a:cs typeface="Alfa Slab One"/>
                <a:sym typeface="Alfa Slab One"/>
              </a:rPr>
              <a:t>One of the motors were spinning slower compared to the other one</a:t>
            </a:r>
            <a:endParaRPr sz="1100">
              <a:solidFill>
                <a:schemeClr val="dk1"/>
              </a:solidFill>
              <a:latin typeface="Alfa Slab One"/>
              <a:ea typeface="Alfa Slab One"/>
              <a:cs typeface="Alfa Slab One"/>
              <a:sym typeface="Alfa Slab One"/>
            </a:endParaRPr>
          </a:p>
        </p:txBody>
      </p:sp>
      <p:sp>
        <p:nvSpPr>
          <p:cNvPr id="343" name="Google Shape;343;p36"/>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6B8"/>
        </a:solidFill>
      </p:bgPr>
    </p:bg>
    <p:spTree>
      <p:nvGrpSpPr>
        <p:cNvPr id="347" name="Shape 347"/>
        <p:cNvGrpSpPr/>
        <p:nvPr/>
      </p:nvGrpSpPr>
      <p:grpSpPr>
        <a:xfrm>
          <a:off x="0" y="0"/>
          <a:ext cx="0" cy="0"/>
          <a:chOff x="0" y="0"/>
          <a:chExt cx="0" cy="0"/>
        </a:xfrm>
      </p:grpSpPr>
      <p:grpSp>
        <p:nvGrpSpPr>
          <p:cNvPr id="348" name="Google Shape;348;p37"/>
          <p:cNvGrpSpPr/>
          <p:nvPr/>
        </p:nvGrpSpPr>
        <p:grpSpPr>
          <a:xfrm>
            <a:off x="146168" y="33707"/>
            <a:ext cx="8851956" cy="4985831"/>
            <a:chOff x="0" y="-47625"/>
            <a:chExt cx="4662605" cy="2626195"/>
          </a:xfrm>
        </p:grpSpPr>
        <p:sp>
          <p:nvSpPr>
            <p:cNvPr id="349" name="Google Shape;349;p37"/>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0" name="Google Shape;350;p3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51" name="Google Shape;351;p37"/>
          <p:cNvGrpSpPr/>
          <p:nvPr/>
        </p:nvGrpSpPr>
        <p:grpSpPr>
          <a:xfrm>
            <a:off x="931185" y="1358766"/>
            <a:ext cx="3640934" cy="1633469"/>
            <a:chOff x="0" y="-47625"/>
            <a:chExt cx="1917795" cy="860400"/>
          </a:xfrm>
        </p:grpSpPr>
        <p:sp>
          <p:nvSpPr>
            <p:cNvPr id="352" name="Google Shape;352;p37"/>
            <p:cNvSpPr/>
            <p:nvPr/>
          </p:nvSpPr>
          <p:spPr>
            <a:xfrm>
              <a:off x="0" y="0"/>
              <a:ext cx="1917795" cy="458928"/>
            </a:xfrm>
            <a:custGeom>
              <a:rect b="b" l="l" r="r" t="t"/>
              <a:pathLst>
                <a:path extrusionOk="0" h="458928" w="1917795">
                  <a:moveTo>
                    <a:pt x="54224" y="0"/>
                  </a:moveTo>
                  <a:lnTo>
                    <a:pt x="1863571" y="0"/>
                  </a:lnTo>
                  <a:cubicBezTo>
                    <a:pt x="1877952" y="0"/>
                    <a:pt x="1891744" y="5713"/>
                    <a:pt x="1901913" y="15882"/>
                  </a:cubicBezTo>
                  <a:cubicBezTo>
                    <a:pt x="1912082" y="26051"/>
                    <a:pt x="1917795" y="39843"/>
                    <a:pt x="1917795" y="54224"/>
                  </a:cubicBezTo>
                  <a:lnTo>
                    <a:pt x="1917795" y="404704"/>
                  </a:lnTo>
                  <a:cubicBezTo>
                    <a:pt x="1917795" y="419085"/>
                    <a:pt x="1912082" y="432877"/>
                    <a:pt x="1901913" y="443046"/>
                  </a:cubicBezTo>
                  <a:cubicBezTo>
                    <a:pt x="1891744" y="453215"/>
                    <a:pt x="1877952" y="458928"/>
                    <a:pt x="1863571" y="458928"/>
                  </a:cubicBezTo>
                  <a:lnTo>
                    <a:pt x="54224" y="458928"/>
                  </a:lnTo>
                  <a:cubicBezTo>
                    <a:pt x="39843" y="458928"/>
                    <a:pt x="26051" y="453215"/>
                    <a:pt x="15882" y="443046"/>
                  </a:cubicBezTo>
                  <a:cubicBezTo>
                    <a:pt x="5713" y="432877"/>
                    <a:pt x="0" y="419085"/>
                    <a:pt x="0" y="404704"/>
                  </a:cubicBezTo>
                  <a:lnTo>
                    <a:pt x="0" y="54224"/>
                  </a:lnTo>
                  <a:cubicBezTo>
                    <a:pt x="0" y="39843"/>
                    <a:pt x="5713" y="26051"/>
                    <a:pt x="15882" y="15882"/>
                  </a:cubicBezTo>
                  <a:cubicBezTo>
                    <a:pt x="26051" y="5713"/>
                    <a:pt x="39843" y="0"/>
                    <a:pt x="54224"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3" name="Google Shape;353;p3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4" name="Google Shape;354;p37"/>
          <p:cNvSpPr txBox="1"/>
          <p:nvPr/>
        </p:nvSpPr>
        <p:spPr>
          <a:xfrm>
            <a:off x="44129" y="1585151"/>
            <a:ext cx="5415000" cy="585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 sz="3800" u="none" cap="none" strike="noStrike">
                <a:solidFill>
                  <a:srgbClr val="07687F"/>
                </a:solidFill>
                <a:latin typeface="Alfa Slab One"/>
                <a:ea typeface="Alfa Slab One"/>
                <a:cs typeface="Alfa Slab One"/>
                <a:sym typeface="Alfa Slab One"/>
              </a:rPr>
              <a:t>Thank you!</a:t>
            </a:r>
            <a:endParaRPr sz="700"/>
          </a:p>
        </p:txBody>
      </p:sp>
      <p:sp>
        <p:nvSpPr>
          <p:cNvPr id="355" name="Google Shape;355;p37"/>
          <p:cNvSpPr/>
          <p:nvPr/>
        </p:nvSpPr>
        <p:spPr>
          <a:xfrm rot="-1778303">
            <a:off x="-2159601" y="-137869"/>
            <a:ext cx="5659762" cy="1319158"/>
          </a:xfrm>
          <a:custGeom>
            <a:rect b="b" l="l" r="r" t="t"/>
            <a:pathLst>
              <a:path extrusionOk="0" h="2629260" w="11308644">
                <a:moveTo>
                  <a:pt x="0" y="0"/>
                </a:moveTo>
                <a:lnTo>
                  <a:pt x="11308644" y="0"/>
                </a:lnTo>
                <a:lnTo>
                  <a:pt x="11308644" y="2629259"/>
                </a:lnTo>
                <a:lnTo>
                  <a:pt x="0" y="2629259"/>
                </a:lnTo>
                <a:lnTo>
                  <a:pt x="0" y="0"/>
                </a:lnTo>
                <a:close/>
              </a:path>
            </a:pathLst>
          </a:custGeom>
          <a:blipFill rotWithShape="1">
            <a:blip r:embed="rId3">
              <a:alphaModFix/>
            </a:blip>
            <a:stretch>
              <a:fillRect b="0" l="0" r="0" t="0"/>
            </a:stretch>
          </a:blipFill>
          <a:ln>
            <a:noFill/>
          </a:ln>
        </p:spPr>
      </p:sp>
      <p:sp>
        <p:nvSpPr>
          <p:cNvPr id="356" name="Google Shape;356;p37"/>
          <p:cNvSpPr/>
          <p:nvPr/>
        </p:nvSpPr>
        <p:spPr>
          <a:xfrm rot="1029957">
            <a:off x="6144684" y="8448"/>
            <a:ext cx="5996439" cy="1392129"/>
          </a:xfrm>
          <a:custGeom>
            <a:rect b="b" l="l" r="r" t="t"/>
            <a:pathLst>
              <a:path extrusionOk="0" h="2789669" w="11998578">
                <a:moveTo>
                  <a:pt x="0" y="0"/>
                </a:moveTo>
                <a:lnTo>
                  <a:pt x="11998578" y="0"/>
                </a:lnTo>
                <a:lnTo>
                  <a:pt x="11998578" y="2789670"/>
                </a:lnTo>
                <a:lnTo>
                  <a:pt x="0" y="2789670"/>
                </a:lnTo>
                <a:lnTo>
                  <a:pt x="0" y="0"/>
                </a:lnTo>
                <a:close/>
              </a:path>
            </a:pathLst>
          </a:custGeom>
          <a:blipFill rotWithShape="1">
            <a:blip r:embed="rId3">
              <a:alphaModFix/>
            </a:blip>
            <a:stretch>
              <a:fillRect b="0" l="0" r="0" t="0"/>
            </a:stretch>
          </a:blipFill>
          <a:ln>
            <a:noFill/>
          </a:ln>
        </p:spPr>
      </p:sp>
      <p:sp>
        <p:nvSpPr>
          <p:cNvPr id="357" name="Google Shape;357;p37"/>
          <p:cNvSpPr/>
          <p:nvPr/>
        </p:nvSpPr>
        <p:spPr>
          <a:xfrm rot="6108899">
            <a:off x="217641" y="4199131"/>
            <a:ext cx="4458290" cy="3410559"/>
          </a:xfrm>
          <a:custGeom>
            <a:rect b="b" l="l" r="r" t="t"/>
            <a:pathLst>
              <a:path extrusionOk="0" h="6846325" w="8905788">
                <a:moveTo>
                  <a:pt x="0" y="0"/>
                </a:moveTo>
                <a:lnTo>
                  <a:pt x="8905788" y="0"/>
                </a:lnTo>
                <a:lnTo>
                  <a:pt x="8905788" y="6846324"/>
                </a:lnTo>
                <a:lnTo>
                  <a:pt x="0" y="684632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109" name="Shape 109"/>
        <p:cNvGrpSpPr/>
        <p:nvPr/>
      </p:nvGrpSpPr>
      <p:grpSpPr>
        <a:xfrm>
          <a:off x="0" y="0"/>
          <a:ext cx="0" cy="0"/>
          <a:chOff x="0" y="0"/>
          <a:chExt cx="0" cy="0"/>
        </a:xfrm>
      </p:grpSpPr>
      <p:grpSp>
        <p:nvGrpSpPr>
          <p:cNvPr id="110" name="Google Shape;110;p23"/>
          <p:cNvGrpSpPr/>
          <p:nvPr/>
        </p:nvGrpSpPr>
        <p:grpSpPr>
          <a:xfrm>
            <a:off x="146168" y="33707"/>
            <a:ext cx="8851956" cy="4985831"/>
            <a:chOff x="0" y="-47625"/>
            <a:chExt cx="4662605" cy="2626195"/>
          </a:xfrm>
        </p:grpSpPr>
        <p:sp>
          <p:nvSpPr>
            <p:cNvPr id="111" name="Google Shape;111;p23"/>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 name="Google Shape;112;p23"/>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13" name="Google Shape;113;p23"/>
          <p:cNvGrpSpPr/>
          <p:nvPr/>
        </p:nvGrpSpPr>
        <p:grpSpPr>
          <a:xfrm>
            <a:off x="555125" y="1167676"/>
            <a:ext cx="8033744" cy="3700059"/>
            <a:chOff x="0" y="-47625"/>
            <a:chExt cx="1682530" cy="1025771"/>
          </a:xfrm>
        </p:grpSpPr>
        <p:sp>
          <p:nvSpPr>
            <p:cNvPr id="114" name="Google Shape;114;p23"/>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5" name="Google Shape;115;p23"/>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6" name="Google Shape;116;p23"/>
          <p:cNvSpPr txBox="1"/>
          <p:nvPr/>
        </p:nvSpPr>
        <p:spPr>
          <a:xfrm>
            <a:off x="514350" y="3084525"/>
            <a:ext cx="46320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700"/>
          </a:p>
        </p:txBody>
      </p:sp>
      <p:sp>
        <p:nvSpPr>
          <p:cNvPr id="117" name="Google Shape;117;p23"/>
          <p:cNvSpPr txBox="1"/>
          <p:nvPr/>
        </p:nvSpPr>
        <p:spPr>
          <a:xfrm>
            <a:off x="880528" y="2374913"/>
            <a:ext cx="39735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sz="700"/>
          </a:p>
        </p:txBody>
      </p:sp>
      <p:sp>
        <p:nvSpPr>
          <p:cNvPr id="118" name="Google Shape;118;p23"/>
          <p:cNvSpPr txBox="1"/>
          <p:nvPr/>
        </p:nvSpPr>
        <p:spPr>
          <a:xfrm>
            <a:off x="2447471" y="1583998"/>
            <a:ext cx="876900" cy="107700"/>
          </a:xfrm>
          <a:prstGeom prst="rect">
            <a:avLst/>
          </a:prstGeom>
          <a:noFill/>
          <a:ln>
            <a:noFill/>
          </a:ln>
        </p:spPr>
        <p:txBody>
          <a:bodyPr anchorCtr="0" anchor="t" bIns="0" lIns="0" spcFirstLastPara="1" rIns="0" wrap="square" tIns="0">
            <a:spAutoFit/>
          </a:bodyPr>
          <a:lstStyle/>
          <a:p>
            <a:pPr indent="0" lvl="0" marL="0" marR="0" rtl="0" algn="l">
              <a:lnSpc>
                <a:spcPct val="139988"/>
              </a:lnSpc>
              <a:spcBef>
                <a:spcPts val="0"/>
              </a:spcBef>
              <a:spcAft>
                <a:spcPts val="0"/>
              </a:spcAft>
              <a:buNone/>
            </a:pPr>
            <a:r>
              <a:t/>
            </a:r>
            <a:endParaRPr sz="700"/>
          </a:p>
        </p:txBody>
      </p:sp>
      <p:sp>
        <p:nvSpPr>
          <p:cNvPr id="119" name="Google Shape;119;p23"/>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120" name="Google Shape;120;p23"/>
          <p:cNvGrpSpPr/>
          <p:nvPr/>
        </p:nvGrpSpPr>
        <p:grpSpPr>
          <a:xfrm>
            <a:off x="555112" y="159200"/>
            <a:ext cx="8033790" cy="1425014"/>
            <a:chOff x="0" y="-86221"/>
            <a:chExt cx="2102316" cy="750600"/>
          </a:xfrm>
        </p:grpSpPr>
        <p:sp>
          <p:nvSpPr>
            <p:cNvPr id="121" name="Google Shape;121;p23"/>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a:effectLst>
              <a:outerShdw blurRad="57150" rotWithShape="0" algn="bl" dir="5400000" dist="19050">
                <a:srgbClr val="000000"/>
              </a:outerShdw>
            </a:effectLst>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2" name="Google Shape;122;p23"/>
            <p:cNvSpPr txBox="1"/>
            <p:nvPr/>
          </p:nvSpPr>
          <p:spPr>
            <a:xfrm>
              <a:off x="254184" y="-86221"/>
              <a:ext cx="1265400" cy="7506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3500">
                  <a:solidFill>
                    <a:schemeClr val="accent2"/>
                  </a:solidFill>
                  <a:latin typeface="Alfa Slab One"/>
                  <a:ea typeface="Alfa Slab One"/>
                  <a:cs typeface="Alfa Slab One"/>
                  <a:sym typeface="Alfa Slab One"/>
                </a:rPr>
                <a:t>Components Used</a:t>
              </a:r>
              <a:endParaRPr sz="7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123" name="Google Shape;123;p23"/>
          <p:cNvGrpSpPr/>
          <p:nvPr/>
        </p:nvGrpSpPr>
        <p:grpSpPr>
          <a:xfrm>
            <a:off x="880525" y="1435450"/>
            <a:ext cx="4805022" cy="3281937"/>
            <a:chOff x="0" y="-47625"/>
            <a:chExt cx="2466517" cy="1473769"/>
          </a:xfrm>
        </p:grpSpPr>
        <p:sp>
          <p:nvSpPr>
            <p:cNvPr id="124" name="Google Shape;124;p23"/>
            <p:cNvSpPr/>
            <p:nvPr/>
          </p:nvSpPr>
          <p:spPr>
            <a:xfrm>
              <a:off x="0" y="-1"/>
              <a:ext cx="2466517" cy="1426146"/>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25" name="Google Shape;125;p23"/>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26" name="Google Shape;126;p23"/>
          <p:cNvSpPr txBox="1"/>
          <p:nvPr/>
        </p:nvSpPr>
        <p:spPr>
          <a:xfrm>
            <a:off x="1070000" y="1691688"/>
            <a:ext cx="6198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1. Gear Motor (x2)</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2. Battery Pack</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3. Motor Driver (L298N)</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4. Infrared Sensor (x2)</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5. Raspberry Pi 3.0</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6. Servo motor</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7. Ultrasonic Sensor</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8. Powerbank</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rPr lang="en" sz="2000">
                <a:solidFill>
                  <a:schemeClr val="dk1"/>
                </a:solidFill>
                <a:latin typeface="Alfa Slab One"/>
                <a:ea typeface="Alfa Slab One"/>
                <a:cs typeface="Alfa Slab One"/>
                <a:sym typeface="Alfa Slab One"/>
              </a:rPr>
              <a:t>9. Wheel (x2) + Caster Wheel </a:t>
            </a:r>
            <a:endParaRPr sz="2000">
              <a:solidFill>
                <a:schemeClr val="dk1"/>
              </a:solidFill>
              <a:latin typeface="Alfa Slab One"/>
              <a:ea typeface="Alfa Slab One"/>
              <a:cs typeface="Alfa Slab One"/>
              <a:sym typeface="Alfa Slab One"/>
            </a:endParaRPr>
          </a:p>
          <a:p>
            <a:pPr indent="0" lvl="0" marL="0" rtl="0" algn="l">
              <a:spcBef>
                <a:spcPts val="0"/>
              </a:spcBef>
              <a:spcAft>
                <a:spcPts val="0"/>
              </a:spcAft>
              <a:buNone/>
            </a:pPr>
            <a:r>
              <a:t/>
            </a:r>
            <a:endParaRPr sz="2000">
              <a:solidFill>
                <a:schemeClr val="dk1"/>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6B8"/>
        </a:solidFill>
      </p:bgPr>
    </p:bg>
    <p:spTree>
      <p:nvGrpSpPr>
        <p:cNvPr id="130" name="Shape 130"/>
        <p:cNvGrpSpPr/>
        <p:nvPr/>
      </p:nvGrpSpPr>
      <p:grpSpPr>
        <a:xfrm>
          <a:off x="0" y="0"/>
          <a:ext cx="0" cy="0"/>
          <a:chOff x="0" y="0"/>
          <a:chExt cx="0" cy="0"/>
        </a:xfrm>
      </p:grpSpPr>
      <p:grpSp>
        <p:nvGrpSpPr>
          <p:cNvPr id="131" name="Google Shape;131;p24"/>
          <p:cNvGrpSpPr/>
          <p:nvPr/>
        </p:nvGrpSpPr>
        <p:grpSpPr>
          <a:xfrm>
            <a:off x="171176" y="51388"/>
            <a:ext cx="8801936" cy="4950468"/>
            <a:chOff x="0" y="-47625"/>
            <a:chExt cx="4636258" cy="2607568"/>
          </a:xfrm>
        </p:grpSpPr>
        <p:sp>
          <p:nvSpPr>
            <p:cNvPr id="132" name="Google Shape;132;p24"/>
            <p:cNvSpPr/>
            <p:nvPr/>
          </p:nvSpPr>
          <p:spPr>
            <a:xfrm>
              <a:off x="0" y="0"/>
              <a:ext cx="4636258" cy="2559943"/>
            </a:xfrm>
            <a:custGeom>
              <a:rect b="b" l="l" r="r" t="t"/>
              <a:pathLst>
                <a:path extrusionOk="0" h="2559943" w="4636258">
                  <a:moveTo>
                    <a:pt x="0" y="0"/>
                  </a:moveTo>
                  <a:lnTo>
                    <a:pt x="4636258" y="0"/>
                  </a:lnTo>
                  <a:lnTo>
                    <a:pt x="4636258" y="2559943"/>
                  </a:lnTo>
                  <a:lnTo>
                    <a:pt x="0" y="2559943"/>
                  </a:lnTo>
                  <a:close/>
                </a:path>
              </a:pathLst>
            </a:custGeom>
            <a:solidFill>
              <a:srgbClr val="2ABFC0"/>
            </a:solidFill>
            <a:ln>
              <a:noFill/>
            </a:ln>
          </p:spPr>
        </p:sp>
        <p:sp>
          <p:nvSpPr>
            <p:cNvPr id="133" name="Google Shape;133;p24"/>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4" name="Google Shape;134;p24"/>
          <p:cNvSpPr/>
          <p:nvPr/>
        </p:nvSpPr>
        <p:spPr>
          <a:xfrm rot="-5210167">
            <a:off x="-2952205" y="596429"/>
            <a:ext cx="6248855" cy="1460137"/>
          </a:xfrm>
          <a:custGeom>
            <a:rect b="b" l="l" r="r" t="t"/>
            <a:pathLst>
              <a:path extrusionOk="0" h="2915868" w="12541368">
                <a:moveTo>
                  <a:pt x="0" y="0"/>
                </a:moveTo>
                <a:lnTo>
                  <a:pt x="12541368" y="0"/>
                </a:lnTo>
                <a:lnTo>
                  <a:pt x="12541368" y="2915868"/>
                </a:lnTo>
                <a:lnTo>
                  <a:pt x="0" y="2915868"/>
                </a:lnTo>
                <a:lnTo>
                  <a:pt x="0" y="0"/>
                </a:lnTo>
                <a:close/>
              </a:path>
            </a:pathLst>
          </a:custGeom>
          <a:blipFill rotWithShape="1">
            <a:blip r:embed="rId3">
              <a:alphaModFix/>
            </a:blip>
            <a:stretch>
              <a:fillRect b="0" l="0" r="0" t="0"/>
            </a:stretch>
          </a:blipFill>
          <a:ln>
            <a:noFill/>
          </a:ln>
        </p:spPr>
      </p:sp>
      <p:sp>
        <p:nvSpPr>
          <p:cNvPr id="135" name="Google Shape;135;p24"/>
          <p:cNvSpPr/>
          <p:nvPr/>
        </p:nvSpPr>
        <p:spPr>
          <a:xfrm rot="-7416649">
            <a:off x="5880027" y="882304"/>
            <a:ext cx="5167545" cy="1201454"/>
          </a:xfrm>
          <a:custGeom>
            <a:rect b="b" l="l" r="r" t="t"/>
            <a:pathLst>
              <a:path extrusionOk="0" h="2396625" w="10308066">
                <a:moveTo>
                  <a:pt x="0" y="0"/>
                </a:moveTo>
                <a:lnTo>
                  <a:pt x="10308066" y="0"/>
                </a:lnTo>
                <a:lnTo>
                  <a:pt x="10308066" y="2396625"/>
                </a:lnTo>
                <a:lnTo>
                  <a:pt x="0" y="2396625"/>
                </a:lnTo>
                <a:lnTo>
                  <a:pt x="0" y="0"/>
                </a:lnTo>
                <a:close/>
              </a:path>
            </a:pathLst>
          </a:custGeom>
          <a:blipFill rotWithShape="1">
            <a:blip r:embed="rId3">
              <a:alphaModFix/>
            </a:blip>
            <a:stretch>
              <a:fillRect b="0" l="0" r="0" t="0"/>
            </a:stretch>
          </a:blipFill>
          <a:ln>
            <a:noFill/>
          </a:ln>
        </p:spPr>
      </p:sp>
      <p:sp>
        <p:nvSpPr>
          <p:cNvPr id="136" name="Google Shape;136;p24"/>
          <p:cNvSpPr/>
          <p:nvPr/>
        </p:nvSpPr>
        <p:spPr>
          <a:xfrm>
            <a:off x="2482975" y="1458350"/>
            <a:ext cx="4415060" cy="3028131"/>
          </a:xfrm>
          <a:custGeom>
            <a:rect b="b" l="l" r="r" t="t"/>
            <a:pathLst>
              <a:path extrusionOk="0"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37" name="Google Shape;137;p24"/>
          <p:cNvGrpSpPr/>
          <p:nvPr/>
        </p:nvGrpSpPr>
        <p:grpSpPr>
          <a:xfrm>
            <a:off x="2482975" y="234280"/>
            <a:ext cx="4339832" cy="1633469"/>
            <a:chOff x="0" y="-47625"/>
            <a:chExt cx="2285927" cy="860400"/>
          </a:xfrm>
        </p:grpSpPr>
        <p:sp>
          <p:nvSpPr>
            <p:cNvPr id="138" name="Google Shape;138;p24"/>
            <p:cNvSpPr/>
            <p:nvPr/>
          </p:nvSpPr>
          <p:spPr>
            <a:xfrm>
              <a:off x="0" y="0"/>
              <a:ext cx="2285927" cy="361244"/>
            </a:xfrm>
            <a:custGeom>
              <a:rect b="b" l="l" r="r" t="t"/>
              <a:pathLst>
                <a:path extrusionOk="0" h="361244" w="2285927">
                  <a:moveTo>
                    <a:pt x="45491" y="0"/>
                  </a:moveTo>
                  <a:lnTo>
                    <a:pt x="2240436" y="0"/>
                  </a:lnTo>
                  <a:cubicBezTo>
                    <a:pt x="2252501" y="0"/>
                    <a:pt x="2264072" y="4793"/>
                    <a:pt x="2272603" y="13324"/>
                  </a:cubicBezTo>
                  <a:cubicBezTo>
                    <a:pt x="2281134" y="21855"/>
                    <a:pt x="2285927" y="33426"/>
                    <a:pt x="2285927" y="45491"/>
                  </a:cubicBezTo>
                  <a:lnTo>
                    <a:pt x="2285927" y="315753"/>
                  </a:lnTo>
                  <a:cubicBezTo>
                    <a:pt x="2285927" y="340877"/>
                    <a:pt x="2265560" y="361244"/>
                    <a:pt x="2240436" y="361244"/>
                  </a:cubicBezTo>
                  <a:lnTo>
                    <a:pt x="45491" y="361244"/>
                  </a:lnTo>
                  <a:cubicBezTo>
                    <a:pt x="20367" y="361244"/>
                    <a:pt x="0" y="340877"/>
                    <a:pt x="0" y="315753"/>
                  </a:cubicBezTo>
                  <a:lnTo>
                    <a:pt x="0" y="45491"/>
                  </a:lnTo>
                  <a:cubicBezTo>
                    <a:pt x="0" y="20367"/>
                    <a:pt x="20367" y="0"/>
                    <a:pt x="45491"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9" name="Google Shape;139;p24"/>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0" name="Google Shape;140;p24"/>
          <p:cNvSpPr txBox="1"/>
          <p:nvPr/>
        </p:nvSpPr>
        <p:spPr>
          <a:xfrm>
            <a:off x="2591735" y="377084"/>
            <a:ext cx="3864300" cy="5850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3800">
                <a:solidFill>
                  <a:srgbClr val="07687F"/>
                </a:solidFill>
                <a:latin typeface="Alfa Slab One"/>
                <a:ea typeface="Alfa Slab One"/>
                <a:cs typeface="Alfa Slab One"/>
                <a:sym typeface="Alfa Slab One"/>
              </a:rPr>
              <a:t>3-in-One Robot</a:t>
            </a:r>
            <a:endParaRPr sz="700"/>
          </a:p>
        </p:txBody>
      </p:sp>
      <p:sp>
        <p:nvSpPr>
          <p:cNvPr id="141" name="Google Shape;141;p24"/>
          <p:cNvSpPr/>
          <p:nvPr/>
        </p:nvSpPr>
        <p:spPr>
          <a:xfrm>
            <a:off x="6900636" y="4733933"/>
            <a:ext cx="1148332" cy="268422"/>
          </a:xfrm>
          <a:custGeom>
            <a:rect b="b" l="l" r="r" t="t"/>
            <a:pathLst>
              <a:path extrusionOk="0" h="536845" w="2296664">
                <a:moveTo>
                  <a:pt x="0" y="0"/>
                </a:moveTo>
                <a:lnTo>
                  <a:pt x="2296664" y="0"/>
                </a:lnTo>
                <a:lnTo>
                  <a:pt x="2296664" y="536846"/>
                </a:lnTo>
                <a:lnTo>
                  <a:pt x="0" y="536846"/>
                </a:lnTo>
                <a:lnTo>
                  <a:pt x="0" y="0"/>
                </a:lnTo>
                <a:close/>
              </a:path>
            </a:pathLst>
          </a:custGeom>
          <a:blipFill rotWithShape="1">
            <a:blip r:embed="rId4">
              <a:alphaModFix/>
            </a:blip>
            <a:stretch>
              <a:fillRect b="0" l="0" r="0" t="0"/>
            </a:stretch>
          </a:blipFill>
          <a:ln>
            <a:noFill/>
          </a:ln>
        </p:spPr>
      </p:sp>
      <p:pic>
        <p:nvPicPr>
          <p:cNvPr id="142" name="Google Shape;142;p24"/>
          <p:cNvPicPr preferRelativeResize="0"/>
          <p:nvPr/>
        </p:nvPicPr>
        <p:blipFill>
          <a:blip r:embed="rId5">
            <a:alphaModFix/>
          </a:blip>
          <a:stretch>
            <a:fillRect/>
          </a:stretch>
        </p:blipFill>
        <p:spPr>
          <a:xfrm>
            <a:off x="2113425" y="1175100"/>
            <a:ext cx="5078924" cy="334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146" name="Shape 146"/>
        <p:cNvGrpSpPr/>
        <p:nvPr/>
      </p:nvGrpSpPr>
      <p:grpSpPr>
        <a:xfrm>
          <a:off x="0" y="0"/>
          <a:ext cx="0" cy="0"/>
          <a:chOff x="0" y="0"/>
          <a:chExt cx="0" cy="0"/>
        </a:xfrm>
      </p:grpSpPr>
      <p:grpSp>
        <p:nvGrpSpPr>
          <p:cNvPr id="147" name="Google Shape;147;p25"/>
          <p:cNvGrpSpPr/>
          <p:nvPr/>
        </p:nvGrpSpPr>
        <p:grpSpPr>
          <a:xfrm>
            <a:off x="146168" y="33707"/>
            <a:ext cx="8851956" cy="4985831"/>
            <a:chOff x="0" y="-47625"/>
            <a:chExt cx="4662605" cy="2626195"/>
          </a:xfrm>
        </p:grpSpPr>
        <p:sp>
          <p:nvSpPr>
            <p:cNvPr id="148" name="Google Shape;148;p25"/>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9" name="Google Shape;149;p25"/>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0" name="Google Shape;150;p25"/>
          <p:cNvGrpSpPr/>
          <p:nvPr/>
        </p:nvGrpSpPr>
        <p:grpSpPr>
          <a:xfrm>
            <a:off x="555125" y="1167676"/>
            <a:ext cx="8033744" cy="3700059"/>
            <a:chOff x="0" y="-47625"/>
            <a:chExt cx="1682530" cy="1025771"/>
          </a:xfrm>
        </p:grpSpPr>
        <p:sp>
          <p:nvSpPr>
            <p:cNvPr id="151" name="Google Shape;151;p25"/>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2" name="Google Shape;152;p25"/>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3" name="Google Shape;153;p25"/>
          <p:cNvSpPr txBox="1"/>
          <p:nvPr/>
        </p:nvSpPr>
        <p:spPr>
          <a:xfrm>
            <a:off x="514350" y="3084525"/>
            <a:ext cx="4632000" cy="107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700"/>
          </a:p>
        </p:txBody>
      </p:sp>
      <p:sp>
        <p:nvSpPr>
          <p:cNvPr id="154" name="Google Shape;154;p25"/>
          <p:cNvSpPr txBox="1"/>
          <p:nvPr/>
        </p:nvSpPr>
        <p:spPr>
          <a:xfrm>
            <a:off x="880528" y="2374913"/>
            <a:ext cx="39735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sz="700"/>
          </a:p>
        </p:txBody>
      </p:sp>
      <p:sp>
        <p:nvSpPr>
          <p:cNvPr id="155" name="Google Shape;155;p25"/>
          <p:cNvSpPr txBox="1"/>
          <p:nvPr/>
        </p:nvSpPr>
        <p:spPr>
          <a:xfrm>
            <a:off x="2447471" y="1583998"/>
            <a:ext cx="876900" cy="107700"/>
          </a:xfrm>
          <a:prstGeom prst="rect">
            <a:avLst/>
          </a:prstGeom>
          <a:noFill/>
          <a:ln>
            <a:noFill/>
          </a:ln>
        </p:spPr>
        <p:txBody>
          <a:bodyPr anchorCtr="0" anchor="t" bIns="0" lIns="0" spcFirstLastPara="1" rIns="0" wrap="square" tIns="0">
            <a:spAutoFit/>
          </a:bodyPr>
          <a:lstStyle/>
          <a:p>
            <a:pPr indent="0" lvl="0" marL="0" marR="0" rtl="0" algn="l">
              <a:lnSpc>
                <a:spcPct val="139988"/>
              </a:lnSpc>
              <a:spcBef>
                <a:spcPts val="0"/>
              </a:spcBef>
              <a:spcAft>
                <a:spcPts val="0"/>
              </a:spcAft>
              <a:buNone/>
            </a:pPr>
            <a:r>
              <a:t/>
            </a:r>
            <a:endParaRPr sz="700"/>
          </a:p>
        </p:txBody>
      </p:sp>
      <p:grpSp>
        <p:nvGrpSpPr>
          <p:cNvPr id="156" name="Google Shape;156;p25"/>
          <p:cNvGrpSpPr/>
          <p:nvPr/>
        </p:nvGrpSpPr>
        <p:grpSpPr>
          <a:xfrm>
            <a:off x="555112" y="159200"/>
            <a:ext cx="8033790" cy="1425014"/>
            <a:chOff x="0" y="-86221"/>
            <a:chExt cx="2102316" cy="750600"/>
          </a:xfrm>
        </p:grpSpPr>
        <p:sp>
          <p:nvSpPr>
            <p:cNvPr id="157" name="Google Shape;157;p25"/>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8" name="Google Shape;158;p25"/>
            <p:cNvSpPr txBox="1"/>
            <p:nvPr/>
          </p:nvSpPr>
          <p:spPr>
            <a:xfrm>
              <a:off x="254184" y="-86221"/>
              <a:ext cx="1265400" cy="7506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3500">
                  <a:solidFill>
                    <a:schemeClr val="accent2"/>
                  </a:solidFill>
                  <a:latin typeface="Alfa Slab One"/>
                  <a:ea typeface="Alfa Slab One"/>
                  <a:cs typeface="Alfa Slab One"/>
                  <a:sym typeface="Alfa Slab One"/>
                </a:rPr>
                <a:t> </a:t>
              </a:r>
              <a:r>
                <a:rPr lang="en" sz="3500">
                  <a:solidFill>
                    <a:schemeClr val="accent2"/>
                  </a:solidFill>
                  <a:latin typeface="Alfa Slab One"/>
                  <a:ea typeface="Alfa Slab One"/>
                  <a:cs typeface="Alfa Slab One"/>
                  <a:sym typeface="Alfa Slab One"/>
                </a:rPr>
                <a:t>Cost Breakdown</a:t>
              </a:r>
              <a:endParaRPr sz="7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graphicFrame>
        <p:nvGraphicFramePr>
          <p:cNvPr id="159" name="Google Shape;159;p25"/>
          <p:cNvGraphicFramePr/>
          <p:nvPr/>
        </p:nvGraphicFramePr>
        <p:xfrm>
          <a:off x="701750" y="1515888"/>
          <a:ext cx="3000000" cy="3000000"/>
        </p:xfrm>
        <a:graphic>
          <a:graphicData uri="http://schemas.openxmlformats.org/drawingml/2006/table">
            <a:tbl>
              <a:tblPr>
                <a:noFill/>
                <a:tableStyleId>{633A3158-1561-4006-B6AB-5ED847752E02}</a:tableStyleId>
              </a:tblPr>
              <a:tblGrid>
                <a:gridCol w="3231175"/>
                <a:gridCol w="2391850"/>
                <a:gridCol w="1939900"/>
              </a:tblGrid>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Components </a:t>
                      </a:r>
                      <a:endParaRPr sz="1100">
                        <a:latin typeface="Alfa Slab One"/>
                        <a:ea typeface="Alfa Slab One"/>
                        <a:cs typeface="Alfa Slab One"/>
                        <a:sym typeface="Alfa Slab One"/>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Quantity</a:t>
                      </a:r>
                      <a:endParaRPr sz="1200">
                        <a:latin typeface="Alfa Slab One"/>
                        <a:ea typeface="Alfa Slab One"/>
                        <a:cs typeface="Alfa Slab One"/>
                        <a:sym typeface="Alfa Slab One"/>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Price (TK)</a:t>
                      </a:r>
                      <a:endParaRPr sz="1200">
                        <a:latin typeface="Alfa Slab One"/>
                        <a:ea typeface="Alfa Slab One"/>
                        <a:cs typeface="Alfa Slab One"/>
                        <a:sym typeface="Alfa Slab One"/>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07425">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Gear Motor</a:t>
                      </a:r>
                      <a:endParaRPr sz="11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2</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170</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Battery Pack</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100</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Motor Driver</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195</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IR Sensor</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2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120</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Raspberry Pi 3.0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Ultrasonic Sensor</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100</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Power bank</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1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274500">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Car Parts (castor wheel, frame, wheels)</a:t>
                      </a:r>
                      <a:endParaRPr sz="1100">
                        <a:solidFill>
                          <a:schemeClr val="accent2"/>
                        </a:solidFill>
                        <a:latin typeface="Alfa Slab One"/>
                        <a:ea typeface="Alfa Slab One"/>
                        <a:cs typeface="Alfa Slab One"/>
                        <a:sym typeface="Alfa Slab One"/>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t/>
                      </a:r>
                      <a:endParaRPr sz="1100">
                        <a:solidFill>
                          <a:schemeClr val="accent2"/>
                        </a:solidFill>
                        <a:latin typeface="Alfa Slab One"/>
                        <a:ea typeface="Alfa Slab One"/>
                        <a:cs typeface="Alfa Slab One"/>
                        <a:sym typeface="Alfa Slab One"/>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lnSpc>
                          <a:spcPct val="120002"/>
                        </a:lnSpc>
                        <a:spcBef>
                          <a:spcPts val="0"/>
                        </a:spcBef>
                        <a:spcAft>
                          <a:spcPts val="0"/>
                        </a:spcAft>
                        <a:buNone/>
                      </a:pPr>
                      <a:r>
                        <a:rPr lang="en" sz="1100">
                          <a:solidFill>
                            <a:schemeClr val="accent2"/>
                          </a:solidFill>
                          <a:latin typeface="Alfa Slab One"/>
                          <a:ea typeface="Alfa Slab One"/>
                          <a:cs typeface="Alfa Slab One"/>
                          <a:sym typeface="Alfa Slab One"/>
                        </a:rPr>
                        <a:t>4</a:t>
                      </a:r>
                      <a:r>
                        <a:rPr lang="en" sz="1100">
                          <a:solidFill>
                            <a:schemeClr val="accent2"/>
                          </a:solidFill>
                          <a:latin typeface="Alfa Slab One"/>
                          <a:ea typeface="Alfa Slab One"/>
                          <a:cs typeface="Alfa Slab One"/>
                          <a:sym typeface="Alfa Slab One"/>
                        </a:rPr>
                        <a:t>00</a:t>
                      </a:r>
                      <a:endParaRPr sz="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160" name="Google Shape;160;p25"/>
          <p:cNvSpPr/>
          <p:nvPr/>
        </p:nvSpPr>
        <p:spPr>
          <a:xfrm rot="-8002501">
            <a:off x="7624629" y="4255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164" name="Shape 164"/>
        <p:cNvGrpSpPr/>
        <p:nvPr/>
      </p:nvGrpSpPr>
      <p:grpSpPr>
        <a:xfrm>
          <a:off x="0" y="0"/>
          <a:ext cx="0" cy="0"/>
          <a:chOff x="0" y="0"/>
          <a:chExt cx="0" cy="0"/>
        </a:xfrm>
      </p:grpSpPr>
      <p:grpSp>
        <p:nvGrpSpPr>
          <p:cNvPr id="165" name="Google Shape;165;p26"/>
          <p:cNvGrpSpPr/>
          <p:nvPr/>
        </p:nvGrpSpPr>
        <p:grpSpPr>
          <a:xfrm>
            <a:off x="146168" y="33707"/>
            <a:ext cx="8851956" cy="4985831"/>
            <a:chOff x="0" y="-47625"/>
            <a:chExt cx="4662605" cy="2626195"/>
          </a:xfrm>
        </p:grpSpPr>
        <p:sp>
          <p:nvSpPr>
            <p:cNvPr id="166" name="Google Shape;166;p26"/>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7" name="Google Shape;167;p2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8" name="Google Shape;168;p26"/>
          <p:cNvGrpSpPr/>
          <p:nvPr/>
        </p:nvGrpSpPr>
        <p:grpSpPr>
          <a:xfrm>
            <a:off x="555125" y="1167676"/>
            <a:ext cx="8033744" cy="3700059"/>
            <a:chOff x="0" y="-47625"/>
            <a:chExt cx="1682530" cy="1025771"/>
          </a:xfrm>
        </p:grpSpPr>
        <p:sp>
          <p:nvSpPr>
            <p:cNvPr id="169" name="Google Shape;169;p26"/>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0" name="Google Shape;170;p26"/>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1" name="Google Shape;171;p26"/>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172" name="Google Shape;172;p26"/>
          <p:cNvGrpSpPr/>
          <p:nvPr/>
        </p:nvGrpSpPr>
        <p:grpSpPr>
          <a:xfrm>
            <a:off x="555100" y="119425"/>
            <a:ext cx="8033790" cy="1512984"/>
            <a:chOff x="0" y="-60846"/>
            <a:chExt cx="2102316" cy="750600"/>
          </a:xfrm>
        </p:grpSpPr>
        <p:sp>
          <p:nvSpPr>
            <p:cNvPr id="173" name="Google Shape;173;p26"/>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4" name="Google Shape;174;p26"/>
            <p:cNvSpPr txBox="1"/>
            <p:nvPr/>
          </p:nvSpPr>
          <p:spPr>
            <a:xfrm>
              <a:off x="364601" y="-60846"/>
              <a:ext cx="1265400" cy="750600"/>
            </a:xfrm>
            <a:prstGeom prst="rect">
              <a:avLst/>
            </a:prstGeom>
            <a:noFill/>
            <a:ln>
              <a:noFill/>
            </a:ln>
            <a:effectLst>
              <a:outerShdw blurRad="57150" rotWithShape="0" algn="bl" dir="90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3500">
                  <a:solidFill>
                    <a:schemeClr val="accent2"/>
                  </a:solidFill>
                  <a:latin typeface="Alfa Slab One"/>
                  <a:ea typeface="Alfa Slab One"/>
                  <a:cs typeface="Alfa Slab One"/>
                  <a:sym typeface="Alfa Slab One"/>
                </a:rPr>
                <a:t>Purpose</a:t>
              </a:r>
              <a:endParaRPr sz="7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grpSp>
        <p:nvGrpSpPr>
          <p:cNvPr id="175" name="Google Shape;175;p26"/>
          <p:cNvGrpSpPr/>
          <p:nvPr/>
        </p:nvGrpSpPr>
        <p:grpSpPr>
          <a:xfrm>
            <a:off x="1192375" y="1673400"/>
            <a:ext cx="5350862" cy="2793235"/>
            <a:chOff x="0" y="-47625"/>
            <a:chExt cx="2466517" cy="1473769"/>
          </a:xfrm>
        </p:grpSpPr>
        <p:sp>
          <p:nvSpPr>
            <p:cNvPr id="176" name="Google Shape;176;p26"/>
            <p:cNvSpPr/>
            <p:nvPr/>
          </p:nvSpPr>
          <p:spPr>
            <a:xfrm>
              <a:off x="0" y="-1"/>
              <a:ext cx="2466517" cy="1426146"/>
            </a:xfrm>
            <a:custGeom>
              <a:rect b="b" l="l" r="r" t="t"/>
              <a:pathLst>
                <a:path extrusionOk="0" h="1302416" w="2466517">
                  <a:moveTo>
                    <a:pt x="42161" y="0"/>
                  </a:moveTo>
                  <a:lnTo>
                    <a:pt x="2424356" y="0"/>
                  </a:lnTo>
                  <a:cubicBezTo>
                    <a:pt x="2435537" y="0"/>
                    <a:pt x="2446261" y="4442"/>
                    <a:pt x="2454168" y="12349"/>
                  </a:cubicBezTo>
                  <a:cubicBezTo>
                    <a:pt x="2462075" y="20255"/>
                    <a:pt x="2466517" y="30979"/>
                    <a:pt x="2466517" y="42161"/>
                  </a:cubicBezTo>
                  <a:lnTo>
                    <a:pt x="2466517" y="1260256"/>
                  </a:lnTo>
                  <a:cubicBezTo>
                    <a:pt x="2466517" y="1283540"/>
                    <a:pt x="2447641" y="1302416"/>
                    <a:pt x="2424356" y="1302416"/>
                  </a:cubicBezTo>
                  <a:lnTo>
                    <a:pt x="42161" y="1302416"/>
                  </a:lnTo>
                  <a:cubicBezTo>
                    <a:pt x="18876" y="1302416"/>
                    <a:pt x="0" y="1283540"/>
                    <a:pt x="0" y="1260256"/>
                  </a:cubicBezTo>
                  <a:lnTo>
                    <a:pt x="0" y="42161"/>
                  </a:lnTo>
                  <a:cubicBezTo>
                    <a:pt x="0" y="18876"/>
                    <a:pt x="18876" y="0"/>
                    <a:pt x="42161" y="0"/>
                  </a:cubicBezTo>
                  <a:close/>
                </a:path>
              </a:pathLst>
            </a:custGeom>
            <a:solidFill>
              <a:srgbClr val="F1EFDB"/>
            </a:solidFill>
            <a:ln cap="rnd" cmpd="sng" w="66675">
              <a:solidFill>
                <a:srgbClr val="2A245E"/>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7" name="Google Shape;177;p26"/>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8" name="Google Shape;178;p26"/>
          <p:cNvSpPr txBox="1"/>
          <p:nvPr/>
        </p:nvSpPr>
        <p:spPr>
          <a:xfrm>
            <a:off x="1365500" y="1938725"/>
            <a:ext cx="45135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lfa Slab One"/>
                <a:ea typeface="Alfa Slab One"/>
                <a:cs typeface="Alfa Slab One"/>
                <a:sym typeface="Alfa Slab One"/>
              </a:rPr>
              <a:t>The 3 in one design serves as a solid foundation which in future can be streamlined to create a robot that can be used to improve human quality of life. We also found this 3 in one design very engaging and its implementation method very intuitive and interesting. </a:t>
            </a:r>
            <a:endParaRPr sz="1700">
              <a:solidFill>
                <a:schemeClr val="dk1"/>
              </a:solidFill>
              <a:latin typeface="Alfa Slab One"/>
              <a:ea typeface="Alfa Slab One"/>
              <a:cs typeface="Alfa Slab One"/>
              <a:sym typeface="Alfa Slab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6B8"/>
        </a:solidFill>
      </p:bgPr>
    </p:bg>
    <p:spTree>
      <p:nvGrpSpPr>
        <p:cNvPr id="182" name="Shape 182"/>
        <p:cNvGrpSpPr/>
        <p:nvPr/>
      </p:nvGrpSpPr>
      <p:grpSpPr>
        <a:xfrm>
          <a:off x="0" y="0"/>
          <a:ext cx="0" cy="0"/>
          <a:chOff x="0" y="0"/>
          <a:chExt cx="0" cy="0"/>
        </a:xfrm>
      </p:grpSpPr>
      <p:grpSp>
        <p:nvGrpSpPr>
          <p:cNvPr id="183" name="Google Shape;183;p27"/>
          <p:cNvGrpSpPr/>
          <p:nvPr/>
        </p:nvGrpSpPr>
        <p:grpSpPr>
          <a:xfrm>
            <a:off x="171176" y="51388"/>
            <a:ext cx="8801936" cy="4950468"/>
            <a:chOff x="0" y="-47625"/>
            <a:chExt cx="4636258" cy="2607568"/>
          </a:xfrm>
        </p:grpSpPr>
        <p:sp>
          <p:nvSpPr>
            <p:cNvPr id="184" name="Google Shape;184;p27"/>
            <p:cNvSpPr/>
            <p:nvPr/>
          </p:nvSpPr>
          <p:spPr>
            <a:xfrm>
              <a:off x="0" y="0"/>
              <a:ext cx="4636258" cy="2559943"/>
            </a:xfrm>
            <a:custGeom>
              <a:rect b="b" l="l" r="r" t="t"/>
              <a:pathLst>
                <a:path extrusionOk="0" h="2559943" w="4636258">
                  <a:moveTo>
                    <a:pt x="0" y="0"/>
                  </a:moveTo>
                  <a:lnTo>
                    <a:pt x="4636258" y="0"/>
                  </a:lnTo>
                  <a:lnTo>
                    <a:pt x="4636258" y="2559943"/>
                  </a:lnTo>
                  <a:lnTo>
                    <a:pt x="0" y="2559943"/>
                  </a:lnTo>
                  <a:close/>
                </a:path>
              </a:pathLst>
            </a:custGeom>
            <a:solidFill>
              <a:srgbClr val="2ABFC0"/>
            </a:solidFill>
            <a:ln>
              <a:noFill/>
            </a:ln>
          </p:spPr>
        </p:sp>
        <p:sp>
          <p:nvSpPr>
            <p:cNvPr id="185" name="Google Shape;185;p2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6" name="Google Shape;186;p27"/>
          <p:cNvSpPr/>
          <p:nvPr/>
        </p:nvSpPr>
        <p:spPr>
          <a:xfrm rot="-5210167">
            <a:off x="-2952205" y="596429"/>
            <a:ext cx="6248855" cy="1460137"/>
          </a:xfrm>
          <a:custGeom>
            <a:rect b="b" l="l" r="r" t="t"/>
            <a:pathLst>
              <a:path extrusionOk="0" h="2915868" w="12541368">
                <a:moveTo>
                  <a:pt x="0" y="0"/>
                </a:moveTo>
                <a:lnTo>
                  <a:pt x="12541368" y="0"/>
                </a:lnTo>
                <a:lnTo>
                  <a:pt x="12541368" y="2915868"/>
                </a:lnTo>
                <a:lnTo>
                  <a:pt x="0" y="2915868"/>
                </a:lnTo>
                <a:lnTo>
                  <a:pt x="0" y="0"/>
                </a:lnTo>
                <a:close/>
              </a:path>
            </a:pathLst>
          </a:custGeom>
          <a:blipFill rotWithShape="1">
            <a:blip r:embed="rId3">
              <a:alphaModFix/>
            </a:blip>
            <a:stretch>
              <a:fillRect b="0" l="0" r="0" t="0"/>
            </a:stretch>
          </a:blipFill>
          <a:ln>
            <a:noFill/>
          </a:ln>
        </p:spPr>
      </p:sp>
      <p:sp>
        <p:nvSpPr>
          <p:cNvPr id="187" name="Google Shape;187;p27"/>
          <p:cNvSpPr/>
          <p:nvPr/>
        </p:nvSpPr>
        <p:spPr>
          <a:xfrm rot="-7416649">
            <a:off x="5880027" y="882304"/>
            <a:ext cx="5167545" cy="1201454"/>
          </a:xfrm>
          <a:custGeom>
            <a:rect b="b" l="l" r="r" t="t"/>
            <a:pathLst>
              <a:path extrusionOk="0" h="2396625" w="10308066">
                <a:moveTo>
                  <a:pt x="0" y="0"/>
                </a:moveTo>
                <a:lnTo>
                  <a:pt x="10308066" y="0"/>
                </a:lnTo>
                <a:lnTo>
                  <a:pt x="10308066" y="2396625"/>
                </a:lnTo>
                <a:lnTo>
                  <a:pt x="0" y="2396625"/>
                </a:lnTo>
                <a:lnTo>
                  <a:pt x="0" y="0"/>
                </a:lnTo>
                <a:close/>
              </a:path>
            </a:pathLst>
          </a:custGeom>
          <a:blipFill rotWithShape="1">
            <a:blip r:embed="rId3">
              <a:alphaModFix/>
            </a:blip>
            <a:stretch>
              <a:fillRect b="0" l="0" r="0" t="0"/>
            </a:stretch>
          </a:blipFill>
          <a:ln>
            <a:noFill/>
          </a:ln>
        </p:spPr>
      </p:sp>
      <p:sp>
        <p:nvSpPr>
          <p:cNvPr id="188" name="Google Shape;188;p27"/>
          <p:cNvSpPr/>
          <p:nvPr/>
        </p:nvSpPr>
        <p:spPr>
          <a:xfrm>
            <a:off x="2482975" y="1458350"/>
            <a:ext cx="4415060" cy="3028131"/>
          </a:xfrm>
          <a:custGeom>
            <a:rect b="b" l="l" r="r" t="t"/>
            <a:pathLst>
              <a:path extrusionOk="0"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89" name="Google Shape;189;p27"/>
          <p:cNvGrpSpPr/>
          <p:nvPr/>
        </p:nvGrpSpPr>
        <p:grpSpPr>
          <a:xfrm>
            <a:off x="2335425" y="253975"/>
            <a:ext cx="4710153" cy="1633469"/>
            <a:chOff x="0" y="-47625"/>
            <a:chExt cx="2285927" cy="860400"/>
          </a:xfrm>
        </p:grpSpPr>
        <p:sp>
          <p:nvSpPr>
            <p:cNvPr id="190" name="Google Shape;190;p27"/>
            <p:cNvSpPr/>
            <p:nvPr/>
          </p:nvSpPr>
          <p:spPr>
            <a:xfrm>
              <a:off x="0" y="0"/>
              <a:ext cx="2285927" cy="361244"/>
            </a:xfrm>
            <a:custGeom>
              <a:rect b="b" l="l" r="r" t="t"/>
              <a:pathLst>
                <a:path extrusionOk="0" h="361244" w="2285927">
                  <a:moveTo>
                    <a:pt x="45491" y="0"/>
                  </a:moveTo>
                  <a:lnTo>
                    <a:pt x="2240436" y="0"/>
                  </a:lnTo>
                  <a:cubicBezTo>
                    <a:pt x="2252501" y="0"/>
                    <a:pt x="2264072" y="4793"/>
                    <a:pt x="2272603" y="13324"/>
                  </a:cubicBezTo>
                  <a:cubicBezTo>
                    <a:pt x="2281134" y="21855"/>
                    <a:pt x="2285927" y="33426"/>
                    <a:pt x="2285927" y="45491"/>
                  </a:cubicBezTo>
                  <a:lnTo>
                    <a:pt x="2285927" y="315753"/>
                  </a:lnTo>
                  <a:cubicBezTo>
                    <a:pt x="2285927" y="340877"/>
                    <a:pt x="2265560" y="361244"/>
                    <a:pt x="2240436" y="361244"/>
                  </a:cubicBezTo>
                  <a:lnTo>
                    <a:pt x="45491" y="361244"/>
                  </a:lnTo>
                  <a:cubicBezTo>
                    <a:pt x="20367" y="361244"/>
                    <a:pt x="0" y="340877"/>
                    <a:pt x="0" y="315753"/>
                  </a:cubicBezTo>
                  <a:lnTo>
                    <a:pt x="0" y="45491"/>
                  </a:lnTo>
                  <a:cubicBezTo>
                    <a:pt x="0" y="20367"/>
                    <a:pt x="20367" y="0"/>
                    <a:pt x="45491"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1" name="Google Shape;191;p27"/>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2" name="Google Shape;192;p27"/>
          <p:cNvSpPr txBox="1"/>
          <p:nvPr/>
        </p:nvSpPr>
        <p:spPr>
          <a:xfrm>
            <a:off x="2444174" y="396775"/>
            <a:ext cx="4339800" cy="5850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3800">
                <a:solidFill>
                  <a:srgbClr val="07687F"/>
                </a:solidFill>
                <a:latin typeface="Alfa Slab One"/>
                <a:ea typeface="Alfa Slab One"/>
                <a:cs typeface="Alfa Slab One"/>
                <a:sym typeface="Alfa Slab One"/>
              </a:rPr>
              <a:t>Web Dashboard</a:t>
            </a:r>
            <a:endParaRPr sz="700"/>
          </a:p>
        </p:txBody>
      </p:sp>
      <p:sp>
        <p:nvSpPr>
          <p:cNvPr id="193" name="Google Shape;193;p27"/>
          <p:cNvSpPr/>
          <p:nvPr/>
        </p:nvSpPr>
        <p:spPr>
          <a:xfrm>
            <a:off x="6900636" y="4733933"/>
            <a:ext cx="1148332" cy="268422"/>
          </a:xfrm>
          <a:custGeom>
            <a:rect b="b" l="l" r="r" t="t"/>
            <a:pathLst>
              <a:path extrusionOk="0" h="536845" w="2296664">
                <a:moveTo>
                  <a:pt x="0" y="0"/>
                </a:moveTo>
                <a:lnTo>
                  <a:pt x="2296664" y="0"/>
                </a:lnTo>
                <a:lnTo>
                  <a:pt x="2296664" y="536846"/>
                </a:lnTo>
                <a:lnTo>
                  <a:pt x="0" y="536846"/>
                </a:lnTo>
                <a:lnTo>
                  <a:pt x="0" y="0"/>
                </a:lnTo>
                <a:close/>
              </a:path>
            </a:pathLst>
          </a:custGeom>
          <a:blipFill rotWithShape="1">
            <a:blip r:embed="rId4">
              <a:alphaModFix/>
            </a:blip>
            <a:stretch>
              <a:fillRect b="0" l="0" r="0" t="0"/>
            </a:stretch>
          </a:blipFill>
          <a:ln>
            <a:noFill/>
          </a:ln>
        </p:spPr>
      </p:sp>
      <p:pic>
        <p:nvPicPr>
          <p:cNvPr id="194" name="Google Shape;194;p27"/>
          <p:cNvPicPr preferRelativeResize="0"/>
          <p:nvPr/>
        </p:nvPicPr>
        <p:blipFill>
          <a:blip r:embed="rId5">
            <a:alphaModFix/>
          </a:blip>
          <a:stretch>
            <a:fillRect/>
          </a:stretch>
        </p:blipFill>
        <p:spPr>
          <a:xfrm>
            <a:off x="1594700" y="1176550"/>
            <a:ext cx="6351001" cy="349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198" name="Shape 198"/>
        <p:cNvGrpSpPr/>
        <p:nvPr/>
      </p:nvGrpSpPr>
      <p:grpSpPr>
        <a:xfrm>
          <a:off x="0" y="0"/>
          <a:ext cx="0" cy="0"/>
          <a:chOff x="0" y="0"/>
          <a:chExt cx="0" cy="0"/>
        </a:xfrm>
      </p:grpSpPr>
      <p:grpSp>
        <p:nvGrpSpPr>
          <p:cNvPr id="199" name="Google Shape;199;p28"/>
          <p:cNvGrpSpPr/>
          <p:nvPr/>
        </p:nvGrpSpPr>
        <p:grpSpPr>
          <a:xfrm>
            <a:off x="146168" y="33707"/>
            <a:ext cx="8851956" cy="4985831"/>
            <a:chOff x="0" y="-47625"/>
            <a:chExt cx="4662605" cy="2626195"/>
          </a:xfrm>
        </p:grpSpPr>
        <p:sp>
          <p:nvSpPr>
            <p:cNvPr id="200" name="Google Shape;200;p28"/>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1" name="Google Shape;201;p28"/>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2" name="Google Shape;202;p28"/>
          <p:cNvGrpSpPr/>
          <p:nvPr/>
        </p:nvGrpSpPr>
        <p:grpSpPr>
          <a:xfrm>
            <a:off x="555125" y="1167676"/>
            <a:ext cx="8033744" cy="3700059"/>
            <a:chOff x="0" y="-47625"/>
            <a:chExt cx="1682530" cy="1025771"/>
          </a:xfrm>
        </p:grpSpPr>
        <p:sp>
          <p:nvSpPr>
            <p:cNvPr id="203" name="Google Shape;203;p28"/>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4" name="Google Shape;204;p28"/>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5" name="Google Shape;205;p28"/>
          <p:cNvSpPr txBox="1"/>
          <p:nvPr/>
        </p:nvSpPr>
        <p:spPr>
          <a:xfrm>
            <a:off x="822600" y="1948025"/>
            <a:ext cx="7498800" cy="2801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a:latin typeface="Alegreya"/>
                <a:ea typeface="Alegreya"/>
                <a:cs typeface="Alegreya"/>
                <a:sym typeface="Alegreya"/>
              </a:rPr>
              <a:t>In order to control our robot we are using a web dashboard and to implement such control, we used the following network setup. </a:t>
            </a:r>
            <a:endParaRPr b="1">
              <a:latin typeface="Alegreya"/>
              <a:ea typeface="Alegreya"/>
              <a:cs typeface="Alegreya"/>
              <a:sym typeface="Alegreya"/>
            </a:endParaRPr>
          </a:p>
          <a:p>
            <a:pPr indent="0" lvl="0" marL="0" marR="0" rtl="0" algn="l">
              <a:lnSpc>
                <a:spcPct val="100000"/>
              </a:lnSpc>
              <a:spcBef>
                <a:spcPts val="0"/>
              </a:spcBef>
              <a:spcAft>
                <a:spcPts val="0"/>
              </a:spcAft>
              <a:buNone/>
            </a:pPr>
            <a:r>
              <a:t/>
            </a:r>
            <a:endParaRPr b="1">
              <a:latin typeface="Alegreya"/>
              <a:ea typeface="Alegreya"/>
              <a:cs typeface="Alegreya"/>
              <a:sym typeface="Alegreya"/>
            </a:endParaRPr>
          </a:p>
          <a:p>
            <a:pPr indent="-317500" lvl="0" marL="457200" marR="0" rtl="0" algn="l">
              <a:lnSpc>
                <a:spcPct val="100000"/>
              </a:lnSpc>
              <a:spcBef>
                <a:spcPts val="0"/>
              </a:spcBef>
              <a:spcAft>
                <a:spcPts val="0"/>
              </a:spcAft>
              <a:buSzPts val="1400"/>
              <a:buFont typeface="Alegreya"/>
              <a:buChar char="●"/>
            </a:pPr>
            <a:r>
              <a:rPr b="1" lang="en">
                <a:latin typeface="Alegreya"/>
                <a:ea typeface="Alegreya"/>
                <a:cs typeface="Alegreya"/>
                <a:sym typeface="Alegreya"/>
              </a:rPr>
              <a:t>Firstly, in order to ensure a seamless connection between our robot and web dashboard we had to ensure that the raspberry pi and the web dashboard were connected under the same network. </a:t>
            </a:r>
            <a:endParaRPr b="1">
              <a:latin typeface="Alegreya"/>
              <a:ea typeface="Alegreya"/>
              <a:cs typeface="Alegreya"/>
              <a:sym typeface="Alegreya"/>
            </a:endParaRPr>
          </a:p>
          <a:p>
            <a:pPr indent="0" lvl="0" marL="0" marR="0" rtl="0" algn="l">
              <a:lnSpc>
                <a:spcPct val="100000"/>
              </a:lnSpc>
              <a:spcBef>
                <a:spcPts val="0"/>
              </a:spcBef>
              <a:spcAft>
                <a:spcPts val="0"/>
              </a:spcAft>
              <a:buNone/>
            </a:pPr>
            <a:r>
              <a:t/>
            </a:r>
            <a:endParaRPr b="1">
              <a:latin typeface="Alegreya"/>
              <a:ea typeface="Alegreya"/>
              <a:cs typeface="Alegreya"/>
              <a:sym typeface="Alegreya"/>
            </a:endParaRPr>
          </a:p>
          <a:p>
            <a:pPr indent="-317500" lvl="0" marL="457200" marR="0" rtl="0" algn="l">
              <a:lnSpc>
                <a:spcPct val="100000"/>
              </a:lnSpc>
              <a:spcBef>
                <a:spcPts val="0"/>
              </a:spcBef>
              <a:spcAft>
                <a:spcPts val="0"/>
              </a:spcAft>
              <a:buSzPts val="1400"/>
              <a:buFont typeface="Alegreya"/>
              <a:buChar char="●"/>
            </a:pPr>
            <a:r>
              <a:rPr b="1" lang="en">
                <a:latin typeface="Alegreya"/>
                <a:ea typeface="Alegreya"/>
                <a:cs typeface="Alegreya"/>
                <a:sym typeface="Alegreya"/>
              </a:rPr>
              <a:t>Secondly, Our server, operating alongside the web dashboard on a laptop, serves as the intermediary for transmitting instructions and data between the dashboard and the robot. Commands such as "FORWARD," "BACKWARD," or mode changes originate from the web dashboard, travel through the server, and are executed by the robot. </a:t>
            </a:r>
            <a:endParaRPr b="1">
              <a:latin typeface="Alegreya"/>
              <a:ea typeface="Alegreya"/>
              <a:cs typeface="Alegreya"/>
              <a:sym typeface="Alegreya"/>
            </a:endParaRPr>
          </a:p>
          <a:p>
            <a:pPr indent="0" lvl="0" marL="0" marR="0" rtl="0" algn="l">
              <a:lnSpc>
                <a:spcPct val="100000"/>
              </a:lnSpc>
              <a:spcBef>
                <a:spcPts val="0"/>
              </a:spcBef>
              <a:spcAft>
                <a:spcPts val="0"/>
              </a:spcAft>
              <a:buNone/>
            </a:pPr>
            <a:r>
              <a:t/>
            </a:r>
            <a:endParaRPr b="1">
              <a:latin typeface="Alegreya"/>
              <a:ea typeface="Alegreya"/>
              <a:cs typeface="Alegreya"/>
              <a:sym typeface="Alegreya"/>
            </a:endParaRPr>
          </a:p>
          <a:p>
            <a:pPr indent="-317500" lvl="0" marL="457200" marR="0" rtl="0" algn="l">
              <a:lnSpc>
                <a:spcPct val="100000"/>
              </a:lnSpc>
              <a:spcBef>
                <a:spcPts val="0"/>
              </a:spcBef>
              <a:spcAft>
                <a:spcPts val="0"/>
              </a:spcAft>
              <a:buSzPts val="1400"/>
              <a:buFont typeface="Alegreya"/>
              <a:buChar char="●"/>
            </a:pPr>
            <a:r>
              <a:rPr b="1" lang="en">
                <a:latin typeface="Alegreya"/>
                <a:ea typeface="Alegreya"/>
                <a:cs typeface="Alegreya"/>
                <a:sym typeface="Alegreya"/>
              </a:rPr>
              <a:t>Simultaneously, sensor data, including readings from IR and ultrasonic sensors, is transmitted from the robot to the server, then relayed back to the web dashboard for real-time monitoring</a:t>
            </a:r>
            <a:endParaRPr b="1" sz="900"/>
          </a:p>
        </p:txBody>
      </p:sp>
      <p:sp>
        <p:nvSpPr>
          <p:cNvPr id="206" name="Google Shape;206;p28"/>
          <p:cNvSpPr txBox="1"/>
          <p:nvPr/>
        </p:nvSpPr>
        <p:spPr>
          <a:xfrm>
            <a:off x="880525" y="1529600"/>
            <a:ext cx="7566000" cy="292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1900" u="sng">
                <a:solidFill>
                  <a:srgbClr val="FFFFFF"/>
                </a:solidFill>
                <a:latin typeface="Alfa Slab One"/>
                <a:ea typeface="Alfa Slab One"/>
                <a:cs typeface="Alfa Slab One"/>
                <a:sym typeface="Alfa Slab One"/>
              </a:rPr>
              <a:t>Framework used: React, Node, Javascript and Express.js</a:t>
            </a:r>
            <a:endParaRPr sz="1900" u="sng"/>
          </a:p>
        </p:txBody>
      </p:sp>
      <p:sp>
        <p:nvSpPr>
          <p:cNvPr id="207" name="Google Shape;207;p28"/>
          <p:cNvSpPr/>
          <p:nvPr/>
        </p:nvSpPr>
        <p:spPr>
          <a:xfrm rot="-8005654">
            <a:off x="7487955" y="3460845"/>
            <a:ext cx="2009353" cy="853052"/>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208" name="Google Shape;208;p28"/>
          <p:cNvGrpSpPr/>
          <p:nvPr/>
        </p:nvGrpSpPr>
        <p:grpSpPr>
          <a:xfrm>
            <a:off x="555112" y="159200"/>
            <a:ext cx="8033790" cy="1244467"/>
            <a:chOff x="0" y="-86221"/>
            <a:chExt cx="2102316" cy="655500"/>
          </a:xfrm>
        </p:grpSpPr>
        <p:sp>
          <p:nvSpPr>
            <p:cNvPr id="209" name="Google Shape;209;p28"/>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0" name="Google Shape;210;p28"/>
            <p:cNvSpPr txBox="1"/>
            <p:nvPr/>
          </p:nvSpPr>
          <p:spPr>
            <a:xfrm>
              <a:off x="147240" y="-86221"/>
              <a:ext cx="1781700" cy="6555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rPr lang="en" sz="3500">
                  <a:solidFill>
                    <a:schemeClr val="accent2"/>
                  </a:solidFill>
                  <a:latin typeface="Alfa Slab One"/>
                  <a:ea typeface="Alfa Slab One"/>
                  <a:cs typeface="Alfa Slab One"/>
                  <a:sym typeface="Alfa Slab One"/>
                </a:rPr>
                <a:t>Web Dashboard</a:t>
              </a:r>
              <a:endParaRPr sz="9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214" name="Shape 214"/>
        <p:cNvGrpSpPr/>
        <p:nvPr/>
      </p:nvGrpSpPr>
      <p:grpSpPr>
        <a:xfrm>
          <a:off x="0" y="0"/>
          <a:ext cx="0" cy="0"/>
          <a:chOff x="0" y="0"/>
          <a:chExt cx="0" cy="0"/>
        </a:xfrm>
      </p:grpSpPr>
      <p:grpSp>
        <p:nvGrpSpPr>
          <p:cNvPr id="215" name="Google Shape;215;p29"/>
          <p:cNvGrpSpPr/>
          <p:nvPr/>
        </p:nvGrpSpPr>
        <p:grpSpPr>
          <a:xfrm>
            <a:off x="146168" y="33707"/>
            <a:ext cx="8851956" cy="4985831"/>
            <a:chOff x="0" y="-47625"/>
            <a:chExt cx="4662605" cy="2626195"/>
          </a:xfrm>
        </p:grpSpPr>
        <p:sp>
          <p:nvSpPr>
            <p:cNvPr id="216" name="Google Shape;216;p29"/>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7" name="Google Shape;217;p29"/>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8" name="Google Shape;218;p29"/>
          <p:cNvGrpSpPr/>
          <p:nvPr/>
        </p:nvGrpSpPr>
        <p:grpSpPr>
          <a:xfrm>
            <a:off x="555125" y="1167676"/>
            <a:ext cx="8033744" cy="3700059"/>
            <a:chOff x="0" y="-47625"/>
            <a:chExt cx="1682530" cy="1025771"/>
          </a:xfrm>
        </p:grpSpPr>
        <p:sp>
          <p:nvSpPr>
            <p:cNvPr id="219" name="Google Shape;219;p29"/>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0" name="Google Shape;220;p29"/>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1" name="Google Shape;221;p29"/>
          <p:cNvSpPr txBox="1"/>
          <p:nvPr/>
        </p:nvSpPr>
        <p:spPr>
          <a:xfrm>
            <a:off x="880525" y="1979475"/>
            <a:ext cx="3901500" cy="1754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1900"/>
              <a:t>The </a:t>
            </a:r>
            <a:r>
              <a:rPr b="1" lang="en" sz="1900"/>
              <a:t>Raspberry</a:t>
            </a:r>
            <a:r>
              <a:rPr b="1" lang="en" sz="1900"/>
              <a:t> pi sends sensor data to the server and server relays the sensor data to </a:t>
            </a:r>
            <a:r>
              <a:rPr b="1" lang="en" sz="1900"/>
              <a:t>dashboard which is shown on server dashboard as sensor readings.</a:t>
            </a:r>
            <a:endParaRPr b="1" sz="1900"/>
          </a:p>
        </p:txBody>
      </p:sp>
      <p:sp>
        <p:nvSpPr>
          <p:cNvPr id="222" name="Google Shape;222;p29"/>
          <p:cNvSpPr txBox="1"/>
          <p:nvPr/>
        </p:nvSpPr>
        <p:spPr>
          <a:xfrm>
            <a:off x="880525" y="1483375"/>
            <a:ext cx="6733800" cy="354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300" u="sng">
                <a:solidFill>
                  <a:srgbClr val="FFFFFF"/>
                </a:solidFill>
                <a:latin typeface="Alfa Slab One"/>
                <a:ea typeface="Alfa Slab One"/>
                <a:cs typeface="Alfa Slab One"/>
                <a:sym typeface="Alfa Slab One"/>
              </a:rPr>
              <a:t>Sensor used: Infrared and Ultrasonic</a:t>
            </a:r>
            <a:endParaRPr sz="100" u="sng"/>
          </a:p>
        </p:txBody>
      </p:sp>
      <p:sp>
        <p:nvSpPr>
          <p:cNvPr id="223" name="Google Shape;223;p29"/>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224" name="Google Shape;224;p29"/>
          <p:cNvGrpSpPr/>
          <p:nvPr/>
        </p:nvGrpSpPr>
        <p:grpSpPr>
          <a:xfrm>
            <a:off x="555112" y="91975"/>
            <a:ext cx="8033790" cy="1425014"/>
            <a:chOff x="0" y="-86221"/>
            <a:chExt cx="2102316" cy="750600"/>
          </a:xfrm>
        </p:grpSpPr>
        <p:sp>
          <p:nvSpPr>
            <p:cNvPr id="225" name="Google Shape;225;p29"/>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6" name="Google Shape;226;p29"/>
            <p:cNvSpPr txBox="1"/>
            <p:nvPr/>
          </p:nvSpPr>
          <p:spPr>
            <a:xfrm>
              <a:off x="254184" y="-86221"/>
              <a:ext cx="1351800" cy="7506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3500">
                  <a:solidFill>
                    <a:schemeClr val="accent2"/>
                  </a:solidFill>
                  <a:latin typeface="Alfa Slab One"/>
                  <a:ea typeface="Alfa Slab One"/>
                  <a:cs typeface="Alfa Slab One"/>
                  <a:sym typeface="Alfa Slab One"/>
                </a:rPr>
                <a:t>Sensor Readings</a:t>
              </a:r>
              <a:endParaRPr sz="7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pic>
        <p:nvPicPr>
          <p:cNvPr id="227" name="Google Shape;227;p29"/>
          <p:cNvPicPr preferRelativeResize="0"/>
          <p:nvPr/>
        </p:nvPicPr>
        <p:blipFill>
          <a:blip r:embed="rId4">
            <a:alphaModFix/>
          </a:blip>
          <a:stretch>
            <a:fillRect/>
          </a:stretch>
        </p:blipFill>
        <p:spPr>
          <a:xfrm>
            <a:off x="5320000" y="1979475"/>
            <a:ext cx="2949951" cy="181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BFC0"/>
        </a:solidFill>
      </p:bgPr>
    </p:bg>
    <p:spTree>
      <p:nvGrpSpPr>
        <p:cNvPr id="231" name="Shape 231"/>
        <p:cNvGrpSpPr/>
        <p:nvPr/>
      </p:nvGrpSpPr>
      <p:grpSpPr>
        <a:xfrm>
          <a:off x="0" y="0"/>
          <a:ext cx="0" cy="0"/>
          <a:chOff x="0" y="0"/>
          <a:chExt cx="0" cy="0"/>
        </a:xfrm>
      </p:grpSpPr>
      <p:grpSp>
        <p:nvGrpSpPr>
          <p:cNvPr id="232" name="Google Shape;232;p30"/>
          <p:cNvGrpSpPr/>
          <p:nvPr/>
        </p:nvGrpSpPr>
        <p:grpSpPr>
          <a:xfrm>
            <a:off x="146168" y="33707"/>
            <a:ext cx="8851956" cy="4985831"/>
            <a:chOff x="0" y="-47625"/>
            <a:chExt cx="4662605" cy="2626195"/>
          </a:xfrm>
        </p:grpSpPr>
        <p:sp>
          <p:nvSpPr>
            <p:cNvPr id="233" name="Google Shape;233;p30"/>
            <p:cNvSpPr/>
            <p:nvPr/>
          </p:nvSpPr>
          <p:spPr>
            <a:xfrm>
              <a:off x="0" y="0"/>
              <a:ext cx="4662605" cy="2578570"/>
            </a:xfrm>
            <a:custGeom>
              <a:rect b="b" l="l" r="r" t="t"/>
              <a:pathLst>
                <a:path extrusionOk="0" h="2578570" w="4662605">
                  <a:moveTo>
                    <a:pt x="22303" y="0"/>
                  </a:moveTo>
                  <a:lnTo>
                    <a:pt x="4640302" y="0"/>
                  </a:lnTo>
                  <a:cubicBezTo>
                    <a:pt x="4652620" y="0"/>
                    <a:pt x="4662605" y="9985"/>
                    <a:pt x="4662605" y="22303"/>
                  </a:cubicBezTo>
                  <a:lnTo>
                    <a:pt x="4662605" y="2556267"/>
                  </a:lnTo>
                  <a:cubicBezTo>
                    <a:pt x="4662605" y="2568585"/>
                    <a:pt x="4652620" y="2578570"/>
                    <a:pt x="4640302" y="2578570"/>
                  </a:cubicBezTo>
                  <a:lnTo>
                    <a:pt x="22303" y="2578570"/>
                  </a:lnTo>
                  <a:cubicBezTo>
                    <a:pt x="9985" y="2578570"/>
                    <a:pt x="0" y="2568585"/>
                    <a:pt x="0" y="2556267"/>
                  </a:cubicBezTo>
                  <a:lnTo>
                    <a:pt x="0" y="22303"/>
                  </a:lnTo>
                  <a:cubicBezTo>
                    <a:pt x="0" y="9985"/>
                    <a:pt x="9985" y="0"/>
                    <a:pt x="22303" y="0"/>
                  </a:cubicBezTo>
                  <a:close/>
                </a:path>
              </a:pathLst>
            </a:custGeom>
            <a:solidFill>
              <a:srgbClr val="F1E6B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4" name="Google Shape;234;p30"/>
            <p:cNvSpPr txBox="1"/>
            <p:nvPr/>
          </p:nvSpPr>
          <p:spPr>
            <a:xfrm>
              <a:off x="0" y="-47625"/>
              <a:ext cx="812700" cy="8604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5" name="Google Shape;235;p30"/>
          <p:cNvGrpSpPr/>
          <p:nvPr/>
        </p:nvGrpSpPr>
        <p:grpSpPr>
          <a:xfrm>
            <a:off x="555125" y="1167676"/>
            <a:ext cx="8033744" cy="3700059"/>
            <a:chOff x="0" y="-47625"/>
            <a:chExt cx="1682530" cy="1025771"/>
          </a:xfrm>
        </p:grpSpPr>
        <p:sp>
          <p:nvSpPr>
            <p:cNvPr id="236" name="Google Shape;236;p30"/>
            <p:cNvSpPr/>
            <p:nvPr/>
          </p:nvSpPr>
          <p:spPr>
            <a:xfrm>
              <a:off x="0" y="0"/>
              <a:ext cx="1682530" cy="978146"/>
            </a:xfrm>
            <a:custGeom>
              <a:rect b="b" l="l" r="r" t="t"/>
              <a:pathLst>
                <a:path extrusionOk="0" h="978146" w="1682530">
                  <a:moveTo>
                    <a:pt x="41950" y="0"/>
                  </a:moveTo>
                  <a:lnTo>
                    <a:pt x="1640580" y="0"/>
                  </a:lnTo>
                  <a:cubicBezTo>
                    <a:pt x="1663749" y="0"/>
                    <a:pt x="1682530" y="18782"/>
                    <a:pt x="1682530" y="41950"/>
                  </a:cubicBezTo>
                  <a:lnTo>
                    <a:pt x="1682530" y="936196"/>
                  </a:lnTo>
                  <a:cubicBezTo>
                    <a:pt x="1682530" y="959364"/>
                    <a:pt x="1663749" y="978146"/>
                    <a:pt x="1640580" y="978146"/>
                  </a:cubicBezTo>
                  <a:lnTo>
                    <a:pt x="41950" y="978146"/>
                  </a:lnTo>
                  <a:cubicBezTo>
                    <a:pt x="18782" y="978146"/>
                    <a:pt x="0" y="959364"/>
                    <a:pt x="0" y="936196"/>
                  </a:cubicBezTo>
                  <a:lnTo>
                    <a:pt x="0" y="41950"/>
                  </a:lnTo>
                  <a:cubicBezTo>
                    <a:pt x="0" y="18782"/>
                    <a:pt x="18782" y="0"/>
                    <a:pt x="41950"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7" name="Google Shape;237;p30"/>
            <p:cNvSpPr txBox="1"/>
            <p:nvPr/>
          </p:nvSpPr>
          <p:spPr>
            <a:xfrm>
              <a:off x="0" y="-47625"/>
              <a:ext cx="812700" cy="860400"/>
            </a:xfrm>
            <a:prstGeom prst="rect">
              <a:avLst/>
            </a:prstGeom>
            <a:noFill/>
            <a:ln>
              <a:noFill/>
            </a:ln>
          </p:spPr>
          <p:txBody>
            <a:bodyPr anchorCtr="0" anchor="ctr" bIns="37425" lIns="37425" spcFirstLastPara="1" rIns="37425" wrap="square" tIns="37425">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8" name="Google Shape;238;p30"/>
          <p:cNvSpPr txBox="1"/>
          <p:nvPr/>
        </p:nvSpPr>
        <p:spPr>
          <a:xfrm>
            <a:off x="880525" y="1837375"/>
            <a:ext cx="3901500" cy="29247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b="1" lang="en" sz="1900">
                <a:latin typeface="Alegreya"/>
                <a:ea typeface="Alegreya"/>
                <a:cs typeface="Alegreya"/>
                <a:sym typeface="Alegreya"/>
              </a:rPr>
              <a:t>Two infrared sensors are </a:t>
            </a:r>
            <a:r>
              <a:rPr b="1" lang="en" sz="1900">
                <a:latin typeface="Alegreya"/>
                <a:ea typeface="Alegreya"/>
                <a:cs typeface="Alegreya"/>
                <a:sym typeface="Alegreya"/>
              </a:rPr>
              <a:t>present</a:t>
            </a:r>
            <a:r>
              <a:rPr b="1" lang="en" sz="1900">
                <a:latin typeface="Alegreya"/>
                <a:ea typeface="Alegreya"/>
                <a:cs typeface="Alegreya"/>
                <a:sym typeface="Alegreya"/>
              </a:rPr>
              <a:t> at the front to check the </a:t>
            </a:r>
            <a:r>
              <a:rPr b="1" lang="en" sz="1900">
                <a:latin typeface="Alegreya"/>
                <a:ea typeface="Alegreya"/>
                <a:cs typeface="Alegreya"/>
                <a:sym typeface="Alegreya"/>
              </a:rPr>
              <a:t>position</a:t>
            </a:r>
            <a:r>
              <a:rPr b="1" lang="en" sz="1900">
                <a:latin typeface="Alegreya"/>
                <a:ea typeface="Alegreya"/>
                <a:cs typeface="Alegreya"/>
                <a:sym typeface="Alegreya"/>
              </a:rPr>
              <a:t> of the black tape placed on the ground. When the IR sensor is on top of white surface it gives a reading of zero contrarily  on a dark surface (taped part of the ground) a reading of one is given. The main principle behind this is that the white surfaces reflects the IR rays</a:t>
            </a:r>
            <a:r>
              <a:rPr b="1" lang="en" sz="1900">
                <a:latin typeface="Alegreya"/>
                <a:ea typeface="Alegreya"/>
                <a:cs typeface="Alegreya"/>
                <a:sym typeface="Alegreya"/>
              </a:rPr>
              <a:t> and</a:t>
            </a:r>
            <a:r>
              <a:rPr b="1" lang="en" sz="1900">
                <a:latin typeface="Alegreya"/>
                <a:ea typeface="Alegreya"/>
                <a:cs typeface="Alegreya"/>
                <a:sym typeface="Alegreya"/>
              </a:rPr>
              <a:t> the black surface absorbs.</a:t>
            </a:r>
            <a:endParaRPr b="1" sz="1900"/>
          </a:p>
        </p:txBody>
      </p:sp>
      <p:sp>
        <p:nvSpPr>
          <p:cNvPr id="239" name="Google Shape;239;p30"/>
          <p:cNvSpPr txBox="1"/>
          <p:nvPr/>
        </p:nvSpPr>
        <p:spPr>
          <a:xfrm>
            <a:off x="880525" y="1483375"/>
            <a:ext cx="6733800" cy="354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300" u="sng">
                <a:solidFill>
                  <a:srgbClr val="FFFFFF"/>
                </a:solidFill>
                <a:latin typeface="Alfa Slab One"/>
                <a:ea typeface="Alfa Slab One"/>
                <a:cs typeface="Alfa Slab One"/>
                <a:sym typeface="Alfa Slab One"/>
              </a:rPr>
              <a:t>Sensor used: Infrared</a:t>
            </a:r>
            <a:endParaRPr sz="100" u="sng"/>
          </a:p>
        </p:txBody>
      </p:sp>
      <p:sp>
        <p:nvSpPr>
          <p:cNvPr id="240" name="Google Shape;240;p30"/>
          <p:cNvSpPr/>
          <p:nvPr/>
        </p:nvSpPr>
        <p:spPr>
          <a:xfrm rot="-8002501">
            <a:off x="7119154" y="4432110"/>
            <a:ext cx="2222165" cy="1093490"/>
          </a:xfrm>
          <a:custGeom>
            <a:rect b="b" l="l" r="r" t="t"/>
            <a:pathLst>
              <a:path extrusionOk="0" h="2192634" w="4455819">
                <a:moveTo>
                  <a:pt x="0" y="0"/>
                </a:moveTo>
                <a:lnTo>
                  <a:pt x="4455819" y="0"/>
                </a:lnTo>
                <a:lnTo>
                  <a:pt x="4455819" y="2192634"/>
                </a:lnTo>
                <a:lnTo>
                  <a:pt x="0" y="2192634"/>
                </a:lnTo>
                <a:lnTo>
                  <a:pt x="0" y="0"/>
                </a:lnTo>
                <a:close/>
              </a:path>
            </a:pathLst>
          </a:custGeom>
          <a:blipFill rotWithShape="1">
            <a:blip r:embed="rId3">
              <a:alphaModFix/>
            </a:blip>
            <a:stretch>
              <a:fillRect b="0" l="0" r="0" t="0"/>
            </a:stretch>
          </a:blipFill>
          <a:ln>
            <a:noFill/>
          </a:ln>
        </p:spPr>
      </p:sp>
      <p:grpSp>
        <p:nvGrpSpPr>
          <p:cNvPr id="241" name="Google Shape;241;p30"/>
          <p:cNvGrpSpPr/>
          <p:nvPr/>
        </p:nvGrpSpPr>
        <p:grpSpPr>
          <a:xfrm>
            <a:off x="555112" y="91975"/>
            <a:ext cx="8033790" cy="1425014"/>
            <a:chOff x="0" y="-86221"/>
            <a:chExt cx="2102316" cy="750600"/>
          </a:xfrm>
        </p:grpSpPr>
        <p:sp>
          <p:nvSpPr>
            <p:cNvPr id="242" name="Google Shape;242;p30"/>
            <p:cNvSpPr/>
            <p:nvPr/>
          </p:nvSpPr>
          <p:spPr>
            <a:xfrm>
              <a:off x="0" y="0"/>
              <a:ext cx="2102316" cy="458928"/>
            </a:xfrm>
            <a:custGeom>
              <a:rect b="b" l="l" r="r" t="t"/>
              <a:pathLst>
                <a:path extrusionOk="0" h="458928" w="2102316">
                  <a:moveTo>
                    <a:pt x="49465" y="0"/>
                  </a:moveTo>
                  <a:lnTo>
                    <a:pt x="2052851" y="0"/>
                  </a:lnTo>
                  <a:cubicBezTo>
                    <a:pt x="2065970" y="0"/>
                    <a:pt x="2078551" y="5211"/>
                    <a:pt x="2087828" y="14488"/>
                  </a:cubicBezTo>
                  <a:cubicBezTo>
                    <a:pt x="2097104" y="23764"/>
                    <a:pt x="2102316" y="36346"/>
                    <a:pt x="2102316" y="49465"/>
                  </a:cubicBezTo>
                  <a:lnTo>
                    <a:pt x="2102316" y="409464"/>
                  </a:lnTo>
                  <a:cubicBezTo>
                    <a:pt x="2102316" y="422582"/>
                    <a:pt x="2097104" y="435164"/>
                    <a:pt x="2087828" y="444440"/>
                  </a:cubicBezTo>
                  <a:cubicBezTo>
                    <a:pt x="2078551" y="453717"/>
                    <a:pt x="2065970" y="458928"/>
                    <a:pt x="2052851" y="458928"/>
                  </a:cubicBezTo>
                  <a:lnTo>
                    <a:pt x="49465" y="458928"/>
                  </a:lnTo>
                  <a:cubicBezTo>
                    <a:pt x="36346" y="458928"/>
                    <a:pt x="23764" y="453717"/>
                    <a:pt x="14488" y="444440"/>
                  </a:cubicBezTo>
                  <a:cubicBezTo>
                    <a:pt x="5211" y="435164"/>
                    <a:pt x="0" y="422582"/>
                    <a:pt x="0" y="409464"/>
                  </a:cubicBezTo>
                  <a:lnTo>
                    <a:pt x="0" y="49465"/>
                  </a:lnTo>
                  <a:cubicBezTo>
                    <a:pt x="0" y="36346"/>
                    <a:pt x="5211" y="23764"/>
                    <a:pt x="14488" y="14488"/>
                  </a:cubicBezTo>
                  <a:cubicBezTo>
                    <a:pt x="23764" y="5211"/>
                    <a:pt x="36346" y="0"/>
                    <a:pt x="49465" y="0"/>
                  </a:cubicBezTo>
                  <a:close/>
                </a:path>
              </a:pathLst>
            </a:custGeom>
            <a:solidFill>
              <a:srgbClr val="2ABFC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3" name="Google Shape;243;p30"/>
            <p:cNvSpPr txBox="1"/>
            <p:nvPr/>
          </p:nvSpPr>
          <p:spPr>
            <a:xfrm>
              <a:off x="254184" y="-86221"/>
              <a:ext cx="1351800" cy="750600"/>
            </a:xfrm>
            <a:prstGeom prst="rect">
              <a:avLst/>
            </a:prstGeom>
            <a:noFill/>
            <a:ln>
              <a:noFill/>
            </a:ln>
            <a:effectLst>
              <a:outerShdw blurRad="57150" rotWithShape="0" algn="bl" dir="5400000" dist="19050">
                <a:srgbClr val="000000"/>
              </a:outerShdw>
            </a:effectLst>
          </p:spPr>
          <p:txBody>
            <a:bodyPr anchorCtr="0" anchor="ctr" bIns="25400" lIns="25400" spcFirstLastPara="1" rIns="25400" wrap="square" tIns="25400">
              <a:noAutofit/>
            </a:bodyPr>
            <a:lstStyle/>
            <a:p>
              <a:pPr indent="0" lvl="0" marL="0" rtl="0" algn="ctr">
                <a:lnSpc>
                  <a:spcPct val="120002"/>
                </a:lnSpc>
                <a:spcBef>
                  <a:spcPts val="0"/>
                </a:spcBef>
                <a:spcAft>
                  <a:spcPts val="0"/>
                </a:spcAft>
                <a:buNone/>
              </a:pPr>
              <a:r>
                <a:rPr lang="en" sz="3500">
                  <a:solidFill>
                    <a:schemeClr val="accent2"/>
                  </a:solidFill>
                  <a:latin typeface="Alfa Slab One"/>
                  <a:ea typeface="Alfa Slab One"/>
                  <a:cs typeface="Alfa Slab One"/>
                  <a:sym typeface="Alfa Slab One"/>
                </a:rPr>
                <a:t>Line Following Robot</a:t>
              </a:r>
              <a:endParaRPr sz="700"/>
            </a:p>
            <a:p>
              <a:pPr indent="0" lvl="0" marL="0" marR="0" rtl="0" algn="ctr">
                <a:lnSpc>
                  <a:spcPct val="186611"/>
                </a:lnSpc>
                <a:spcBef>
                  <a:spcPts val="0"/>
                </a:spcBef>
                <a:spcAft>
                  <a:spcPts val="0"/>
                </a:spcAft>
                <a:buNone/>
              </a:pPr>
              <a:r>
                <a:t/>
              </a:r>
              <a:endParaRPr sz="900">
                <a:solidFill>
                  <a:schemeClr val="dk1"/>
                </a:solidFill>
                <a:latin typeface="Calibri"/>
                <a:ea typeface="Calibri"/>
                <a:cs typeface="Calibri"/>
                <a:sym typeface="Calibri"/>
              </a:endParaRPr>
            </a:p>
          </p:txBody>
        </p:sp>
      </p:grpSp>
      <p:pic>
        <p:nvPicPr>
          <p:cNvPr id="244" name="Google Shape;244;p30"/>
          <p:cNvPicPr preferRelativeResize="0"/>
          <p:nvPr/>
        </p:nvPicPr>
        <p:blipFill>
          <a:blip r:embed="rId4">
            <a:alphaModFix/>
          </a:blip>
          <a:stretch>
            <a:fillRect/>
          </a:stretch>
        </p:blipFill>
        <p:spPr>
          <a:xfrm>
            <a:off x="5127650" y="2038513"/>
            <a:ext cx="3291737" cy="195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botics and Artificial Intelligence Lesson">
  <a:themeElements>
    <a:clrScheme name="Office">
      <a:dk1>
        <a:srgbClr val="07687F"/>
      </a:dk1>
      <a:lt1>
        <a:srgbClr val="F1E6B8"/>
      </a:lt1>
      <a:dk2>
        <a:srgbClr val="2A245E"/>
      </a:dk2>
      <a:lt2>
        <a:srgbClr val="2ABFC0"/>
      </a:lt2>
      <a:accent1>
        <a:srgbClr val="397DC9"/>
      </a:accent1>
      <a:accent2>
        <a:srgbClr val="FFFFFF"/>
      </a:accent2>
      <a:accent3>
        <a:srgbClr val="F3D339"/>
      </a:accent3>
      <a:accent4>
        <a:srgbClr val="99DCFF"/>
      </a:accent4>
      <a:accent5>
        <a:srgbClr val="397DC9"/>
      </a:accent5>
      <a:accent6>
        <a:srgbClr val="2A245E"/>
      </a:accent6>
      <a:hlink>
        <a:srgbClr val="88888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