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lay Junnarkar" initials="N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5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B613F-3E13-4365-A623-4BE07DB2E93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A3312-5141-429F-8CF0-59E4EAE7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suspected</a:t>
            </a:r>
            <a:r>
              <a:rPr lang="en-US" baseline="0" dirty="0" smtClean="0"/>
              <a:t> that with water level change, the ecosystem would simply shift with the water level</a:t>
            </a:r>
          </a:p>
          <a:p>
            <a:r>
              <a:rPr lang="en-US" baseline="0" dirty="0" smtClean="0"/>
              <a:t>However, the ecosystem is now restricted by human development such as highways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A3312-5141-429F-8CF0-59E4EAE70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the algebra libraries primarily for matrices, which I can use to represent the spatial terrain grid. Matrices are useful for calculations for discrete population dynamics such as mine. They are also useful for calculating migration (seed dispersal).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A3312-5141-429F-8CF0-59E4EAE70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A3312-5141-429F-8CF0-59E4EAE70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5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8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0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0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2603-1487-4C5B-A275-083DCCC732F1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58B478-88D4-4AC9-9917-18F07D2EF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8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Plant Distributions in the SF Bay Wetlands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Neelay Junnarkar</a:t>
            </a:r>
          </a:p>
          <a:p>
            <a:r>
              <a:rPr lang="en-US" dirty="0" smtClean="0"/>
              <a:t>December 8</a:t>
            </a:r>
            <a:r>
              <a:rPr lang="en-US" dirty="0" smtClean="0"/>
              <a:t>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3880773"/>
          </a:xfrm>
        </p:spPr>
        <p:txBody>
          <a:bodyPr/>
          <a:lstStyle/>
          <a:p>
            <a:r>
              <a:rPr lang="en-US" dirty="0" smtClean="0"/>
              <a:t>Am researching more into plants and their reproductive and life cycles</a:t>
            </a:r>
          </a:p>
          <a:p>
            <a:r>
              <a:rPr lang="en-US" dirty="0" smtClean="0"/>
              <a:t>Have made a basic test non-spatial seed bank model that calculates population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Model: Current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6708" y="2170632"/>
            <a:ext cx="1479135" cy="72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5012" y="3904004"/>
            <a:ext cx="1179320" cy="72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Seed Bank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332576" y="2461189"/>
            <a:ext cx="1692067" cy="1196411"/>
          </a:xfrm>
          <a:custGeom>
            <a:avLst/>
            <a:gdLst>
              <a:gd name="connsiteX0" fmla="*/ 0 w 1692067"/>
              <a:gd name="connsiteY0" fmla="*/ 0 h 1196411"/>
              <a:gd name="connsiteX1" fmla="*/ 1213503 w 1692067"/>
              <a:gd name="connsiteY1" fmla="*/ 213645 h 1196411"/>
              <a:gd name="connsiteX2" fmla="*/ 1692067 w 1692067"/>
              <a:gd name="connsiteY2" fmla="*/ 1196411 h 119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2067" h="1196411">
                <a:moveTo>
                  <a:pt x="0" y="0"/>
                </a:moveTo>
                <a:cubicBezTo>
                  <a:pt x="465746" y="7121"/>
                  <a:pt x="931492" y="14243"/>
                  <a:pt x="1213503" y="213645"/>
                </a:cubicBezTo>
                <a:cubicBezTo>
                  <a:pt x="1495514" y="413047"/>
                  <a:pt x="1593790" y="804729"/>
                  <a:pt x="1692067" y="119641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36920" y="3067941"/>
            <a:ext cx="1495514" cy="1140522"/>
          </a:xfrm>
          <a:custGeom>
            <a:avLst/>
            <a:gdLst>
              <a:gd name="connsiteX0" fmla="*/ 1367327 w 1367327"/>
              <a:gd name="connsiteY0" fmla="*/ 1008404 h 1045095"/>
              <a:gd name="connsiteX1" fmla="*/ 452927 w 1367327"/>
              <a:gd name="connsiteY1" fmla="*/ 922946 h 1045095"/>
              <a:gd name="connsiteX2" fmla="*/ 0 w 1367327"/>
              <a:gd name="connsiteY2" fmla="*/ 0 h 10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327" h="1045095">
                <a:moveTo>
                  <a:pt x="1367327" y="1008404"/>
                </a:moveTo>
                <a:cubicBezTo>
                  <a:pt x="1024071" y="1049708"/>
                  <a:pt x="680815" y="1091013"/>
                  <a:pt x="452927" y="922946"/>
                </a:cubicBezTo>
                <a:cubicBezTo>
                  <a:pt x="225039" y="754879"/>
                  <a:pt x="112519" y="377439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32434" y="4070305"/>
            <a:ext cx="0" cy="190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120535" y="1205652"/>
            <a:ext cx="918757" cy="909802"/>
          </a:xfrm>
          <a:custGeom>
            <a:avLst/>
            <a:gdLst>
              <a:gd name="connsiteX0" fmla="*/ 931968 w 1099329"/>
              <a:gd name="connsiteY0" fmla="*/ 925925 h 977200"/>
              <a:gd name="connsiteX1" fmla="*/ 1034518 w 1099329"/>
              <a:gd name="connsiteY1" fmla="*/ 11525 h 977200"/>
              <a:gd name="connsiteX2" fmla="*/ 68843 w 1099329"/>
              <a:gd name="connsiteY2" fmla="*/ 447361 h 977200"/>
              <a:gd name="connsiteX3" fmla="*/ 154301 w 1099329"/>
              <a:gd name="connsiteY3" fmla="*/ 977200 h 977200"/>
              <a:gd name="connsiteX0" fmla="*/ 902851 w 934203"/>
              <a:gd name="connsiteY0" fmla="*/ 917581 h 968856"/>
              <a:gd name="connsiteX1" fmla="*/ 612295 w 934203"/>
              <a:gd name="connsiteY1" fmla="*/ 11726 h 968856"/>
              <a:gd name="connsiteX2" fmla="*/ 39726 w 934203"/>
              <a:gd name="connsiteY2" fmla="*/ 439017 h 968856"/>
              <a:gd name="connsiteX3" fmla="*/ 125184 w 934203"/>
              <a:gd name="connsiteY3" fmla="*/ 968856 h 968856"/>
              <a:gd name="connsiteX0" fmla="*/ 864589 w 895182"/>
              <a:gd name="connsiteY0" fmla="*/ 929892 h 981167"/>
              <a:gd name="connsiteX1" fmla="*/ 574033 w 895182"/>
              <a:gd name="connsiteY1" fmla="*/ 24037 h 981167"/>
              <a:gd name="connsiteX2" fmla="*/ 61284 w 895182"/>
              <a:gd name="connsiteY2" fmla="*/ 323142 h 981167"/>
              <a:gd name="connsiteX3" fmla="*/ 86922 w 895182"/>
              <a:gd name="connsiteY3" fmla="*/ 981167 h 981167"/>
              <a:gd name="connsiteX0" fmla="*/ 867949 w 903226"/>
              <a:gd name="connsiteY0" fmla="*/ 843343 h 894618"/>
              <a:gd name="connsiteX1" fmla="*/ 628668 w 903226"/>
              <a:gd name="connsiteY1" fmla="*/ 31491 h 894618"/>
              <a:gd name="connsiteX2" fmla="*/ 64644 w 903226"/>
              <a:gd name="connsiteY2" fmla="*/ 236593 h 894618"/>
              <a:gd name="connsiteX3" fmla="*/ 90282 w 903226"/>
              <a:gd name="connsiteY3" fmla="*/ 894618 h 894618"/>
              <a:gd name="connsiteX0" fmla="*/ 867949 w 918757"/>
              <a:gd name="connsiteY0" fmla="*/ 846773 h 898048"/>
              <a:gd name="connsiteX1" fmla="*/ 628668 w 918757"/>
              <a:gd name="connsiteY1" fmla="*/ 34921 h 898048"/>
              <a:gd name="connsiteX2" fmla="*/ 64644 w 918757"/>
              <a:gd name="connsiteY2" fmla="*/ 240023 h 898048"/>
              <a:gd name="connsiteX3" fmla="*/ 90282 w 918757"/>
              <a:gd name="connsiteY3" fmla="*/ 898048 h 898048"/>
              <a:gd name="connsiteX0" fmla="*/ 877298 w 928106"/>
              <a:gd name="connsiteY0" fmla="*/ 844598 h 844598"/>
              <a:gd name="connsiteX1" fmla="*/ 638017 w 928106"/>
              <a:gd name="connsiteY1" fmla="*/ 32746 h 844598"/>
              <a:gd name="connsiteX2" fmla="*/ 73993 w 928106"/>
              <a:gd name="connsiteY2" fmla="*/ 237848 h 844598"/>
              <a:gd name="connsiteX3" fmla="*/ 82539 w 928106"/>
              <a:gd name="connsiteY3" fmla="*/ 776754 h 844598"/>
              <a:gd name="connsiteX0" fmla="*/ 863617 w 914425"/>
              <a:gd name="connsiteY0" fmla="*/ 845584 h 845584"/>
              <a:gd name="connsiteX1" fmla="*/ 624336 w 914425"/>
              <a:gd name="connsiteY1" fmla="*/ 33732 h 845584"/>
              <a:gd name="connsiteX2" fmla="*/ 60312 w 914425"/>
              <a:gd name="connsiteY2" fmla="*/ 238834 h 845584"/>
              <a:gd name="connsiteX3" fmla="*/ 94496 w 914425"/>
              <a:gd name="connsiteY3" fmla="*/ 833328 h 845584"/>
              <a:gd name="connsiteX0" fmla="*/ 867949 w 918757"/>
              <a:gd name="connsiteY0" fmla="*/ 845441 h 845441"/>
              <a:gd name="connsiteX1" fmla="*/ 628668 w 918757"/>
              <a:gd name="connsiteY1" fmla="*/ 33589 h 845441"/>
              <a:gd name="connsiteX2" fmla="*/ 64644 w 918757"/>
              <a:gd name="connsiteY2" fmla="*/ 238691 h 845441"/>
              <a:gd name="connsiteX3" fmla="*/ 90282 w 918757"/>
              <a:gd name="connsiteY3" fmla="*/ 825244 h 84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757" h="845441">
                <a:moveTo>
                  <a:pt x="867949" y="845441"/>
                </a:moveTo>
                <a:cubicBezTo>
                  <a:pt x="991151" y="428121"/>
                  <a:pt x="882193" y="143260"/>
                  <a:pt x="628668" y="33589"/>
                </a:cubicBezTo>
                <a:cubicBezTo>
                  <a:pt x="375143" y="-76082"/>
                  <a:pt x="154375" y="106749"/>
                  <a:pt x="64644" y="238691"/>
                </a:cubicBezTo>
                <a:cubicBezTo>
                  <a:pt x="-25087" y="370634"/>
                  <a:pt x="-25799" y="640797"/>
                  <a:pt x="90282" y="8252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080617" y="2089817"/>
            <a:ext cx="2777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34085" y="2250693"/>
            <a:ext cx="1538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Seed Production</a:t>
            </a:r>
            <a:endParaRPr 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5099114" y="3159606"/>
            <a:ext cx="897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Seed Growth</a:t>
            </a:r>
            <a:endParaRPr 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4279309" y="1342388"/>
            <a:ext cx="819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Plant Death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67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Model: Entire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6708" y="2170632"/>
            <a:ext cx="1479135" cy="72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5012" y="3904004"/>
            <a:ext cx="1179320" cy="72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Seed Bank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845" y="4818404"/>
            <a:ext cx="1519727" cy="72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332576" y="2461189"/>
            <a:ext cx="1692067" cy="1196411"/>
          </a:xfrm>
          <a:custGeom>
            <a:avLst/>
            <a:gdLst>
              <a:gd name="connsiteX0" fmla="*/ 0 w 1692067"/>
              <a:gd name="connsiteY0" fmla="*/ 0 h 1196411"/>
              <a:gd name="connsiteX1" fmla="*/ 1213503 w 1692067"/>
              <a:gd name="connsiteY1" fmla="*/ 213645 h 1196411"/>
              <a:gd name="connsiteX2" fmla="*/ 1692067 w 1692067"/>
              <a:gd name="connsiteY2" fmla="*/ 1196411 h 119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2067" h="1196411">
                <a:moveTo>
                  <a:pt x="0" y="0"/>
                </a:moveTo>
                <a:cubicBezTo>
                  <a:pt x="465746" y="7121"/>
                  <a:pt x="931492" y="14243"/>
                  <a:pt x="1213503" y="213645"/>
                </a:cubicBezTo>
                <a:cubicBezTo>
                  <a:pt x="1495514" y="413047"/>
                  <a:pt x="1593790" y="804729"/>
                  <a:pt x="1692067" y="119641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36920" y="3067941"/>
            <a:ext cx="1495514" cy="1140522"/>
          </a:xfrm>
          <a:custGeom>
            <a:avLst/>
            <a:gdLst>
              <a:gd name="connsiteX0" fmla="*/ 1367327 w 1367327"/>
              <a:gd name="connsiteY0" fmla="*/ 1008404 h 1045095"/>
              <a:gd name="connsiteX1" fmla="*/ 452927 w 1367327"/>
              <a:gd name="connsiteY1" fmla="*/ 922946 h 1045095"/>
              <a:gd name="connsiteX2" fmla="*/ 0 w 1367327"/>
              <a:gd name="connsiteY2" fmla="*/ 0 h 10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327" h="1045095">
                <a:moveTo>
                  <a:pt x="1367327" y="1008404"/>
                </a:moveTo>
                <a:cubicBezTo>
                  <a:pt x="1024071" y="1049708"/>
                  <a:pt x="680815" y="1091013"/>
                  <a:pt x="452927" y="922946"/>
                </a:cubicBezTo>
                <a:cubicBezTo>
                  <a:pt x="225039" y="754879"/>
                  <a:pt x="112519" y="377439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32434" y="4070305"/>
            <a:ext cx="0" cy="190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120535" y="1205652"/>
            <a:ext cx="918757" cy="909802"/>
          </a:xfrm>
          <a:custGeom>
            <a:avLst/>
            <a:gdLst>
              <a:gd name="connsiteX0" fmla="*/ 931968 w 1099329"/>
              <a:gd name="connsiteY0" fmla="*/ 925925 h 977200"/>
              <a:gd name="connsiteX1" fmla="*/ 1034518 w 1099329"/>
              <a:gd name="connsiteY1" fmla="*/ 11525 h 977200"/>
              <a:gd name="connsiteX2" fmla="*/ 68843 w 1099329"/>
              <a:gd name="connsiteY2" fmla="*/ 447361 h 977200"/>
              <a:gd name="connsiteX3" fmla="*/ 154301 w 1099329"/>
              <a:gd name="connsiteY3" fmla="*/ 977200 h 977200"/>
              <a:gd name="connsiteX0" fmla="*/ 902851 w 934203"/>
              <a:gd name="connsiteY0" fmla="*/ 917581 h 968856"/>
              <a:gd name="connsiteX1" fmla="*/ 612295 w 934203"/>
              <a:gd name="connsiteY1" fmla="*/ 11726 h 968856"/>
              <a:gd name="connsiteX2" fmla="*/ 39726 w 934203"/>
              <a:gd name="connsiteY2" fmla="*/ 439017 h 968856"/>
              <a:gd name="connsiteX3" fmla="*/ 125184 w 934203"/>
              <a:gd name="connsiteY3" fmla="*/ 968856 h 968856"/>
              <a:gd name="connsiteX0" fmla="*/ 864589 w 895182"/>
              <a:gd name="connsiteY0" fmla="*/ 929892 h 981167"/>
              <a:gd name="connsiteX1" fmla="*/ 574033 w 895182"/>
              <a:gd name="connsiteY1" fmla="*/ 24037 h 981167"/>
              <a:gd name="connsiteX2" fmla="*/ 61284 w 895182"/>
              <a:gd name="connsiteY2" fmla="*/ 323142 h 981167"/>
              <a:gd name="connsiteX3" fmla="*/ 86922 w 895182"/>
              <a:gd name="connsiteY3" fmla="*/ 981167 h 981167"/>
              <a:gd name="connsiteX0" fmla="*/ 867949 w 903226"/>
              <a:gd name="connsiteY0" fmla="*/ 843343 h 894618"/>
              <a:gd name="connsiteX1" fmla="*/ 628668 w 903226"/>
              <a:gd name="connsiteY1" fmla="*/ 31491 h 894618"/>
              <a:gd name="connsiteX2" fmla="*/ 64644 w 903226"/>
              <a:gd name="connsiteY2" fmla="*/ 236593 h 894618"/>
              <a:gd name="connsiteX3" fmla="*/ 90282 w 903226"/>
              <a:gd name="connsiteY3" fmla="*/ 894618 h 894618"/>
              <a:gd name="connsiteX0" fmla="*/ 867949 w 918757"/>
              <a:gd name="connsiteY0" fmla="*/ 846773 h 898048"/>
              <a:gd name="connsiteX1" fmla="*/ 628668 w 918757"/>
              <a:gd name="connsiteY1" fmla="*/ 34921 h 898048"/>
              <a:gd name="connsiteX2" fmla="*/ 64644 w 918757"/>
              <a:gd name="connsiteY2" fmla="*/ 240023 h 898048"/>
              <a:gd name="connsiteX3" fmla="*/ 90282 w 918757"/>
              <a:gd name="connsiteY3" fmla="*/ 898048 h 898048"/>
              <a:gd name="connsiteX0" fmla="*/ 877298 w 928106"/>
              <a:gd name="connsiteY0" fmla="*/ 844598 h 844598"/>
              <a:gd name="connsiteX1" fmla="*/ 638017 w 928106"/>
              <a:gd name="connsiteY1" fmla="*/ 32746 h 844598"/>
              <a:gd name="connsiteX2" fmla="*/ 73993 w 928106"/>
              <a:gd name="connsiteY2" fmla="*/ 237848 h 844598"/>
              <a:gd name="connsiteX3" fmla="*/ 82539 w 928106"/>
              <a:gd name="connsiteY3" fmla="*/ 776754 h 844598"/>
              <a:gd name="connsiteX0" fmla="*/ 863617 w 914425"/>
              <a:gd name="connsiteY0" fmla="*/ 845584 h 845584"/>
              <a:gd name="connsiteX1" fmla="*/ 624336 w 914425"/>
              <a:gd name="connsiteY1" fmla="*/ 33732 h 845584"/>
              <a:gd name="connsiteX2" fmla="*/ 60312 w 914425"/>
              <a:gd name="connsiteY2" fmla="*/ 238834 h 845584"/>
              <a:gd name="connsiteX3" fmla="*/ 94496 w 914425"/>
              <a:gd name="connsiteY3" fmla="*/ 833328 h 845584"/>
              <a:gd name="connsiteX0" fmla="*/ 867949 w 918757"/>
              <a:gd name="connsiteY0" fmla="*/ 845441 h 845441"/>
              <a:gd name="connsiteX1" fmla="*/ 628668 w 918757"/>
              <a:gd name="connsiteY1" fmla="*/ 33589 h 845441"/>
              <a:gd name="connsiteX2" fmla="*/ 64644 w 918757"/>
              <a:gd name="connsiteY2" fmla="*/ 238691 h 845441"/>
              <a:gd name="connsiteX3" fmla="*/ 90282 w 918757"/>
              <a:gd name="connsiteY3" fmla="*/ 825244 h 84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757" h="845441">
                <a:moveTo>
                  <a:pt x="867949" y="845441"/>
                </a:moveTo>
                <a:cubicBezTo>
                  <a:pt x="991151" y="428121"/>
                  <a:pt x="882193" y="143260"/>
                  <a:pt x="628668" y="33589"/>
                </a:cubicBezTo>
                <a:cubicBezTo>
                  <a:pt x="375143" y="-76082"/>
                  <a:pt x="154375" y="106749"/>
                  <a:pt x="64644" y="238691"/>
                </a:cubicBezTo>
                <a:cubicBezTo>
                  <a:pt x="-25087" y="370634"/>
                  <a:pt x="-25799" y="640797"/>
                  <a:pt x="90282" y="8252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080617" y="2089817"/>
            <a:ext cx="27774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4316338" y="4336478"/>
            <a:ext cx="1059679" cy="444382"/>
          </a:xfrm>
          <a:custGeom>
            <a:avLst/>
            <a:gdLst>
              <a:gd name="connsiteX0" fmla="*/ 0 w 1059679"/>
              <a:gd name="connsiteY0" fmla="*/ 444382 h 444382"/>
              <a:gd name="connsiteX1" fmla="*/ 726393 w 1059679"/>
              <a:gd name="connsiteY1" fmla="*/ 247828 h 444382"/>
              <a:gd name="connsiteX2" fmla="*/ 1059679 w 1059679"/>
              <a:gd name="connsiteY2" fmla="*/ 0 h 44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444382">
                <a:moveTo>
                  <a:pt x="0" y="444382"/>
                </a:moveTo>
                <a:cubicBezTo>
                  <a:pt x="274890" y="383137"/>
                  <a:pt x="549780" y="321892"/>
                  <a:pt x="726393" y="247828"/>
                </a:cubicBezTo>
                <a:cubicBezTo>
                  <a:pt x="903006" y="173764"/>
                  <a:pt x="981342" y="86882"/>
                  <a:pt x="10596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619144" y="3122064"/>
            <a:ext cx="461473" cy="1563880"/>
          </a:xfrm>
          <a:custGeom>
            <a:avLst/>
            <a:gdLst>
              <a:gd name="connsiteX0" fmla="*/ 0 w 461473"/>
              <a:gd name="connsiteY0" fmla="*/ 1563880 h 1563880"/>
              <a:gd name="connsiteX1" fmla="*/ 350378 w 461473"/>
              <a:gd name="connsiteY1" fmla="*/ 709301 h 1563880"/>
              <a:gd name="connsiteX2" fmla="*/ 461473 w 461473"/>
              <a:gd name="connsiteY2" fmla="*/ 0 h 1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473" h="1563880">
                <a:moveTo>
                  <a:pt x="0" y="1563880"/>
                </a:moveTo>
                <a:cubicBezTo>
                  <a:pt x="136733" y="1266914"/>
                  <a:pt x="273466" y="969948"/>
                  <a:pt x="350378" y="709301"/>
                </a:cubicBezTo>
                <a:cubicBezTo>
                  <a:pt x="427290" y="448654"/>
                  <a:pt x="444381" y="224327"/>
                  <a:pt x="46147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290203" y="4261161"/>
            <a:ext cx="171628" cy="101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92323" y="3122064"/>
            <a:ext cx="1723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34085" y="2250693"/>
            <a:ext cx="1538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Seed Production</a:t>
            </a:r>
            <a:endParaRPr 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5099114" y="3159606"/>
            <a:ext cx="897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Seed Growth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838209" y="3990201"/>
            <a:ext cx="1483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Environmental Effects</a:t>
            </a:r>
            <a:endParaRPr 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4279309" y="1342388"/>
            <a:ext cx="819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Plant Death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37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025"/>
            <a:ext cx="1093046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effects of changing sea levels on plant distributions in marshlands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Simulate and predict effects of restriction by human development on shifting of ecosystem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90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Wetlands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789"/>
            <a:ext cx="8596668" cy="3880773"/>
          </a:xfrm>
        </p:spPr>
        <p:txBody>
          <a:bodyPr/>
          <a:lstStyle/>
          <a:p>
            <a:r>
              <a:rPr lang="en-US" sz="2400" dirty="0" smtClean="0"/>
              <a:t>The San Francisco Bay wetlands ecosystem is unique</a:t>
            </a:r>
          </a:p>
          <a:p>
            <a:pPr lvl="1"/>
            <a:r>
              <a:rPr lang="en-US" dirty="0" smtClean="0"/>
              <a:t>Brackish water -&gt; diverse and unique species</a:t>
            </a:r>
          </a:p>
          <a:p>
            <a:pPr lvl="1"/>
            <a:r>
              <a:rPr lang="en-US" dirty="0" smtClean="0"/>
              <a:t>Many endemic species</a:t>
            </a:r>
          </a:p>
          <a:p>
            <a:pPr lvl="1"/>
            <a:r>
              <a:rPr lang="en-US" dirty="0" smtClean="0"/>
              <a:t>Important stopover on The Pacific Flyway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400" dirty="0" smtClean="0"/>
              <a:t>The wetlands provide many important functions:</a:t>
            </a:r>
          </a:p>
          <a:p>
            <a:pPr lvl="1"/>
            <a:r>
              <a:rPr lang="en-US" dirty="0" smtClean="0"/>
              <a:t>Cleaning/Filtering air and water</a:t>
            </a:r>
          </a:p>
          <a:p>
            <a:pPr lvl="1"/>
            <a:r>
              <a:rPr lang="en-US" dirty="0" smtClean="0"/>
              <a:t>Flood and Storm barrier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http://blog.savesfbay.org/wp-content/uploads/2014/08/wetlan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5" r="54641" b="39377"/>
          <a:stretch/>
        </p:blipFill>
        <p:spPr bwMode="auto">
          <a:xfrm>
            <a:off x="7908653" y="3975101"/>
            <a:ext cx="4048885" cy="260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3880773"/>
          </a:xfrm>
        </p:spPr>
        <p:txBody>
          <a:bodyPr/>
          <a:lstStyle/>
          <a:p>
            <a:r>
              <a:rPr lang="en-US" dirty="0" smtClean="0"/>
              <a:t>Chosen because they occupy different areas on marshland</a:t>
            </a:r>
          </a:p>
          <a:p>
            <a:r>
              <a:rPr lang="en-US" dirty="0" smtClean="0"/>
              <a:t>Different tolerances for water salinity</a:t>
            </a:r>
          </a:p>
          <a:p>
            <a:r>
              <a:rPr lang="en-US" dirty="0" smtClean="0"/>
              <a:t>Different tolerances for continuous submersion</a:t>
            </a:r>
          </a:p>
          <a:p>
            <a:pPr lvl="1"/>
            <a:r>
              <a:rPr lang="en-US" dirty="0" smtClean="0"/>
              <a:t>The wetlands have large tides of 7+ feet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Plants::Cordgrass (</a:t>
            </a:r>
            <a:r>
              <a:rPr lang="en-US" i="1" dirty="0" smtClean="0"/>
              <a:t>Spartina foliosa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894"/>
            <a:ext cx="8596668" cy="3880773"/>
          </a:xfrm>
        </p:spPr>
        <p:txBody>
          <a:bodyPr/>
          <a:lstStyle/>
          <a:p>
            <a:r>
              <a:rPr lang="en-US" dirty="0" smtClean="0"/>
              <a:t>Lowest elevation</a:t>
            </a:r>
          </a:p>
          <a:p>
            <a:r>
              <a:rPr lang="en-US" dirty="0" smtClean="0"/>
              <a:t>High tolerance for submersion</a:t>
            </a:r>
          </a:p>
          <a:p>
            <a:pPr lvl="1"/>
            <a:r>
              <a:rPr lang="en-US" dirty="0" smtClean="0"/>
              <a:t>Hollow stems to prevent rot during submersion</a:t>
            </a:r>
          </a:p>
          <a:p>
            <a:r>
              <a:rPr lang="en-US" dirty="0" smtClean="0"/>
              <a:t>Salt glands to excrete excess salt</a:t>
            </a:r>
          </a:p>
          <a:p>
            <a:endParaRPr lang="en-US" dirty="0"/>
          </a:p>
        </p:txBody>
      </p:sp>
      <p:pic>
        <p:nvPicPr>
          <p:cNvPr id="2050" name="Picture 2" descr="http://nathistoc.bio.uci.edu/plants/Poaceae/Spartina%20foliosa/Spartina%20foliosa3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3022210"/>
            <a:ext cx="4769518" cy="34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Plants::Pickleweed (</a:t>
            </a:r>
            <a:r>
              <a:rPr lang="en-US" i="1" dirty="0" smtClean="0"/>
              <a:t>Sarconia pacifica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889"/>
            <a:ext cx="8596668" cy="3880773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</a:pPr>
            <a:r>
              <a:rPr lang="en-US" sz="2400" dirty="0" smtClean="0"/>
              <a:t>Middle elevation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400" dirty="0" smtClean="0"/>
              <a:t>Concentrates salt into tip leaves and allows those to die and drop off</a:t>
            </a:r>
          </a:p>
          <a:p>
            <a:pPr marL="457200" lvl="1" indent="-457200">
              <a:spcBef>
                <a:spcPts val="1000"/>
              </a:spcBef>
            </a:pPr>
            <a:endParaRPr lang="en-US" sz="2800" dirty="0" smtClean="0"/>
          </a:p>
        </p:txBody>
      </p:sp>
      <p:pic>
        <p:nvPicPr>
          <p:cNvPr id="3076" name="Picture 4" descr="http://www.caopenspace.org/sitebuildercontent/sitebuilderpictures/lcwplants/pickleweed9-12-10-0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5" t="38889"/>
          <a:stretch/>
        </p:blipFill>
        <p:spPr bwMode="auto">
          <a:xfrm>
            <a:off x="7596101" y="3144466"/>
            <a:ext cx="4270202" cy="340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Plants::Salt Grass (</a:t>
            </a:r>
            <a:r>
              <a:rPr lang="en-US" i="1" dirty="0" smtClean="0"/>
              <a:t>Distichlis spicata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089"/>
            <a:ext cx="8596668" cy="3880773"/>
          </a:xfrm>
        </p:spPr>
        <p:txBody>
          <a:bodyPr/>
          <a:lstStyle/>
          <a:p>
            <a:r>
              <a:rPr lang="en-US" dirty="0" smtClean="0"/>
              <a:t>Highest elevation</a:t>
            </a:r>
          </a:p>
          <a:p>
            <a:r>
              <a:rPr lang="en-US" dirty="0" smtClean="0"/>
              <a:t>Excretes salt through leaves</a:t>
            </a:r>
          </a:p>
          <a:p>
            <a:r>
              <a:rPr lang="en-US" dirty="0" smtClean="0"/>
              <a:t>Low tolerance for submersion</a:t>
            </a:r>
          </a:p>
          <a:p>
            <a:endParaRPr lang="en-US" dirty="0"/>
          </a:p>
        </p:txBody>
      </p:sp>
      <p:pic>
        <p:nvPicPr>
          <p:cNvPr id="4098" name="Picture 2" descr="https://upload.wikimedia.org/wikipedia/commons/9/9f/Distichlis_spicata_(5879864704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13428" r="24900" b="12319"/>
          <a:stretch/>
        </p:blipFill>
        <p:spPr bwMode="auto">
          <a:xfrm>
            <a:off x="6794501" y="1467309"/>
            <a:ext cx="4859954" cy="496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data on:</a:t>
            </a:r>
          </a:p>
          <a:p>
            <a:pPr lvl="1"/>
            <a:r>
              <a:rPr lang="en-US" dirty="0" smtClean="0"/>
              <a:t>Lifecycle of plant species</a:t>
            </a:r>
          </a:p>
          <a:p>
            <a:pPr lvl="1"/>
            <a:r>
              <a:rPr lang="en-US" dirty="0" smtClean="0"/>
              <a:t>Wetlands tides</a:t>
            </a:r>
          </a:p>
          <a:p>
            <a:pPr lvl="1"/>
            <a:r>
              <a:rPr lang="en-US" dirty="0" smtClean="0"/>
              <a:t>Sea level changes</a:t>
            </a:r>
          </a:p>
          <a:p>
            <a:pPr lvl="1"/>
            <a:r>
              <a:rPr lang="en-US" dirty="0" smtClean="0"/>
              <a:t>Terrain (possibly)</a:t>
            </a:r>
            <a:endParaRPr lang="en-US" dirty="0"/>
          </a:p>
          <a:p>
            <a:r>
              <a:rPr lang="en-US" dirty="0" smtClean="0"/>
              <a:t>Develop model from data on lifecycle of plants</a:t>
            </a:r>
          </a:p>
          <a:p>
            <a:r>
              <a:rPr lang="en-US" dirty="0" smtClean="0"/>
              <a:t>Write computer program of model to take inputs of </a:t>
            </a:r>
          </a:p>
          <a:p>
            <a:pPr lvl="1"/>
            <a:r>
              <a:rPr lang="en-US" dirty="0" smtClean="0"/>
              <a:t>Tides</a:t>
            </a:r>
          </a:p>
          <a:p>
            <a:pPr lvl="1"/>
            <a:r>
              <a:rPr lang="en-US" dirty="0" smtClean="0"/>
              <a:t>Sea level changes</a:t>
            </a:r>
          </a:p>
          <a:p>
            <a:pPr lvl="1"/>
            <a:r>
              <a:rPr lang="en-US" dirty="0" smtClean="0"/>
              <a:t>Terrain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3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090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289"/>
            <a:ext cx="8596668" cy="4769694"/>
          </a:xfrm>
        </p:spPr>
        <p:txBody>
          <a:bodyPr>
            <a:normAutofit/>
          </a:bodyPr>
          <a:lstStyle/>
          <a:p>
            <a:r>
              <a:rPr lang="en-US" dirty="0" smtClean="0"/>
              <a:t>Language: C++ and R</a:t>
            </a:r>
          </a:p>
          <a:p>
            <a:r>
              <a:rPr lang="en-US" dirty="0" smtClean="0"/>
              <a:t>R Plotting Libraries</a:t>
            </a:r>
          </a:p>
          <a:p>
            <a:r>
              <a:rPr lang="en-US" dirty="0" smtClean="0"/>
              <a:t>Algebra Library Options (C++):</a:t>
            </a:r>
          </a:p>
          <a:p>
            <a:pPr lvl="1"/>
            <a:r>
              <a:rPr lang="en-US" dirty="0" smtClean="0"/>
              <a:t>Armadillo</a:t>
            </a:r>
          </a:p>
          <a:p>
            <a:pPr lvl="1"/>
            <a:r>
              <a:rPr lang="en-US" dirty="0" smtClean="0"/>
              <a:t>Boost::uBLAS</a:t>
            </a:r>
          </a:p>
          <a:p>
            <a:pPr lvl="1"/>
            <a:r>
              <a:rPr lang="en-US" dirty="0" smtClean="0"/>
              <a:t>Elemental</a:t>
            </a:r>
          </a:p>
          <a:p>
            <a:r>
              <a:rPr lang="en-US" dirty="0" smtClean="0"/>
              <a:t>Algebra Library Options (R):</a:t>
            </a:r>
          </a:p>
          <a:p>
            <a:pPr lvl="1"/>
            <a:r>
              <a:rPr lang="en-US" dirty="0" smtClean="0"/>
              <a:t>RcppArmadillo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375</Words>
  <Application>Microsoft Office PowerPoint</Application>
  <PresentationFormat>Custom</PresentationFormat>
  <Paragraphs>76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Modeling Plant Distributions in the SF Bay Wetlands</vt:lpstr>
      <vt:lpstr>Objective</vt:lpstr>
      <vt:lpstr> Wetlands Background</vt:lpstr>
      <vt:lpstr>Plants</vt:lpstr>
      <vt:lpstr>Plants::Cordgrass (Spartina foliosa)</vt:lpstr>
      <vt:lpstr>Plants::Pickleweed (Sarconia pacifica)</vt:lpstr>
      <vt:lpstr>Plants::Salt Grass (Distichlis spicata)</vt:lpstr>
      <vt:lpstr>Process</vt:lpstr>
      <vt:lpstr>Program</vt:lpstr>
      <vt:lpstr>Current Progress</vt:lpstr>
      <vt:lpstr>Model: Current</vt:lpstr>
      <vt:lpstr>Model: Entire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Neelay Junnarkar</dc:creator>
  <cp:lastModifiedBy>Neelay Junnarkar</cp:lastModifiedBy>
  <cp:revision>24</cp:revision>
  <dcterms:created xsi:type="dcterms:W3CDTF">2015-09-13T00:28:41Z</dcterms:created>
  <dcterms:modified xsi:type="dcterms:W3CDTF">2015-12-08T19:38:10Z</dcterms:modified>
</cp:coreProperties>
</file>