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35adcb70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35adcb70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5adcb70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5adcb70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35adcb7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35adcb7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35adcb70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35adcb70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5adcb70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5adcb70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35adcb70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35adcb70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5adcb70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5adcb70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35adcb70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35adcb70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35adcb70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35adcb70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Interpretable Question Answering for Privacy Policy Documents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116" name="Google Shape;116;p22"/>
          <p:cNvSpPr txBox="1"/>
          <p:nvPr>
            <p:ph idx="1" type="body"/>
          </p:nvPr>
        </p:nvSpPr>
        <p:spPr>
          <a:xfrm>
            <a:off x="311700" y="1171600"/>
            <a:ext cx="51741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This will be deployed as a web app where users can upload the text of a policy document</a:t>
            </a:r>
            <a:endParaRPr/>
          </a:p>
          <a:p>
            <a:pPr indent="-342900" lvl="0" marL="457200" rtl="0" algn="l">
              <a:spcBef>
                <a:spcPts val="0"/>
              </a:spcBef>
              <a:spcAft>
                <a:spcPts val="0"/>
              </a:spcAft>
              <a:buSzPts val="1800"/>
              <a:buChar char="●"/>
            </a:pPr>
            <a:r>
              <a:rPr lang="en"/>
              <a:t>The model will then be able to provide answers to questions based on the document provided as input</a:t>
            </a:r>
            <a:endParaRPr/>
          </a:p>
          <a:p>
            <a:pPr indent="-342900" lvl="0" marL="457200" rtl="0" algn="l">
              <a:spcBef>
                <a:spcPts val="0"/>
              </a:spcBef>
              <a:spcAft>
                <a:spcPts val="0"/>
              </a:spcAft>
              <a:buSzPts val="1800"/>
              <a:buChar char="●"/>
            </a:pPr>
            <a:r>
              <a:rPr lang="en"/>
              <a:t>The answers to the question will be accompanied by an explanation as to why the model produced the results</a:t>
            </a:r>
            <a:endParaRPr/>
          </a:p>
          <a:p>
            <a:pPr indent="-342900" lvl="0" marL="457200" rtl="0" algn="l">
              <a:spcBef>
                <a:spcPts val="0"/>
              </a:spcBef>
              <a:spcAft>
                <a:spcPts val="0"/>
              </a:spcAft>
              <a:buSzPts val="1800"/>
              <a:buChar char="●"/>
            </a:pPr>
            <a:r>
              <a:rPr lang="en"/>
              <a:t>There will also be references to relevant sections of the document where the answer was found.</a:t>
            </a:r>
            <a:endParaRPr/>
          </a:p>
        </p:txBody>
      </p:sp>
      <p:pic>
        <p:nvPicPr>
          <p:cNvPr id="117" name="Google Shape;117;p22"/>
          <p:cNvPicPr preferRelativeResize="0"/>
          <p:nvPr/>
        </p:nvPicPr>
        <p:blipFill>
          <a:blip r:embed="rId3">
            <a:alphaModFix/>
          </a:blip>
          <a:stretch>
            <a:fillRect/>
          </a:stretch>
        </p:blipFill>
        <p:spPr>
          <a:xfrm>
            <a:off x="5485800" y="1507124"/>
            <a:ext cx="3639275" cy="174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Overview:</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the need of this project?</a:t>
            </a:r>
            <a:endParaRPr/>
          </a:p>
          <a:p>
            <a:pPr indent="-342900" lvl="0" marL="457200" rtl="0" algn="l">
              <a:spcBef>
                <a:spcPts val="0"/>
              </a:spcBef>
              <a:spcAft>
                <a:spcPts val="0"/>
              </a:spcAft>
              <a:buSzPts val="1800"/>
              <a:buAutoNum type="arabicPeriod"/>
            </a:pPr>
            <a:r>
              <a:rPr lang="en"/>
              <a:t>Why do we need AI in this project?</a:t>
            </a:r>
            <a:endParaRPr/>
          </a:p>
          <a:p>
            <a:pPr indent="-342900" lvl="0" marL="457200" rtl="0" algn="l">
              <a:spcBef>
                <a:spcPts val="0"/>
              </a:spcBef>
              <a:spcAft>
                <a:spcPts val="0"/>
              </a:spcAft>
              <a:buSzPts val="1800"/>
              <a:buAutoNum type="arabicPeriod"/>
            </a:pPr>
            <a:r>
              <a:rPr lang="en"/>
              <a:t>Datasets we are considering</a:t>
            </a:r>
            <a:endParaRPr/>
          </a:p>
          <a:p>
            <a:pPr indent="-342900" lvl="0" marL="457200" rtl="0" algn="l">
              <a:spcBef>
                <a:spcPts val="0"/>
              </a:spcBef>
              <a:spcAft>
                <a:spcPts val="0"/>
              </a:spcAft>
              <a:buSzPts val="1800"/>
              <a:buAutoNum type="arabicPeriod"/>
            </a:pPr>
            <a:r>
              <a:rPr lang="en"/>
              <a:t>Source of Data and Exploration</a:t>
            </a:r>
            <a:endParaRPr/>
          </a:p>
          <a:p>
            <a:pPr indent="-342900" lvl="0" marL="457200" rtl="0" algn="l">
              <a:spcBef>
                <a:spcPts val="0"/>
              </a:spcBef>
              <a:spcAft>
                <a:spcPts val="0"/>
              </a:spcAft>
              <a:buSzPts val="1800"/>
              <a:buAutoNum type="arabicPeriod"/>
            </a:pPr>
            <a:r>
              <a:rPr lang="en"/>
              <a:t>Modelling</a:t>
            </a:r>
            <a:endParaRPr/>
          </a:p>
          <a:p>
            <a:pPr indent="-342900" lvl="0" marL="457200" rtl="0" algn="l">
              <a:spcBef>
                <a:spcPts val="0"/>
              </a:spcBef>
              <a:spcAft>
                <a:spcPts val="0"/>
              </a:spcAft>
              <a:buSzPts val="1800"/>
              <a:buAutoNum type="arabicPeriod"/>
            </a:pPr>
            <a:r>
              <a:rPr lang="en"/>
              <a:t>Interpretability Methods</a:t>
            </a:r>
            <a:endParaRPr/>
          </a:p>
          <a:p>
            <a:pPr indent="-342900" lvl="0" marL="457200" rtl="0" algn="l">
              <a:spcBef>
                <a:spcPts val="0"/>
              </a:spcBef>
              <a:spcAft>
                <a:spcPts val="0"/>
              </a:spcAft>
              <a:buSzPts val="1800"/>
              <a:buAutoNum type="arabicPeriod"/>
            </a:pPr>
            <a:r>
              <a:rPr lang="en"/>
              <a:t>Deployment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there a need for this project?</a:t>
            </a:r>
            <a:endParaRPr/>
          </a:p>
        </p:txBody>
      </p:sp>
      <p:sp>
        <p:nvSpPr>
          <p:cNvPr id="72" name="Google Shape;72;p15"/>
          <p:cNvSpPr txBox="1"/>
          <p:nvPr>
            <p:ph idx="1" type="body"/>
          </p:nvPr>
        </p:nvSpPr>
        <p:spPr>
          <a:xfrm>
            <a:off x="311700" y="1171600"/>
            <a:ext cx="8038200" cy="33972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Policy Documents are often verbose and complex in their structure</a:t>
            </a:r>
            <a:endParaRPr/>
          </a:p>
          <a:p>
            <a:pPr indent="-334327" lvl="0" marL="457200" rtl="0" algn="l">
              <a:spcBef>
                <a:spcPts val="0"/>
              </a:spcBef>
              <a:spcAft>
                <a:spcPts val="0"/>
              </a:spcAft>
              <a:buSzPct val="100000"/>
              <a:buChar char="●"/>
            </a:pPr>
            <a:r>
              <a:rPr lang="en"/>
              <a:t>Users are </a:t>
            </a:r>
            <a:r>
              <a:rPr lang="en"/>
              <a:t>disincentivized to read the documents due to this reason</a:t>
            </a:r>
            <a:endParaRPr/>
          </a:p>
          <a:p>
            <a:pPr indent="-334327" lvl="0" marL="457200" rtl="0" algn="l">
              <a:spcBef>
                <a:spcPts val="0"/>
              </a:spcBef>
              <a:spcAft>
                <a:spcPts val="0"/>
              </a:spcAft>
              <a:buSzPct val="100000"/>
              <a:buChar char="●"/>
            </a:pPr>
            <a:r>
              <a:rPr lang="en"/>
              <a:t>Consequences of this:</a:t>
            </a:r>
            <a:endParaRPr/>
          </a:p>
          <a:p>
            <a:pPr indent="-310832" lvl="1" marL="914400" rtl="0" algn="l">
              <a:spcBef>
                <a:spcPts val="0"/>
              </a:spcBef>
              <a:spcAft>
                <a:spcPts val="0"/>
              </a:spcAft>
              <a:buSzPct val="100000"/>
              <a:buChar char="○"/>
            </a:pPr>
            <a:r>
              <a:rPr lang="en"/>
              <a:t>Unsuspecting sale of data to third-party apps, including insurance and ad-targeting companies</a:t>
            </a:r>
            <a:endParaRPr/>
          </a:p>
          <a:p>
            <a:pPr indent="-310832" lvl="1" marL="914400" rtl="0" algn="l">
              <a:spcBef>
                <a:spcPts val="0"/>
              </a:spcBef>
              <a:spcAft>
                <a:spcPts val="0"/>
              </a:spcAft>
              <a:buSzPct val="100000"/>
              <a:buChar char="○"/>
            </a:pPr>
            <a:r>
              <a:rPr lang="en"/>
              <a:t>Consenting into personal data loss to applications</a:t>
            </a:r>
            <a:endParaRPr/>
          </a:p>
          <a:p>
            <a:pPr indent="-310832" lvl="1" marL="914400" rtl="0" algn="l">
              <a:spcBef>
                <a:spcPts val="0"/>
              </a:spcBef>
              <a:spcAft>
                <a:spcPts val="0"/>
              </a:spcAft>
              <a:buSzPct val="100000"/>
              <a:buChar char="○"/>
            </a:pPr>
            <a:r>
              <a:rPr lang="en"/>
              <a:t>Companies drop accountability for most damages, and users assume they can be held accountable. </a:t>
            </a:r>
            <a:endParaRPr/>
          </a:p>
          <a:p>
            <a:pPr indent="-310832" lvl="2" marL="1371600" rtl="0" algn="l">
              <a:spcBef>
                <a:spcPts val="0"/>
              </a:spcBef>
              <a:spcAft>
                <a:spcPts val="0"/>
              </a:spcAft>
              <a:buSzPct val="100000"/>
              <a:buChar char="■"/>
            </a:pPr>
            <a:r>
              <a:rPr lang="en"/>
              <a:t>E.G: Facebook not taking accountability for loss of personal user data.</a:t>
            </a:r>
            <a:endParaRPr/>
          </a:p>
          <a:p>
            <a:pPr indent="-334327" lvl="0" marL="457200" rtl="0" algn="l">
              <a:spcBef>
                <a:spcPts val="0"/>
              </a:spcBef>
              <a:spcAft>
                <a:spcPts val="0"/>
              </a:spcAft>
              <a:buSzPct val="100000"/>
              <a:buChar char="●"/>
            </a:pPr>
            <a:r>
              <a:rPr lang="en"/>
              <a:t>Why do we need interpretability of the model?</a:t>
            </a:r>
            <a:endParaRPr/>
          </a:p>
          <a:p>
            <a:pPr indent="-310832" lvl="1" marL="914400" rtl="0" algn="l">
              <a:spcBef>
                <a:spcPts val="0"/>
              </a:spcBef>
              <a:spcAft>
                <a:spcPts val="0"/>
              </a:spcAft>
              <a:buSzPct val="100000"/>
              <a:buChar char="○"/>
            </a:pPr>
            <a:r>
              <a:rPr lang="en"/>
              <a:t>To dissect the model’s black-box architecture and create increased transparency.</a:t>
            </a:r>
            <a:endParaRPr/>
          </a:p>
          <a:p>
            <a:pPr indent="-310832" lvl="1" marL="914400" rtl="0" algn="l">
              <a:spcBef>
                <a:spcPts val="0"/>
              </a:spcBef>
              <a:spcAft>
                <a:spcPts val="0"/>
              </a:spcAft>
              <a:buSzPct val="100000"/>
              <a:buChar char="○"/>
            </a:pPr>
            <a:r>
              <a:rPr lang="en"/>
              <a:t>To establish trust in model results</a:t>
            </a:r>
            <a:endParaRPr/>
          </a:p>
          <a:p>
            <a:pPr indent="-310832" lvl="1" marL="914400" rtl="0" algn="l">
              <a:spcBef>
                <a:spcPts val="0"/>
              </a:spcBef>
              <a:spcAft>
                <a:spcPts val="0"/>
              </a:spcAft>
              <a:buSzPct val="100000"/>
              <a:buChar char="○"/>
            </a:pPr>
            <a:r>
              <a:rPr lang="en"/>
              <a:t>To allow for the model to be contestable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AI to solve this?</a:t>
            </a:r>
            <a:endParaRPr/>
          </a:p>
        </p:txBody>
      </p:sp>
      <p:sp>
        <p:nvSpPr>
          <p:cNvPr id="78" name="Google Shape;78;p16"/>
          <p:cNvSpPr txBox="1"/>
          <p:nvPr>
            <p:ph idx="1" type="body"/>
          </p:nvPr>
        </p:nvSpPr>
        <p:spPr>
          <a:xfrm>
            <a:off x="311700" y="1171600"/>
            <a:ext cx="3278700" cy="3397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Humans</a:t>
            </a:r>
            <a:r>
              <a:rPr lang="en"/>
              <a:t> are very good at reading comprehension. However, humans cannot spend time to understand extremely long policy documents. It is necessary to introduce an agent that can do the task for us.</a:t>
            </a:r>
            <a:endParaRPr/>
          </a:p>
          <a:p>
            <a:pPr indent="-317182" lvl="0" marL="457200" rtl="0" algn="l">
              <a:spcBef>
                <a:spcPts val="0"/>
              </a:spcBef>
              <a:spcAft>
                <a:spcPts val="0"/>
              </a:spcAft>
              <a:buSzPct val="100000"/>
              <a:buChar char="-"/>
            </a:pPr>
            <a:r>
              <a:rPr lang="en"/>
              <a:t>These documents are also incredibly complex, making it hard for common users to dissect the complexities in the policies.</a:t>
            </a:r>
            <a:endParaRPr/>
          </a:p>
          <a:p>
            <a:pPr indent="-317182" lvl="0" marL="457200" rtl="0" algn="l">
              <a:spcBef>
                <a:spcPts val="0"/>
              </a:spcBef>
              <a:spcAft>
                <a:spcPts val="0"/>
              </a:spcAft>
              <a:buSzPct val="100000"/>
              <a:buChar char="-"/>
            </a:pPr>
            <a:r>
              <a:rPr lang="en"/>
              <a:t>This directly leads us to </a:t>
            </a:r>
            <a:r>
              <a:rPr lang="en"/>
              <a:t>natural</a:t>
            </a:r>
            <a:r>
              <a:rPr lang="en"/>
              <a:t> language processing as the basis for our approach.</a:t>
            </a:r>
            <a:endParaRPr/>
          </a:p>
        </p:txBody>
      </p:sp>
      <p:pic>
        <p:nvPicPr>
          <p:cNvPr id="79" name="Google Shape;79;p16"/>
          <p:cNvPicPr preferRelativeResize="0"/>
          <p:nvPr/>
        </p:nvPicPr>
        <p:blipFill>
          <a:blip r:embed="rId3">
            <a:alphaModFix/>
          </a:blip>
          <a:stretch>
            <a:fillRect/>
          </a:stretch>
        </p:blipFill>
        <p:spPr>
          <a:xfrm>
            <a:off x="3828075" y="1365800"/>
            <a:ext cx="4702099" cy="2683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datasets are we considering ?</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PolicyQA- A Reading Comprehension Dataset for Privacy Policies (EMNLP 2020)</a:t>
            </a:r>
            <a:endParaRPr/>
          </a:p>
          <a:p>
            <a:pPr indent="-342900" lvl="0" marL="457200" rtl="0" algn="l">
              <a:spcBef>
                <a:spcPts val="0"/>
              </a:spcBef>
              <a:spcAft>
                <a:spcPts val="0"/>
              </a:spcAft>
              <a:buSzPts val="1800"/>
              <a:buChar char="●"/>
            </a:pPr>
            <a:r>
              <a:rPr lang="en"/>
              <a:t>OPP-15 Corpus - The Creation and Analysis of a Website Privacy Policy Corpus (ACL 2016)</a:t>
            </a:r>
            <a:endParaRPr/>
          </a:p>
          <a:p>
            <a:pPr indent="-342900" lvl="0" marL="457200" rtl="0" algn="l">
              <a:spcBef>
                <a:spcPts val="0"/>
              </a:spcBef>
              <a:spcAft>
                <a:spcPts val="0"/>
              </a:spcAft>
              <a:buSzPts val="1800"/>
              <a:buChar char="●"/>
            </a:pPr>
            <a:r>
              <a:rPr lang="en"/>
              <a:t>InsuranceQA - (ASRU 2015)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of Data and Exploration</a:t>
            </a:r>
            <a:endParaRPr/>
          </a:p>
        </p:txBody>
      </p:sp>
      <p:sp>
        <p:nvSpPr>
          <p:cNvPr id="91" name="Google Shape;91;p18"/>
          <p:cNvSpPr txBox="1"/>
          <p:nvPr>
            <p:ph idx="1" type="body"/>
          </p:nvPr>
        </p:nvSpPr>
        <p:spPr>
          <a:xfrm>
            <a:off x="311700" y="1171600"/>
            <a:ext cx="5023800" cy="3397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Policy documents are </a:t>
            </a:r>
            <a:r>
              <a:rPr lang="en"/>
              <a:t>well structured because they are written according to guidelines set by policy makers.</a:t>
            </a:r>
            <a:endParaRPr/>
          </a:p>
          <a:p>
            <a:pPr indent="-325755" lvl="0" marL="457200" rtl="0" algn="l">
              <a:spcBef>
                <a:spcPts val="0"/>
              </a:spcBef>
              <a:spcAft>
                <a:spcPts val="0"/>
              </a:spcAft>
              <a:buSzPct val="100000"/>
              <a:buChar char="-"/>
            </a:pPr>
            <a:r>
              <a:rPr lang="en"/>
              <a:t>The datasets present are mostly composed of samples that are of certain data practice categories such as:   First Party Collection/Use, Third Party Sharing/Collection, User Choice/Control etc.</a:t>
            </a:r>
            <a:endParaRPr/>
          </a:p>
          <a:p>
            <a:pPr indent="-304165" lvl="1" marL="914400" rtl="0" algn="l">
              <a:spcBef>
                <a:spcPts val="0"/>
              </a:spcBef>
              <a:spcAft>
                <a:spcPts val="0"/>
              </a:spcAft>
              <a:buSzPct val="100000"/>
              <a:buChar char="-"/>
            </a:pPr>
            <a:r>
              <a:rPr lang="en"/>
              <a:t>There are practice attributes for each practice category, such as: Personal Information Type, Purpose, User Type etc.</a:t>
            </a:r>
            <a:endParaRPr/>
          </a:p>
          <a:p>
            <a:pPr indent="-325755" lvl="0" marL="457200" rtl="0" algn="l">
              <a:spcBef>
                <a:spcPts val="0"/>
              </a:spcBef>
              <a:spcAft>
                <a:spcPts val="0"/>
              </a:spcAft>
              <a:buSzPct val="100000"/>
              <a:buChar char="-"/>
            </a:pPr>
            <a:r>
              <a:rPr lang="en"/>
              <a:t>Based on the triple {Practice, Attribute, Value}, and the associated text span, questions are created by annotators</a:t>
            </a:r>
            <a:endParaRPr/>
          </a:p>
          <a:p>
            <a:pPr indent="0" lvl="0" marL="914400" rtl="0" algn="l">
              <a:spcBef>
                <a:spcPts val="12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5535950" y="1916325"/>
            <a:ext cx="3532900" cy="13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aim to approach the solution in two steps -</a:t>
            </a:r>
            <a:endParaRPr/>
          </a:p>
          <a:p>
            <a:pPr indent="-342900" lvl="0" marL="457200" rtl="0" algn="l">
              <a:spcBef>
                <a:spcPts val="1200"/>
              </a:spcBef>
              <a:spcAft>
                <a:spcPts val="0"/>
              </a:spcAft>
              <a:buSzPts val="1800"/>
              <a:buAutoNum type="arabicPeriod"/>
            </a:pPr>
            <a:r>
              <a:rPr lang="en"/>
              <a:t>Finding the </a:t>
            </a:r>
            <a:r>
              <a:rPr lang="en"/>
              <a:t>relevant</a:t>
            </a:r>
            <a:r>
              <a:rPr lang="en"/>
              <a:t> passages (Information retrieval) </a:t>
            </a:r>
            <a:r>
              <a:rPr lang="en" sz="1400"/>
              <a:t>:</a:t>
            </a:r>
            <a:endParaRPr sz="1400"/>
          </a:p>
          <a:p>
            <a:pPr indent="-317500" lvl="0" marL="457200" rtl="0" algn="l">
              <a:spcBef>
                <a:spcPts val="0"/>
              </a:spcBef>
              <a:spcAft>
                <a:spcPts val="0"/>
              </a:spcAft>
              <a:buSzPts val="1400"/>
              <a:buChar char="-"/>
            </a:pPr>
            <a:r>
              <a:rPr lang="en" sz="1400"/>
              <a:t>Modeling query and document as a bag-of-words and weighting each term by TF-IDF</a:t>
            </a:r>
            <a:endParaRPr sz="1400"/>
          </a:p>
          <a:p>
            <a:pPr indent="-317500" lvl="0" marL="457200" rtl="0" algn="l">
              <a:spcBef>
                <a:spcPts val="0"/>
              </a:spcBef>
              <a:spcAft>
                <a:spcPts val="0"/>
              </a:spcAft>
              <a:buSzPts val="1400"/>
              <a:buChar char="-"/>
            </a:pPr>
            <a:r>
              <a:rPr lang="en" sz="1400"/>
              <a:t>Generate top paragraphs or segments that could contain the answer </a:t>
            </a:r>
            <a:endParaRPr sz="1400"/>
          </a:p>
          <a:p>
            <a:pPr indent="-342900" lvl="0" marL="457200" rtl="0" algn="l">
              <a:spcBef>
                <a:spcPts val="0"/>
              </a:spcBef>
              <a:spcAft>
                <a:spcPts val="0"/>
              </a:spcAft>
              <a:buSzPts val="1800"/>
              <a:buAutoNum type="arabicPeriod"/>
            </a:pPr>
            <a:r>
              <a:rPr lang="en"/>
              <a:t>Framing the answer (Question Answering) : Potential baseline models:-</a:t>
            </a:r>
            <a:endParaRPr/>
          </a:p>
          <a:p>
            <a:pPr indent="-317500" lvl="1" marL="914400" rtl="0" algn="l">
              <a:spcBef>
                <a:spcPts val="0"/>
              </a:spcBef>
              <a:spcAft>
                <a:spcPts val="0"/>
              </a:spcAft>
              <a:buSzPts val="1400"/>
              <a:buChar char="○"/>
            </a:pPr>
            <a:r>
              <a:rPr lang="en"/>
              <a:t>BERT variants</a:t>
            </a:r>
            <a:endParaRPr/>
          </a:p>
          <a:p>
            <a:pPr indent="-317500" lvl="1" marL="914400" rtl="0" algn="l">
              <a:spcBef>
                <a:spcPts val="0"/>
              </a:spcBef>
              <a:spcAft>
                <a:spcPts val="0"/>
              </a:spcAft>
              <a:buSzPts val="1400"/>
              <a:buChar char="○"/>
            </a:pPr>
            <a:r>
              <a:rPr lang="en"/>
              <a:t>BiDAF</a:t>
            </a:r>
            <a:endParaRPr/>
          </a:p>
          <a:p>
            <a:pPr indent="-317500" lvl="1" marL="914400" rtl="0" algn="l">
              <a:spcBef>
                <a:spcPts val="0"/>
              </a:spcBef>
              <a:spcAft>
                <a:spcPts val="0"/>
              </a:spcAft>
              <a:buSzPts val="1400"/>
              <a:buChar char="○"/>
            </a:pPr>
            <a:r>
              <a:rPr lang="en"/>
              <a:t>Bi-Directional LSTM</a:t>
            </a:r>
            <a:endParaRPr/>
          </a:p>
          <a:p>
            <a:pPr indent="457200" lvl="0" marL="0" rtl="0" algn="l">
              <a:spcBef>
                <a:spcPts val="1200"/>
              </a:spcBef>
              <a:spcAft>
                <a:spcPts val="1200"/>
              </a:spcAft>
              <a:buNone/>
            </a:pPr>
            <a:r>
              <a:rPr lang="en"/>
              <a:t>These are then fine-tuned on the policy QnA dataset. The results from the top paragraphs can be combined to provide the final answer.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Interpretability</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results produced by the model could be due to several reasons, such as:</a:t>
            </a:r>
            <a:endParaRPr/>
          </a:p>
          <a:p>
            <a:pPr indent="-325755" lvl="0" marL="457200" rtl="0" algn="l">
              <a:spcBef>
                <a:spcPts val="1200"/>
              </a:spcBef>
              <a:spcAft>
                <a:spcPts val="0"/>
              </a:spcAft>
              <a:buSzPct val="100000"/>
              <a:buAutoNum type="arabicPeriod"/>
            </a:pPr>
            <a:r>
              <a:rPr lang="en"/>
              <a:t>Influence of Training examples</a:t>
            </a:r>
            <a:endParaRPr/>
          </a:p>
          <a:p>
            <a:pPr indent="-325755" lvl="0" marL="457200" rtl="0" algn="l">
              <a:spcBef>
                <a:spcPts val="0"/>
              </a:spcBef>
              <a:spcAft>
                <a:spcPts val="0"/>
              </a:spcAft>
              <a:buSzPct val="100000"/>
              <a:buAutoNum type="arabicPeriod"/>
            </a:pPr>
            <a:r>
              <a:rPr lang="en"/>
              <a:t>Decision Rules of the Model</a:t>
            </a:r>
            <a:endParaRPr/>
          </a:p>
          <a:p>
            <a:pPr indent="-325755" lvl="0" marL="457200" rtl="0" algn="l">
              <a:spcBef>
                <a:spcPts val="0"/>
              </a:spcBef>
              <a:spcAft>
                <a:spcPts val="0"/>
              </a:spcAft>
              <a:buSzPct val="100000"/>
              <a:buAutoNum type="arabicPeriod"/>
            </a:pPr>
            <a:r>
              <a:rPr lang="en"/>
              <a:t>Structure of Input</a:t>
            </a:r>
            <a:endParaRPr/>
          </a:p>
          <a:p>
            <a:pPr indent="0" lvl="0" marL="0" rtl="0" algn="l">
              <a:spcBef>
                <a:spcPts val="1200"/>
              </a:spcBef>
              <a:spcAft>
                <a:spcPts val="0"/>
              </a:spcAft>
              <a:buNone/>
            </a:pPr>
            <a:r>
              <a:rPr lang="en"/>
              <a:t>We aim to explore a few options to be able to provide interpretable results in terms of the input and decision rules. Some approaches include :</a:t>
            </a:r>
            <a:endParaRPr/>
          </a:p>
          <a:p>
            <a:pPr indent="-304165" lvl="1" marL="914400" rtl="0" algn="l">
              <a:spcBef>
                <a:spcPts val="1200"/>
              </a:spcBef>
              <a:spcAft>
                <a:spcPts val="0"/>
              </a:spcAft>
              <a:buClr>
                <a:srgbClr val="000000"/>
              </a:buClr>
              <a:buSzPct val="100000"/>
              <a:buChar char="○"/>
            </a:pPr>
            <a:r>
              <a:rPr lang="en">
                <a:solidFill>
                  <a:srgbClr val="000000"/>
                </a:solidFill>
              </a:rPr>
              <a:t>Saliency maps using :-</a:t>
            </a:r>
            <a:endParaRPr>
              <a:solidFill>
                <a:srgbClr val="000000"/>
              </a:solidFill>
            </a:endParaRPr>
          </a:p>
          <a:p>
            <a:pPr indent="-304164" lvl="2" marL="1371600" rtl="0" algn="l">
              <a:spcBef>
                <a:spcPts val="0"/>
              </a:spcBef>
              <a:spcAft>
                <a:spcPts val="0"/>
              </a:spcAft>
              <a:buClr>
                <a:srgbClr val="000000"/>
              </a:buClr>
              <a:buSzPct val="100000"/>
              <a:buChar char="■"/>
            </a:pPr>
            <a:r>
              <a:rPr lang="en">
                <a:solidFill>
                  <a:srgbClr val="000000"/>
                </a:solidFill>
              </a:rPr>
              <a:t>Gradients</a:t>
            </a:r>
            <a:endParaRPr>
              <a:solidFill>
                <a:srgbClr val="000000"/>
              </a:solidFill>
            </a:endParaRPr>
          </a:p>
          <a:p>
            <a:pPr indent="-304164" lvl="2" marL="1371600" rtl="0" algn="l">
              <a:spcBef>
                <a:spcPts val="0"/>
              </a:spcBef>
              <a:spcAft>
                <a:spcPts val="0"/>
              </a:spcAft>
              <a:buClr>
                <a:srgbClr val="000000"/>
              </a:buClr>
              <a:buSzPct val="100000"/>
              <a:buChar char="■"/>
            </a:pPr>
            <a:r>
              <a:rPr lang="en">
                <a:solidFill>
                  <a:srgbClr val="000000"/>
                </a:solidFill>
              </a:rPr>
              <a:t>Perturbations</a:t>
            </a:r>
            <a:endParaRPr>
              <a:solidFill>
                <a:srgbClr val="000000"/>
              </a:solidFill>
            </a:endParaRPr>
          </a:p>
          <a:p>
            <a:pPr indent="-304165" lvl="1" marL="914400" rtl="0" algn="l">
              <a:spcBef>
                <a:spcPts val="0"/>
              </a:spcBef>
              <a:spcAft>
                <a:spcPts val="0"/>
              </a:spcAft>
              <a:buClr>
                <a:srgbClr val="000000"/>
              </a:buClr>
              <a:buSzPct val="100000"/>
              <a:buChar char="○"/>
            </a:pPr>
            <a:r>
              <a:rPr lang="en">
                <a:solidFill>
                  <a:srgbClr val="000000"/>
                </a:solidFill>
              </a:rPr>
              <a:t>Perturbation based methods</a:t>
            </a:r>
            <a:endParaRPr>
              <a:solidFill>
                <a:srgbClr val="000000"/>
              </a:solidFill>
            </a:endParaRPr>
          </a:p>
          <a:p>
            <a:pPr indent="-304165" lvl="1" marL="914400" rtl="0" algn="l">
              <a:spcBef>
                <a:spcPts val="0"/>
              </a:spcBef>
              <a:spcAft>
                <a:spcPts val="0"/>
              </a:spcAft>
              <a:buClr>
                <a:srgbClr val="000000"/>
              </a:buClr>
              <a:buSzPct val="100000"/>
              <a:buChar char="○"/>
            </a:pPr>
            <a:r>
              <a:rPr lang="en">
                <a:solidFill>
                  <a:srgbClr val="000000"/>
                </a:solidFill>
              </a:rPr>
              <a:t>Adversarial example generation and attack</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Adversarial Attacks and Generation</a:t>
            </a:r>
            <a:endParaRPr/>
          </a:p>
        </p:txBody>
      </p:sp>
      <p:pic>
        <p:nvPicPr>
          <p:cNvPr id="110" name="Google Shape;110;p21"/>
          <p:cNvPicPr preferRelativeResize="0"/>
          <p:nvPr/>
        </p:nvPicPr>
        <p:blipFill>
          <a:blip r:embed="rId3">
            <a:alphaModFix/>
          </a:blip>
          <a:stretch>
            <a:fillRect/>
          </a:stretch>
        </p:blipFill>
        <p:spPr>
          <a:xfrm>
            <a:off x="311699" y="1160400"/>
            <a:ext cx="4708196" cy="339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