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Garamon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8lo0L2gSTCTqhHaCvC7z2CAD7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Garamond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Garamond-italic.fntdata"/><Relationship Id="rId14" Type="http://schemas.openxmlformats.org/officeDocument/2006/relationships/slide" Target="slides/slide10.xml"/><Relationship Id="rId36" Type="http://schemas.openxmlformats.org/officeDocument/2006/relationships/font" Target="fonts/Garamond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Garamon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6ae755c7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6ae755c7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6ae755c7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6ae755c7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6ae755c7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e6ae755c79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ae755c7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ae755c7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e6ae755c79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e755c7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e755c7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e6ae755c7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6ae755c7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6ae755c7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e6ae755c7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6ae755c7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6ae755c7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e6ae755c7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6ae755c7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6ae755c7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aramond"/>
                <a:ea typeface="Garamond"/>
                <a:cs typeface="Garamond"/>
                <a:sym typeface="Garamond"/>
              </a:rPr>
              <a:t>Skewness before fixing &amp; after fixing</a:t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5" name="Google Shape;295;ge6ae755c7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7c050ad66_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7c050ad66_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7c050ad66_4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6ae755c79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6ae755c79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e6ae755c79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0aef07b2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a80aef07b2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a80aef07b2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c050ad66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c050ad66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e7c050ad66_4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6ae755c79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6ae755c79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e6ae755c79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6ae755c79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6ae755c79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e6ae755c79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c050ad66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c050ad66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7c050ad66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0aef07b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a80aef07b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a80aef07b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0aef07b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a80aef07b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a80aef07b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c050ad66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c050ad66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7c050ad66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0aef07b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a80aef07b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a80aef07b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acbd1c4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7acbd1c4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e7acbd1c4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7c050ad66_4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7c050ad66_4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7c050ad66_4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Google Shape;2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6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4" name="Google Shape;2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6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Arial"/>
              <a:buNone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8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0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1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4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4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4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43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3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31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3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3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34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Google Shape;11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2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13" name="Google Shape;1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slide" Target="/ppt/slides/slide6.xml"/><Relationship Id="rId13" Type="http://schemas.openxmlformats.org/officeDocument/2006/relationships/image" Target="../media/image7.png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/ppt/slides/slide21.xml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kaggle.com/mmattson/who-national-life-expectancy?select=who_life_exp.csv" TargetMode="External"/><Relationship Id="rId4" Type="http://schemas.openxmlformats.org/officeDocument/2006/relationships/hyperlink" Target="https://ourworldindata.org/life-expectancy" TargetMode="External"/><Relationship Id="rId5" Type="http://schemas.openxmlformats.org/officeDocument/2006/relationships/hyperlink" Target="https://population.un.org/wpp/Download/Standard/Mortality/" TargetMode="External"/><Relationship Id="rId6" Type="http://schemas.openxmlformats.org/officeDocument/2006/relationships/hyperlink" Target="https://unctadstat.unctad.org/EN/Classifications.html" TargetMode="External"/><Relationship Id="rId7" Type="http://schemas.openxmlformats.org/officeDocument/2006/relationships/hyperlink" Target="https://unctadstat.unctad.org/EN/Classifications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"/>
          <p:cNvGrpSpPr/>
          <p:nvPr/>
        </p:nvGrpSpPr>
        <p:grpSpPr>
          <a:xfrm>
            <a:off x="-15735" y="0"/>
            <a:ext cx="12229961" cy="6856213"/>
            <a:chOff x="-15736" y="0"/>
            <a:chExt cx="12229962" cy="6856214"/>
          </a:xfrm>
        </p:grpSpPr>
        <p:pic>
          <p:nvPicPr>
            <p:cNvPr id="152" name="Google Shape;15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Google Shape;156;p1"/>
          <p:cNvCxnSpPr/>
          <p:nvPr/>
        </p:nvCxnSpPr>
        <p:spPr>
          <a:xfrm>
            <a:off x="1396168" y="2421465"/>
            <a:ext cx="940729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"/>
          <p:cNvGrpSpPr/>
          <p:nvPr/>
        </p:nvGrpSpPr>
        <p:grpSpPr>
          <a:xfrm>
            <a:off x="-15735" y="0"/>
            <a:ext cx="12229961" cy="6856213"/>
            <a:chOff x="-15736" y="0"/>
            <a:chExt cx="12229962" cy="6856214"/>
          </a:xfrm>
        </p:grpSpPr>
        <p:pic>
          <p:nvPicPr>
            <p:cNvPr id="159" name="Google Shape;15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094412" y="982132"/>
            <a:ext cx="4802184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3100"/>
              <a:buNone/>
            </a:pPr>
            <a:r>
              <a:rPr b="1" lang="en-US" sz="3933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Life Expectancy</a:t>
            </a:r>
            <a:endParaRPr b="1" sz="5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092644" y="1092200"/>
            <a:ext cx="4517100" cy="4515000"/>
          </a:xfrm>
          <a:prstGeom prst="rect">
            <a:avLst/>
          </a:prstGeom>
          <a:solidFill>
            <a:schemeClr val="lt1"/>
          </a:solidFill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"/>
          <p:cNvCxnSpPr/>
          <p:nvPr/>
        </p:nvCxnSpPr>
        <p:spPr>
          <a:xfrm>
            <a:off x="6094412" y="2400639"/>
            <a:ext cx="4802184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5904250" y="2556925"/>
            <a:ext cx="55074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ct val="88461"/>
              <a:buNone/>
            </a:pPr>
            <a:r>
              <a:rPr b="1" lang="en-US" sz="2600">
                <a:solidFill>
                  <a:srgbClr val="5B0F00"/>
                </a:solidFill>
                <a:latin typeface="Garamond"/>
                <a:ea typeface="Garamond"/>
                <a:cs typeface="Garamond"/>
                <a:sym typeface="Garamond"/>
              </a:rPr>
              <a:t>Project Team</a:t>
            </a:r>
            <a:endParaRPr b="1" sz="2600">
              <a:solidFill>
                <a:srgbClr val="5B0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ct val="88461"/>
              <a:buNone/>
            </a:pPr>
            <a:r>
              <a:t/>
            </a:r>
            <a:endParaRPr b="1" sz="2600">
              <a:solidFill>
                <a:srgbClr val="5B0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7262" lvl="0" marL="63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263"/>
              <a:buFont typeface="Garamond"/>
              <a:buChar char="•"/>
            </a:pPr>
            <a:r>
              <a:rPr b="1" lang="en-US" sz="1900">
                <a:solidFill>
                  <a:srgbClr val="792D26"/>
                </a:solidFill>
                <a:latin typeface="Garamond"/>
                <a:ea typeface="Garamond"/>
                <a:cs typeface="Garamond"/>
                <a:sym typeface="Garamond"/>
              </a:rPr>
              <a:t>Neel Shah 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  <a:p>
            <a:pPr indent="7262" lvl="0" marL="63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263"/>
              <a:buFont typeface="Garamond"/>
              <a:buChar char="•"/>
            </a:pPr>
            <a:r>
              <a:rPr b="1" lang="en-US" sz="1900">
                <a:solidFill>
                  <a:srgbClr val="792D26"/>
                </a:solidFill>
                <a:latin typeface="Garamond"/>
                <a:ea typeface="Garamond"/>
                <a:cs typeface="Garamond"/>
                <a:sym typeface="Garamond"/>
              </a:rPr>
              <a:t>Xi Lin(Linsey) 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  <a:p>
            <a:pPr indent="7262" lvl="0" marL="63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263"/>
              <a:buFont typeface="Garamond"/>
              <a:buChar char="•"/>
            </a:pPr>
            <a:r>
              <a:rPr b="1" lang="en-US" sz="1900">
                <a:solidFill>
                  <a:srgbClr val="792D26"/>
                </a:solidFill>
                <a:latin typeface="Garamond"/>
                <a:ea typeface="Garamond"/>
                <a:cs typeface="Garamond"/>
                <a:sym typeface="Garamond"/>
              </a:rPr>
              <a:t>Suneeth Sreedharan 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  <a:p>
            <a:pPr indent="7262" lvl="0" marL="63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263"/>
              <a:buFont typeface="Garamond"/>
              <a:buChar char="•"/>
            </a:pPr>
            <a:r>
              <a:rPr b="1" lang="en-US" sz="1900">
                <a:solidFill>
                  <a:srgbClr val="792D26"/>
                </a:solidFill>
                <a:latin typeface="Garamond"/>
                <a:ea typeface="Garamond"/>
                <a:cs typeface="Garamond"/>
                <a:sym typeface="Garamond"/>
              </a:rPr>
              <a:t>Ruchee Shorey 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  <a:p>
            <a:pPr indent="7262" lvl="0" marL="63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263"/>
              <a:buFont typeface="Garamond"/>
              <a:buChar char="•"/>
            </a:pPr>
            <a:r>
              <a:rPr b="1" lang="en-US" sz="1900">
                <a:solidFill>
                  <a:srgbClr val="792D26"/>
                </a:solidFill>
                <a:latin typeface="Garamond"/>
                <a:ea typeface="Garamond"/>
                <a:cs typeface="Garamond"/>
                <a:sym typeface="Garamond"/>
              </a:rPr>
              <a:t>Sindhu Preethi Gokarakonda Venkata Naga Sai</a:t>
            </a:r>
            <a:endParaRPr b="1" sz="19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20"/>
              </a:spcBef>
              <a:spcAft>
                <a:spcPts val="800"/>
              </a:spcAft>
              <a:buSzPct val="86238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644" y="1090994"/>
            <a:ext cx="4517100" cy="45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e6ae755c7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50" y="689175"/>
            <a:ext cx="10453901" cy="5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e6ae755c79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75" y="3026525"/>
            <a:ext cx="10044251" cy="14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e6ae755c79_0_53"/>
          <p:cNvSpPr txBox="1"/>
          <p:nvPr/>
        </p:nvSpPr>
        <p:spPr>
          <a:xfrm>
            <a:off x="2579325" y="1259300"/>
            <a:ext cx="676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After retraining, there are no null values</a:t>
            </a:r>
            <a:endParaRPr sz="3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e6ae755c7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50" y="812650"/>
            <a:ext cx="3708025" cy="5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e6ae755c79_0_23"/>
          <p:cNvSpPr txBox="1"/>
          <p:nvPr/>
        </p:nvSpPr>
        <p:spPr>
          <a:xfrm>
            <a:off x="5886950" y="895175"/>
            <a:ext cx="4809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After Handling and Imputation</a:t>
            </a:r>
            <a:endParaRPr b="1" sz="3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0" name="Google Shape;270;ge6ae755c79_0_23"/>
          <p:cNvSpPr txBox="1"/>
          <p:nvPr/>
        </p:nvSpPr>
        <p:spPr>
          <a:xfrm>
            <a:off x="5962850" y="2680775"/>
            <a:ext cx="5265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600"/>
              <a:buFont typeface="Garamond"/>
              <a:buChar char="●"/>
            </a:pPr>
            <a:r>
              <a:rPr lang="en-US" sz="2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Replace Missing Values Associated with Country Feature Mean.</a:t>
            </a:r>
            <a:endParaRPr sz="2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600"/>
              <a:buFont typeface="Garamond"/>
              <a:buChar char="●"/>
            </a:pPr>
            <a:r>
              <a:rPr lang="en-US" sz="2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The remaining nulls are low in %, and hence will be retained.</a:t>
            </a:r>
            <a:endParaRPr sz="2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e6ae755c7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25" y="1806175"/>
            <a:ext cx="10302173" cy="421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e6ae755c79_0_0"/>
          <p:cNvSpPr txBox="1"/>
          <p:nvPr/>
        </p:nvSpPr>
        <p:spPr>
          <a:xfrm>
            <a:off x="1122775" y="925525"/>
            <a:ext cx="535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Outliers</a:t>
            </a:r>
            <a:endParaRPr b="1" sz="4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e6ae755c7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00" y="2822750"/>
            <a:ext cx="10484224" cy="26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6ae755c79_0_8"/>
          <p:cNvSpPr txBox="1"/>
          <p:nvPr/>
        </p:nvSpPr>
        <p:spPr>
          <a:xfrm>
            <a:off x="1092425" y="1092425"/>
            <a:ext cx="937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After Handling Outliers</a:t>
            </a:r>
            <a:endParaRPr b="1" sz="39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e6ae755c7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75" y="705525"/>
            <a:ext cx="6827650" cy="54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6ae755c79_0_31"/>
          <p:cNvSpPr txBox="1"/>
          <p:nvPr/>
        </p:nvSpPr>
        <p:spPr>
          <a:xfrm>
            <a:off x="1365500" y="2063475"/>
            <a:ext cx="282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Visualizing Skewness</a:t>
            </a:r>
            <a:endParaRPr b="1" sz="4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e6ae755c7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25" y="1030994"/>
            <a:ext cx="4809700" cy="507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6ae755c79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175" y="1030994"/>
            <a:ext cx="4809700" cy="507598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e6ae755c79_0_43"/>
          <p:cNvSpPr/>
          <p:nvPr/>
        </p:nvSpPr>
        <p:spPr>
          <a:xfrm>
            <a:off x="5667000" y="3186250"/>
            <a:ext cx="8100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7c050ad66_4_15"/>
          <p:cNvSpPr txBox="1"/>
          <p:nvPr>
            <p:ph idx="1" type="body"/>
          </p:nvPr>
        </p:nvSpPr>
        <p:spPr>
          <a:xfrm>
            <a:off x="829500" y="1151400"/>
            <a:ext cx="10533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200"/>
              <a:buFont typeface="Arial"/>
              <a:buNone/>
            </a:pPr>
            <a:r>
              <a:rPr b="1" lang="en-US" sz="5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Modeling</a:t>
            </a:r>
            <a:endParaRPr b="1" sz="5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e7c050ad66_4_15"/>
          <p:cNvSpPr/>
          <p:nvPr/>
        </p:nvSpPr>
        <p:spPr>
          <a:xfrm>
            <a:off x="3595900" y="2731050"/>
            <a:ext cx="940800" cy="84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6ae755c79_0_62"/>
          <p:cNvSpPr txBox="1"/>
          <p:nvPr>
            <p:ph type="title"/>
          </p:nvPr>
        </p:nvSpPr>
        <p:spPr>
          <a:xfrm>
            <a:off x="914550" y="713100"/>
            <a:ext cx="103629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Logistic Regression</a:t>
            </a:r>
            <a:endParaRPr b="1" sz="40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13" name="Google Shape;313;ge6ae755c7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00" y="1566050"/>
            <a:ext cx="10526399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>
            <p:ph type="title"/>
          </p:nvPr>
        </p:nvSpPr>
        <p:spPr>
          <a:xfrm>
            <a:off x="805070" y="559696"/>
            <a:ext cx="10575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n-US" sz="40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Decision Tree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19" name="Google Shape;3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75" y="1561900"/>
            <a:ext cx="102870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3" name="Google Shape;17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Google Shape;177;p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14300" sx="99000" rotWithShape="0" algn="t" dir="5400000" dist="127000" sy="9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>
            <p:ph type="title"/>
          </p:nvPr>
        </p:nvSpPr>
        <p:spPr>
          <a:xfrm>
            <a:off x="1055600" y="1055075"/>
            <a:ext cx="26880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Table of Contents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5470072" y="806848"/>
            <a:ext cx="5914209" cy="5244300"/>
            <a:chOff x="0" y="2178"/>
            <a:chExt cx="5914209" cy="5244300"/>
          </a:xfrm>
        </p:grpSpPr>
        <p:sp>
          <p:nvSpPr>
            <p:cNvPr id="184" name="Google Shape;184;p2"/>
            <p:cNvSpPr/>
            <p:nvPr/>
          </p:nvSpPr>
          <p:spPr>
            <a:xfrm>
              <a:off x="0" y="2178"/>
              <a:ext cx="5914209" cy="11040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979" y="250592"/>
              <a:ext cx="607234" cy="60723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275192" y="2178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1275192" y="2178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825" lIns="116825" spcFirstLastPara="1" rIns="116825" wrap="square" tIns="116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D19"/>
                </a:buClr>
                <a:buSzPts val="2200"/>
                <a:buFont typeface="Arial"/>
                <a:buNone/>
              </a:pPr>
              <a:r>
                <a:rPr i="0" lang="en-US" sz="3400" cap="none" strike="noStrike">
                  <a:solidFill>
                    <a:schemeClr val="dk1"/>
                  </a:solidFill>
                  <a:uFill>
                    <a:noFill/>
                  </a:uFill>
                  <a:latin typeface="Garamond"/>
                  <a:ea typeface="Garamond"/>
                  <a:cs typeface="Garamond"/>
                  <a:sym typeface="Garamond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Overview</a:t>
              </a:r>
              <a:endParaRPr i="0" sz="3400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0" y="1392768"/>
              <a:ext cx="5914209" cy="11040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33979" y="1630671"/>
              <a:ext cx="607234" cy="60723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275192" y="1382257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1275192" y="1382257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825" lIns="116825" spcFirstLastPara="1" rIns="116825" wrap="square" tIns="116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D19"/>
                </a:buClr>
                <a:buSzPts val="2200"/>
                <a:buFont typeface="Arial"/>
                <a:buNone/>
              </a:pPr>
              <a:r>
                <a:rPr i="0" lang="en-US" sz="3400" cap="none" strike="noStrike">
                  <a:solidFill>
                    <a:schemeClr val="dk1"/>
                  </a:solidFill>
                  <a:uFill>
                    <a:noFill/>
                  </a:uFill>
                  <a:latin typeface="Garamond"/>
                  <a:ea typeface="Garamond"/>
                  <a:cs typeface="Garamond"/>
                  <a:sym typeface="Garamond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Objective &amp; EDA</a:t>
              </a:r>
              <a:endParaRPr i="0" sz="3400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0" y="2762336"/>
              <a:ext cx="5914209" cy="11040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33979" y="3010750"/>
              <a:ext cx="607234" cy="60723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275192" y="2762336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1275192" y="2762336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825" lIns="116825" spcFirstLastPara="1" rIns="116825" wrap="square" tIns="116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D19"/>
                </a:buClr>
                <a:buSzPts val="2200"/>
                <a:buFont typeface="Arial"/>
                <a:buNone/>
              </a:pPr>
              <a:r>
                <a:rPr i="0" lang="en-US" sz="3400" cap="none" strike="noStrike">
                  <a:solidFill>
                    <a:schemeClr val="dk1"/>
                  </a:solidFill>
                  <a:uFill>
                    <a:noFill/>
                  </a:uFill>
                  <a:latin typeface="Garamond"/>
                  <a:ea typeface="Garamond"/>
                  <a:cs typeface="Garamond"/>
                  <a:sym typeface="Garamond"/>
                  <a:hlinkClick action="ppaction://hlinksldjump"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Modeling</a:t>
              </a:r>
              <a:endParaRPr i="0" sz="3400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0" y="4142415"/>
              <a:ext cx="5914209" cy="110406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33979" y="4390829"/>
              <a:ext cx="607234" cy="60723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275192" y="4142415"/>
              <a:ext cx="4639016" cy="1104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 txBox="1"/>
            <p:nvPr/>
          </p:nvSpPr>
          <p:spPr>
            <a:xfrm>
              <a:off x="1275192" y="4142415"/>
              <a:ext cx="46389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825" lIns="116825" spcFirstLastPara="1" rIns="116825" wrap="square" tIns="116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3400">
                  <a:solidFill>
                    <a:schemeClr val="dk1"/>
                  </a:solidFill>
                  <a:uFill>
                    <a:noFill/>
                  </a:uFill>
                  <a:latin typeface="Garamond"/>
                  <a:ea typeface="Garamond"/>
                  <a:cs typeface="Garamond"/>
                  <a:sym typeface="Garamond"/>
                  <a:hlinkClick action="ppaction://hlinksldjump"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Conclusion</a:t>
              </a:r>
              <a:endParaRPr i="0" sz="3400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80aef07b2_0_69"/>
          <p:cNvSpPr txBox="1"/>
          <p:nvPr/>
        </p:nvSpPr>
        <p:spPr>
          <a:xfrm>
            <a:off x="919800" y="645475"/>
            <a:ext cx="103524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4000" u="none" cap="none" strike="noStrike">
                <a:solidFill>
                  <a:srgbClr val="5B0F00"/>
                </a:solidFill>
                <a:latin typeface="Garamond"/>
                <a:ea typeface="Garamond"/>
                <a:cs typeface="Garamond"/>
                <a:sym typeface="Garamond"/>
              </a:rPr>
              <a:t>Random Forest</a:t>
            </a:r>
            <a:endParaRPr b="1" i="0" sz="4000" u="none" cap="none" strike="noStrike">
              <a:solidFill>
                <a:srgbClr val="5B0F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26" name="Google Shape;326;ga80aef07b2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84150"/>
            <a:ext cx="10287000" cy="44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"/>
          <p:cNvSpPr txBox="1"/>
          <p:nvPr>
            <p:ph idx="1" type="body"/>
          </p:nvPr>
        </p:nvSpPr>
        <p:spPr>
          <a:xfrm>
            <a:off x="729050" y="1122775"/>
            <a:ext cx="10639200" cy="4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5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 sz="5600"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44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3141400" y="3019350"/>
            <a:ext cx="910200" cy="75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7c050ad66_4_24"/>
          <p:cNvSpPr txBox="1"/>
          <p:nvPr>
            <p:ph idx="1" type="body"/>
          </p:nvPr>
        </p:nvSpPr>
        <p:spPr>
          <a:xfrm>
            <a:off x="880000" y="804150"/>
            <a:ext cx="10469100" cy="5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Insights</a:t>
            </a:r>
            <a:endParaRPr b="1" sz="40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Unique about data :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Time series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Imbalances :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Nulls, Outliers, Skewness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Problems Faced: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Messy data (outliers, null values, skewness) and continuous nature of features.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Resolving the issues :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 Non-normalized data handling, using substituting Country-group mean, imputing the null values, winsoring, scalar and log transformation.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6ae755c79_0_86"/>
          <p:cNvSpPr txBox="1"/>
          <p:nvPr>
            <p:ph idx="1" type="body"/>
          </p:nvPr>
        </p:nvSpPr>
        <p:spPr>
          <a:xfrm>
            <a:off x="880000" y="834500"/>
            <a:ext cx="10896300" cy="5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Creating additional features/variables: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Modified the predictor feature-life expectancy which is continuous in nature &amp; Created Life-expectancy class/groups to fit the classier model.</a:t>
            </a:r>
            <a:endParaRPr b="1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Models: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Logistic Regression, Decision Tree, Random Forest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Evaluation :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RSME, test set scores &amp; model accuracy, classification report recall, precision &amp; accuracy.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Best Results: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Random Forest with 0.97 accuracy.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6ae755c79_0_103"/>
          <p:cNvSpPr txBox="1"/>
          <p:nvPr>
            <p:ph idx="1" type="body"/>
          </p:nvPr>
        </p:nvSpPr>
        <p:spPr>
          <a:xfrm>
            <a:off x="880000" y="895175"/>
            <a:ext cx="10590600" cy="5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Future Work</a:t>
            </a:r>
            <a:endParaRPr b="1" sz="30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Applying Dimension Reduction Techniques like PCA.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Work on getting more clean data and extrapolating the data collection till 2021.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400"/>
              <a:buFont typeface="Garamond"/>
              <a:buChar char="●"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Suggestions:</a:t>
            </a:r>
            <a:endParaRPr b="1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Better the data, better the model building and accuracy, and focus on cleaning the data.</a:t>
            </a:r>
            <a:endParaRPr sz="2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Enrich with further attributes like Countries Status; this will give a better understanding on developed and developing countries[4]. </a:t>
            </a:r>
            <a:endParaRPr sz="2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Implementing the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Dimension Reduction Techniques like PCA.</a:t>
            </a:r>
            <a:endParaRPr sz="22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776942" y="593367"/>
            <a:ext cx="1061421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800"/>
              <a:buNone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776942" y="1536633"/>
            <a:ext cx="10614212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Dataset : </a:t>
            </a:r>
            <a:r>
              <a:rPr lang="en-US" u="sng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https://www.kaggle.com/mmattson/who-national-life-expectancy?select=who_life_exp.csv</a:t>
            </a:r>
            <a:endParaRPr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●"/>
            </a:pP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[1]</a:t>
            </a:r>
            <a:r>
              <a:rPr lang="en-US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u="sng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https://ourworldindata.org/life-expectancy</a:t>
            </a:r>
            <a:endParaRPr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●"/>
            </a:pP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[2] </a:t>
            </a:r>
            <a:r>
              <a:rPr lang="en-US" u="sng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https://population.un.org/wpp/Download/Standard/Mortality/</a:t>
            </a:r>
            <a:endParaRPr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●"/>
            </a:pP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[3] </a:t>
            </a:r>
            <a:r>
              <a:rPr lang="en-US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u="sng">
                <a:solidFill>
                  <a:srgbClr val="00B0F0"/>
                </a:solidFill>
                <a:latin typeface="Garamond"/>
                <a:ea typeface="Garamond"/>
                <a:cs typeface="Garamond"/>
                <a:sym typeface="Garamo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https://unctadstat.unctad.org/EN/Classifications.html</a:t>
            </a:r>
            <a:endParaRPr>
              <a:solidFill>
                <a:srgbClr val="00B0F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●"/>
            </a:pPr>
            <a:r>
              <a:rPr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[4]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u="sng">
                <a:solidFill>
                  <a:srgbClr val="00B0F0"/>
                </a:solidFill>
                <a:highlight>
                  <a:srgbClr val="FFFFFF"/>
                </a:highlight>
                <a:latin typeface="Garamond"/>
                <a:ea typeface="Garamond"/>
                <a:cs typeface="Garamond"/>
                <a:sym typeface="Garamo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https://unctadstat.unctad.org/EN/Classifications.html</a:t>
            </a:r>
            <a:endParaRPr sz="1200">
              <a:solidFill>
                <a:srgbClr val="00B0F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812801" y="776941"/>
            <a:ext cx="10554447" cy="531489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304802" lvl="0" marL="15239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8000">
                <a:solidFill>
                  <a:srgbClr val="5B0F00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 b="1">
              <a:solidFill>
                <a:srgbClr val="5B0F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7c050ad66_4_0"/>
          <p:cNvSpPr txBox="1"/>
          <p:nvPr>
            <p:ph idx="1" type="body"/>
          </p:nvPr>
        </p:nvSpPr>
        <p:spPr>
          <a:xfrm>
            <a:off x="831150" y="1162050"/>
            <a:ext cx="10529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OVERVIEW</a:t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ge7c050ad66_4_0"/>
          <p:cNvSpPr/>
          <p:nvPr/>
        </p:nvSpPr>
        <p:spPr>
          <a:xfrm>
            <a:off x="3262100" y="3019350"/>
            <a:ext cx="895200" cy="84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80aef07b2_0_18"/>
          <p:cNvSpPr txBox="1"/>
          <p:nvPr>
            <p:ph type="title"/>
          </p:nvPr>
        </p:nvSpPr>
        <p:spPr>
          <a:xfrm>
            <a:off x="836550" y="766326"/>
            <a:ext cx="1051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4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b="1" sz="39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523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ga80aef07b2_0_18"/>
          <p:cNvSpPr txBox="1"/>
          <p:nvPr>
            <p:ph idx="1" type="body"/>
          </p:nvPr>
        </p:nvSpPr>
        <p:spPr>
          <a:xfrm>
            <a:off x="836550" y="1606861"/>
            <a:ext cx="10518000" cy="4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98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000"/>
              <a:buFont typeface="Garamond"/>
              <a:buChar char="●"/>
            </a:pP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Life expectancy is a statistical measure of a typical period a human being is expected to live.</a:t>
            </a:r>
            <a:endParaRPr sz="2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98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000"/>
              <a:buFont typeface="Garamond"/>
              <a:buChar char="●"/>
            </a:pP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There have been numerous studies commenced on factors affecting life expectancy depending on various factors.</a:t>
            </a:r>
            <a:endParaRPr sz="2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98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000"/>
              <a:buFont typeface="Garamond"/>
              <a:buChar char="●"/>
            </a:pP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The project relies on accuracy of data and will emphasize immunizatio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n factors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, mortality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factors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, economic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factors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, social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factors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, and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other 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health</a:t>
            </a:r>
            <a:r>
              <a:rPr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 related factors.</a:t>
            </a:r>
            <a:endParaRPr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0aef07b2_0_12"/>
          <p:cNvSpPr txBox="1"/>
          <p:nvPr>
            <p:ph type="title"/>
          </p:nvPr>
        </p:nvSpPr>
        <p:spPr>
          <a:xfrm>
            <a:off x="827850" y="974868"/>
            <a:ext cx="10570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Data</a:t>
            </a:r>
            <a:endParaRPr sz="4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0" name="Google Shape;220;ga80aef07b2_0_12"/>
          <p:cNvSpPr txBox="1"/>
          <p:nvPr>
            <p:ph idx="1" type="body"/>
          </p:nvPr>
        </p:nvSpPr>
        <p:spPr>
          <a:xfrm>
            <a:off x="827850" y="2063475"/>
            <a:ext cx="105702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Data Size: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684 KB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Attributes: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32 columns to select from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Countries: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183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Data from Years represented: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2000-2016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Data originated from: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The World Health Organization &amp; United Nations website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7c050ad66_4_7"/>
          <p:cNvSpPr txBox="1"/>
          <p:nvPr>
            <p:ph idx="1" type="body"/>
          </p:nvPr>
        </p:nvSpPr>
        <p:spPr>
          <a:xfrm>
            <a:off x="823500" y="1151400"/>
            <a:ext cx="1054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Objective &amp; EDA</a:t>
            </a:r>
            <a:endParaRPr b="1" sz="5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e7c050ad66_4_7"/>
          <p:cNvSpPr/>
          <p:nvPr/>
        </p:nvSpPr>
        <p:spPr>
          <a:xfrm>
            <a:off x="2624850" y="2731075"/>
            <a:ext cx="964200" cy="84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80aef07b2_0_24"/>
          <p:cNvSpPr txBox="1"/>
          <p:nvPr>
            <p:ph type="title"/>
          </p:nvPr>
        </p:nvSpPr>
        <p:spPr>
          <a:xfrm>
            <a:off x="819125" y="731975"/>
            <a:ext cx="10552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Objective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4" name="Google Shape;234;ga80aef07b2_0_24"/>
          <p:cNvSpPr txBox="1"/>
          <p:nvPr>
            <p:ph idx="1" type="body"/>
          </p:nvPr>
        </p:nvSpPr>
        <p:spPr>
          <a:xfrm>
            <a:off x="819125" y="2125362"/>
            <a:ext cx="10552500" cy="3608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200"/>
              <a:buFont typeface="Garamond"/>
              <a:buChar char="●"/>
            </a:pPr>
            <a:r>
              <a:rPr lang="en-US" sz="28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Our primary goal: understanding how other immunizations, health, social and economic variables could affect this number. </a:t>
            </a:r>
            <a:endParaRPr sz="28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683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1D19"/>
              </a:buClr>
              <a:buSzPts val="2200"/>
              <a:buFont typeface="Garamond"/>
              <a:buChar char="●"/>
            </a:pPr>
            <a:r>
              <a:rPr lang="en-US" sz="2800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This type of information should allow governments to establish policies, regulations, and laws that could potentially enhance communities’ well-being.</a:t>
            </a:r>
            <a:endParaRPr sz="2800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acbd1c4e_0_0"/>
          <p:cNvSpPr txBox="1"/>
          <p:nvPr/>
        </p:nvSpPr>
        <p:spPr>
          <a:xfrm>
            <a:off x="1046900" y="637250"/>
            <a:ext cx="272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EDA</a:t>
            </a:r>
            <a:endParaRPr b="1" sz="39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1" name="Google Shape;241;ge7acbd1c4e_0_0"/>
          <p:cNvSpPr txBox="1"/>
          <p:nvPr>
            <p:ph type="title"/>
          </p:nvPr>
        </p:nvSpPr>
        <p:spPr>
          <a:xfrm>
            <a:off x="8680600" y="3142375"/>
            <a:ext cx="2729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11D19"/>
                </a:solidFill>
                <a:latin typeface="Garamond"/>
                <a:ea typeface="Garamond"/>
                <a:cs typeface="Garamond"/>
                <a:sym typeface="Garamond"/>
              </a:rPr>
              <a:t>Heatmap</a:t>
            </a:r>
            <a:endParaRPr b="1">
              <a:solidFill>
                <a:srgbClr val="511D19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42" name="Google Shape;242;ge7acbd1c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50" y="1422350"/>
            <a:ext cx="6584251" cy="47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e7c050ad66_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50" y="826900"/>
            <a:ext cx="7024899" cy="53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e7c050ad66_4_32"/>
          <p:cNvSpPr txBox="1"/>
          <p:nvPr/>
        </p:nvSpPr>
        <p:spPr>
          <a:xfrm>
            <a:off x="1122775" y="2310450"/>
            <a:ext cx="29283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rgbClr val="660000"/>
                </a:solidFill>
                <a:highlight>
                  <a:srgbClr val="FFFFFE"/>
                </a:highlight>
                <a:latin typeface="Garamond"/>
                <a:ea typeface="Garamond"/>
                <a:cs typeface="Garamond"/>
                <a:sym typeface="Garamond"/>
              </a:rPr>
              <a:t>Visualization of Nulls/NAs</a:t>
            </a:r>
            <a:endParaRPr b="1" sz="3700">
              <a:solidFill>
                <a:srgbClr val="660000"/>
              </a:solidFill>
              <a:highlight>
                <a:srgbClr val="FFFFFE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2020-12-09T00:24:22Z</dcterms:created>
  <dc:creator>Microsoft Office User</dc:creator>
</cp:coreProperties>
</file>