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6" roundtripDataSignature="AMtx7mgBx/ZflpO3B8ntIvKU1ip+eUcK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F5A1B"/>
              </a:buClr>
              <a:buSzPts val="6000"/>
              <a:buFont typeface="Rockwell"/>
              <a:buNone/>
              <a:defRPr sz="6000">
                <a:solidFill>
                  <a:srgbClr val="CF5A1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333336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671457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showMasterSp="0" type="vertTx">
  <p:cSld name="VERTICAL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89896" y="64846"/>
            <a:ext cx="952500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4846"/>
            <a:ext cx="99334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F5A1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2" type="sldNum"/>
          </p:nvPr>
        </p:nvSpPr>
        <p:spPr>
          <a:xfrm>
            <a:off x="671457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4846"/>
            <a:ext cx="99334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89896" y="64846"/>
            <a:ext cx="952500" cy="9810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F5A1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2" type="sldNum"/>
          </p:nvPr>
        </p:nvSpPr>
        <p:spPr>
          <a:xfrm>
            <a:off x="671457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showMasterSp="0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F5A1B"/>
              </a:buClr>
              <a:buSzPts val="4400"/>
              <a:buFont typeface="Rockwell"/>
              <a:buNone/>
              <a:defRPr>
                <a:solidFill>
                  <a:srgbClr val="CF5A1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" type="body"/>
          </p:nvPr>
        </p:nvSpPr>
        <p:spPr>
          <a:xfrm>
            <a:off x="838200" y="169068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  <a:defRPr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▪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0" type="dt"/>
          </p:nvPr>
        </p:nvSpPr>
        <p:spPr>
          <a:xfrm>
            <a:off x="655320" y="643703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F5A1B"/>
              </a:buClr>
              <a:buSzPts val="6000"/>
              <a:buFont typeface="Rockwel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14"/>
          <p:cNvSpPr txBox="1"/>
          <p:nvPr>
            <p:ph idx="12" type="sldNum"/>
          </p:nvPr>
        </p:nvSpPr>
        <p:spPr>
          <a:xfrm>
            <a:off x="831850" y="631331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5" name="Google Shape;25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89896" y="64846"/>
            <a:ext cx="952500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4846"/>
            <a:ext cx="99334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showMasterSp="0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89896" y="64846"/>
            <a:ext cx="952500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4846"/>
            <a:ext cx="99334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F5A1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2" type="sldNum"/>
          </p:nvPr>
        </p:nvSpPr>
        <p:spPr>
          <a:xfrm>
            <a:off x="685800" y="647386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showMasterSp="0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89896" y="64846"/>
            <a:ext cx="952500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4846"/>
            <a:ext cx="99334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1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F5A1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2" type="sldNum"/>
          </p:nvPr>
        </p:nvSpPr>
        <p:spPr>
          <a:xfrm>
            <a:off x="671457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showMasterSp="0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89896" y="64846"/>
            <a:ext cx="952500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4846"/>
            <a:ext cx="99334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F5A1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2" type="sldNum"/>
          </p:nvPr>
        </p:nvSpPr>
        <p:spPr>
          <a:xfrm>
            <a:off x="671457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89896" y="64846"/>
            <a:ext cx="952500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4846"/>
            <a:ext cx="99334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8"/>
          <p:cNvSpPr txBox="1"/>
          <p:nvPr>
            <p:ph idx="12" type="sldNum"/>
          </p:nvPr>
        </p:nvSpPr>
        <p:spPr>
          <a:xfrm>
            <a:off x="671457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89896" y="64846"/>
            <a:ext cx="952500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4846"/>
            <a:ext cx="99334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F5A1B"/>
              </a:buClr>
              <a:buSzPts val="3200"/>
              <a:buFont typeface="Rockwel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9"/>
          <p:cNvSpPr txBox="1"/>
          <p:nvPr>
            <p:ph idx="12" type="sldNum"/>
          </p:nvPr>
        </p:nvSpPr>
        <p:spPr>
          <a:xfrm>
            <a:off x="671457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89896" y="64846"/>
            <a:ext cx="952500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4846"/>
            <a:ext cx="99334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F5A1B"/>
              </a:buClr>
              <a:buSzPts val="3200"/>
              <a:buFont typeface="Rockwel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0"/>
          <p:cNvSpPr txBox="1"/>
          <p:nvPr>
            <p:ph idx="12" type="sldNum"/>
          </p:nvPr>
        </p:nvSpPr>
        <p:spPr>
          <a:xfrm>
            <a:off x="671457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7.xml"/><Relationship Id="rId10" Type="http://schemas.openxmlformats.org/officeDocument/2006/relationships/slideLayout" Target="../slideLayouts/slideLayout6.xml"/><Relationship Id="rId13" Type="http://schemas.openxmlformats.org/officeDocument/2006/relationships/slideLayout" Target="../slideLayouts/slideLayout9.xml"/><Relationship Id="rId12" Type="http://schemas.openxmlformats.org/officeDocument/2006/relationships/slideLayout" Target="../slideLayouts/slideLayout8.xml"/><Relationship Id="rId1" Type="http://schemas.openxmlformats.org/officeDocument/2006/relationships/image" Target="../media/image4.jpg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0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89896" y="64846"/>
            <a:ext cx="952500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4846"/>
            <a:ext cx="99334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F5A1B"/>
              </a:buClr>
              <a:buSzPts val="4400"/>
              <a:buFont typeface="Rockwell"/>
              <a:buNone/>
              <a:defRPr b="0" i="0" sz="4400" u="none" cap="none" strike="noStrike">
                <a:solidFill>
                  <a:srgbClr val="CF5A1B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671457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" name="Google Shape;11;p11"/>
          <p:cNvSpPr txBox="1"/>
          <p:nvPr/>
        </p:nvSpPr>
        <p:spPr>
          <a:xfrm>
            <a:off x="535379" y="6188467"/>
            <a:ext cx="74874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200" u="none" cap="none" strike="noStrike">
                <a:solidFill>
                  <a:srgbClr val="FC4C02"/>
                </a:solidFill>
                <a:latin typeface="Rockwell"/>
                <a:ea typeface="Rockwell"/>
                <a:cs typeface="Rockwell"/>
                <a:sym typeface="Rockwell"/>
              </a:rPr>
              <a:t> INTERNATIONAL CONFERENCE on ADVANCES IN SCIENCE AND TECHNOLOGY- ICAST 2019</a:t>
            </a:r>
            <a:endParaRPr b="0" i="0" sz="1200" u="none" cap="none" strike="noStrike">
              <a:solidFill>
                <a:srgbClr val="FC4C02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2" name="Google Shape;12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00940" y="6024366"/>
            <a:ext cx="4391060" cy="6933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ncbi.nlm.nih.gov/guide/genes-expression/" TargetMode="External"/><Relationship Id="rId4" Type="http://schemas.openxmlformats.org/officeDocument/2006/relationships/hyperlink" Target="https://www.breastcancer.org/risk/factors/genetics" TargetMode="External"/><Relationship Id="rId5" Type="http://schemas.openxmlformats.org/officeDocument/2006/relationships/hyperlink" Target="https://www.mun.ca/biology/scarr/cDNA_microarray_Assay_of_Gene_Expression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F5A1B"/>
              </a:buClr>
              <a:buSzPts val="6000"/>
              <a:buFont typeface="Rockwell"/>
              <a:buNone/>
            </a:pPr>
            <a:r>
              <a:rPr lang="en-GB"/>
              <a:t>Machine Learning approach for Predicting Breast Cancer using Genomic Data</a:t>
            </a:r>
            <a:endParaRPr/>
          </a:p>
        </p:txBody>
      </p:sp>
      <p:sp>
        <p:nvSpPr>
          <p:cNvPr id="83" name="Google Shape;83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>
                <a:solidFill>
                  <a:srgbClr val="3F3F3F"/>
                </a:solidFill>
              </a:rPr>
              <a:t>Authors: </a:t>
            </a:r>
            <a:r>
              <a:rPr lang="en-GB">
                <a:solidFill>
                  <a:srgbClr val="3F3F3F"/>
                </a:solidFill>
              </a:rPr>
              <a:t>Saurabh Sharma, Rishiraj Singh, Neel Shah, Reena Lokare</a:t>
            </a:r>
            <a:endParaRPr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>
                <a:solidFill>
                  <a:srgbClr val="3F3F3F"/>
                </a:solidFill>
              </a:rPr>
              <a:t>Affiliation: KJ Somaiya Institute of Engg &amp; I.T., Mumbai University, Department of I.T., India</a:t>
            </a:r>
            <a:endParaRPr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GB"/>
              <a:t>	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F5A1B"/>
              </a:buClr>
              <a:buSzPts val="4400"/>
              <a:buFont typeface="Rockwell"/>
              <a:buNone/>
            </a:pPr>
            <a:r>
              <a:rPr lang="en-GB"/>
              <a:t>Appendices</a:t>
            </a:r>
            <a:endParaRPr/>
          </a:p>
        </p:txBody>
      </p: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838200" y="2451413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GB"/>
              <a:t>For detailed information on the 22 selected genes[2].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GB"/>
              <a:t>The detailed information on collecting Gene data which is used here can be found at [3].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F5A1B"/>
              </a:buClr>
              <a:buSzPts val="4400"/>
              <a:buFont typeface="Rockwell"/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89" name="Google Shape;89;p2"/>
          <p:cNvSpPr txBox="1"/>
          <p:nvPr>
            <p:ph idx="1" type="body"/>
          </p:nvPr>
        </p:nvSpPr>
        <p:spPr>
          <a:xfrm>
            <a:off x="838200" y="169068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en-GB"/>
              <a:t>Current Major challenge - </a:t>
            </a:r>
            <a:endParaRPr/>
          </a:p>
          <a:p>
            <a:pPr indent="-4064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GB"/>
              <a:t>Predicting disease w/ high accuracy.</a:t>
            </a:r>
            <a:endParaRPr/>
          </a:p>
          <a:p>
            <a:pPr indent="-4064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GB"/>
              <a:t>Earliest stage. </a:t>
            </a:r>
            <a:endParaRPr/>
          </a:p>
          <a:p>
            <a:pPr indent="-4064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GB"/>
              <a:t>Prediction using clinical data only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ckwell"/>
              <a:buChar char="➔"/>
            </a:pPr>
            <a:r>
              <a:rPr lang="en-GB"/>
              <a:t>Proposed system - </a:t>
            </a:r>
            <a:endParaRPr/>
          </a:p>
          <a:p>
            <a:pPr indent="-4064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GB"/>
              <a:t>Prediction using genomic expression.</a:t>
            </a:r>
            <a:endParaRPr/>
          </a:p>
          <a:p>
            <a:pPr indent="-4064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GB"/>
              <a:t>Prediction of risk of Breast Cancer.</a:t>
            </a:r>
            <a:endParaRPr/>
          </a:p>
          <a:p>
            <a:pPr indent="-4064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GB"/>
              <a:t>No clinical data used.</a:t>
            </a:r>
            <a:endParaRPr/>
          </a:p>
          <a:p>
            <a:pPr indent="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F5A1B"/>
              </a:buClr>
              <a:buSzPts val="4400"/>
              <a:buFont typeface="Rockwell"/>
              <a:buNone/>
            </a:pPr>
            <a:r>
              <a:rPr lang="en-GB"/>
              <a:t>Research Question</a:t>
            </a:r>
            <a:br>
              <a:rPr lang="en-GB"/>
            </a:br>
            <a:endParaRPr/>
          </a:p>
        </p:txBody>
      </p:sp>
      <p:sp>
        <p:nvSpPr>
          <p:cNvPr id="95" name="Google Shape;95;p3"/>
          <p:cNvSpPr txBox="1"/>
          <p:nvPr>
            <p:ph idx="1" type="body"/>
          </p:nvPr>
        </p:nvSpPr>
        <p:spPr>
          <a:xfrm>
            <a:off x="838200" y="169068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None/>
            </a:pPr>
            <a:r>
              <a:rPr lang="en-GB"/>
              <a:t>To investigate the potential of Gene expression profiles in predicting the risk of breast cancer using machine learning algorithms.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F5A1B"/>
              </a:buClr>
              <a:buSzPts val="4400"/>
              <a:buFont typeface="Rockwell"/>
              <a:buNone/>
            </a:pPr>
            <a:r>
              <a:rPr lang="en-GB"/>
              <a:t>Methodology</a:t>
            </a:r>
            <a:br>
              <a:rPr lang="en-GB"/>
            </a:br>
            <a:endParaRPr/>
          </a:p>
        </p:txBody>
      </p:sp>
      <p:sp>
        <p:nvSpPr>
          <p:cNvPr id="101" name="Google Shape;101;p4"/>
          <p:cNvSpPr txBox="1"/>
          <p:nvPr>
            <p:ph idx="1" type="body"/>
          </p:nvPr>
        </p:nvSpPr>
        <p:spPr>
          <a:xfrm>
            <a:off x="838200" y="1319213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highlight>
                  <a:srgbClr val="FFFFFF"/>
                </a:highlight>
              </a:rPr>
              <a:t>The methodology of the proposed model is divided into four phases </a:t>
            </a:r>
            <a:endParaRPr/>
          </a:p>
        </p:txBody>
      </p:sp>
      <p:pic>
        <p:nvPicPr>
          <p:cNvPr id="102" name="Google Shape;102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650" y="2361525"/>
            <a:ext cx="10515600" cy="368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F5A1B"/>
              </a:buClr>
              <a:buSzPts val="4400"/>
              <a:buFont typeface="Rockwell"/>
              <a:buNone/>
            </a:pPr>
            <a:r>
              <a:rPr lang="en-GB"/>
              <a:t>Models and Techniques</a:t>
            </a:r>
            <a:endParaRPr/>
          </a:p>
        </p:txBody>
      </p:sp>
      <p:sp>
        <p:nvSpPr>
          <p:cNvPr id="108" name="Google Shape;108;p5"/>
          <p:cNvSpPr txBox="1"/>
          <p:nvPr>
            <p:ph idx="1" type="body"/>
          </p:nvPr>
        </p:nvSpPr>
        <p:spPr>
          <a:xfrm>
            <a:off x="838200" y="169068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  <a:p>
            <a:pPr indent="0" lvl="0" marL="177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None/>
            </a:pPr>
            <a:r>
              <a:rPr lang="en-GB"/>
              <a:t>We have built 2 models using 4 supervised machine learning algorithms namely: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GB"/>
              <a:t>SVM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GB"/>
              <a:t>Decision Tree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GB"/>
              <a:t>Naive bayes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GB"/>
              <a:t>KNN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F5A1B"/>
              </a:buClr>
              <a:buSzPts val="4400"/>
              <a:buFont typeface="Rockwell"/>
              <a:buNone/>
            </a:pPr>
            <a:r>
              <a:rPr lang="en-GB"/>
              <a:t>Experimental Setting</a:t>
            </a:r>
            <a:endParaRPr/>
          </a:p>
        </p:txBody>
      </p:sp>
      <p:sp>
        <p:nvSpPr>
          <p:cNvPr id="114" name="Google Shape;114;p6"/>
          <p:cNvSpPr txBox="1"/>
          <p:nvPr>
            <p:ph idx="1" type="body"/>
          </p:nvPr>
        </p:nvSpPr>
        <p:spPr>
          <a:xfrm>
            <a:off x="838200" y="1947863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en-GB"/>
              <a:t>All 4 algorithms were applied on same preprocessed dataset.</a:t>
            </a:r>
            <a:endParaRPr/>
          </a:p>
          <a:p>
            <a:pPr indent="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en-GB"/>
              <a:t>Dataset consists of patient code and the gene expression values of their 22 selected genes.</a:t>
            </a:r>
            <a:endParaRPr/>
          </a:p>
          <a:p>
            <a:pPr indent="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en-GB"/>
              <a:t>The Gene values of the patients were obtained </a:t>
            </a:r>
            <a:r>
              <a:rPr lang="en-GB"/>
              <a:t>using</a:t>
            </a:r>
            <a:r>
              <a:rPr lang="en-GB"/>
              <a:t> MicroArray.</a:t>
            </a:r>
            <a:endParaRPr/>
          </a:p>
          <a:p>
            <a:pPr indent="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en-GB"/>
              <a:t>All the algorithms implemented in Python 3.15 using sklearn python module.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F5A1B"/>
              </a:buClr>
              <a:buSzPts val="4400"/>
              <a:buFont typeface="Rockwell"/>
              <a:buNone/>
            </a:pPr>
            <a:r>
              <a:rPr lang="en-GB"/>
              <a:t>Results and Discussion</a:t>
            </a:r>
            <a:endParaRPr/>
          </a:p>
        </p:txBody>
      </p:sp>
      <p:pic>
        <p:nvPicPr>
          <p:cNvPr id="120" name="Google Shape;12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5663" y="2025000"/>
            <a:ext cx="5897525" cy="397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7"/>
          <p:cNvSpPr txBox="1"/>
          <p:nvPr/>
        </p:nvSpPr>
        <p:spPr>
          <a:xfrm>
            <a:off x="2776488" y="1396475"/>
            <a:ext cx="6639000" cy="7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Rockwell"/>
                <a:ea typeface="Rockwell"/>
                <a:cs typeface="Rockwell"/>
                <a:sym typeface="Rockwell"/>
              </a:rPr>
              <a:t>Table - Performance Comparison of ML algorithms</a:t>
            </a:r>
            <a:endParaRPr sz="2000"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F5A1B"/>
              </a:buClr>
              <a:buSzPts val="4400"/>
              <a:buFont typeface="Rockwell"/>
              <a:buNone/>
            </a:pPr>
            <a:r>
              <a:rPr lang="en-GB"/>
              <a:t>Conclusions and Future Research</a:t>
            </a:r>
            <a:endParaRPr/>
          </a:p>
        </p:txBody>
      </p:sp>
      <p:sp>
        <p:nvSpPr>
          <p:cNvPr id="127" name="Google Shape;127;p8"/>
          <p:cNvSpPr txBox="1"/>
          <p:nvPr>
            <p:ph idx="1" type="body"/>
          </p:nvPr>
        </p:nvSpPr>
        <p:spPr>
          <a:xfrm>
            <a:off x="838200" y="1690688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en-GB"/>
              <a:t>Cancer prognosis is possible</a:t>
            </a:r>
            <a:endParaRPr/>
          </a:p>
          <a:p>
            <a:pPr indent="-4064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GB"/>
              <a:t>Using Machine Learning </a:t>
            </a:r>
            <a:endParaRPr/>
          </a:p>
          <a:p>
            <a:pPr indent="-4064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GB"/>
              <a:t>On high dimensional Genomic data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4064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en-GB"/>
              <a:t>Conventional cancer prediction </a:t>
            </a:r>
            <a:endParaRPr/>
          </a:p>
          <a:p>
            <a:pPr indent="-4064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GB"/>
              <a:t>No risk prediction.</a:t>
            </a:r>
            <a:endParaRPr/>
          </a:p>
          <a:p>
            <a:pPr indent="-4064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GB"/>
              <a:t>It can be done using Genomic data.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4064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en-GB"/>
              <a:t>For better prediction - </a:t>
            </a:r>
            <a:endParaRPr/>
          </a:p>
          <a:p>
            <a:pPr indent="-4064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GB"/>
              <a:t>Combined genomic and clinical data required.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F5A1B"/>
              </a:buClr>
              <a:buSzPts val="4400"/>
              <a:buFont typeface="Rockwell"/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133" name="Google Shape;133;p9"/>
          <p:cNvSpPr txBox="1"/>
          <p:nvPr>
            <p:ph idx="1" type="body"/>
          </p:nvPr>
        </p:nvSpPr>
        <p:spPr>
          <a:xfrm>
            <a:off x="838200" y="169068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ckwell"/>
              <a:buAutoNum type="arabicPeriod"/>
            </a:pPr>
            <a:r>
              <a:rPr lang="en-GB"/>
              <a:t>National Center for Biotechnology Information. Accessed on: Feb 13, 2020. Available: </a:t>
            </a:r>
            <a:r>
              <a:rPr lang="en-GB">
                <a:highlight>
                  <a:srgbClr val="FFFFFF"/>
                </a:highlight>
                <a:uFill>
                  <a:noFill/>
                </a:uFill>
                <a:hlinkClick r:id="rId3"/>
              </a:rPr>
              <a:t>https://www.ncbi.nlm.nih.gov/guide/genes-expression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ckwell"/>
              <a:buAutoNum type="arabicPeriod"/>
            </a:pPr>
            <a:r>
              <a:rPr lang="en-GB"/>
              <a:t>Breastcancer.org. Accesses on:  Feb 13, 2020. Available: </a:t>
            </a:r>
            <a:r>
              <a:rPr lang="en-GB">
                <a:highlight>
                  <a:srgbClr val="FFFFFF"/>
                </a:highlight>
                <a:uFill>
                  <a:noFill/>
                </a:uFill>
                <a:hlinkClick r:id="rId4"/>
              </a:rPr>
              <a:t>https://www.breastcancer.org/risk/factors/genetics</a:t>
            </a:r>
            <a:r>
              <a:rPr lang="en-GB">
                <a:highlight>
                  <a:srgbClr val="FFFFFF"/>
                </a:highlight>
              </a:rPr>
              <a:t>.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ckwell"/>
              <a:buAutoNum type="arabicPeriod"/>
            </a:pPr>
            <a:r>
              <a:rPr lang="en-GB">
                <a:solidFill>
                  <a:srgbClr val="000000"/>
                </a:solidFill>
                <a:uFill>
                  <a:noFill/>
                </a:uFill>
                <a:hlinkClick r:id="rId5"/>
              </a:rPr>
              <a:t>https://www.mun.ca/biology/scarr/cDNA_microarray_Assay_of_Gene_Expression.html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20">
      <a:dk1>
        <a:srgbClr val="000000"/>
      </a:dk1>
      <a:lt1>
        <a:srgbClr val="FFFFFF"/>
      </a:lt1>
      <a:dk2>
        <a:srgbClr val="10688B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2019-04-03T11:55:18Z</dcterms:created>
  <dc:creator>Vrinda Ullas</dc:creator>
</cp:coreProperties>
</file>