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54E43C-AA45-4E1B-B05D-CC60EC8A184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13648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4E43C-AA45-4E1B-B05D-CC60EC8A184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421546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4E43C-AA45-4E1B-B05D-CC60EC8A184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327658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4E43C-AA45-4E1B-B05D-CC60EC8A184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300488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54E43C-AA45-4E1B-B05D-CC60EC8A184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99248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4E43C-AA45-4E1B-B05D-CC60EC8A1849}"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285758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4E43C-AA45-4E1B-B05D-CC60EC8A1849}"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342341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4E43C-AA45-4E1B-B05D-CC60EC8A1849}"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298595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4E43C-AA45-4E1B-B05D-CC60EC8A1849}"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147978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54E43C-AA45-4E1B-B05D-CC60EC8A1849}"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400512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54E43C-AA45-4E1B-B05D-CC60EC8A1849}"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0F026-3CDC-4C2F-8A6E-2DF9C2EBB0E4}" type="slidenum">
              <a:rPr lang="en-US" smtClean="0"/>
              <a:t>‹#›</a:t>
            </a:fld>
            <a:endParaRPr lang="en-US"/>
          </a:p>
        </p:txBody>
      </p:sp>
    </p:spTree>
    <p:extLst>
      <p:ext uri="{BB962C8B-B14F-4D97-AF65-F5344CB8AC3E}">
        <p14:creationId xmlns:p14="http://schemas.microsoft.com/office/powerpoint/2010/main" val="221116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4E43C-AA45-4E1B-B05D-CC60EC8A1849}" type="datetimeFigureOut">
              <a:rPr lang="en-US" smtClean="0"/>
              <a:t>11/26/2021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0F026-3CDC-4C2F-8A6E-2DF9C2EBB0E4}" type="slidenum">
              <a:rPr lang="en-US" smtClean="0"/>
              <a:t>‹#›</a:t>
            </a:fld>
            <a:endParaRPr lang="en-US"/>
          </a:p>
        </p:txBody>
      </p:sp>
    </p:spTree>
    <p:extLst>
      <p:ext uri="{BB962C8B-B14F-4D97-AF65-F5344CB8AC3E}">
        <p14:creationId xmlns:p14="http://schemas.microsoft.com/office/powerpoint/2010/main" val="125470083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outdoor, sky, plane, flying&#10;&#10;Description automatically generated">
            <a:extLst>
              <a:ext uri="{FF2B5EF4-FFF2-40B4-BE49-F238E27FC236}">
                <a16:creationId xmlns:a16="http://schemas.microsoft.com/office/drawing/2014/main" id="{B80725EB-FCB9-4BD2-9201-FD8A23C6D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54" y="0"/>
            <a:ext cx="12192000" cy="6858000"/>
          </a:xfrm>
          <a:prstGeom prst="rect">
            <a:avLst/>
          </a:prstGeom>
        </p:spPr>
      </p:pic>
      <p:sp>
        <p:nvSpPr>
          <p:cNvPr id="9" name="TextBox 8">
            <a:extLst>
              <a:ext uri="{FF2B5EF4-FFF2-40B4-BE49-F238E27FC236}">
                <a16:creationId xmlns:a16="http://schemas.microsoft.com/office/drawing/2014/main" id="{473F7E53-B3DA-49D4-A13F-5B8F4E57D54E}"/>
              </a:ext>
            </a:extLst>
          </p:cNvPr>
          <p:cNvSpPr txBox="1"/>
          <p:nvPr/>
        </p:nvSpPr>
        <p:spPr>
          <a:xfrm>
            <a:off x="4476613" y="4563938"/>
            <a:ext cx="3433119" cy="646331"/>
          </a:xfrm>
          <a:prstGeom prst="rect">
            <a:avLst/>
          </a:prstGeom>
          <a:noFill/>
        </p:spPr>
        <p:txBody>
          <a:bodyPr wrap="none" rtlCol="0">
            <a:spAutoFit/>
          </a:bodyPr>
          <a:lstStyle/>
          <a:p>
            <a:r>
              <a:rPr lang="en-US" sz="3600" b="1" dirty="0">
                <a:solidFill>
                  <a:schemeClr val="bg1"/>
                </a:solidFill>
              </a:rPr>
              <a:t>Neel Deorukhkar</a:t>
            </a:r>
          </a:p>
        </p:txBody>
      </p:sp>
      <p:sp>
        <p:nvSpPr>
          <p:cNvPr id="11" name="TextBox 10">
            <a:extLst>
              <a:ext uri="{FF2B5EF4-FFF2-40B4-BE49-F238E27FC236}">
                <a16:creationId xmlns:a16="http://schemas.microsoft.com/office/drawing/2014/main" id="{7CF9FF61-D49C-4C76-8AA2-1B533CDCD512}"/>
              </a:ext>
            </a:extLst>
          </p:cNvPr>
          <p:cNvSpPr txBox="1"/>
          <p:nvPr/>
        </p:nvSpPr>
        <p:spPr>
          <a:xfrm>
            <a:off x="1304976" y="3833887"/>
            <a:ext cx="10242932" cy="830997"/>
          </a:xfrm>
          <a:prstGeom prst="rect">
            <a:avLst/>
          </a:prstGeom>
          <a:noFill/>
        </p:spPr>
        <p:txBody>
          <a:bodyPr wrap="none" rtlCol="0">
            <a:spAutoFit/>
          </a:bodyPr>
          <a:lstStyle/>
          <a:p>
            <a:r>
              <a:rPr lang="en-US" sz="4800" b="1" dirty="0">
                <a:solidFill>
                  <a:srgbClr val="7030A0"/>
                </a:solidFill>
              </a:rPr>
              <a:t>Predicting Airline Customer satisfaction</a:t>
            </a:r>
          </a:p>
        </p:txBody>
      </p:sp>
      <p:grpSp>
        <p:nvGrpSpPr>
          <p:cNvPr id="23" name="Group 22">
            <a:extLst>
              <a:ext uri="{FF2B5EF4-FFF2-40B4-BE49-F238E27FC236}">
                <a16:creationId xmlns:a16="http://schemas.microsoft.com/office/drawing/2014/main" id="{52E918B4-CB38-4511-9581-28EC50D2A7F9}"/>
              </a:ext>
            </a:extLst>
          </p:cNvPr>
          <p:cNvGrpSpPr/>
          <p:nvPr/>
        </p:nvGrpSpPr>
        <p:grpSpPr>
          <a:xfrm>
            <a:off x="8716752" y="246942"/>
            <a:ext cx="3153670" cy="500517"/>
            <a:chOff x="1406884" y="4603328"/>
            <a:chExt cx="3287164" cy="500517"/>
          </a:xfrm>
        </p:grpSpPr>
        <p:sp>
          <p:nvSpPr>
            <p:cNvPr id="19" name="TextBox 18">
              <a:extLst>
                <a:ext uri="{FF2B5EF4-FFF2-40B4-BE49-F238E27FC236}">
                  <a16:creationId xmlns:a16="http://schemas.microsoft.com/office/drawing/2014/main" id="{C81AC40B-820B-4EBF-93AC-F44BC93269DE}"/>
                </a:ext>
              </a:extLst>
            </p:cNvPr>
            <p:cNvSpPr txBox="1"/>
            <p:nvPr/>
          </p:nvSpPr>
          <p:spPr>
            <a:xfrm>
              <a:off x="2916196" y="4603328"/>
              <a:ext cx="1777852" cy="500517"/>
            </a:xfrm>
            <a:prstGeom prst="rect">
              <a:avLst/>
            </a:prstGeom>
            <a:solidFill>
              <a:schemeClr val="tx1"/>
            </a:solidFill>
          </p:spPr>
          <p:txBody>
            <a:bodyPr wrap="square" rtlCol="0">
              <a:spAutoFit/>
            </a:bodyPr>
            <a:lstStyle/>
            <a:p>
              <a:endParaRPr lang="en-US" dirty="0"/>
            </a:p>
          </p:txBody>
        </p:sp>
        <p:sp>
          <p:nvSpPr>
            <p:cNvPr id="17" name="TextBox 16">
              <a:extLst>
                <a:ext uri="{FF2B5EF4-FFF2-40B4-BE49-F238E27FC236}">
                  <a16:creationId xmlns:a16="http://schemas.microsoft.com/office/drawing/2014/main" id="{FAA055BE-F0DC-4D5E-98B1-7F9624DF608A}"/>
                </a:ext>
              </a:extLst>
            </p:cNvPr>
            <p:cNvSpPr txBox="1"/>
            <p:nvPr/>
          </p:nvSpPr>
          <p:spPr>
            <a:xfrm>
              <a:off x="2814500" y="4668920"/>
              <a:ext cx="1879548" cy="361637"/>
            </a:xfrm>
            <a:prstGeom prst="rect">
              <a:avLst/>
            </a:prstGeom>
            <a:solidFill>
              <a:schemeClr val="tx1"/>
            </a:solidFill>
          </p:spPr>
          <p:txBody>
            <a:bodyPr wrap="square" rtlCol="0">
              <a:spAutoFit/>
            </a:bodyPr>
            <a:lstStyle/>
            <a:p>
              <a:r>
                <a:rPr lang="en-US" sz="1750" b="1" dirty="0">
                  <a:solidFill>
                    <a:schemeClr val="bg1">
                      <a:lumMod val="75000"/>
                      <a:lumOff val="25000"/>
                    </a:schemeClr>
                  </a:solidFill>
                </a:rPr>
                <a:t>Capstone Project</a:t>
              </a:r>
            </a:p>
          </p:txBody>
        </p:sp>
        <p:pic>
          <p:nvPicPr>
            <p:cNvPr id="1026" name="Picture 2" descr="Springboard">
              <a:extLst>
                <a:ext uri="{FF2B5EF4-FFF2-40B4-BE49-F238E27FC236}">
                  <a16:creationId xmlns:a16="http://schemas.microsoft.com/office/drawing/2014/main" id="{EB796EDE-6592-4C45-BD7B-209464FE8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884" y="4603328"/>
              <a:ext cx="1509312" cy="50051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Profile photo of Ryan Knuffman">
            <a:extLst>
              <a:ext uri="{FF2B5EF4-FFF2-40B4-BE49-F238E27FC236}">
                <a16:creationId xmlns:a16="http://schemas.microsoft.com/office/drawing/2014/main" id="{3B2B0E00-481D-4005-A906-4DE90ED73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10" y="5443826"/>
            <a:ext cx="895500" cy="895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rnard Chan">
            <a:extLst>
              <a:ext uri="{FF2B5EF4-FFF2-40B4-BE49-F238E27FC236}">
                <a16:creationId xmlns:a16="http://schemas.microsoft.com/office/drawing/2014/main" id="{B9BE108F-B34E-4410-A654-5C40CE171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6510" y="5444714"/>
            <a:ext cx="894612" cy="89461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37457C0-AFED-4ECB-BDEF-BAAD4C0B0D34}"/>
              </a:ext>
            </a:extLst>
          </p:cNvPr>
          <p:cNvSpPr txBox="1"/>
          <p:nvPr/>
        </p:nvSpPr>
        <p:spPr>
          <a:xfrm>
            <a:off x="91654" y="5040992"/>
            <a:ext cx="2871492" cy="338554"/>
          </a:xfrm>
          <a:prstGeom prst="rect">
            <a:avLst/>
          </a:prstGeom>
          <a:noFill/>
        </p:spPr>
        <p:txBody>
          <a:bodyPr wrap="none" rtlCol="0">
            <a:spAutoFit/>
          </a:bodyPr>
          <a:lstStyle/>
          <a:p>
            <a:r>
              <a:rPr lang="en-US" sz="1600" b="1" dirty="0">
                <a:solidFill>
                  <a:schemeClr val="bg1"/>
                </a:solidFill>
              </a:rPr>
              <a:t>Thanks to Springboard Mentors</a:t>
            </a:r>
          </a:p>
        </p:txBody>
      </p:sp>
      <p:sp>
        <p:nvSpPr>
          <p:cNvPr id="46" name="TextBox 45">
            <a:extLst>
              <a:ext uri="{FF2B5EF4-FFF2-40B4-BE49-F238E27FC236}">
                <a16:creationId xmlns:a16="http://schemas.microsoft.com/office/drawing/2014/main" id="{A7F69B31-604E-4E23-A4FB-A8860658E158}"/>
              </a:ext>
            </a:extLst>
          </p:cNvPr>
          <p:cNvSpPr txBox="1"/>
          <p:nvPr/>
        </p:nvSpPr>
        <p:spPr>
          <a:xfrm>
            <a:off x="165189" y="6339326"/>
            <a:ext cx="1619700" cy="415498"/>
          </a:xfrm>
          <a:prstGeom prst="rect">
            <a:avLst/>
          </a:prstGeom>
          <a:noFill/>
        </p:spPr>
        <p:txBody>
          <a:bodyPr wrap="square" rtlCol="0">
            <a:spAutoFit/>
          </a:bodyPr>
          <a:lstStyle/>
          <a:p>
            <a:r>
              <a:rPr lang="en-US" sz="1050" b="1" dirty="0">
                <a:solidFill>
                  <a:schemeClr val="bg1"/>
                </a:solidFill>
              </a:rPr>
              <a:t>Ryan Knuffman, StateFarm</a:t>
            </a:r>
          </a:p>
        </p:txBody>
      </p:sp>
      <p:sp>
        <p:nvSpPr>
          <p:cNvPr id="47" name="TextBox 46">
            <a:extLst>
              <a:ext uri="{FF2B5EF4-FFF2-40B4-BE49-F238E27FC236}">
                <a16:creationId xmlns:a16="http://schemas.microsoft.com/office/drawing/2014/main" id="{371FE47F-771C-4B55-9DE5-F1BB33634D46}"/>
              </a:ext>
            </a:extLst>
          </p:cNvPr>
          <p:cNvSpPr txBox="1"/>
          <p:nvPr/>
        </p:nvSpPr>
        <p:spPr>
          <a:xfrm>
            <a:off x="1815504" y="6339326"/>
            <a:ext cx="1016625" cy="430887"/>
          </a:xfrm>
          <a:prstGeom prst="rect">
            <a:avLst/>
          </a:prstGeom>
          <a:noFill/>
        </p:spPr>
        <p:txBody>
          <a:bodyPr wrap="none" rtlCol="0">
            <a:spAutoFit/>
          </a:bodyPr>
          <a:lstStyle/>
          <a:p>
            <a:r>
              <a:rPr lang="en-US" sz="1100" b="1" dirty="0">
                <a:solidFill>
                  <a:schemeClr val="bg1"/>
                </a:solidFill>
              </a:rPr>
              <a:t>Bernard Chan,</a:t>
            </a:r>
          </a:p>
          <a:p>
            <a:r>
              <a:rPr lang="en-US" sz="1100" b="1" dirty="0">
                <a:solidFill>
                  <a:schemeClr val="bg1"/>
                </a:solidFill>
              </a:rPr>
              <a:t>Kabam</a:t>
            </a:r>
          </a:p>
        </p:txBody>
      </p:sp>
    </p:spTree>
    <p:extLst>
      <p:ext uri="{BB962C8B-B14F-4D97-AF65-F5344CB8AC3E}">
        <p14:creationId xmlns:p14="http://schemas.microsoft.com/office/powerpoint/2010/main" val="3790957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282156" y="155783"/>
            <a:ext cx="4004617" cy="857250"/>
          </a:xfrm>
        </p:spPr>
        <p:txBody>
          <a:bodyPr>
            <a:normAutofit/>
          </a:bodyPr>
          <a:lstStyle/>
          <a:p>
            <a:pPr algn="l"/>
            <a:r>
              <a:rPr lang="en-US" sz="4000" dirty="0" err="1">
                <a:solidFill>
                  <a:srgbClr val="F2DA64"/>
                </a:solidFill>
              </a:rPr>
              <a:t>Sklearn</a:t>
            </a:r>
            <a:r>
              <a:rPr lang="en-US" sz="4000" dirty="0">
                <a:solidFill>
                  <a:srgbClr val="F2DA64"/>
                </a:solidFill>
              </a:rPr>
              <a:t> Pipeline</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4190031"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7" name="Text Placeholder 4">
            <a:extLst>
              <a:ext uri="{FF2B5EF4-FFF2-40B4-BE49-F238E27FC236}">
                <a16:creationId xmlns:a16="http://schemas.microsoft.com/office/drawing/2014/main" id="{00BA3F61-4A3C-4FAB-B6D8-E271F6DC2159}"/>
              </a:ext>
            </a:extLst>
          </p:cNvPr>
          <p:cNvSpPr txBox="1">
            <a:spLocks/>
          </p:cNvSpPr>
          <p:nvPr/>
        </p:nvSpPr>
        <p:spPr>
          <a:xfrm>
            <a:off x="393924" y="1019246"/>
            <a:ext cx="11404151" cy="769614"/>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R="0" lvl="0" algn="l" defTabSz="685800" rtl="0" eaLnBrk="1" fontAlgn="auto" latinLnBrk="0" hangingPunct="1">
              <a:lnSpc>
                <a:spcPct val="100000"/>
              </a:lnSpc>
              <a:spcBef>
                <a:spcPts val="900"/>
              </a:spcBef>
              <a:spcAft>
                <a:spcPts val="0"/>
              </a:spcAft>
              <a:buClrTx/>
              <a:buSzTx/>
              <a:tabLst/>
              <a:defRPr/>
            </a:pPr>
            <a:r>
              <a:rPr kumimoji="0" lang="en-US" sz="2000" b="0" i="0" u="none" strike="noStrike" kern="1200" cap="none" spc="0" normalizeH="0" baseline="0" noProof="0" dirty="0" err="1">
                <a:ln>
                  <a:noFill/>
                </a:ln>
                <a:solidFill>
                  <a:srgbClr val="92D050"/>
                </a:solidFill>
                <a:effectLst/>
                <a:uLnTx/>
                <a:uFillTx/>
                <a:latin typeface="Arial"/>
                <a:ea typeface="+mn-ea"/>
                <a:cs typeface="+mn-cs"/>
              </a:rPr>
              <a:t>Sklearn’s</a:t>
            </a:r>
            <a:r>
              <a:rPr kumimoji="0" lang="en-US" sz="2000" b="0" i="0" u="none" strike="noStrike" kern="1200" cap="none" spc="0" normalizeH="0" baseline="0" noProof="0" dirty="0">
                <a:ln>
                  <a:noFill/>
                </a:ln>
                <a:solidFill>
                  <a:srgbClr val="92D050"/>
                </a:solidFill>
                <a:effectLst/>
                <a:uLnTx/>
                <a:uFillTx/>
                <a:latin typeface="Arial"/>
                <a:ea typeface="+mn-ea"/>
                <a:cs typeface="+mn-cs"/>
              </a:rPr>
              <a:t> Pipeline and FeatureUnion can be used to create solid data engineering pipelines</a:t>
            </a:r>
          </a:p>
        </p:txBody>
      </p:sp>
      <p:sp>
        <p:nvSpPr>
          <p:cNvPr id="2" name="Rectangle 1">
            <a:extLst>
              <a:ext uri="{FF2B5EF4-FFF2-40B4-BE49-F238E27FC236}">
                <a16:creationId xmlns:a16="http://schemas.microsoft.com/office/drawing/2014/main" id="{ECB9A325-CBF2-494A-B6A1-B68755A5197B}"/>
              </a:ext>
            </a:extLst>
          </p:cNvPr>
          <p:cNvSpPr/>
          <p:nvPr/>
        </p:nvSpPr>
        <p:spPr>
          <a:xfrm>
            <a:off x="1313952" y="1460149"/>
            <a:ext cx="9034943" cy="52028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12791D9C-82AA-411C-9D2A-6741F462E1CE}"/>
              </a:ext>
            </a:extLst>
          </p:cNvPr>
          <p:cNvSpPr/>
          <p:nvPr/>
        </p:nvSpPr>
        <p:spPr>
          <a:xfrm>
            <a:off x="1535185" y="2063899"/>
            <a:ext cx="8649050" cy="3995389"/>
          </a:xfrm>
          <a:prstGeom prst="roundRect">
            <a:avLst/>
          </a:prstGeom>
          <a:noFill/>
          <a:ln w="28575">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1D4E28-D87F-4168-843A-59E098C56A1E}"/>
              </a:ext>
            </a:extLst>
          </p:cNvPr>
          <p:cNvSpPr/>
          <p:nvPr/>
        </p:nvSpPr>
        <p:spPr>
          <a:xfrm>
            <a:off x="1705119" y="2164360"/>
            <a:ext cx="8336503" cy="3123141"/>
          </a:xfrm>
          <a:prstGeom prst="roundRect">
            <a:avLst/>
          </a:prstGeom>
          <a:noFill/>
          <a:ln w="28575">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DAFAF5-84F9-417E-A936-D57450684914}"/>
              </a:ext>
            </a:extLst>
          </p:cNvPr>
          <p:cNvSpPr/>
          <p:nvPr/>
        </p:nvSpPr>
        <p:spPr>
          <a:xfrm>
            <a:off x="2041320" y="2796557"/>
            <a:ext cx="2245453" cy="1863865"/>
          </a:xfrm>
          <a:prstGeom prst="roundRect">
            <a:avLst/>
          </a:prstGeom>
          <a:noFill/>
          <a:ln w="28575">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738065E-E498-4058-A837-CB3FD417CA82}"/>
              </a:ext>
            </a:extLst>
          </p:cNvPr>
          <p:cNvSpPr/>
          <p:nvPr/>
        </p:nvSpPr>
        <p:spPr>
          <a:xfrm>
            <a:off x="4730137" y="2796557"/>
            <a:ext cx="2291448" cy="1863865"/>
          </a:xfrm>
          <a:prstGeom prst="roundRect">
            <a:avLst/>
          </a:prstGeom>
          <a:noFill/>
          <a:ln w="28575">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BFED388-B7A2-4B42-9AF1-A7E7BF8D6A21}"/>
              </a:ext>
            </a:extLst>
          </p:cNvPr>
          <p:cNvSpPr/>
          <p:nvPr/>
        </p:nvSpPr>
        <p:spPr>
          <a:xfrm>
            <a:off x="7460764" y="2796558"/>
            <a:ext cx="2221256" cy="1863865"/>
          </a:xfrm>
          <a:prstGeom prst="roundRect">
            <a:avLst/>
          </a:prstGeom>
          <a:noFill/>
          <a:ln w="28575">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CF76870-53E0-433B-9AAC-5BBAD4AB553F}"/>
              </a:ext>
            </a:extLst>
          </p:cNvPr>
          <p:cNvSpPr/>
          <p:nvPr/>
        </p:nvSpPr>
        <p:spPr>
          <a:xfrm>
            <a:off x="2184631" y="2918771"/>
            <a:ext cx="1958829"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ColumnSelector</a:t>
            </a:r>
          </a:p>
        </p:txBody>
      </p:sp>
      <p:sp>
        <p:nvSpPr>
          <p:cNvPr id="14" name="Rectangle: Rounded Corners 13">
            <a:extLst>
              <a:ext uri="{FF2B5EF4-FFF2-40B4-BE49-F238E27FC236}">
                <a16:creationId xmlns:a16="http://schemas.microsoft.com/office/drawing/2014/main" id="{ED49139C-5C6F-42B5-B89B-B5B839E52222}"/>
              </a:ext>
            </a:extLst>
          </p:cNvPr>
          <p:cNvSpPr/>
          <p:nvPr/>
        </p:nvSpPr>
        <p:spPr>
          <a:xfrm>
            <a:off x="2184631" y="3485858"/>
            <a:ext cx="1958829"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ModeImputer</a:t>
            </a:r>
          </a:p>
        </p:txBody>
      </p:sp>
      <p:sp>
        <p:nvSpPr>
          <p:cNvPr id="15" name="Rectangle: Rounded Corners 14">
            <a:extLst>
              <a:ext uri="{FF2B5EF4-FFF2-40B4-BE49-F238E27FC236}">
                <a16:creationId xmlns:a16="http://schemas.microsoft.com/office/drawing/2014/main" id="{9DE15300-EC76-4183-AC51-830377A52E6C}"/>
              </a:ext>
            </a:extLst>
          </p:cNvPr>
          <p:cNvSpPr/>
          <p:nvPr/>
        </p:nvSpPr>
        <p:spPr>
          <a:xfrm>
            <a:off x="2184631" y="4061593"/>
            <a:ext cx="1958829"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OneHotEncoder</a:t>
            </a:r>
          </a:p>
        </p:txBody>
      </p:sp>
      <p:sp>
        <p:nvSpPr>
          <p:cNvPr id="16" name="Rectangle: Rounded Corners 15">
            <a:extLst>
              <a:ext uri="{FF2B5EF4-FFF2-40B4-BE49-F238E27FC236}">
                <a16:creationId xmlns:a16="http://schemas.microsoft.com/office/drawing/2014/main" id="{A862A58E-2CDD-4AC8-A3E9-60C2EE992EE4}"/>
              </a:ext>
            </a:extLst>
          </p:cNvPr>
          <p:cNvSpPr/>
          <p:nvPr/>
        </p:nvSpPr>
        <p:spPr>
          <a:xfrm>
            <a:off x="4914189" y="2918771"/>
            <a:ext cx="1958829"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ColumnSelector</a:t>
            </a:r>
          </a:p>
        </p:txBody>
      </p:sp>
      <p:sp>
        <p:nvSpPr>
          <p:cNvPr id="17" name="Rectangle: Rounded Corners 16">
            <a:extLst>
              <a:ext uri="{FF2B5EF4-FFF2-40B4-BE49-F238E27FC236}">
                <a16:creationId xmlns:a16="http://schemas.microsoft.com/office/drawing/2014/main" id="{59EB7C08-E6BB-495D-8B49-D59D8D1B28FE}"/>
              </a:ext>
            </a:extLst>
          </p:cNvPr>
          <p:cNvSpPr/>
          <p:nvPr/>
        </p:nvSpPr>
        <p:spPr>
          <a:xfrm>
            <a:off x="4914189" y="3485858"/>
            <a:ext cx="1958829"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SimpleImputer</a:t>
            </a:r>
            <a:endParaRPr lang="en-US" dirty="0">
              <a:solidFill>
                <a:schemeClr val="bg1"/>
              </a:solidFill>
            </a:endParaRPr>
          </a:p>
        </p:txBody>
      </p:sp>
      <p:sp>
        <p:nvSpPr>
          <p:cNvPr id="18" name="Rectangle: Rounded Corners 17">
            <a:extLst>
              <a:ext uri="{FF2B5EF4-FFF2-40B4-BE49-F238E27FC236}">
                <a16:creationId xmlns:a16="http://schemas.microsoft.com/office/drawing/2014/main" id="{EBC5C8AC-FF04-41E6-8AC3-97EFD32ACA09}"/>
              </a:ext>
            </a:extLst>
          </p:cNvPr>
          <p:cNvSpPr/>
          <p:nvPr/>
        </p:nvSpPr>
        <p:spPr>
          <a:xfrm>
            <a:off x="4914189" y="4061593"/>
            <a:ext cx="1958829"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MinMaxScaler</a:t>
            </a:r>
            <a:endParaRPr lang="en-US" dirty="0">
              <a:solidFill>
                <a:schemeClr val="bg1"/>
              </a:solidFill>
            </a:endParaRPr>
          </a:p>
        </p:txBody>
      </p:sp>
      <p:sp>
        <p:nvSpPr>
          <p:cNvPr id="19" name="Rectangle: Rounded Corners 18">
            <a:extLst>
              <a:ext uri="{FF2B5EF4-FFF2-40B4-BE49-F238E27FC236}">
                <a16:creationId xmlns:a16="http://schemas.microsoft.com/office/drawing/2014/main" id="{F9F51549-2D92-4FD1-A036-E004994AA71B}"/>
              </a:ext>
            </a:extLst>
          </p:cNvPr>
          <p:cNvSpPr/>
          <p:nvPr/>
        </p:nvSpPr>
        <p:spPr>
          <a:xfrm>
            <a:off x="7606425" y="2918771"/>
            <a:ext cx="1958829"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ColumnSelector</a:t>
            </a:r>
          </a:p>
        </p:txBody>
      </p:sp>
      <p:sp>
        <p:nvSpPr>
          <p:cNvPr id="20" name="Rectangle: Rounded Corners 19">
            <a:extLst>
              <a:ext uri="{FF2B5EF4-FFF2-40B4-BE49-F238E27FC236}">
                <a16:creationId xmlns:a16="http://schemas.microsoft.com/office/drawing/2014/main" id="{1C8B87AF-19DD-44D7-8B17-97031E19F8EC}"/>
              </a:ext>
            </a:extLst>
          </p:cNvPr>
          <p:cNvSpPr/>
          <p:nvPr/>
        </p:nvSpPr>
        <p:spPr>
          <a:xfrm>
            <a:off x="7606425" y="3485858"/>
            <a:ext cx="1958829"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MeanImputer</a:t>
            </a:r>
            <a:endParaRPr lang="en-US" dirty="0">
              <a:solidFill>
                <a:schemeClr val="bg1"/>
              </a:solidFill>
            </a:endParaRPr>
          </a:p>
        </p:txBody>
      </p:sp>
      <p:sp>
        <p:nvSpPr>
          <p:cNvPr id="21" name="Rectangle: Rounded Corners 20">
            <a:extLst>
              <a:ext uri="{FF2B5EF4-FFF2-40B4-BE49-F238E27FC236}">
                <a16:creationId xmlns:a16="http://schemas.microsoft.com/office/drawing/2014/main" id="{F17CC52F-12C7-4E35-9184-34DE3073BE56}"/>
              </a:ext>
            </a:extLst>
          </p:cNvPr>
          <p:cNvSpPr/>
          <p:nvPr/>
        </p:nvSpPr>
        <p:spPr>
          <a:xfrm>
            <a:off x="7606425" y="4061593"/>
            <a:ext cx="1958829"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PowerTransformer</a:t>
            </a:r>
            <a:endParaRPr lang="en-US" dirty="0">
              <a:solidFill>
                <a:schemeClr val="bg1"/>
              </a:solidFill>
            </a:endParaRPr>
          </a:p>
        </p:txBody>
      </p:sp>
      <p:sp>
        <p:nvSpPr>
          <p:cNvPr id="22" name="TextBox 21">
            <a:extLst>
              <a:ext uri="{FF2B5EF4-FFF2-40B4-BE49-F238E27FC236}">
                <a16:creationId xmlns:a16="http://schemas.microsoft.com/office/drawing/2014/main" id="{08BF9A13-C2A6-4780-934C-FDA14625E84F}"/>
              </a:ext>
            </a:extLst>
          </p:cNvPr>
          <p:cNvSpPr txBox="1"/>
          <p:nvPr/>
        </p:nvSpPr>
        <p:spPr>
          <a:xfrm>
            <a:off x="5346963" y="1444616"/>
            <a:ext cx="1093280" cy="369332"/>
          </a:xfrm>
          <a:prstGeom prst="rect">
            <a:avLst/>
          </a:prstGeom>
          <a:noFill/>
        </p:spPr>
        <p:txBody>
          <a:bodyPr wrap="square" rtlCol="0">
            <a:spAutoFit/>
          </a:bodyPr>
          <a:lstStyle/>
          <a:p>
            <a:r>
              <a:rPr lang="en-US" b="1" dirty="0">
                <a:solidFill>
                  <a:schemeClr val="bg1"/>
                </a:solidFill>
              </a:rPr>
              <a:t>X_train</a:t>
            </a:r>
          </a:p>
        </p:txBody>
      </p:sp>
      <p:sp>
        <p:nvSpPr>
          <p:cNvPr id="24" name="TextBox 23">
            <a:extLst>
              <a:ext uri="{FF2B5EF4-FFF2-40B4-BE49-F238E27FC236}">
                <a16:creationId xmlns:a16="http://schemas.microsoft.com/office/drawing/2014/main" id="{47D07340-C88B-43FE-A6B9-255EA9924D2D}"/>
              </a:ext>
            </a:extLst>
          </p:cNvPr>
          <p:cNvSpPr txBox="1"/>
          <p:nvPr/>
        </p:nvSpPr>
        <p:spPr>
          <a:xfrm>
            <a:off x="2507796" y="2212532"/>
            <a:ext cx="1312498" cy="369332"/>
          </a:xfrm>
          <a:prstGeom prst="rect">
            <a:avLst/>
          </a:prstGeom>
          <a:noFill/>
        </p:spPr>
        <p:txBody>
          <a:bodyPr wrap="square" rtlCol="0">
            <a:spAutoFit/>
          </a:bodyPr>
          <a:lstStyle/>
          <a:p>
            <a:r>
              <a:rPr lang="en-US" b="1" dirty="0">
                <a:solidFill>
                  <a:schemeClr val="bg1"/>
                </a:solidFill>
              </a:rPr>
              <a:t>Categorical</a:t>
            </a:r>
          </a:p>
        </p:txBody>
      </p:sp>
      <p:sp>
        <p:nvSpPr>
          <p:cNvPr id="26" name="TextBox 25">
            <a:extLst>
              <a:ext uri="{FF2B5EF4-FFF2-40B4-BE49-F238E27FC236}">
                <a16:creationId xmlns:a16="http://schemas.microsoft.com/office/drawing/2014/main" id="{C2539769-E0EB-4C8F-8718-6BE52FE9A510}"/>
              </a:ext>
            </a:extLst>
          </p:cNvPr>
          <p:cNvSpPr txBox="1"/>
          <p:nvPr/>
        </p:nvSpPr>
        <p:spPr>
          <a:xfrm>
            <a:off x="5346963" y="2197812"/>
            <a:ext cx="1312498" cy="369332"/>
          </a:xfrm>
          <a:prstGeom prst="rect">
            <a:avLst/>
          </a:prstGeom>
          <a:noFill/>
        </p:spPr>
        <p:txBody>
          <a:bodyPr wrap="square" rtlCol="0">
            <a:spAutoFit/>
          </a:bodyPr>
          <a:lstStyle/>
          <a:p>
            <a:r>
              <a:rPr lang="en-US" b="1" dirty="0">
                <a:solidFill>
                  <a:schemeClr val="bg1"/>
                </a:solidFill>
              </a:rPr>
              <a:t>Ordinal</a:t>
            </a:r>
          </a:p>
        </p:txBody>
      </p:sp>
      <p:sp>
        <p:nvSpPr>
          <p:cNvPr id="28" name="TextBox 27">
            <a:extLst>
              <a:ext uri="{FF2B5EF4-FFF2-40B4-BE49-F238E27FC236}">
                <a16:creationId xmlns:a16="http://schemas.microsoft.com/office/drawing/2014/main" id="{1D77A5BE-AC83-4685-8F2E-C8B3DF4B167B}"/>
              </a:ext>
            </a:extLst>
          </p:cNvPr>
          <p:cNvSpPr txBox="1"/>
          <p:nvPr/>
        </p:nvSpPr>
        <p:spPr>
          <a:xfrm>
            <a:off x="8029150" y="2208054"/>
            <a:ext cx="1312498" cy="369332"/>
          </a:xfrm>
          <a:prstGeom prst="rect">
            <a:avLst/>
          </a:prstGeom>
          <a:noFill/>
        </p:spPr>
        <p:txBody>
          <a:bodyPr wrap="square" rtlCol="0">
            <a:spAutoFit/>
          </a:bodyPr>
          <a:lstStyle/>
          <a:p>
            <a:r>
              <a:rPr lang="en-US" b="1" dirty="0">
                <a:solidFill>
                  <a:schemeClr val="bg1"/>
                </a:solidFill>
              </a:rPr>
              <a:t>Continuous</a:t>
            </a:r>
          </a:p>
        </p:txBody>
      </p:sp>
      <p:sp>
        <p:nvSpPr>
          <p:cNvPr id="32" name="Arrow: Down 31">
            <a:extLst>
              <a:ext uri="{FF2B5EF4-FFF2-40B4-BE49-F238E27FC236}">
                <a16:creationId xmlns:a16="http://schemas.microsoft.com/office/drawing/2014/main" id="{64D5ABD1-5261-4D14-9DA5-D53FD5513345}"/>
              </a:ext>
            </a:extLst>
          </p:cNvPr>
          <p:cNvSpPr/>
          <p:nvPr/>
        </p:nvSpPr>
        <p:spPr>
          <a:xfrm>
            <a:off x="5738906" y="4812196"/>
            <a:ext cx="170414" cy="1825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1EF5F07-A605-423A-AC91-F6F8B6FC94EE}"/>
              </a:ext>
            </a:extLst>
          </p:cNvPr>
          <p:cNvSpPr txBox="1"/>
          <p:nvPr/>
        </p:nvSpPr>
        <p:spPr>
          <a:xfrm>
            <a:off x="3927850" y="4922978"/>
            <a:ext cx="3691857" cy="369332"/>
          </a:xfrm>
          <a:prstGeom prst="rect">
            <a:avLst/>
          </a:prstGeom>
          <a:noFill/>
        </p:spPr>
        <p:txBody>
          <a:bodyPr wrap="square" rtlCol="0">
            <a:spAutoFit/>
          </a:bodyPr>
          <a:lstStyle/>
          <a:p>
            <a:r>
              <a:rPr lang="en-US" b="1" dirty="0">
                <a:solidFill>
                  <a:srgbClr val="92D050"/>
                </a:solidFill>
              </a:rPr>
              <a:t>Concatenates the output of pipelines</a:t>
            </a:r>
          </a:p>
        </p:txBody>
      </p:sp>
      <p:sp>
        <p:nvSpPr>
          <p:cNvPr id="35" name="Arrow: Down 34">
            <a:extLst>
              <a:ext uri="{FF2B5EF4-FFF2-40B4-BE49-F238E27FC236}">
                <a16:creationId xmlns:a16="http://schemas.microsoft.com/office/drawing/2014/main" id="{7CA735CB-9B62-439C-BCF1-191393073234}"/>
              </a:ext>
            </a:extLst>
          </p:cNvPr>
          <p:cNvSpPr/>
          <p:nvPr/>
        </p:nvSpPr>
        <p:spPr>
          <a:xfrm>
            <a:off x="5719884" y="2530991"/>
            <a:ext cx="170414" cy="1825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F7C09C83-4DB4-48F2-9C4A-7E95A84C19D7}"/>
              </a:ext>
            </a:extLst>
          </p:cNvPr>
          <p:cNvSpPr/>
          <p:nvPr/>
        </p:nvSpPr>
        <p:spPr>
          <a:xfrm>
            <a:off x="5731815" y="1810938"/>
            <a:ext cx="170414" cy="1825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6778A321-B891-4DD2-85FF-5F37E5955D10}"/>
              </a:ext>
            </a:extLst>
          </p:cNvPr>
          <p:cNvSpPr/>
          <p:nvPr/>
        </p:nvSpPr>
        <p:spPr>
          <a:xfrm>
            <a:off x="2993631" y="2540594"/>
            <a:ext cx="170414" cy="1825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6A2F41C2-1246-4A3D-8551-1EF155A0A121}"/>
              </a:ext>
            </a:extLst>
          </p:cNvPr>
          <p:cNvSpPr/>
          <p:nvPr/>
        </p:nvSpPr>
        <p:spPr>
          <a:xfrm>
            <a:off x="3038457" y="4788304"/>
            <a:ext cx="170414" cy="1825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10E917F8-1436-47C7-98E3-09AE3DF337F4}"/>
              </a:ext>
            </a:extLst>
          </p:cNvPr>
          <p:cNvSpPr/>
          <p:nvPr/>
        </p:nvSpPr>
        <p:spPr>
          <a:xfrm>
            <a:off x="8579707" y="2530991"/>
            <a:ext cx="170414" cy="1825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5FD73504-E621-4506-84A7-0DB0E330435A}"/>
              </a:ext>
            </a:extLst>
          </p:cNvPr>
          <p:cNvSpPr/>
          <p:nvPr/>
        </p:nvSpPr>
        <p:spPr>
          <a:xfrm>
            <a:off x="8582691" y="4788305"/>
            <a:ext cx="170414" cy="1825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8BFD0EAD-8D63-4D30-9A70-9DFA72E57261}"/>
              </a:ext>
            </a:extLst>
          </p:cNvPr>
          <p:cNvSpPr/>
          <p:nvPr/>
        </p:nvSpPr>
        <p:spPr>
          <a:xfrm>
            <a:off x="5731815" y="5364501"/>
            <a:ext cx="170414" cy="182580"/>
          </a:xfrm>
          <a:prstGeom prst="downArrow">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034F16B5-69AE-4B25-A38E-9348062E9093}"/>
              </a:ext>
            </a:extLst>
          </p:cNvPr>
          <p:cNvSpPr/>
          <p:nvPr/>
        </p:nvSpPr>
        <p:spPr>
          <a:xfrm>
            <a:off x="4825676" y="5596120"/>
            <a:ext cx="1958829" cy="347915"/>
          </a:xfrm>
          <a:prstGeom prst="roundRect">
            <a:avLst/>
          </a:prstGeom>
          <a:solidFill>
            <a:schemeClr val="accent1">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Model</a:t>
            </a:r>
          </a:p>
        </p:txBody>
      </p:sp>
      <p:sp>
        <p:nvSpPr>
          <p:cNvPr id="43" name="Rectangle: Rounded Corners 42">
            <a:extLst>
              <a:ext uri="{FF2B5EF4-FFF2-40B4-BE49-F238E27FC236}">
                <a16:creationId xmlns:a16="http://schemas.microsoft.com/office/drawing/2014/main" id="{E2CCC368-74E2-4F81-AE9B-D312A24E8EE4}"/>
              </a:ext>
            </a:extLst>
          </p:cNvPr>
          <p:cNvSpPr/>
          <p:nvPr/>
        </p:nvSpPr>
        <p:spPr>
          <a:xfrm>
            <a:off x="2018639" y="6166272"/>
            <a:ext cx="1801655" cy="347915"/>
          </a:xfrm>
          <a:prstGeom prst="roundRect">
            <a:avLst/>
          </a:prstGeom>
          <a:solidFill>
            <a:srgbClr val="FFCCFF"/>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Transformer</a:t>
            </a:r>
          </a:p>
        </p:txBody>
      </p:sp>
      <p:sp>
        <p:nvSpPr>
          <p:cNvPr id="44" name="Rectangle: Rounded Corners 43">
            <a:extLst>
              <a:ext uri="{FF2B5EF4-FFF2-40B4-BE49-F238E27FC236}">
                <a16:creationId xmlns:a16="http://schemas.microsoft.com/office/drawing/2014/main" id="{C2B31E6A-ED4C-4976-8584-AD96F2EC184E}"/>
              </a:ext>
            </a:extLst>
          </p:cNvPr>
          <p:cNvSpPr/>
          <p:nvPr/>
        </p:nvSpPr>
        <p:spPr>
          <a:xfrm>
            <a:off x="3972123" y="6159749"/>
            <a:ext cx="1801655" cy="347915"/>
          </a:xfrm>
          <a:prstGeom prst="roundRect">
            <a:avLst/>
          </a:prstGeom>
          <a:solidFill>
            <a:schemeClr val="accent1">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Estimator</a:t>
            </a:r>
          </a:p>
        </p:txBody>
      </p:sp>
      <p:sp>
        <p:nvSpPr>
          <p:cNvPr id="45" name="Rectangle: Rounded Corners 44">
            <a:extLst>
              <a:ext uri="{FF2B5EF4-FFF2-40B4-BE49-F238E27FC236}">
                <a16:creationId xmlns:a16="http://schemas.microsoft.com/office/drawing/2014/main" id="{F6BA2C96-9E12-4FBA-A407-1CFB82FBDE73}"/>
              </a:ext>
            </a:extLst>
          </p:cNvPr>
          <p:cNvSpPr/>
          <p:nvPr/>
        </p:nvSpPr>
        <p:spPr>
          <a:xfrm>
            <a:off x="5928541" y="6164786"/>
            <a:ext cx="1801656" cy="335406"/>
          </a:xfrm>
          <a:prstGeom prst="roundRect">
            <a:avLst/>
          </a:prstGeom>
          <a:noFill/>
          <a:ln w="28575">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BA8A75B-4AF7-4CA8-B80D-5BB930DA58FD}"/>
              </a:ext>
            </a:extLst>
          </p:cNvPr>
          <p:cNvSpPr txBox="1"/>
          <p:nvPr/>
        </p:nvSpPr>
        <p:spPr>
          <a:xfrm>
            <a:off x="6365336" y="6132899"/>
            <a:ext cx="1312498" cy="369332"/>
          </a:xfrm>
          <a:prstGeom prst="rect">
            <a:avLst/>
          </a:prstGeom>
          <a:noFill/>
        </p:spPr>
        <p:txBody>
          <a:bodyPr wrap="square" rtlCol="0">
            <a:spAutoFit/>
          </a:bodyPr>
          <a:lstStyle/>
          <a:p>
            <a:r>
              <a:rPr lang="en-US" b="1" dirty="0">
                <a:solidFill>
                  <a:schemeClr val="bg1"/>
                </a:solidFill>
              </a:rPr>
              <a:t>Pipeline</a:t>
            </a:r>
          </a:p>
        </p:txBody>
      </p:sp>
      <p:sp>
        <p:nvSpPr>
          <p:cNvPr id="48" name="Rectangle: Rounded Corners 47">
            <a:extLst>
              <a:ext uri="{FF2B5EF4-FFF2-40B4-BE49-F238E27FC236}">
                <a16:creationId xmlns:a16="http://schemas.microsoft.com/office/drawing/2014/main" id="{31F62C13-EE3F-417E-AF86-D92B6F88A065}"/>
              </a:ext>
            </a:extLst>
          </p:cNvPr>
          <p:cNvSpPr/>
          <p:nvPr/>
        </p:nvSpPr>
        <p:spPr>
          <a:xfrm>
            <a:off x="7880364" y="6159749"/>
            <a:ext cx="1801656" cy="335406"/>
          </a:xfrm>
          <a:prstGeom prst="roundRect">
            <a:avLst/>
          </a:prstGeom>
          <a:noFill/>
          <a:ln w="28575">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0F9417C-F7C0-4B92-9866-1F04ED8B7158}"/>
              </a:ext>
            </a:extLst>
          </p:cNvPr>
          <p:cNvSpPr txBox="1"/>
          <p:nvPr/>
        </p:nvSpPr>
        <p:spPr>
          <a:xfrm>
            <a:off x="8029150" y="6125823"/>
            <a:ext cx="1558737" cy="369332"/>
          </a:xfrm>
          <a:prstGeom prst="rect">
            <a:avLst/>
          </a:prstGeom>
          <a:noFill/>
        </p:spPr>
        <p:txBody>
          <a:bodyPr wrap="square" rtlCol="0">
            <a:spAutoFit/>
          </a:bodyPr>
          <a:lstStyle>
            <a:defPPr>
              <a:defRPr lang="en-US"/>
            </a:defPPr>
            <a:lvl1pPr>
              <a:defRPr b="1">
                <a:solidFill>
                  <a:srgbClr val="92D050"/>
                </a:solidFill>
              </a:defRPr>
            </a:lvl1pPr>
          </a:lstStyle>
          <a:p>
            <a:r>
              <a:rPr lang="en-US" dirty="0"/>
              <a:t>FeatureUnion</a:t>
            </a:r>
          </a:p>
        </p:txBody>
      </p:sp>
    </p:spTree>
    <p:extLst>
      <p:ext uri="{BB962C8B-B14F-4D97-AF65-F5344CB8AC3E}">
        <p14:creationId xmlns:p14="http://schemas.microsoft.com/office/powerpoint/2010/main" val="22675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3" y="288243"/>
            <a:ext cx="3727781" cy="857250"/>
          </a:xfrm>
        </p:spPr>
        <p:txBody>
          <a:bodyPr>
            <a:normAutofit/>
          </a:bodyPr>
          <a:lstStyle/>
          <a:p>
            <a:pPr algn="l"/>
            <a:r>
              <a:rPr lang="en-US" sz="4000" dirty="0">
                <a:solidFill>
                  <a:srgbClr val="F2DA64"/>
                </a:solidFill>
              </a:rPr>
              <a:t>Modeling</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4190031"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7" name="Text Placeholder 4">
            <a:extLst>
              <a:ext uri="{FF2B5EF4-FFF2-40B4-BE49-F238E27FC236}">
                <a16:creationId xmlns:a16="http://schemas.microsoft.com/office/drawing/2014/main" id="{00BA3F61-4A3C-4FAB-B6D8-E271F6DC2159}"/>
              </a:ext>
            </a:extLst>
          </p:cNvPr>
          <p:cNvSpPr txBox="1">
            <a:spLocks/>
          </p:cNvSpPr>
          <p:nvPr/>
        </p:nvSpPr>
        <p:spPr>
          <a:xfrm>
            <a:off x="393924" y="1155753"/>
            <a:ext cx="11404151" cy="769614"/>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Simple Logistic Regression</a:t>
            </a:r>
          </a:p>
        </p:txBody>
      </p:sp>
      <p:pic>
        <p:nvPicPr>
          <p:cNvPr id="6146" name="Picture 2" descr="Logistic Regression">
            <a:extLst>
              <a:ext uri="{FF2B5EF4-FFF2-40B4-BE49-F238E27FC236}">
                <a16:creationId xmlns:a16="http://schemas.microsoft.com/office/drawing/2014/main" id="{E2D165BD-D759-4203-91E5-4F8A07706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1925367"/>
            <a:ext cx="5438775" cy="2914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4">
            <a:extLst>
              <a:ext uri="{FF2B5EF4-FFF2-40B4-BE49-F238E27FC236}">
                <a16:creationId xmlns:a16="http://schemas.microsoft.com/office/drawing/2014/main" id="{00D2FDA8-5139-40F4-889C-0BD2A9F5FA06}"/>
              </a:ext>
            </a:extLst>
          </p:cNvPr>
          <p:cNvSpPr txBox="1">
            <a:spLocks/>
          </p:cNvSpPr>
          <p:nvPr/>
        </p:nvSpPr>
        <p:spPr>
          <a:xfrm>
            <a:off x="6965501" y="1892942"/>
            <a:ext cx="4788545" cy="4199947"/>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Logistic Regressions are easy to implement</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Outputs results between 0 and 1</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Accuracy : 87.76%</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Tuned Hyper parameter Accuracy: 92.75%</a:t>
            </a:r>
          </a:p>
        </p:txBody>
      </p:sp>
    </p:spTree>
    <p:extLst>
      <p:ext uri="{BB962C8B-B14F-4D97-AF65-F5344CB8AC3E}">
        <p14:creationId xmlns:p14="http://schemas.microsoft.com/office/powerpoint/2010/main" val="413398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3" y="288243"/>
            <a:ext cx="3727781" cy="857250"/>
          </a:xfrm>
        </p:spPr>
        <p:txBody>
          <a:bodyPr>
            <a:normAutofit/>
          </a:bodyPr>
          <a:lstStyle/>
          <a:p>
            <a:pPr algn="l"/>
            <a:r>
              <a:rPr lang="en-US" sz="4000" dirty="0">
                <a:solidFill>
                  <a:srgbClr val="F2DA64"/>
                </a:solidFill>
              </a:rPr>
              <a:t>Modeling</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4190031"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7" name="Text Placeholder 4">
            <a:extLst>
              <a:ext uri="{FF2B5EF4-FFF2-40B4-BE49-F238E27FC236}">
                <a16:creationId xmlns:a16="http://schemas.microsoft.com/office/drawing/2014/main" id="{00BA3F61-4A3C-4FAB-B6D8-E271F6DC2159}"/>
              </a:ext>
            </a:extLst>
          </p:cNvPr>
          <p:cNvSpPr txBox="1">
            <a:spLocks/>
          </p:cNvSpPr>
          <p:nvPr/>
        </p:nvSpPr>
        <p:spPr>
          <a:xfrm>
            <a:off x="393924" y="1155753"/>
            <a:ext cx="11404151" cy="769614"/>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Decision Trees</a:t>
            </a:r>
          </a:p>
        </p:txBody>
      </p:sp>
      <p:pic>
        <p:nvPicPr>
          <p:cNvPr id="10242" name="Picture 2">
            <a:extLst>
              <a:ext uri="{FF2B5EF4-FFF2-40B4-BE49-F238E27FC236}">
                <a16:creationId xmlns:a16="http://schemas.microsoft.com/office/drawing/2014/main" id="{73E345D1-2005-444C-AC6A-86AE1C2C4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83" y="825078"/>
            <a:ext cx="9446361" cy="4684329"/>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D0473EBB-BC15-45F3-802A-325CD7BA8FBA}"/>
              </a:ext>
            </a:extLst>
          </p:cNvPr>
          <p:cNvSpPr txBox="1">
            <a:spLocks/>
          </p:cNvSpPr>
          <p:nvPr/>
        </p:nvSpPr>
        <p:spPr>
          <a:xfrm>
            <a:off x="849926" y="5424707"/>
            <a:ext cx="9023916" cy="976093"/>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Onboarding experience is the most determining feature for Customer satisfaction</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CEOs can potentially implement facial recognition scanners for faster boarding</a:t>
            </a:r>
          </a:p>
        </p:txBody>
      </p:sp>
    </p:spTree>
    <p:extLst>
      <p:ext uri="{BB962C8B-B14F-4D97-AF65-F5344CB8AC3E}">
        <p14:creationId xmlns:p14="http://schemas.microsoft.com/office/powerpoint/2010/main" val="2250567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3" y="288243"/>
            <a:ext cx="3727781" cy="857250"/>
          </a:xfrm>
        </p:spPr>
        <p:txBody>
          <a:bodyPr>
            <a:normAutofit/>
          </a:bodyPr>
          <a:lstStyle/>
          <a:p>
            <a:pPr algn="l"/>
            <a:r>
              <a:rPr lang="en-US" sz="4000" dirty="0">
                <a:solidFill>
                  <a:srgbClr val="F2DA64"/>
                </a:solidFill>
              </a:rPr>
              <a:t>Modeling</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4190031"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7" name="Text Placeholder 4">
            <a:extLst>
              <a:ext uri="{FF2B5EF4-FFF2-40B4-BE49-F238E27FC236}">
                <a16:creationId xmlns:a16="http://schemas.microsoft.com/office/drawing/2014/main" id="{00BA3F61-4A3C-4FAB-B6D8-E271F6DC2159}"/>
              </a:ext>
            </a:extLst>
          </p:cNvPr>
          <p:cNvSpPr txBox="1">
            <a:spLocks/>
          </p:cNvSpPr>
          <p:nvPr/>
        </p:nvSpPr>
        <p:spPr>
          <a:xfrm>
            <a:off x="393924" y="1155753"/>
            <a:ext cx="11404151" cy="769614"/>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K-Nearest Neighbors</a:t>
            </a:r>
          </a:p>
        </p:txBody>
      </p:sp>
      <p:sp>
        <p:nvSpPr>
          <p:cNvPr id="8" name="Text Placeholder 4">
            <a:extLst>
              <a:ext uri="{FF2B5EF4-FFF2-40B4-BE49-F238E27FC236}">
                <a16:creationId xmlns:a16="http://schemas.microsoft.com/office/drawing/2014/main" id="{00D2FDA8-5139-40F4-889C-0BD2A9F5FA06}"/>
              </a:ext>
            </a:extLst>
          </p:cNvPr>
          <p:cNvSpPr txBox="1">
            <a:spLocks/>
          </p:cNvSpPr>
          <p:nvPr/>
        </p:nvSpPr>
        <p:spPr>
          <a:xfrm>
            <a:off x="5858154" y="1672423"/>
            <a:ext cx="4788545" cy="4199947"/>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KNN classifiers are sensitive to outliers</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Computationally expensive</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Accuracy : 89.71%</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p:txBody>
      </p:sp>
      <p:pic>
        <p:nvPicPr>
          <p:cNvPr id="3" name="Picture 2">
            <a:extLst>
              <a:ext uri="{FF2B5EF4-FFF2-40B4-BE49-F238E27FC236}">
                <a16:creationId xmlns:a16="http://schemas.microsoft.com/office/drawing/2014/main" id="{49E01113-B130-4AEB-92E4-316BBB33C8B4}"/>
              </a:ext>
            </a:extLst>
          </p:cNvPr>
          <p:cNvPicPr>
            <a:picLocks noChangeAspect="1"/>
          </p:cNvPicPr>
          <p:nvPr/>
        </p:nvPicPr>
        <p:blipFill>
          <a:blip r:embed="rId2"/>
          <a:stretch>
            <a:fillRect/>
          </a:stretch>
        </p:blipFill>
        <p:spPr>
          <a:xfrm>
            <a:off x="518981" y="1672423"/>
            <a:ext cx="4583382" cy="4199947"/>
          </a:xfrm>
          <a:prstGeom prst="rect">
            <a:avLst/>
          </a:prstGeom>
        </p:spPr>
      </p:pic>
    </p:spTree>
    <p:extLst>
      <p:ext uri="{BB962C8B-B14F-4D97-AF65-F5344CB8AC3E}">
        <p14:creationId xmlns:p14="http://schemas.microsoft.com/office/powerpoint/2010/main" val="153060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273234" y="220108"/>
            <a:ext cx="3727781" cy="857250"/>
          </a:xfrm>
        </p:spPr>
        <p:txBody>
          <a:bodyPr>
            <a:normAutofit/>
          </a:bodyPr>
          <a:lstStyle/>
          <a:p>
            <a:pPr algn="l"/>
            <a:r>
              <a:rPr lang="en-US" sz="4000" dirty="0">
                <a:solidFill>
                  <a:srgbClr val="F2DA64"/>
                </a:solidFill>
              </a:rPr>
              <a:t>Modeling</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4190031"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7" name="Text Placeholder 4">
            <a:extLst>
              <a:ext uri="{FF2B5EF4-FFF2-40B4-BE49-F238E27FC236}">
                <a16:creationId xmlns:a16="http://schemas.microsoft.com/office/drawing/2014/main" id="{00BA3F61-4A3C-4FAB-B6D8-E271F6DC2159}"/>
              </a:ext>
            </a:extLst>
          </p:cNvPr>
          <p:cNvSpPr txBox="1">
            <a:spLocks/>
          </p:cNvSpPr>
          <p:nvPr/>
        </p:nvSpPr>
        <p:spPr>
          <a:xfrm>
            <a:off x="307323" y="1077358"/>
            <a:ext cx="11404151" cy="769614"/>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Random Forests</a:t>
            </a:r>
          </a:p>
        </p:txBody>
      </p:sp>
      <p:sp>
        <p:nvSpPr>
          <p:cNvPr id="8" name="Text Placeholder 4">
            <a:extLst>
              <a:ext uri="{FF2B5EF4-FFF2-40B4-BE49-F238E27FC236}">
                <a16:creationId xmlns:a16="http://schemas.microsoft.com/office/drawing/2014/main" id="{00D2FDA8-5139-40F4-889C-0BD2A9F5FA06}"/>
              </a:ext>
            </a:extLst>
          </p:cNvPr>
          <p:cNvSpPr txBox="1">
            <a:spLocks/>
          </p:cNvSpPr>
          <p:nvPr/>
        </p:nvSpPr>
        <p:spPr>
          <a:xfrm>
            <a:off x="6811347" y="1620767"/>
            <a:ext cx="4788545" cy="4199947"/>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Random Forests are one the best algorithms that are currently used.</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Weak Decision Tree classifiers are built using random features over several bootstraps. </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Gives a nice Feature Importance chart</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Accuracy: 96.07%</a:t>
            </a:r>
          </a:p>
        </p:txBody>
      </p:sp>
      <p:grpSp>
        <p:nvGrpSpPr>
          <p:cNvPr id="5" name="Group 4">
            <a:extLst>
              <a:ext uri="{FF2B5EF4-FFF2-40B4-BE49-F238E27FC236}">
                <a16:creationId xmlns:a16="http://schemas.microsoft.com/office/drawing/2014/main" id="{4F41E8CE-7B7B-40E5-A878-49467184E17F}"/>
              </a:ext>
            </a:extLst>
          </p:cNvPr>
          <p:cNvGrpSpPr/>
          <p:nvPr/>
        </p:nvGrpSpPr>
        <p:grpSpPr>
          <a:xfrm>
            <a:off x="307323" y="1471877"/>
            <a:ext cx="6144344" cy="4892247"/>
            <a:chOff x="273234" y="1471878"/>
            <a:chExt cx="5923519" cy="4744296"/>
          </a:xfrm>
        </p:grpSpPr>
        <p:sp>
          <p:nvSpPr>
            <p:cNvPr id="2" name="Rectangle 1">
              <a:extLst>
                <a:ext uri="{FF2B5EF4-FFF2-40B4-BE49-F238E27FC236}">
                  <a16:creationId xmlns:a16="http://schemas.microsoft.com/office/drawing/2014/main" id="{A796BD72-DE7D-4B1B-A365-115BA0B6B99F}"/>
                </a:ext>
              </a:extLst>
            </p:cNvPr>
            <p:cNvSpPr/>
            <p:nvPr/>
          </p:nvSpPr>
          <p:spPr>
            <a:xfrm>
              <a:off x="307323" y="1471878"/>
              <a:ext cx="5889430" cy="47442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a:extLst>
                <a:ext uri="{FF2B5EF4-FFF2-40B4-BE49-F238E27FC236}">
                  <a16:creationId xmlns:a16="http://schemas.microsoft.com/office/drawing/2014/main" id="{CCDB7027-D987-434D-A3A4-F9A60C775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34" y="1471878"/>
              <a:ext cx="5822766" cy="46892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7778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3" y="288243"/>
            <a:ext cx="4138842" cy="857250"/>
          </a:xfrm>
        </p:spPr>
        <p:txBody>
          <a:bodyPr>
            <a:normAutofit fontScale="90000"/>
          </a:bodyPr>
          <a:lstStyle/>
          <a:p>
            <a:pPr algn="l"/>
            <a:r>
              <a:rPr lang="en-US" sz="4000" dirty="0">
                <a:solidFill>
                  <a:srgbClr val="F2DA64"/>
                </a:solidFill>
              </a:rPr>
              <a:t>Modeling Summary</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4190031"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7" name="Text Placeholder 4">
            <a:extLst>
              <a:ext uri="{FF2B5EF4-FFF2-40B4-BE49-F238E27FC236}">
                <a16:creationId xmlns:a16="http://schemas.microsoft.com/office/drawing/2014/main" id="{00BA3F61-4A3C-4FAB-B6D8-E271F6DC2159}"/>
              </a:ext>
            </a:extLst>
          </p:cNvPr>
          <p:cNvSpPr txBox="1">
            <a:spLocks/>
          </p:cNvSpPr>
          <p:nvPr/>
        </p:nvSpPr>
        <p:spPr>
          <a:xfrm>
            <a:off x="393924" y="1155753"/>
            <a:ext cx="11404151" cy="769614"/>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Comparison of Machine Learning Algorithms</a:t>
            </a:r>
          </a:p>
        </p:txBody>
      </p:sp>
      <p:graphicFrame>
        <p:nvGraphicFramePr>
          <p:cNvPr id="2" name="Table 4">
            <a:extLst>
              <a:ext uri="{FF2B5EF4-FFF2-40B4-BE49-F238E27FC236}">
                <a16:creationId xmlns:a16="http://schemas.microsoft.com/office/drawing/2014/main" id="{7E93F53B-6270-40D2-BC79-2FC2DF2ECB06}"/>
              </a:ext>
            </a:extLst>
          </p:cNvPr>
          <p:cNvGraphicFramePr>
            <a:graphicFrameLocks noGrp="1"/>
          </p:cNvGraphicFramePr>
          <p:nvPr>
            <p:extLst>
              <p:ext uri="{D42A27DB-BD31-4B8C-83A1-F6EECF244321}">
                <p14:modId xmlns:p14="http://schemas.microsoft.com/office/powerpoint/2010/main" val="1007356192"/>
              </p:ext>
            </p:extLst>
          </p:nvPr>
        </p:nvGraphicFramePr>
        <p:xfrm>
          <a:off x="865930" y="1925367"/>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97003198"/>
                    </a:ext>
                  </a:extLst>
                </a:gridCol>
                <a:gridCol w="4064000">
                  <a:extLst>
                    <a:ext uri="{9D8B030D-6E8A-4147-A177-3AD203B41FA5}">
                      <a16:colId xmlns:a16="http://schemas.microsoft.com/office/drawing/2014/main" val="821845309"/>
                    </a:ext>
                  </a:extLst>
                </a:gridCol>
              </a:tblGrid>
              <a:tr h="370840">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2367145397"/>
                  </a:ext>
                </a:extLst>
              </a:tr>
              <a:tr h="370840">
                <a:tc>
                  <a:txBody>
                    <a:bodyPr/>
                    <a:lstStyle/>
                    <a:p>
                      <a:r>
                        <a:rPr lang="en-US" dirty="0"/>
                        <a:t>Logistic Regression</a:t>
                      </a:r>
                    </a:p>
                  </a:txBody>
                  <a:tcPr/>
                </a:tc>
                <a:tc>
                  <a:txBody>
                    <a:bodyPr/>
                    <a:lstStyle/>
                    <a:p>
                      <a:r>
                        <a:rPr lang="en-US" dirty="0"/>
                        <a:t>92.77%</a:t>
                      </a:r>
                    </a:p>
                  </a:txBody>
                  <a:tcPr/>
                </a:tc>
                <a:extLst>
                  <a:ext uri="{0D108BD9-81ED-4DB2-BD59-A6C34878D82A}">
                    <a16:rowId xmlns:a16="http://schemas.microsoft.com/office/drawing/2014/main" val="1285341390"/>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355177525"/>
                  </a:ext>
                </a:extLst>
              </a:tr>
              <a:tr h="370840">
                <a:tc>
                  <a:txBody>
                    <a:bodyPr/>
                    <a:lstStyle/>
                    <a:p>
                      <a:r>
                        <a:rPr lang="en-US" dirty="0"/>
                        <a:t>KNN Classifier</a:t>
                      </a:r>
                    </a:p>
                  </a:txBody>
                  <a:tcPr/>
                </a:tc>
                <a:tc>
                  <a:txBody>
                    <a:bodyPr/>
                    <a:lstStyle/>
                    <a:p>
                      <a:r>
                        <a:rPr lang="en-US" dirty="0"/>
                        <a:t>89.71%</a:t>
                      </a:r>
                    </a:p>
                  </a:txBody>
                  <a:tcPr/>
                </a:tc>
                <a:extLst>
                  <a:ext uri="{0D108BD9-81ED-4DB2-BD59-A6C34878D82A}">
                    <a16:rowId xmlns:a16="http://schemas.microsoft.com/office/drawing/2014/main" val="405193148"/>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79149520"/>
                  </a:ext>
                </a:extLst>
              </a:tr>
              <a:tr h="370840">
                <a:tc>
                  <a:txBody>
                    <a:bodyPr/>
                    <a:lstStyle/>
                    <a:p>
                      <a:r>
                        <a:rPr lang="en-US" dirty="0"/>
                        <a:t>Random Forest</a:t>
                      </a:r>
                    </a:p>
                  </a:txBody>
                  <a:tcPr/>
                </a:tc>
                <a:tc>
                  <a:txBody>
                    <a:bodyPr/>
                    <a:lstStyle/>
                    <a:p>
                      <a:r>
                        <a:rPr lang="en-US" dirty="0"/>
                        <a:t>96.07%</a:t>
                      </a:r>
                    </a:p>
                  </a:txBody>
                  <a:tcPr/>
                </a:tc>
                <a:extLst>
                  <a:ext uri="{0D108BD9-81ED-4DB2-BD59-A6C34878D82A}">
                    <a16:rowId xmlns:a16="http://schemas.microsoft.com/office/drawing/2014/main" val="3857260277"/>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212052739"/>
                  </a:ext>
                </a:extLst>
              </a:tr>
            </a:tbl>
          </a:graphicData>
        </a:graphic>
      </p:graphicFrame>
    </p:spTree>
    <p:extLst>
      <p:ext uri="{BB962C8B-B14F-4D97-AF65-F5344CB8AC3E}">
        <p14:creationId xmlns:p14="http://schemas.microsoft.com/office/powerpoint/2010/main" val="381231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2" y="288243"/>
            <a:ext cx="5581749" cy="857250"/>
          </a:xfrm>
        </p:spPr>
        <p:txBody>
          <a:bodyPr>
            <a:normAutofit/>
          </a:bodyPr>
          <a:lstStyle/>
          <a:p>
            <a:pPr algn="l"/>
            <a:r>
              <a:rPr lang="en-US" sz="4000" dirty="0">
                <a:solidFill>
                  <a:srgbClr val="F2DA64"/>
                </a:solidFill>
              </a:rPr>
              <a:t>Conclusion and Next Steps</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4190031"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7" name="Text Placeholder 4">
            <a:extLst>
              <a:ext uri="{FF2B5EF4-FFF2-40B4-BE49-F238E27FC236}">
                <a16:creationId xmlns:a16="http://schemas.microsoft.com/office/drawing/2014/main" id="{00BA3F61-4A3C-4FAB-B6D8-E271F6DC2159}"/>
              </a:ext>
            </a:extLst>
          </p:cNvPr>
          <p:cNvSpPr txBox="1">
            <a:spLocks/>
          </p:cNvSpPr>
          <p:nvPr/>
        </p:nvSpPr>
        <p:spPr>
          <a:xfrm>
            <a:off x="393924" y="1482922"/>
            <a:ext cx="11404151" cy="4439705"/>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Improve Onboarding Experience</a:t>
            </a: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2000" dirty="0">
              <a:solidFill>
                <a:srgbClr val="92D050"/>
              </a:solidFill>
              <a:latin typeface="Arial"/>
            </a:endParaRP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Improve Wi-Fi Service</a:t>
            </a: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2000" dirty="0">
              <a:solidFill>
                <a:srgbClr val="92D050"/>
              </a:solidFill>
              <a:latin typeface="Arial"/>
            </a:endParaRP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Gather cost data to gauge whether improving </a:t>
            </a:r>
            <a:r>
              <a:rPr lang="en-US" sz="2000" dirty="0">
                <a:solidFill>
                  <a:srgbClr val="92D050"/>
                </a:solidFill>
                <a:latin typeface="Arial"/>
              </a:rPr>
              <a:t>customer experience justifies the cost</a:t>
            </a: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92D050"/>
              </a:solidFill>
              <a:effectLst/>
              <a:uLnTx/>
              <a:uFillTx/>
              <a:latin typeface="Arial"/>
              <a:ea typeface="+mn-ea"/>
              <a:cs typeface="+mn-cs"/>
            </a:endParaRP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92D050"/>
                </a:solidFill>
                <a:latin typeface="Arial"/>
              </a:rPr>
              <a:t>Gather competitor data to position the brand on a Correspondence Map</a:t>
            </a:r>
          </a:p>
          <a:p>
            <a:pPr marR="0" lvl="0" algn="l" defTabSz="685800" rtl="0" eaLnBrk="1" fontAlgn="auto" latinLnBrk="0" hangingPunct="1">
              <a:lnSpc>
                <a:spcPct val="100000"/>
              </a:lnSpc>
              <a:spcBef>
                <a:spcPts val="900"/>
              </a:spcBef>
              <a:spcAft>
                <a:spcPts val="0"/>
              </a:spcAft>
              <a:buClrTx/>
              <a:buSzTx/>
              <a:tabLst/>
              <a:defRPr/>
            </a:pPr>
            <a:endParaRPr kumimoji="0" lang="en-US" sz="2000" b="0" i="0" u="none" strike="noStrike" kern="1200" cap="none" spc="0" normalizeH="0" baseline="0" noProof="0" dirty="0">
              <a:ln>
                <a:noFill/>
              </a:ln>
              <a:solidFill>
                <a:srgbClr val="92D050"/>
              </a:solidFill>
              <a:effectLst/>
              <a:uLnTx/>
              <a:uFillTx/>
              <a:latin typeface="Arial"/>
              <a:ea typeface="+mn-ea"/>
              <a:cs typeface="+mn-cs"/>
            </a:endParaRPr>
          </a:p>
        </p:txBody>
      </p:sp>
    </p:spTree>
    <p:extLst>
      <p:ext uri="{BB962C8B-B14F-4D97-AF65-F5344CB8AC3E}">
        <p14:creationId xmlns:p14="http://schemas.microsoft.com/office/powerpoint/2010/main" val="372065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4325649" y="3000375"/>
            <a:ext cx="5858586" cy="857250"/>
          </a:xfrm>
        </p:spPr>
        <p:txBody>
          <a:bodyPr>
            <a:normAutofit/>
          </a:bodyPr>
          <a:lstStyle/>
          <a:p>
            <a:pPr algn="l"/>
            <a:r>
              <a:rPr lang="en-US" sz="5400" dirty="0">
                <a:solidFill>
                  <a:srgbClr val="F2DA64"/>
                </a:solidFill>
              </a:rPr>
              <a:t>Thank you!</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4190031"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7" name="Text Placeholder 4">
            <a:extLst>
              <a:ext uri="{FF2B5EF4-FFF2-40B4-BE49-F238E27FC236}">
                <a16:creationId xmlns:a16="http://schemas.microsoft.com/office/drawing/2014/main" id="{00BA3F61-4A3C-4FAB-B6D8-E271F6DC2159}"/>
              </a:ext>
            </a:extLst>
          </p:cNvPr>
          <p:cNvSpPr txBox="1">
            <a:spLocks/>
          </p:cNvSpPr>
          <p:nvPr/>
        </p:nvSpPr>
        <p:spPr>
          <a:xfrm>
            <a:off x="393924" y="1482922"/>
            <a:ext cx="11404151" cy="4439705"/>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R="0" lvl="0" algn="l" defTabSz="685800" rtl="0" eaLnBrk="1" fontAlgn="auto" latinLnBrk="0" hangingPunct="1">
              <a:lnSpc>
                <a:spcPct val="100000"/>
              </a:lnSpc>
              <a:spcBef>
                <a:spcPts val="900"/>
              </a:spcBef>
              <a:spcAft>
                <a:spcPts val="0"/>
              </a:spcAft>
              <a:buClrTx/>
              <a:buSzTx/>
              <a:tabLst/>
              <a:defRPr/>
            </a:pPr>
            <a:endParaRPr kumimoji="0" lang="en-US" sz="2000" b="0" i="0" u="none" strike="noStrike" kern="1200" cap="none" spc="0" normalizeH="0" baseline="0" noProof="0" dirty="0">
              <a:ln>
                <a:noFill/>
              </a:ln>
              <a:solidFill>
                <a:srgbClr val="92D050"/>
              </a:solidFill>
              <a:effectLst/>
              <a:uLnTx/>
              <a:uFillTx/>
              <a:latin typeface="Arial"/>
              <a:ea typeface="+mn-ea"/>
              <a:cs typeface="+mn-cs"/>
            </a:endParaRPr>
          </a:p>
        </p:txBody>
      </p:sp>
    </p:spTree>
    <p:extLst>
      <p:ext uri="{BB962C8B-B14F-4D97-AF65-F5344CB8AC3E}">
        <p14:creationId xmlns:p14="http://schemas.microsoft.com/office/powerpoint/2010/main" val="87529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4" y="288243"/>
            <a:ext cx="2855754" cy="857250"/>
          </a:xfrm>
        </p:spPr>
        <p:txBody>
          <a:bodyPr>
            <a:normAutofit/>
          </a:bodyPr>
          <a:lstStyle/>
          <a:p>
            <a:pPr algn="l"/>
            <a:r>
              <a:rPr lang="en-US" sz="4000" dirty="0">
                <a:solidFill>
                  <a:srgbClr val="F2DA64"/>
                </a:solidFill>
              </a:rPr>
              <a:t>The Problem</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7519424"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00B0F0"/>
                </a:solidFill>
                <a:latin typeface="Arial"/>
              </a:rPr>
              <a:t>Identify Key variables that drive Customer Satisfaction</a:t>
            </a: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2000" dirty="0">
              <a:solidFill>
                <a:srgbClr val="00B0F0"/>
              </a:solidFill>
              <a:latin typeface="Arial"/>
            </a:endParaRP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00B0F0"/>
                </a:solidFill>
                <a:latin typeface="Arial"/>
              </a:rPr>
              <a:t>Improve Customer Experience</a:t>
            </a: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00B0F0"/>
                </a:solidFill>
                <a:latin typeface="Arial"/>
              </a:rPr>
              <a:t>Optimize Marketing Campaign</a:t>
            </a: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00B0F0"/>
                </a:solidFill>
                <a:latin typeface="Arial"/>
              </a:rPr>
              <a:t>Target Consumer Segments based on Demographics </a:t>
            </a: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pic>
        <p:nvPicPr>
          <p:cNvPr id="11" name="Picture 10">
            <a:extLst>
              <a:ext uri="{FF2B5EF4-FFF2-40B4-BE49-F238E27FC236}">
                <a16:creationId xmlns:a16="http://schemas.microsoft.com/office/drawing/2014/main" id="{E0CF2C93-B267-4382-BB8E-324D4949C43F}"/>
              </a:ext>
            </a:extLst>
          </p:cNvPr>
          <p:cNvPicPr>
            <a:picLocks noChangeAspect="1"/>
          </p:cNvPicPr>
          <p:nvPr/>
        </p:nvPicPr>
        <p:blipFill>
          <a:blip r:embed="rId2"/>
          <a:stretch>
            <a:fillRect/>
          </a:stretch>
        </p:blipFill>
        <p:spPr>
          <a:xfrm>
            <a:off x="7730411" y="1348593"/>
            <a:ext cx="3651963" cy="2943194"/>
          </a:xfrm>
          <a:prstGeom prst="rect">
            <a:avLst/>
          </a:prstGeom>
        </p:spPr>
      </p:pic>
    </p:spTree>
    <p:extLst>
      <p:ext uri="{BB962C8B-B14F-4D97-AF65-F5344CB8AC3E}">
        <p14:creationId xmlns:p14="http://schemas.microsoft.com/office/powerpoint/2010/main" val="195880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4" y="288243"/>
            <a:ext cx="2855754" cy="857250"/>
          </a:xfrm>
        </p:spPr>
        <p:txBody>
          <a:bodyPr>
            <a:normAutofit/>
          </a:bodyPr>
          <a:lstStyle/>
          <a:p>
            <a:pPr algn="l"/>
            <a:r>
              <a:rPr lang="en-US" sz="4000" dirty="0">
                <a:solidFill>
                  <a:srgbClr val="F2DA64"/>
                </a:solidFill>
              </a:rPr>
              <a:t>The Data</a:t>
            </a:r>
          </a:p>
        </p:txBody>
      </p:sp>
      <p:graphicFrame>
        <p:nvGraphicFramePr>
          <p:cNvPr id="7" name="Table 6">
            <a:extLst>
              <a:ext uri="{FF2B5EF4-FFF2-40B4-BE49-F238E27FC236}">
                <a16:creationId xmlns:a16="http://schemas.microsoft.com/office/drawing/2014/main" id="{79CDD164-D84D-446B-8728-1B019232243B}"/>
              </a:ext>
            </a:extLst>
          </p:cNvPr>
          <p:cNvGraphicFramePr>
            <a:graphicFrameLocks noGrp="1"/>
          </p:cNvGraphicFramePr>
          <p:nvPr>
            <p:extLst>
              <p:ext uri="{D42A27DB-BD31-4B8C-83A1-F6EECF244321}">
                <p14:modId xmlns:p14="http://schemas.microsoft.com/office/powerpoint/2010/main" val="3130133767"/>
              </p:ext>
            </p:extLst>
          </p:nvPr>
        </p:nvGraphicFramePr>
        <p:xfrm>
          <a:off x="427139" y="1702916"/>
          <a:ext cx="4751612" cy="1517015"/>
        </p:xfrm>
        <a:graphic>
          <a:graphicData uri="http://schemas.openxmlformats.org/drawingml/2006/table">
            <a:tbl>
              <a:tblPr/>
              <a:tblGrid>
                <a:gridCol w="1405685">
                  <a:extLst>
                    <a:ext uri="{9D8B030D-6E8A-4147-A177-3AD203B41FA5}">
                      <a16:colId xmlns:a16="http://schemas.microsoft.com/office/drawing/2014/main" val="2481965580"/>
                    </a:ext>
                  </a:extLst>
                </a:gridCol>
                <a:gridCol w="3345927">
                  <a:extLst>
                    <a:ext uri="{9D8B030D-6E8A-4147-A177-3AD203B41FA5}">
                      <a16:colId xmlns:a16="http://schemas.microsoft.com/office/drawing/2014/main" val="1419642672"/>
                    </a:ext>
                  </a:extLst>
                </a:gridCol>
              </a:tblGrid>
              <a:tr h="0">
                <a:tc>
                  <a:txBody>
                    <a:bodyPr/>
                    <a:lstStyle/>
                    <a:p>
                      <a:pPr marL="0" marR="0">
                        <a:lnSpc>
                          <a:spcPct val="115000"/>
                        </a:lnSpc>
                        <a:spcBef>
                          <a:spcPts val="0"/>
                        </a:spcBef>
                        <a:spcAft>
                          <a:spcPts val="0"/>
                        </a:spcAft>
                      </a:pPr>
                      <a:r>
                        <a:rPr lang="en-US" sz="1100" b="1">
                          <a:solidFill>
                            <a:srgbClr val="FFFFFF"/>
                          </a:solidFill>
                          <a:effectLst/>
                          <a:latin typeface="Arial" panose="020B0604020202020204" pitchFamily="34" charset="0"/>
                          <a:ea typeface="Arial" panose="020B0604020202020204" pitchFamily="34" charset="0"/>
                        </a:rPr>
                        <a:t>Variable Name </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74EA7"/>
                    </a:solidFill>
                  </a:tcPr>
                </a:tc>
                <a:tc>
                  <a:txBody>
                    <a:bodyPr/>
                    <a:lstStyle/>
                    <a:p>
                      <a:pPr marL="0" marR="0">
                        <a:lnSpc>
                          <a:spcPct val="115000"/>
                        </a:lnSpc>
                        <a:spcBef>
                          <a:spcPts val="0"/>
                        </a:spcBef>
                        <a:spcAft>
                          <a:spcPts val="0"/>
                        </a:spcAft>
                      </a:pPr>
                      <a:r>
                        <a:rPr lang="en-US" sz="1100" b="1" dirty="0">
                          <a:solidFill>
                            <a:srgbClr val="FFFFFF"/>
                          </a:solidFill>
                          <a:effectLst/>
                          <a:latin typeface="Arial" panose="020B0604020202020204" pitchFamily="34" charset="0"/>
                          <a:ea typeface="Arial" panose="020B0604020202020204" pitchFamily="34" charset="0"/>
                        </a:rPr>
                        <a:t>Notes </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74EA7"/>
                    </a:solidFill>
                  </a:tcPr>
                </a:tc>
                <a:extLst>
                  <a:ext uri="{0D108BD9-81ED-4DB2-BD59-A6C34878D82A}">
                    <a16:rowId xmlns:a16="http://schemas.microsoft.com/office/drawing/2014/main" val="1997631519"/>
                  </a:ext>
                </a:extLst>
              </a:tr>
              <a:tr h="0">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Gender</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Female | Male</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extLst>
                  <a:ext uri="{0D108BD9-81ED-4DB2-BD59-A6C34878D82A}">
                    <a16:rowId xmlns:a16="http://schemas.microsoft.com/office/drawing/2014/main" val="1609233104"/>
                  </a:ext>
                </a:extLst>
              </a:tr>
              <a:tr h="0">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Customer Type</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tc>
                  <a:txBody>
                    <a:bodyPr/>
                    <a:lstStyle/>
                    <a:p>
                      <a:pPr marL="0" marR="0">
                        <a:lnSpc>
                          <a:spcPct val="115000"/>
                        </a:lnSpc>
                        <a:spcBef>
                          <a:spcPts val="0"/>
                        </a:spcBef>
                        <a:spcAft>
                          <a:spcPts val="0"/>
                        </a:spcAft>
                      </a:pPr>
                      <a:r>
                        <a:rPr lang="en-US" sz="1100" b="1" dirty="0">
                          <a:solidFill>
                            <a:srgbClr val="0000FF"/>
                          </a:solidFill>
                          <a:effectLst/>
                          <a:latin typeface="Arial" panose="020B0604020202020204" pitchFamily="34" charset="0"/>
                          <a:ea typeface="Arial" panose="020B0604020202020204" pitchFamily="34" charset="0"/>
                        </a:rPr>
                        <a:t>Loyal | Disloyal</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extLst>
                  <a:ext uri="{0D108BD9-81ED-4DB2-BD59-A6C34878D82A}">
                    <a16:rowId xmlns:a16="http://schemas.microsoft.com/office/drawing/2014/main" val="2838649918"/>
                  </a:ext>
                </a:extLst>
              </a:tr>
              <a:tr h="0">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Type of Travel</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tc>
                  <a:txBody>
                    <a:bodyPr/>
                    <a:lstStyle/>
                    <a:p>
                      <a:pPr marL="0" marR="0">
                        <a:lnSpc>
                          <a:spcPct val="115000"/>
                        </a:lnSpc>
                        <a:spcBef>
                          <a:spcPts val="0"/>
                        </a:spcBef>
                        <a:spcAft>
                          <a:spcPts val="0"/>
                        </a:spcAft>
                      </a:pPr>
                      <a:r>
                        <a:rPr lang="en-US" sz="1100" b="1" dirty="0">
                          <a:solidFill>
                            <a:srgbClr val="0000FF"/>
                          </a:solidFill>
                          <a:effectLst/>
                          <a:latin typeface="Arial" panose="020B0604020202020204" pitchFamily="34" charset="0"/>
                          <a:ea typeface="Arial" panose="020B0604020202020204" pitchFamily="34" charset="0"/>
                        </a:rPr>
                        <a:t>Business Travel | Personal Travel</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extLst>
                  <a:ext uri="{0D108BD9-81ED-4DB2-BD59-A6C34878D82A}">
                    <a16:rowId xmlns:a16="http://schemas.microsoft.com/office/drawing/2014/main" val="3801945993"/>
                  </a:ext>
                </a:extLst>
              </a:tr>
              <a:tr h="0">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Class</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tc>
                  <a:txBody>
                    <a:bodyPr/>
                    <a:lstStyle/>
                    <a:p>
                      <a:pPr marL="0" marR="0">
                        <a:lnSpc>
                          <a:spcPct val="115000"/>
                        </a:lnSpc>
                        <a:spcBef>
                          <a:spcPts val="0"/>
                        </a:spcBef>
                        <a:spcAft>
                          <a:spcPts val="0"/>
                        </a:spcAft>
                      </a:pPr>
                      <a:r>
                        <a:rPr lang="en-US" sz="1100" b="1" dirty="0">
                          <a:solidFill>
                            <a:srgbClr val="0000FF"/>
                          </a:solidFill>
                          <a:effectLst/>
                          <a:latin typeface="Arial" panose="020B0604020202020204" pitchFamily="34" charset="0"/>
                          <a:ea typeface="Arial" panose="020B0604020202020204" pitchFamily="34" charset="0"/>
                        </a:rPr>
                        <a:t>Business | Eco | Eco Plus</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extLst>
                  <a:ext uri="{0D108BD9-81ED-4DB2-BD59-A6C34878D82A}">
                    <a16:rowId xmlns:a16="http://schemas.microsoft.com/office/drawing/2014/main" val="3506768330"/>
                  </a:ext>
                </a:extLst>
              </a:tr>
            </a:tbl>
          </a:graphicData>
        </a:graphic>
      </p:graphicFrame>
      <p:graphicFrame>
        <p:nvGraphicFramePr>
          <p:cNvPr id="9" name="Table 8">
            <a:extLst>
              <a:ext uri="{FF2B5EF4-FFF2-40B4-BE49-F238E27FC236}">
                <a16:creationId xmlns:a16="http://schemas.microsoft.com/office/drawing/2014/main" id="{D1564E5C-1450-45CF-92B6-B256D8674556}"/>
              </a:ext>
            </a:extLst>
          </p:cNvPr>
          <p:cNvGraphicFramePr>
            <a:graphicFrameLocks noGrp="1"/>
          </p:cNvGraphicFramePr>
          <p:nvPr>
            <p:extLst>
              <p:ext uri="{D42A27DB-BD31-4B8C-83A1-F6EECF244321}">
                <p14:modId xmlns:p14="http://schemas.microsoft.com/office/powerpoint/2010/main" val="2859595130"/>
              </p:ext>
            </p:extLst>
          </p:nvPr>
        </p:nvGraphicFramePr>
        <p:xfrm>
          <a:off x="427139" y="4241536"/>
          <a:ext cx="4751612" cy="1517015"/>
        </p:xfrm>
        <a:graphic>
          <a:graphicData uri="http://schemas.openxmlformats.org/drawingml/2006/table">
            <a:tbl>
              <a:tblPr/>
              <a:tblGrid>
                <a:gridCol w="1405685">
                  <a:extLst>
                    <a:ext uri="{9D8B030D-6E8A-4147-A177-3AD203B41FA5}">
                      <a16:colId xmlns:a16="http://schemas.microsoft.com/office/drawing/2014/main" val="2619639006"/>
                    </a:ext>
                  </a:extLst>
                </a:gridCol>
                <a:gridCol w="3345927">
                  <a:extLst>
                    <a:ext uri="{9D8B030D-6E8A-4147-A177-3AD203B41FA5}">
                      <a16:colId xmlns:a16="http://schemas.microsoft.com/office/drawing/2014/main" val="3709738643"/>
                    </a:ext>
                  </a:extLst>
                </a:gridCol>
              </a:tblGrid>
              <a:tr h="0">
                <a:tc>
                  <a:txBody>
                    <a:bodyPr/>
                    <a:lstStyle/>
                    <a:p>
                      <a:pPr marL="0" marR="0">
                        <a:lnSpc>
                          <a:spcPct val="115000"/>
                        </a:lnSpc>
                        <a:spcBef>
                          <a:spcPts val="0"/>
                        </a:spcBef>
                        <a:spcAft>
                          <a:spcPts val="0"/>
                        </a:spcAft>
                      </a:pPr>
                      <a:r>
                        <a:rPr lang="en-US" sz="1100" b="1">
                          <a:solidFill>
                            <a:srgbClr val="FFFFFF"/>
                          </a:solidFill>
                          <a:effectLst/>
                          <a:latin typeface="Arial" panose="020B0604020202020204" pitchFamily="34" charset="0"/>
                          <a:ea typeface="Arial" panose="020B0604020202020204" pitchFamily="34" charset="0"/>
                        </a:rPr>
                        <a:t>Variable Name </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74EA7"/>
                    </a:solidFill>
                  </a:tcPr>
                </a:tc>
                <a:tc>
                  <a:txBody>
                    <a:bodyPr/>
                    <a:lstStyle/>
                    <a:p>
                      <a:pPr marL="0" marR="0">
                        <a:lnSpc>
                          <a:spcPct val="115000"/>
                        </a:lnSpc>
                        <a:spcBef>
                          <a:spcPts val="0"/>
                        </a:spcBef>
                        <a:spcAft>
                          <a:spcPts val="0"/>
                        </a:spcAft>
                      </a:pPr>
                      <a:r>
                        <a:rPr lang="en-US" sz="1100" b="1">
                          <a:solidFill>
                            <a:srgbClr val="FFFFFF"/>
                          </a:solidFill>
                          <a:effectLst/>
                          <a:latin typeface="Arial" panose="020B0604020202020204" pitchFamily="34" charset="0"/>
                          <a:ea typeface="Arial" panose="020B0604020202020204" pitchFamily="34" charset="0"/>
                        </a:rPr>
                        <a:t>Notes </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74EA7"/>
                    </a:solidFill>
                  </a:tcPr>
                </a:tc>
                <a:extLst>
                  <a:ext uri="{0D108BD9-81ED-4DB2-BD59-A6C34878D82A}">
                    <a16:rowId xmlns:a16="http://schemas.microsoft.com/office/drawing/2014/main" val="3662854320"/>
                  </a:ext>
                </a:extLst>
              </a:tr>
              <a:tr h="0">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Age</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Ranges from 7 years old to 85 years old</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extLst>
                  <a:ext uri="{0D108BD9-81ED-4DB2-BD59-A6C34878D82A}">
                    <a16:rowId xmlns:a16="http://schemas.microsoft.com/office/drawing/2014/main" val="2337904897"/>
                  </a:ext>
                </a:extLst>
              </a:tr>
              <a:tr h="0">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Flight Distance</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tc>
                  <a:txBody>
                    <a:bodyPr/>
                    <a:lstStyle/>
                    <a:p>
                      <a:pPr marL="0" marR="0">
                        <a:lnSpc>
                          <a:spcPct val="115000"/>
                        </a:lnSpc>
                        <a:spcBef>
                          <a:spcPts val="0"/>
                        </a:spcBef>
                        <a:spcAft>
                          <a:spcPts val="0"/>
                        </a:spcAft>
                      </a:pPr>
                      <a:r>
                        <a:rPr lang="en-US" sz="1100" b="1" dirty="0">
                          <a:solidFill>
                            <a:srgbClr val="0000FF"/>
                          </a:solidFill>
                          <a:effectLst/>
                          <a:latin typeface="Arial" panose="020B0604020202020204" pitchFamily="34" charset="0"/>
                          <a:ea typeface="Arial" panose="020B0604020202020204" pitchFamily="34" charset="0"/>
                        </a:rPr>
                        <a:t>Median Flight Distance is 414 miles</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extLst>
                  <a:ext uri="{0D108BD9-81ED-4DB2-BD59-A6C34878D82A}">
                    <a16:rowId xmlns:a16="http://schemas.microsoft.com/office/drawing/2014/main" val="718783193"/>
                  </a:ext>
                </a:extLst>
              </a:tr>
              <a:tr h="0">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Departure Delay</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tc>
                  <a:txBody>
                    <a:bodyPr/>
                    <a:lstStyle/>
                    <a:p>
                      <a:pPr marL="0" marR="0">
                        <a:lnSpc>
                          <a:spcPct val="115000"/>
                        </a:lnSpc>
                        <a:spcBef>
                          <a:spcPts val="0"/>
                        </a:spcBef>
                        <a:spcAft>
                          <a:spcPts val="0"/>
                        </a:spcAft>
                      </a:pPr>
                      <a:r>
                        <a:rPr lang="en-US" sz="1100" b="1" dirty="0">
                          <a:solidFill>
                            <a:srgbClr val="0000FF"/>
                          </a:solidFill>
                          <a:effectLst/>
                          <a:latin typeface="Arial" panose="020B0604020202020204" pitchFamily="34" charset="0"/>
                          <a:ea typeface="Arial" panose="020B0604020202020204" pitchFamily="34" charset="0"/>
                        </a:rPr>
                        <a:t>75th Percentile Delay is 12 minutes</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extLst>
                  <a:ext uri="{0D108BD9-81ED-4DB2-BD59-A6C34878D82A}">
                    <a16:rowId xmlns:a16="http://schemas.microsoft.com/office/drawing/2014/main" val="2808751187"/>
                  </a:ext>
                </a:extLst>
              </a:tr>
              <a:tr h="0">
                <a:tc>
                  <a:txBody>
                    <a:bodyPr/>
                    <a:lstStyle/>
                    <a:p>
                      <a:pPr marL="0" marR="0">
                        <a:lnSpc>
                          <a:spcPct val="115000"/>
                        </a:lnSpc>
                        <a:spcBef>
                          <a:spcPts val="0"/>
                        </a:spcBef>
                        <a:spcAft>
                          <a:spcPts val="0"/>
                        </a:spcAft>
                      </a:pPr>
                      <a:r>
                        <a:rPr lang="en-US" sz="1100" b="1">
                          <a:solidFill>
                            <a:srgbClr val="0000FF"/>
                          </a:solidFill>
                          <a:effectLst/>
                          <a:latin typeface="Arial" panose="020B0604020202020204" pitchFamily="34" charset="0"/>
                          <a:ea typeface="Arial" panose="020B0604020202020204" pitchFamily="34" charset="0"/>
                        </a:rPr>
                        <a:t>Arrival Delay</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tc>
                  <a:txBody>
                    <a:bodyPr/>
                    <a:lstStyle/>
                    <a:p>
                      <a:pPr marL="0" marR="0">
                        <a:lnSpc>
                          <a:spcPct val="115000"/>
                        </a:lnSpc>
                        <a:spcBef>
                          <a:spcPts val="0"/>
                        </a:spcBef>
                        <a:spcAft>
                          <a:spcPts val="0"/>
                        </a:spcAft>
                      </a:pPr>
                      <a:r>
                        <a:rPr lang="en-US" sz="1100" b="1" dirty="0">
                          <a:solidFill>
                            <a:srgbClr val="0000FF"/>
                          </a:solidFill>
                          <a:effectLst/>
                          <a:latin typeface="Arial" panose="020B0604020202020204" pitchFamily="34" charset="0"/>
                          <a:ea typeface="Arial" panose="020B0604020202020204" pitchFamily="34" charset="0"/>
                        </a:rPr>
                        <a:t>75th Percentile Delay is 13 minutes</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BED6"/>
                    </a:solidFill>
                  </a:tcPr>
                </a:tc>
                <a:extLst>
                  <a:ext uri="{0D108BD9-81ED-4DB2-BD59-A6C34878D82A}">
                    <a16:rowId xmlns:a16="http://schemas.microsoft.com/office/drawing/2014/main" val="1119055533"/>
                  </a:ext>
                </a:extLst>
              </a:tr>
            </a:tbl>
          </a:graphicData>
        </a:graphic>
      </p:graphicFrame>
      <p:pic>
        <p:nvPicPr>
          <p:cNvPr id="10" name="image6.png">
            <a:extLst>
              <a:ext uri="{FF2B5EF4-FFF2-40B4-BE49-F238E27FC236}">
                <a16:creationId xmlns:a16="http://schemas.microsoft.com/office/drawing/2014/main" id="{6737B1EC-6631-478F-9F81-F4A62F23D6FE}"/>
              </a:ext>
            </a:extLst>
          </p:cNvPr>
          <p:cNvPicPr/>
          <p:nvPr/>
        </p:nvPicPr>
        <p:blipFill>
          <a:blip r:embed="rId2"/>
          <a:srcRect/>
          <a:stretch>
            <a:fillRect/>
          </a:stretch>
        </p:blipFill>
        <p:spPr>
          <a:xfrm>
            <a:off x="5830347" y="1702916"/>
            <a:ext cx="5754849" cy="4055635"/>
          </a:xfrm>
          <a:prstGeom prst="rect">
            <a:avLst/>
          </a:prstGeom>
          <a:ln/>
        </p:spPr>
      </p:pic>
      <p:sp>
        <p:nvSpPr>
          <p:cNvPr id="11" name="Text Placeholder 4">
            <a:extLst>
              <a:ext uri="{FF2B5EF4-FFF2-40B4-BE49-F238E27FC236}">
                <a16:creationId xmlns:a16="http://schemas.microsoft.com/office/drawing/2014/main" id="{78E7067D-922B-4BC1-B861-0FE73B089234}"/>
              </a:ext>
            </a:extLst>
          </p:cNvPr>
          <p:cNvSpPr txBox="1">
            <a:spLocks/>
          </p:cNvSpPr>
          <p:nvPr/>
        </p:nvSpPr>
        <p:spPr>
          <a:xfrm>
            <a:off x="427139" y="1145493"/>
            <a:ext cx="3983045" cy="429873"/>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00B0F0"/>
                </a:solidFill>
                <a:latin typeface="Arial"/>
              </a:rPr>
              <a:t>Categorical Variables</a:t>
            </a: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12" name="Text Placeholder 4">
            <a:extLst>
              <a:ext uri="{FF2B5EF4-FFF2-40B4-BE49-F238E27FC236}">
                <a16:creationId xmlns:a16="http://schemas.microsoft.com/office/drawing/2014/main" id="{E7F3E3D7-BCDB-483D-99F4-42381467530F}"/>
              </a:ext>
            </a:extLst>
          </p:cNvPr>
          <p:cNvSpPr txBox="1">
            <a:spLocks/>
          </p:cNvSpPr>
          <p:nvPr/>
        </p:nvSpPr>
        <p:spPr>
          <a:xfrm>
            <a:off x="427138" y="3638070"/>
            <a:ext cx="3983045" cy="429873"/>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00B0F0"/>
                </a:solidFill>
                <a:latin typeface="Arial"/>
              </a:rPr>
              <a:t>Continuous Variables</a:t>
            </a: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
        <p:nvSpPr>
          <p:cNvPr id="13" name="Text Placeholder 4">
            <a:extLst>
              <a:ext uri="{FF2B5EF4-FFF2-40B4-BE49-F238E27FC236}">
                <a16:creationId xmlns:a16="http://schemas.microsoft.com/office/drawing/2014/main" id="{B8167665-2409-491E-A6C3-68032772C710}"/>
              </a:ext>
            </a:extLst>
          </p:cNvPr>
          <p:cNvSpPr txBox="1">
            <a:spLocks/>
          </p:cNvSpPr>
          <p:nvPr/>
        </p:nvSpPr>
        <p:spPr>
          <a:xfrm>
            <a:off x="5830347" y="1137594"/>
            <a:ext cx="3983045" cy="429873"/>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00B0F0"/>
                </a:solidFill>
                <a:latin typeface="Arial"/>
              </a:rPr>
              <a:t>Ordinal Variables</a:t>
            </a: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spTree>
    <p:extLst>
      <p:ext uri="{BB962C8B-B14F-4D97-AF65-F5344CB8AC3E}">
        <p14:creationId xmlns:p14="http://schemas.microsoft.com/office/powerpoint/2010/main" val="66034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409663" y="224485"/>
            <a:ext cx="5314536" cy="1325563"/>
          </a:xfrm>
        </p:spPr>
        <p:txBody>
          <a:bodyPr vert="horz" lIns="91440" tIns="45720" rIns="91440" bIns="45720" rtlCol="0" anchor="ctr">
            <a:normAutofit/>
          </a:bodyPr>
          <a:lstStyle/>
          <a:p>
            <a:pPr algn="l"/>
            <a:r>
              <a:rPr lang="en-US" sz="4000" dirty="0">
                <a:solidFill>
                  <a:srgbClr val="F2DA64"/>
                </a:solidFill>
              </a:rPr>
              <a:t>Success</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294678" y="1550048"/>
            <a:ext cx="5314543" cy="3375920"/>
          </a:xfrm>
          <a:prstGeom prst="rect">
            <a:avLst/>
          </a:prstGeom>
        </p:spPr>
        <p:txBody>
          <a:bodyPr vert="horz" lIns="91440" tIns="45720" rIns="91440" bIns="45720" rtlCol="0" anchor="t">
            <a:norm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457200" indent="-342900" defTabSz="914400">
              <a:lnSpc>
                <a:spcPct val="90000"/>
              </a:lnSpc>
              <a:buFont typeface="Wingdings" panose="05000000000000000000" pitchFamily="2" charset="2"/>
              <a:buChar char="v"/>
              <a:defRPr/>
            </a:pPr>
            <a:r>
              <a:rPr lang="en-US" sz="2000" dirty="0">
                <a:solidFill>
                  <a:srgbClr val="00B0F0"/>
                </a:solidFill>
                <a:latin typeface="Arial"/>
              </a:rPr>
              <a:t>The CEO wants to target actionable variables that impact satisfaction the most. </a:t>
            </a:r>
          </a:p>
          <a:p>
            <a:pPr marL="457200" indent="-342900" defTabSz="914400">
              <a:lnSpc>
                <a:spcPct val="90000"/>
              </a:lnSpc>
              <a:buFont typeface="Wingdings" panose="05000000000000000000" pitchFamily="2" charset="2"/>
              <a:buChar char="v"/>
              <a:defRPr/>
            </a:pPr>
            <a:r>
              <a:rPr lang="en-US" sz="2000" dirty="0">
                <a:solidFill>
                  <a:srgbClr val="00B0F0"/>
                </a:solidFill>
                <a:latin typeface="Arial"/>
              </a:rPr>
              <a:t>While airline delays do impact customer satisfaction, in some cases it’s inevitable to avoid delays due to poor weather. </a:t>
            </a:r>
          </a:p>
          <a:p>
            <a:pPr marL="457200" indent="-342900" defTabSz="914400">
              <a:lnSpc>
                <a:spcPct val="90000"/>
              </a:lnSpc>
              <a:buFont typeface="Wingdings" panose="05000000000000000000" pitchFamily="2" charset="2"/>
              <a:buChar char="v"/>
              <a:defRPr/>
            </a:pPr>
            <a:r>
              <a:rPr lang="en-US" sz="2000" dirty="0">
                <a:solidFill>
                  <a:srgbClr val="00B0F0"/>
                </a:solidFill>
                <a:latin typeface="Arial"/>
              </a:rPr>
              <a:t>The Criteria of success would be to classify the respondents’ satisfaction with the highest Accuracy scores by building machine learning models and then predicting the out of sample dataset.  </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What Does Success Really Mean to You? | SUCCESS">
            <a:extLst>
              <a:ext uri="{FF2B5EF4-FFF2-40B4-BE49-F238E27FC236}">
                <a16:creationId xmlns:a16="http://schemas.microsoft.com/office/drawing/2014/main" id="{73FC3F47-35C8-44A3-A278-09C706A78B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51" r="21196"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56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4" y="288243"/>
            <a:ext cx="2855754" cy="857250"/>
          </a:xfrm>
        </p:spPr>
        <p:txBody>
          <a:bodyPr>
            <a:normAutofit/>
          </a:bodyPr>
          <a:lstStyle/>
          <a:p>
            <a:pPr algn="l"/>
            <a:r>
              <a:rPr lang="en-US" sz="4000" dirty="0">
                <a:solidFill>
                  <a:srgbClr val="F2DA64"/>
                </a:solidFill>
              </a:rPr>
              <a:t>Constraints</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5769900"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B0F0"/>
                </a:solidFill>
                <a:effectLst/>
                <a:uLnTx/>
                <a:uFillTx/>
                <a:latin typeface="Arial"/>
                <a:ea typeface="+mn-ea"/>
                <a:cs typeface="+mn-cs"/>
              </a:rPr>
              <a:t>Weather Data unavailable</a:t>
            </a: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2000" dirty="0">
              <a:solidFill>
                <a:srgbClr val="00B0F0"/>
              </a:solidFill>
              <a:latin typeface="Arial"/>
            </a:endParaRP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B0F0"/>
                </a:solidFill>
                <a:effectLst/>
                <a:uLnTx/>
                <a:uFillTx/>
                <a:latin typeface="Arial"/>
                <a:ea typeface="+mn-ea"/>
                <a:cs typeface="+mn-cs"/>
              </a:rPr>
              <a:t>Operating/Installation costs not available</a:t>
            </a: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2000" dirty="0">
              <a:solidFill>
                <a:srgbClr val="00B0F0"/>
              </a:solidFill>
              <a:latin typeface="Arial"/>
            </a:endParaRP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B0F0"/>
                </a:solidFill>
                <a:effectLst/>
                <a:uLnTx/>
                <a:uFillTx/>
                <a:latin typeface="Arial"/>
                <a:ea typeface="+mn-ea"/>
                <a:cs typeface="+mn-cs"/>
              </a:rPr>
              <a:t>No competitor questions asked in the survey</a:t>
            </a: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2000" dirty="0">
              <a:solidFill>
                <a:srgbClr val="00B0F0"/>
              </a:solidFill>
              <a:latin typeface="Arial"/>
            </a:endParaRPr>
          </a:p>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B0F0"/>
                </a:solidFill>
                <a:effectLst/>
                <a:uLnTx/>
                <a:uFillTx/>
                <a:latin typeface="Arial"/>
                <a:ea typeface="+mn-ea"/>
                <a:cs typeface="+mn-cs"/>
              </a:rPr>
              <a:t>The most impactful variable may not be the most efficient</a:t>
            </a:r>
          </a:p>
        </p:txBody>
      </p:sp>
      <p:pic>
        <p:nvPicPr>
          <p:cNvPr id="5124" name="Picture 4" descr="Constraints Stock Illustrations – 899 Constraints Stock Illustrations,  Vectors &amp; Clipart - Dreamstime">
            <a:extLst>
              <a:ext uri="{FF2B5EF4-FFF2-40B4-BE49-F238E27FC236}">
                <a16:creationId xmlns:a16="http://schemas.microsoft.com/office/drawing/2014/main" id="{C7D34211-4F45-41E6-B8CF-996463D88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033" y="1348593"/>
            <a:ext cx="4717596" cy="301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74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3" y="288243"/>
            <a:ext cx="4952573" cy="857250"/>
          </a:xfrm>
        </p:spPr>
        <p:txBody>
          <a:bodyPr>
            <a:normAutofit fontScale="90000"/>
          </a:bodyPr>
          <a:lstStyle/>
          <a:p>
            <a:pPr algn="l"/>
            <a:r>
              <a:rPr lang="en-US" sz="4000" dirty="0">
                <a:solidFill>
                  <a:srgbClr val="F2DA64"/>
                </a:solidFill>
              </a:rPr>
              <a:t>Exploratory Data Analysis</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5274936"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92D050"/>
                </a:solidFill>
                <a:latin typeface="Arial"/>
              </a:rPr>
              <a:t>Gender</a:t>
            </a:r>
            <a:endParaRPr kumimoji="0" lang="en-US" sz="2000" b="0" i="0" u="none" strike="noStrike" kern="1200" cap="none" spc="0" normalizeH="0" baseline="0" noProof="0" dirty="0">
              <a:ln>
                <a:noFill/>
              </a:ln>
              <a:solidFill>
                <a:srgbClr val="92D050"/>
              </a:solidFill>
              <a:effectLst/>
              <a:uLnTx/>
              <a:uFillTx/>
              <a:latin typeface="Arial"/>
              <a:ea typeface="+mn-ea"/>
              <a:cs typeface="+mn-cs"/>
            </a:endParaRPr>
          </a:p>
        </p:txBody>
      </p:sp>
      <p:pic>
        <p:nvPicPr>
          <p:cNvPr id="3" name="Picture 2">
            <a:extLst>
              <a:ext uri="{FF2B5EF4-FFF2-40B4-BE49-F238E27FC236}">
                <a16:creationId xmlns:a16="http://schemas.microsoft.com/office/drawing/2014/main" id="{E9BD382E-61C5-4912-94C8-9489D19B058A}"/>
              </a:ext>
            </a:extLst>
          </p:cNvPr>
          <p:cNvPicPr>
            <a:picLocks noChangeAspect="1"/>
          </p:cNvPicPr>
          <p:nvPr/>
        </p:nvPicPr>
        <p:blipFill>
          <a:blip r:embed="rId2"/>
          <a:stretch>
            <a:fillRect/>
          </a:stretch>
        </p:blipFill>
        <p:spPr>
          <a:xfrm>
            <a:off x="437953" y="2953571"/>
            <a:ext cx="3646919" cy="3139318"/>
          </a:xfrm>
          <a:prstGeom prst="rect">
            <a:avLst/>
          </a:prstGeom>
        </p:spPr>
      </p:pic>
      <p:sp>
        <p:nvSpPr>
          <p:cNvPr id="8" name="Text Placeholder 4">
            <a:extLst>
              <a:ext uri="{FF2B5EF4-FFF2-40B4-BE49-F238E27FC236}">
                <a16:creationId xmlns:a16="http://schemas.microsoft.com/office/drawing/2014/main" id="{DF030550-3672-4F66-AC14-C3632E137F21}"/>
              </a:ext>
            </a:extLst>
          </p:cNvPr>
          <p:cNvSpPr txBox="1">
            <a:spLocks/>
          </p:cNvSpPr>
          <p:nvPr/>
        </p:nvSpPr>
        <p:spPr>
          <a:xfrm>
            <a:off x="437953" y="1846154"/>
            <a:ext cx="4931001" cy="857250"/>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R="0" lvl="0" algn="l" defTabSz="685800" rtl="0" eaLnBrk="1" fontAlgn="auto" latinLnBrk="0" hangingPunct="1">
              <a:lnSpc>
                <a:spcPct val="100000"/>
              </a:lnSpc>
              <a:spcBef>
                <a:spcPts val="900"/>
              </a:spcBef>
              <a:spcAft>
                <a:spcPts val="0"/>
              </a:spcAft>
              <a:buClrTx/>
              <a:buSzTx/>
              <a:tabLst/>
              <a:defRPr/>
            </a:pPr>
            <a:r>
              <a:rPr kumimoji="0" lang="en-US" sz="1800" b="0" i="0" u="none" strike="noStrike" kern="1200" cap="none" spc="0" normalizeH="0" baseline="0" noProof="0" dirty="0">
                <a:ln>
                  <a:noFill/>
                </a:ln>
                <a:solidFill>
                  <a:srgbClr val="00B0F0"/>
                </a:solidFill>
                <a:effectLst/>
                <a:uLnTx/>
                <a:uFillTx/>
                <a:latin typeface="Arial"/>
                <a:ea typeface="+mn-ea"/>
                <a:cs typeface="+mn-cs"/>
              </a:rPr>
              <a:t>Satisfaction is not impacted by Gender. </a:t>
            </a:r>
            <a:r>
              <a:rPr lang="en-US" sz="1800" dirty="0">
                <a:solidFill>
                  <a:srgbClr val="00B0F0"/>
                </a:solidFill>
                <a:latin typeface="Arial"/>
              </a:rPr>
              <a:t>The data are equally distributed among the two groups</a:t>
            </a:r>
            <a:endParaRPr kumimoji="0" lang="en-US" sz="1800" b="0" i="0" u="none" strike="noStrike" kern="1200" cap="none" spc="0" normalizeH="0" baseline="0" noProof="0" dirty="0">
              <a:ln>
                <a:noFill/>
              </a:ln>
              <a:solidFill>
                <a:srgbClr val="00B0F0"/>
              </a:solidFill>
              <a:effectLst/>
              <a:uLnTx/>
              <a:uFillTx/>
              <a:latin typeface="Arial"/>
              <a:ea typeface="+mn-ea"/>
              <a:cs typeface="+mn-cs"/>
            </a:endParaRPr>
          </a:p>
        </p:txBody>
      </p:sp>
      <p:cxnSp>
        <p:nvCxnSpPr>
          <p:cNvPr id="10" name="Straight Connector 9">
            <a:extLst>
              <a:ext uri="{FF2B5EF4-FFF2-40B4-BE49-F238E27FC236}">
                <a16:creationId xmlns:a16="http://schemas.microsoft.com/office/drawing/2014/main" id="{430ECF43-BE03-4A85-8240-4EBC04674072}"/>
              </a:ext>
            </a:extLst>
          </p:cNvPr>
          <p:cNvCxnSpPr/>
          <p:nvPr/>
        </p:nvCxnSpPr>
        <p:spPr>
          <a:xfrm>
            <a:off x="5998128" y="1348593"/>
            <a:ext cx="0" cy="514448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DDA386E1-874F-438E-B3EC-4D90F9CCE374}"/>
              </a:ext>
            </a:extLst>
          </p:cNvPr>
          <p:cNvSpPr txBox="1">
            <a:spLocks/>
          </p:cNvSpPr>
          <p:nvPr/>
        </p:nvSpPr>
        <p:spPr>
          <a:xfrm>
            <a:off x="6865318" y="1348593"/>
            <a:ext cx="5056064"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92D050"/>
                </a:solidFill>
                <a:latin typeface="Arial"/>
              </a:rPr>
              <a:t>Customer Type</a:t>
            </a:r>
            <a:endParaRPr kumimoji="0" lang="en-US" sz="2000" b="0" i="0" u="none" strike="noStrike" kern="1200" cap="none" spc="0" normalizeH="0" baseline="0" noProof="0" dirty="0">
              <a:ln>
                <a:noFill/>
              </a:ln>
              <a:solidFill>
                <a:srgbClr val="92D050"/>
              </a:solidFill>
              <a:effectLst/>
              <a:uLnTx/>
              <a:uFillTx/>
              <a:latin typeface="Arial"/>
              <a:ea typeface="+mn-ea"/>
              <a:cs typeface="+mn-cs"/>
            </a:endParaRPr>
          </a:p>
        </p:txBody>
      </p:sp>
      <p:sp>
        <p:nvSpPr>
          <p:cNvPr id="14" name="Text Placeholder 4">
            <a:extLst>
              <a:ext uri="{FF2B5EF4-FFF2-40B4-BE49-F238E27FC236}">
                <a16:creationId xmlns:a16="http://schemas.microsoft.com/office/drawing/2014/main" id="{8CD7945A-8181-48A1-869C-B3FD01590F96}"/>
              </a:ext>
            </a:extLst>
          </p:cNvPr>
          <p:cNvSpPr txBox="1">
            <a:spLocks/>
          </p:cNvSpPr>
          <p:nvPr/>
        </p:nvSpPr>
        <p:spPr>
          <a:xfrm>
            <a:off x="6865318" y="1846154"/>
            <a:ext cx="4931001" cy="857250"/>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R="0" lvl="0" algn="l" defTabSz="685800" rtl="0" eaLnBrk="1" fontAlgn="auto" latinLnBrk="0" hangingPunct="1">
              <a:lnSpc>
                <a:spcPct val="100000"/>
              </a:lnSpc>
              <a:spcBef>
                <a:spcPts val="900"/>
              </a:spcBef>
              <a:spcAft>
                <a:spcPts val="0"/>
              </a:spcAft>
              <a:buClrTx/>
              <a:buSzTx/>
              <a:tabLst/>
              <a:defRPr/>
            </a:pPr>
            <a:r>
              <a:rPr kumimoji="0" lang="en-US" sz="1800" b="0" i="0" u="none" strike="noStrike" kern="1200" cap="none" spc="0" normalizeH="0" baseline="0" noProof="0" dirty="0">
                <a:ln>
                  <a:noFill/>
                </a:ln>
                <a:solidFill>
                  <a:srgbClr val="00B0F0"/>
                </a:solidFill>
                <a:effectLst/>
                <a:uLnTx/>
                <a:uFillTx/>
                <a:latin typeface="Arial"/>
                <a:ea typeface="+mn-ea"/>
                <a:cs typeface="+mn-cs"/>
              </a:rPr>
              <a:t>Loyal Customers are much more satisfied than disloyal customers</a:t>
            </a:r>
          </a:p>
        </p:txBody>
      </p:sp>
      <p:pic>
        <p:nvPicPr>
          <p:cNvPr id="16" name="Picture 15">
            <a:extLst>
              <a:ext uri="{FF2B5EF4-FFF2-40B4-BE49-F238E27FC236}">
                <a16:creationId xmlns:a16="http://schemas.microsoft.com/office/drawing/2014/main" id="{596FA8B9-82CA-4995-B997-0889FAB76A35}"/>
              </a:ext>
            </a:extLst>
          </p:cNvPr>
          <p:cNvPicPr>
            <a:picLocks noChangeAspect="1"/>
          </p:cNvPicPr>
          <p:nvPr/>
        </p:nvPicPr>
        <p:blipFill>
          <a:blip r:embed="rId3"/>
          <a:stretch>
            <a:fillRect/>
          </a:stretch>
        </p:blipFill>
        <p:spPr>
          <a:xfrm>
            <a:off x="6865318" y="2953571"/>
            <a:ext cx="3637697" cy="3251881"/>
          </a:xfrm>
          <a:prstGeom prst="rect">
            <a:avLst/>
          </a:prstGeom>
        </p:spPr>
      </p:pic>
    </p:spTree>
    <p:extLst>
      <p:ext uri="{BB962C8B-B14F-4D97-AF65-F5344CB8AC3E}">
        <p14:creationId xmlns:p14="http://schemas.microsoft.com/office/powerpoint/2010/main" val="160378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3" y="288243"/>
            <a:ext cx="4952573" cy="857250"/>
          </a:xfrm>
        </p:spPr>
        <p:txBody>
          <a:bodyPr>
            <a:normAutofit fontScale="90000"/>
          </a:bodyPr>
          <a:lstStyle/>
          <a:p>
            <a:pPr algn="l"/>
            <a:r>
              <a:rPr lang="en-US" sz="4000" dirty="0">
                <a:solidFill>
                  <a:srgbClr val="F2DA64"/>
                </a:solidFill>
              </a:rPr>
              <a:t>Exploratory Data Analysis</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5274936"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92D050"/>
                </a:solidFill>
                <a:latin typeface="Arial"/>
              </a:rPr>
              <a:t>Travel Type</a:t>
            </a:r>
            <a:endParaRPr kumimoji="0" lang="en-US" sz="2000" b="0" i="0" u="none" strike="noStrike" kern="1200" cap="none" spc="0" normalizeH="0" baseline="0" noProof="0" dirty="0">
              <a:ln>
                <a:noFill/>
              </a:ln>
              <a:solidFill>
                <a:srgbClr val="92D050"/>
              </a:solidFill>
              <a:effectLst/>
              <a:uLnTx/>
              <a:uFillTx/>
              <a:latin typeface="Arial"/>
              <a:ea typeface="+mn-ea"/>
              <a:cs typeface="+mn-cs"/>
            </a:endParaRPr>
          </a:p>
        </p:txBody>
      </p:sp>
      <p:sp>
        <p:nvSpPr>
          <p:cNvPr id="8" name="Text Placeholder 4">
            <a:extLst>
              <a:ext uri="{FF2B5EF4-FFF2-40B4-BE49-F238E27FC236}">
                <a16:creationId xmlns:a16="http://schemas.microsoft.com/office/drawing/2014/main" id="{DF030550-3672-4F66-AC14-C3632E137F21}"/>
              </a:ext>
            </a:extLst>
          </p:cNvPr>
          <p:cNvSpPr txBox="1">
            <a:spLocks/>
          </p:cNvSpPr>
          <p:nvPr/>
        </p:nvSpPr>
        <p:spPr>
          <a:xfrm>
            <a:off x="437953" y="1846154"/>
            <a:ext cx="4931001" cy="857250"/>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R="0" lvl="0" algn="l" defTabSz="685800" rtl="0" eaLnBrk="1" fontAlgn="auto" latinLnBrk="0" hangingPunct="1">
              <a:lnSpc>
                <a:spcPct val="100000"/>
              </a:lnSpc>
              <a:spcBef>
                <a:spcPts val="900"/>
              </a:spcBef>
              <a:spcAft>
                <a:spcPts val="0"/>
              </a:spcAft>
              <a:buClrTx/>
              <a:buSzTx/>
              <a:tabLst/>
              <a:defRPr/>
            </a:pPr>
            <a:r>
              <a:rPr lang="en-US" sz="1800" dirty="0">
                <a:solidFill>
                  <a:srgbClr val="00B0F0"/>
                </a:solidFill>
                <a:latin typeface="Arial"/>
              </a:rPr>
              <a:t>Satisfaction is not impacted by Gender. The data are equally distributed among the two groups</a:t>
            </a:r>
          </a:p>
        </p:txBody>
      </p:sp>
      <p:cxnSp>
        <p:nvCxnSpPr>
          <p:cNvPr id="10" name="Straight Connector 9">
            <a:extLst>
              <a:ext uri="{FF2B5EF4-FFF2-40B4-BE49-F238E27FC236}">
                <a16:creationId xmlns:a16="http://schemas.microsoft.com/office/drawing/2014/main" id="{430ECF43-BE03-4A85-8240-4EBC04674072}"/>
              </a:ext>
            </a:extLst>
          </p:cNvPr>
          <p:cNvCxnSpPr/>
          <p:nvPr/>
        </p:nvCxnSpPr>
        <p:spPr>
          <a:xfrm>
            <a:off x="5998128" y="1348593"/>
            <a:ext cx="0" cy="514448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DDA386E1-874F-438E-B3EC-4D90F9CCE374}"/>
              </a:ext>
            </a:extLst>
          </p:cNvPr>
          <p:cNvSpPr txBox="1">
            <a:spLocks/>
          </p:cNvSpPr>
          <p:nvPr/>
        </p:nvSpPr>
        <p:spPr>
          <a:xfrm>
            <a:off x="6865318" y="1348593"/>
            <a:ext cx="5056064"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2000" dirty="0">
                <a:solidFill>
                  <a:srgbClr val="92D050"/>
                </a:solidFill>
                <a:latin typeface="Arial"/>
              </a:rPr>
              <a:t>Class</a:t>
            </a:r>
            <a:endParaRPr kumimoji="0" lang="en-US" sz="2000" b="0" i="0" u="none" strike="noStrike" kern="1200" cap="none" spc="0" normalizeH="0" baseline="0" noProof="0" dirty="0">
              <a:ln>
                <a:noFill/>
              </a:ln>
              <a:solidFill>
                <a:srgbClr val="92D050"/>
              </a:solidFill>
              <a:effectLst/>
              <a:uLnTx/>
              <a:uFillTx/>
              <a:latin typeface="Arial"/>
              <a:ea typeface="+mn-ea"/>
              <a:cs typeface="+mn-cs"/>
            </a:endParaRPr>
          </a:p>
        </p:txBody>
      </p:sp>
      <p:sp>
        <p:nvSpPr>
          <p:cNvPr id="14" name="Text Placeholder 4">
            <a:extLst>
              <a:ext uri="{FF2B5EF4-FFF2-40B4-BE49-F238E27FC236}">
                <a16:creationId xmlns:a16="http://schemas.microsoft.com/office/drawing/2014/main" id="{8CD7945A-8181-48A1-869C-B3FD01590F96}"/>
              </a:ext>
            </a:extLst>
          </p:cNvPr>
          <p:cNvSpPr txBox="1">
            <a:spLocks/>
          </p:cNvSpPr>
          <p:nvPr/>
        </p:nvSpPr>
        <p:spPr>
          <a:xfrm>
            <a:off x="6865318" y="1846154"/>
            <a:ext cx="4931001" cy="857250"/>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R="0" lvl="0" algn="l" defTabSz="685800" rtl="0" eaLnBrk="1" fontAlgn="auto" latinLnBrk="0" hangingPunct="1">
              <a:lnSpc>
                <a:spcPct val="100000"/>
              </a:lnSpc>
              <a:spcBef>
                <a:spcPts val="900"/>
              </a:spcBef>
              <a:spcAft>
                <a:spcPts val="0"/>
              </a:spcAft>
              <a:buClrTx/>
              <a:buSzTx/>
              <a:tabLst/>
              <a:defRPr/>
            </a:pPr>
            <a:r>
              <a:rPr lang="en-US" sz="1800" dirty="0">
                <a:solidFill>
                  <a:srgbClr val="00B0F0"/>
                </a:solidFill>
                <a:latin typeface="Arial"/>
              </a:rPr>
              <a:t>Loyal Customers are much more satisfied than disloyal customers</a:t>
            </a:r>
          </a:p>
        </p:txBody>
      </p:sp>
      <p:pic>
        <p:nvPicPr>
          <p:cNvPr id="5" name="Picture 4">
            <a:extLst>
              <a:ext uri="{FF2B5EF4-FFF2-40B4-BE49-F238E27FC236}">
                <a16:creationId xmlns:a16="http://schemas.microsoft.com/office/drawing/2014/main" id="{307ED8A7-96B8-4E80-BC32-BF1B5A37B1DF}"/>
              </a:ext>
            </a:extLst>
          </p:cNvPr>
          <p:cNvPicPr>
            <a:picLocks noChangeAspect="1"/>
          </p:cNvPicPr>
          <p:nvPr/>
        </p:nvPicPr>
        <p:blipFill>
          <a:blip r:embed="rId2"/>
          <a:stretch>
            <a:fillRect/>
          </a:stretch>
        </p:blipFill>
        <p:spPr>
          <a:xfrm>
            <a:off x="437953" y="2953571"/>
            <a:ext cx="3642107" cy="3251881"/>
          </a:xfrm>
          <a:prstGeom prst="rect">
            <a:avLst/>
          </a:prstGeom>
        </p:spPr>
      </p:pic>
      <p:pic>
        <p:nvPicPr>
          <p:cNvPr id="9" name="Picture 8">
            <a:extLst>
              <a:ext uri="{FF2B5EF4-FFF2-40B4-BE49-F238E27FC236}">
                <a16:creationId xmlns:a16="http://schemas.microsoft.com/office/drawing/2014/main" id="{C7065439-0186-47A2-BF78-1010D8F45FE9}"/>
              </a:ext>
            </a:extLst>
          </p:cNvPr>
          <p:cNvPicPr>
            <a:picLocks noChangeAspect="1"/>
          </p:cNvPicPr>
          <p:nvPr/>
        </p:nvPicPr>
        <p:blipFill>
          <a:blip r:embed="rId3"/>
          <a:stretch>
            <a:fillRect/>
          </a:stretch>
        </p:blipFill>
        <p:spPr>
          <a:xfrm>
            <a:off x="6865318" y="2953571"/>
            <a:ext cx="3634935" cy="3251881"/>
          </a:xfrm>
          <a:prstGeom prst="rect">
            <a:avLst/>
          </a:prstGeom>
        </p:spPr>
      </p:pic>
    </p:spTree>
    <p:extLst>
      <p:ext uri="{BB962C8B-B14F-4D97-AF65-F5344CB8AC3E}">
        <p14:creationId xmlns:p14="http://schemas.microsoft.com/office/powerpoint/2010/main" val="344268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3" y="120292"/>
            <a:ext cx="5900529" cy="857250"/>
          </a:xfrm>
        </p:spPr>
        <p:txBody>
          <a:bodyPr>
            <a:normAutofit fontScale="90000"/>
          </a:bodyPr>
          <a:lstStyle/>
          <a:p>
            <a:pPr algn="l"/>
            <a:r>
              <a:rPr lang="en-US" sz="4000" dirty="0">
                <a:solidFill>
                  <a:srgbClr val="F2DA64"/>
                </a:solidFill>
              </a:rPr>
              <a:t>Customer Experience Analysis</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8276253" y="1465065"/>
            <a:ext cx="3757714" cy="4343080"/>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pic>
        <p:nvPicPr>
          <p:cNvPr id="5" name="image2.png">
            <a:extLst>
              <a:ext uri="{FF2B5EF4-FFF2-40B4-BE49-F238E27FC236}">
                <a16:creationId xmlns:a16="http://schemas.microsoft.com/office/drawing/2014/main" id="{7849DBB3-528E-48EC-9D26-BF26A816C0F7}"/>
              </a:ext>
            </a:extLst>
          </p:cNvPr>
          <p:cNvPicPr/>
          <p:nvPr/>
        </p:nvPicPr>
        <p:blipFill>
          <a:blip r:embed="rId2"/>
          <a:srcRect/>
          <a:stretch>
            <a:fillRect/>
          </a:stretch>
        </p:blipFill>
        <p:spPr>
          <a:xfrm>
            <a:off x="501710" y="2063065"/>
            <a:ext cx="7968930" cy="4123130"/>
          </a:xfrm>
          <a:prstGeom prst="rect">
            <a:avLst/>
          </a:prstGeom>
          <a:ln/>
        </p:spPr>
      </p:pic>
      <p:sp>
        <p:nvSpPr>
          <p:cNvPr id="7" name="Text Placeholder 4">
            <a:extLst>
              <a:ext uri="{FF2B5EF4-FFF2-40B4-BE49-F238E27FC236}">
                <a16:creationId xmlns:a16="http://schemas.microsoft.com/office/drawing/2014/main" id="{EAADEA32-0B5F-447C-BE55-E00F37123814}"/>
              </a:ext>
            </a:extLst>
          </p:cNvPr>
          <p:cNvSpPr txBox="1">
            <a:spLocks/>
          </p:cNvSpPr>
          <p:nvPr/>
        </p:nvSpPr>
        <p:spPr>
          <a:xfrm>
            <a:off x="8685245" y="2037565"/>
            <a:ext cx="3348722" cy="4199947"/>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Inflight experience seems to standout on its own in the chart. </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Seat Comfort, Cleanliness and Food and Drink seem to be highly correlated</a:t>
            </a: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lang="en-US" sz="1800" dirty="0">
              <a:solidFill>
                <a:srgbClr val="00B0F0"/>
              </a:solidFill>
              <a:latin typeface="Arial"/>
            </a:endParaRPr>
          </a:p>
          <a:p>
            <a:pPr marL="285750" marR="0" lvl="0" indent="-28575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r>
              <a:rPr lang="en-US" sz="1800" dirty="0">
                <a:solidFill>
                  <a:srgbClr val="00B0F0"/>
                </a:solidFill>
                <a:latin typeface="Arial"/>
              </a:rPr>
              <a:t>Baggage experience and onboarding service seem to be highly correlated.</a:t>
            </a:r>
          </a:p>
          <a:p>
            <a:pPr marR="0" lvl="0" algn="l" defTabSz="685800" rtl="0" eaLnBrk="1" fontAlgn="auto" latinLnBrk="0" hangingPunct="1">
              <a:lnSpc>
                <a:spcPct val="100000"/>
              </a:lnSpc>
              <a:spcBef>
                <a:spcPts val="900"/>
              </a:spcBef>
              <a:spcAft>
                <a:spcPts val="0"/>
              </a:spcAft>
              <a:buClrTx/>
              <a:buSzTx/>
              <a:tabLst/>
              <a:defRPr/>
            </a:pPr>
            <a:endParaRPr lang="en-US" sz="1800" dirty="0">
              <a:solidFill>
                <a:srgbClr val="00B0F0"/>
              </a:solidFill>
              <a:latin typeface="Arial"/>
            </a:endParaRPr>
          </a:p>
        </p:txBody>
      </p:sp>
      <p:sp>
        <p:nvSpPr>
          <p:cNvPr id="8" name="Text Placeholder 4">
            <a:extLst>
              <a:ext uri="{FF2B5EF4-FFF2-40B4-BE49-F238E27FC236}">
                <a16:creationId xmlns:a16="http://schemas.microsoft.com/office/drawing/2014/main" id="{9508CC5A-45CB-47B7-AF99-F8507CC0C981}"/>
              </a:ext>
            </a:extLst>
          </p:cNvPr>
          <p:cNvSpPr txBox="1">
            <a:spLocks/>
          </p:cNvSpPr>
          <p:nvPr/>
        </p:nvSpPr>
        <p:spPr>
          <a:xfrm>
            <a:off x="417734" y="1049855"/>
            <a:ext cx="11404151" cy="769614"/>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R="0" lvl="0" algn="l" defTabSz="685800" rtl="0" eaLnBrk="1" fontAlgn="auto" latinLnBrk="0" hangingPunct="1">
              <a:lnSpc>
                <a:spcPct val="100000"/>
              </a:lnSpc>
              <a:spcBef>
                <a:spcPts val="900"/>
              </a:spcBef>
              <a:spcAft>
                <a:spcPts val="0"/>
              </a:spcAft>
              <a:buClrTx/>
              <a:buSzTx/>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Features can be reduced by using Principal component analysis based on this graph to avoid the curse of dimensionality.  Algorithms such as random forests too can be used to select good features.</a:t>
            </a:r>
          </a:p>
        </p:txBody>
      </p:sp>
    </p:spTree>
    <p:extLst>
      <p:ext uri="{BB962C8B-B14F-4D97-AF65-F5344CB8AC3E}">
        <p14:creationId xmlns:p14="http://schemas.microsoft.com/office/powerpoint/2010/main" val="215032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0227932-0565-44A5-9D2A-39C6339E9573}"/>
              </a:ext>
            </a:extLst>
          </p:cNvPr>
          <p:cNvSpPr>
            <a:spLocks noGrp="1"/>
          </p:cNvSpPr>
          <p:nvPr>
            <p:ph type="ctrTitle"/>
          </p:nvPr>
        </p:nvSpPr>
        <p:spPr>
          <a:xfrm>
            <a:off x="307323" y="288243"/>
            <a:ext cx="3727781" cy="857250"/>
          </a:xfrm>
        </p:spPr>
        <p:txBody>
          <a:bodyPr>
            <a:normAutofit/>
          </a:bodyPr>
          <a:lstStyle/>
          <a:p>
            <a:pPr algn="l"/>
            <a:r>
              <a:rPr lang="en-US" sz="4000" dirty="0">
                <a:solidFill>
                  <a:srgbClr val="F2DA64"/>
                </a:solidFill>
              </a:rPr>
              <a:t>Data Engineering</a:t>
            </a:r>
          </a:p>
        </p:txBody>
      </p:sp>
      <p:sp>
        <p:nvSpPr>
          <p:cNvPr id="6" name="Text Placeholder 4">
            <a:extLst>
              <a:ext uri="{FF2B5EF4-FFF2-40B4-BE49-F238E27FC236}">
                <a16:creationId xmlns:a16="http://schemas.microsoft.com/office/drawing/2014/main" id="{34C21F3C-CD58-472D-BB1D-74894F97CAFF}"/>
              </a:ext>
            </a:extLst>
          </p:cNvPr>
          <p:cNvSpPr txBox="1">
            <a:spLocks/>
          </p:cNvSpPr>
          <p:nvPr/>
        </p:nvSpPr>
        <p:spPr>
          <a:xfrm>
            <a:off x="437953" y="1348593"/>
            <a:ext cx="4190031" cy="4744296"/>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marR="0" lvl="0" indent="-342900" algn="l" defTabSz="685800" rtl="0" eaLnBrk="1" fontAlgn="auto" latinLnBrk="0" hangingPunct="1">
              <a:lnSpc>
                <a:spcPct val="100000"/>
              </a:lnSpc>
              <a:spcBef>
                <a:spcPts val="9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B0F0"/>
              </a:solidFill>
              <a:effectLst/>
              <a:uLnTx/>
              <a:uFillTx/>
              <a:latin typeface="Arial"/>
              <a:ea typeface="+mn-ea"/>
              <a:cs typeface="+mn-cs"/>
            </a:endParaRPr>
          </a:p>
        </p:txBody>
      </p:sp>
      <p:pic>
        <p:nvPicPr>
          <p:cNvPr id="5" name="image3.png">
            <a:extLst>
              <a:ext uri="{FF2B5EF4-FFF2-40B4-BE49-F238E27FC236}">
                <a16:creationId xmlns:a16="http://schemas.microsoft.com/office/drawing/2014/main" id="{5314B66C-B114-485B-B32F-0AE142234F4C}"/>
              </a:ext>
            </a:extLst>
          </p:cNvPr>
          <p:cNvPicPr/>
          <p:nvPr/>
        </p:nvPicPr>
        <p:blipFill>
          <a:blip r:embed="rId2"/>
          <a:srcRect/>
          <a:stretch>
            <a:fillRect/>
          </a:stretch>
        </p:blipFill>
        <p:spPr>
          <a:xfrm>
            <a:off x="437953" y="2026917"/>
            <a:ext cx="7800978" cy="4258812"/>
          </a:xfrm>
          <a:prstGeom prst="rect">
            <a:avLst/>
          </a:prstGeom>
          <a:ln/>
        </p:spPr>
      </p:pic>
      <p:sp>
        <p:nvSpPr>
          <p:cNvPr id="7" name="Text Placeholder 4">
            <a:extLst>
              <a:ext uri="{FF2B5EF4-FFF2-40B4-BE49-F238E27FC236}">
                <a16:creationId xmlns:a16="http://schemas.microsoft.com/office/drawing/2014/main" id="{00BA3F61-4A3C-4FAB-B6D8-E271F6DC2159}"/>
              </a:ext>
            </a:extLst>
          </p:cNvPr>
          <p:cNvSpPr txBox="1">
            <a:spLocks/>
          </p:cNvSpPr>
          <p:nvPr/>
        </p:nvSpPr>
        <p:spPr>
          <a:xfrm>
            <a:off x="393924" y="1155753"/>
            <a:ext cx="11404151" cy="769614"/>
          </a:xfrm>
          <a:prstGeom prst="rect">
            <a:avLst/>
          </a:prstGeom>
        </p:spPr>
        <p:txBody>
          <a:bodyPr vert="horz" lIns="0" tIns="0" rIns="0" bIns="0" rtlCol="0">
            <a:noAutofit/>
          </a:bodyPr>
          <a:lstStyle>
            <a:lvl1pPr marL="0" indent="0" algn="l" defTabSz="685800" rtl="0" eaLnBrk="1" latinLnBrk="0" hangingPunct="1">
              <a:lnSpc>
                <a:spcPct val="100000"/>
              </a:lnSpc>
              <a:spcBef>
                <a:spcPts val="900"/>
              </a:spcBef>
              <a:buFont typeface="Arial" panose="020B0604020202020204" pitchFamily="34" charset="0"/>
              <a:buNone/>
              <a:defRPr sz="1400" kern="1200">
                <a:solidFill>
                  <a:schemeClr val="tx1"/>
                </a:solidFill>
                <a:latin typeface="+mn-lt"/>
                <a:ea typeface="+mn-ea"/>
                <a:cs typeface="+mn-cs"/>
              </a:defRPr>
            </a:lvl1pPr>
            <a:lvl2pPr marL="135731"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2pPr>
            <a:lvl3pPr marL="271463"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3pPr>
            <a:lvl4pPr marL="407194" indent="-135731"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4pPr>
            <a:lvl5pPr marL="535781" indent="-128588" algn="l" defTabSz="685800" rtl="0" eaLnBrk="1" latinLnBrk="0" hangingPunct="1">
              <a:lnSpc>
                <a:spcPct val="100000"/>
              </a:lnSpc>
              <a:spcBef>
                <a:spcPts val="450"/>
              </a:spcBef>
              <a:buFont typeface="Wingdings" panose="05000000000000000000"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R="0" lvl="0" algn="l" defTabSz="685800" rtl="0" eaLnBrk="1" fontAlgn="auto" latinLnBrk="0" hangingPunct="1">
              <a:lnSpc>
                <a:spcPct val="100000"/>
              </a:lnSpc>
              <a:spcBef>
                <a:spcPts val="900"/>
              </a:spcBef>
              <a:spcAft>
                <a:spcPts val="0"/>
              </a:spcAft>
              <a:buClrTx/>
              <a:buSzTx/>
              <a:tabLst/>
              <a:defRPr/>
            </a:pPr>
            <a:r>
              <a:rPr kumimoji="0" lang="en-US" sz="2000" b="0" i="0" u="none" strike="noStrike" kern="1200" cap="none" spc="0" normalizeH="0" baseline="0" noProof="0" dirty="0">
                <a:ln>
                  <a:noFill/>
                </a:ln>
                <a:solidFill>
                  <a:srgbClr val="92D050"/>
                </a:solidFill>
                <a:effectLst/>
                <a:uLnTx/>
                <a:uFillTx/>
                <a:latin typeface="Arial"/>
                <a:ea typeface="+mn-ea"/>
                <a:cs typeface="+mn-cs"/>
              </a:rPr>
              <a:t>Building a Data Engineering Pipeline is important to apply transformations on the test data. </a:t>
            </a:r>
          </a:p>
          <a:p>
            <a:pPr marR="0" lvl="0" algn="l" defTabSz="685800" rtl="0" eaLnBrk="1" fontAlgn="auto" latinLnBrk="0" hangingPunct="1">
              <a:lnSpc>
                <a:spcPct val="100000"/>
              </a:lnSpc>
              <a:spcBef>
                <a:spcPts val="900"/>
              </a:spcBef>
              <a:spcAft>
                <a:spcPts val="0"/>
              </a:spcAft>
              <a:buClrTx/>
              <a:buSzTx/>
              <a:tabLst/>
              <a:defRPr/>
            </a:pPr>
            <a:r>
              <a:rPr lang="en-US" sz="2000" dirty="0">
                <a:solidFill>
                  <a:srgbClr val="92D050"/>
                </a:solidFill>
                <a:latin typeface="Arial"/>
              </a:rPr>
              <a:t>Scikit-</a:t>
            </a:r>
            <a:r>
              <a:rPr lang="en-US" sz="2000" dirty="0" err="1">
                <a:solidFill>
                  <a:srgbClr val="92D050"/>
                </a:solidFill>
                <a:latin typeface="Arial"/>
              </a:rPr>
              <a:t>Learn’s</a:t>
            </a:r>
            <a:r>
              <a:rPr lang="en-US" sz="2000" dirty="0">
                <a:solidFill>
                  <a:srgbClr val="92D050"/>
                </a:solidFill>
                <a:latin typeface="Arial"/>
              </a:rPr>
              <a:t> “Pipeline” and “Feature Union” help standardize the code well</a:t>
            </a:r>
            <a:r>
              <a:rPr kumimoji="0" lang="en-US" sz="2000" b="0" i="0" u="none" strike="noStrike" kern="1200" cap="none" spc="0" normalizeH="0" baseline="0" noProof="0" dirty="0">
                <a:ln>
                  <a:noFill/>
                </a:ln>
                <a:solidFill>
                  <a:srgbClr val="92D050"/>
                </a:solidFill>
                <a:effectLst/>
                <a:uLnTx/>
                <a:uFillTx/>
                <a:latin typeface="Arial"/>
                <a:ea typeface="+mn-ea"/>
                <a:cs typeface="+mn-cs"/>
              </a:rPr>
              <a:t> </a:t>
            </a:r>
          </a:p>
        </p:txBody>
      </p:sp>
    </p:spTree>
    <p:extLst>
      <p:ext uri="{BB962C8B-B14F-4D97-AF65-F5344CB8AC3E}">
        <p14:creationId xmlns:p14="http://schemas.microsoft.com/office/powerpoint/2010/main" val="31313015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578</TotalTime>
  <Words>572</Words>
  <Application>Microsoft Office PowerPoint</Application>
  <PresentationFormat>Widescreen</PresentationFormat>
  <Paragraphs>140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The Problem</vt:lpstr>
      <vt:lpstr>The Data</vt:lpstr>
      <vt:lpstr>Success</vt:lpstr>
      <vt:lpstr>Constraints</vt:lpstr>
      <vt:lpstr>Exploratory Data Analysis</vt:lpstr>
      <vt:lpstr>Exploratory Data Analysis</vt:lpstr>
      <vt:lpstr>Customer Experience Analysis</vt:lpstr>
      <vt:lpstr>Data Engineering</vt:lpstr>
      <vt:lpstr>Sklearn Pipeline</vt:lpstr>
      <vt:lpstr>Modeling</vt:lpstr>
      <vt:lpstr>Modeling</vt:lpstr>
      <vt:lpstr>Modeling</vt:lpstr>
      <vt:lpstr>Modeling</vt:lpstr>
      <vt:lpstr>Modeling Summary</vt:lpstr>
      <vt:lpstr>Conclusion and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 deorukhkar</dc:creator>
  <cp:lastModifiedBy>neel deorukhkar</cp:lastModifiedBy>
  <cp:revision>26</cp:revision>
  <dcterms:created xsi:type="dcterms:W3CDTF">2021-11-26T15:45:49Z</dcterms:created>
  <dcterms:modified xsi:type="dcterms:W3CDTF">2021-11-27T01:24:43Z</dcterms:modified>
</cp:coreProperties>
</file>