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70B2A-95CB-46DF-5C3C-A1BA457964D3}" v="500" dt="2025-09-13T11:13:11.459"/>
    <p1510:client id="{1CA240B0-4695-6E0F-322B-68F36BF6FE26}" v="4" dt="2025-09-13T06:48:34.461"/>
    <p1510:client id="{31CC0F37-3BF6-48F9-9812-17AEA9301185}" v="1116" dt="2025-09-13T11:26:07.721"/>
    <p1510:client id="{3AFDC6FA-2775-E6FB-D293-619046641196}" v="679" dt="2025-09-13T07:40:01.359"/>
    <p1510:client id="{748ADCA8-39DF-D178-3FD5-3086877AD560}" v="14" dt="2025-09-13T09:00:38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54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60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75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2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7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72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6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61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77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0E675-273B-88A0-0F42-D8DD6AC54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0" y="132017"/>
            <a:ext cx="11766176" cy="29729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700" dirty="0">
                <a:latin typeface="Algerian"/>
              </a:rPr>
              <a:t> </a:t>
            </a:r>
            <a:br>
              <a:rPr lang="en-US" sz="6700" dirty="0">
                <a:latin typeface="Algerian"/>
              </a:rPr>
            </a:br>
            <a:r>
              <a:rPr lang="en-US" sz="5600" b="1" kern="1200" dirty="0">
                <a:latin typeface="Agency FB" panose="020B0503020202020204" pitchFamily="34" charset="0"/>
              </a:rPr>
              <a:t>GRAPHICA! 2025</a:t>
            </a:r>
            <a:br>
              <a:rPr lang="en-US" sz="5600" b="1" kern="1200" dirty="0">
                <a:latin typeface="Agency FB" panose="020B0503020202020204" pitchFamily="34" charset="0"/>
              </a:rPr>
            </a:br>
            <a:r>
              <a:rPr lang="en-US" sz="5600" b="1" kern="1200" dirty="0">
                <a:latin typeface="Agency FB" panose="020B0503020202020204" pitchFamily="34" charset="0"/>
              </a:rPr>
              <a:t>  </a:t>
            </a:r>
            <a:br>
              <a:rPr lang="en-US" sz="5600" b="1" kern="1200" dirty="0">
                <a:latin typeface="Agency FB" panose="020B0503020202020204" pitchFamily="34" charset="0"/>
              </a:rPr>
            </a:br>
            <a:r>
              <a:rPr lang="en-US" sz="5600" b="1" kern="1200" dirty="0">
                <a:latin typeface="Agency FB" panose="020B0503020202020204" pitchFamily="34" charset="0"/>
              </a:rPr>
              <a:t>TITLE PAGE    </a:t>
            </a:r>
            <a:br>
              <a:rPr lang="en-US" sz="5400" kern="1200" dirty="0">
                <a:latin typeface="Algerian" panose="04020705040A02060702" pitchFamily="82" charset="0"/>
              </a:rPr>
            </a:br>
            <a:br>
              <a:rPr lang="en-US" sz="2100" kern="1200" dirty="0"/>
            </a:br>
            <a:br>
              <a:rPr lang="en-US" sz="2100" kern="1200" dirty="0"/>
            </a:br>
            <a:br>
              <a:rPr lang="en-US" sz="2100" kern="1200" dirty="0"/>
            </a:br>
            <a:endParaRPr lang="en-US" sz="2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B7EFC-76D1-644C-1424-AEE52E8F8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19" y="4054298"/>
            <a:ext cx="5968181" cy="2061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/>
              <a:t>#PROBLEM STATEMENT: </a:t>
            </a:r>
            <a:r>
              <a:rPr lang="en-US" sz="2000"/>
              <a:t>AIT Pune Nexus –  Unifying the campus experience</a:t>
            </a:r>
            <a:endParaRPr lang="en-US" sz="2000">
              <a:ea typeface="Calibri"/>
              <a:cs typeface="Calibri"/>
            </a:endParaRPr>
          </a:p>
          <a:p>
            <a:pPr algn="l"/>
            <a:r>
              <a:rPr lang="en-US" sz="2000" b="1"/>
              <a:t>#THEME:</a:t>
            </a:r>
            <a:r>
              <a:rPr lang="en-US" sz="2000"/>
              <a:t> Digital Fragmentation </a:t>
            </a:r>
            <a:endParaRPr lang="en-US">
              <a:ea typeface="Calibri"/>
              <a:cs typeface="Calibri"/>
            </a:endParaRPr>
          </a:p>
          <a:p>
            <a:pPr algn="l"/>
            <a:r>
              <a:rPr lang="en-US" sz="2000" b="1"/>
              <a:t>#PS CATEGORY: </a:t>
            </a:r>
            <a:r>
              <a:rPr lang="en-US" sz="2000"/>
              <a:t>Software</a:t>
            </a:r>
            <a:endParaRPr lang="en-US" sz="2000">
              <a:ea typeface="Calibri"/>
              <a:cs typeface="Calibri"/>
            </a:endParaRPr>
          </a:p>
          <a:p>
            <a:pPr algn="l"/>
            <a:r>
              <a:rPr lang="en-US" sz="2000" b="1"/>
              <a:t>#TEAM NAME: </a:t>
            </a:r>
            <a:r>
              <a:rPr lang="en-US" sz="2000"/>
              <a:t>Loop</a:t>
            </a:r>
            <a:endParaRPr lang="en-US" sz="200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/>
          </a:p>
        </p:txBody>
      </p:sp>
      <p:pic>
        <p:nvPicPr>
          <p:cNvPr id="7" name="Video 6">
            <a:hlinkClick r:id="" action="ppaction://media"/>
            <a:extLst>
              <a:ext uri="{FF2B5EF4-FFF2-40B4-BE49-F238E27FC236}">
                <a16:creationId xmlns:a16="http://schemas.microsoft.com/office/drawing/2014/main" id="{566DC06C-D104-171D-4560-316E39B519C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05491" y="2683537"/>
            <a:ext cx="4788505" cy="355276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F3BE8-E7DC-9E9D-6F5C-E5E60E21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u="sng">
                <a:latin typeface="Agency FB"/>
              </a:rPr>
              <a:t>IDEA TITLE</a:t>
            </a:r>
            <a:endParaRPr lang="en-IN" b="1" u="sng">
              <a:latin typeface="Agency FB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61CF6A6-55A9-F319-7AB3-A79B7ACB6D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7034" y="2198362"/>
            <a:ext cx="4958966" cy="3917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Logic System &amp; Role Based Access</a:t>
            </a:r>
            <a:r>
              <a:rPr lang="en-US" altLang="en-US" sz="1600" b="1" dirty="0">
                <a:latin typeface="Arial" panose="020B0604020202020204" pitchFamily="34" charset="0"/>
              </a:rPr>
              <a:t>: </a:t>
            </a:r>
            <a:r>
              <a:rPr lang="en-US" sz="1600" dirty="0"/>
              <a:t>The portfolio acts as a living document of a student’s academic journey, capturing interdisciplinary learning.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Data Collection: </a:t>
            </a:r>
            <a:r>
              <a:rPr lang="en-US" altLang="en-US" sz="1600" dirty="0">
                <a:latin typeface="Arial" panose="020B0604020202020204" pitchFamily="34" charset="0"/>
              </a:rPr>
              <a:t>C</a:t>
            </a:r>
            <a:r>
              <a:rPr lang="en-US" sz="1600" dirty="0"/>
              <a:t>ollects data through the user input to manage resources, academic performance, and digital campus development effectively.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b="1" dirty="0"/>
              <a:t>Innovation Display: </a:t>
            </a:r>
            <a:r>
              <a:rPr lang="en-US" sz="1600" dirty="0"/>
              <a:t>Tracks innovation through hackathons, entrepreneurship cells, industry collaborations, and student-led projects showcased via portfolio.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b="1" dirty="0"/>
              <a:t>Data-Visualization: </a:t>
            </a:r>
            <a:r>
              <a:rPr lang="en-US" sz="1600" dirty="0"/>
              <a:t> Usage of various templates to display one’s portfolio for better understanding.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endParaRPr lang="en-US" sz="1600" dirty="0"/>
          </a:p>
        </p:txBody>
      </p:sp>
      <p:pic>
        <p:nvPicPr>
          <p:cNvPr id="16" name="Picture 15" descr="A colorful infinity symbol&#10;&#10;AI-generated content may be incorrect.">
            <a:extLst>
              <a:ext uri="{FF2B5EF4-FFF2-40B4-BE49-F238E27FC236}">
                <a16:creationId xmlns:a16="http://schemas.microsoft.com/office/drawing/2014/main" id="{0055E478-8300-D416-7B5B-D6CDA982E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811875"/>
            <a:ext cx="4788505" cy="2501993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403CA5-0172-1BEB-A1BC-1F6F4E48A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" r="4251" b="-1"/>
          <a:stretch>
            <a:fillRect/>
          </a:stretch>
        </p:blipFill>
        <p:spPr>
          <a:xfrm>
            <a:off x="1858939" y="1981660"/>
            <a:ext cx="8474121" cy="4541789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329BA9-2D8B-D3C4-7881-202946A0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55308"/>
              </p:ext>
            </p:extLst>
          </p:nvPr>
        </p:nvGraphicFramePr>
        <p:xfrm>
          <a:off x="9663824" y="1150953"/>
          <a:ext cx="1014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08">
                  <a:extLst>
                    <a:ext uri="{9D8B030D-6E8A-4147-A177-3AD203B41FA5}">
                      <a16:colId xmlns:a16="http://schemas.microsoft.com/office/drawing/2014/main" val="303964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Portfolio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9364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547A48-11A1-E75A-40C9-2541EE9EFA1F}"/>
              </a:ext>
            </a:extLst>
          </p:cNvPr>
          <p:cNvCxnSpPr>
            <a:cxnSpLocks/>
          </p:cNvCxnSpPr>
          <p:nvPr/>
        </p:nvCxnSpPr>
        <p:spPr>
          <a:xfrm flipH="1">
            <a:off x="9319695" y="1432766"/>
            <a:ext cx="344129" cy="629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26D17-D575-DBDF-CB0B-EA0EDC21A956}"/>
              </a:ext>
            </a:extLst>
          </p:cNvPr>
          <p:cNvCxnSpPr/>
          <p:nvPr/>
        </p:nvCxnSpPr>
        <p:spPr>
          <a:xfrm>
            <a:off x="7749341" y="1513137"/>
            <a:ext cx="491613" cy="57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F0DFF3-966F-932A-B99C-89DFF393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80786"/>
              </p:ext>
            </p:extLst>
          </p:nvPr>
        </p:nvGraphicFramePr>
        <p:xfrm>
          <a:off x="7010639" y="1213649"/>
          <a:ext cx="796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12">
                  <a:extLst>
                    <a:ext uri="{9D8B030D-6E8A-4147-A177-3AD203B41FA5}">
                      <a16:colId xmlns:a16="http://schemas.microsoft.com/office/drawing/2014/main" val="3015359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42339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11EC9E-9B90-4E14-2BA4-349F8FAA69E7}"/>
              </a:ext>
            </a:extLst>
          </p:cNvPr>
          <p:cNvCxnSpPr/>
          <p:nvPr/>
        </p:nvCxnSpPr>
        <p:spPr>
          <a:xfrm>
            <a:off x="1685677" y="1565247"/>
            <a:ext cx="894735" cy="57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00ECD04-124A-3E40-3730-097652283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39383"/>
              </p:ext>
            </p:extLst>
          </p:nvPr>
        </p:nvGraphicFramePr>
        <p:xfrm>
          <a:off x="145290" y="1247346"/>
          <a:ext cx="1635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432">
                  <a:extLst>
                    <a:ext uri="{9D8B030D-6E8A-4147-A177-3AD203B41FA5}">
                      <a16:colId xmlns:a16="http://schemas.microsoft.com/office/drawing/2014/main" val="132864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Navigation Bar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809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B88976-E843-FA7F-C4C2-185B133EE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34465"/>
              </p:ext>
            </p:extLst>
          </p:nvPr>
        </p:nvGraphicFramePr>
        <p:xfrm>
          <a:off x="240335" y="3743501"/>
          <a:ext cx="14453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342">
                  <a:extLst>
                    <a:ext uri="{9D8B030D-6E8A-4147-A177-3AD203B41FA5}">
                      <a16:colId xmlns:a16="http://schemas.microsoft.com/office/drawing/2014/main" val="3317059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01526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5BFF8C-A7E3-BFE9-90EA-2FA8F5C41E74}"/>
              </a:ext>
            </a:extLst>
          </p:cNvPr>
          <p:cNvCxnSpPr/>
          <p:nvPr/>
        </p:nvCxnSpPr>
        <p:spPr>
          <a:xfrm>
            <a:off x="1528916" y="3928921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960B048-681C-9C97-2097-9CE316E62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996"/>
              </p:ext>
            </p:extLst>
          </p:nvPr>
        </p:nvGraphicFramePr>
        <p:xfrm>
          <a:off x="240335" y="5987612"/>
          <a:ext cx="14191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122">
                  <a:extLst>
                    <a:ext uri="{9D8B030D-6E8A-4147-A177-3AD203B41FA5}">
                      <a16:colId xmlns:a16="http://schemas.microsoft.com/office/drawing/2014/main" val="2601627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6177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662AF8-FC35-E586-AA6E-9CEF4D829A24}"/>
              </a:ext>
            </a:extLst>
          </p:cNvPr>
          <p:cNvCxnSpPr>
            <a:cxnSpLocks/>
          </p:cNvCxnSpPr>
          <p:nvPr/>
        </p:nvCxnSpPr>
        <p:spPr>
          <a:xfrm flipV="1">
            <a:off x="1644708" y="5397910"/>
            <a:ext cx="3192763" cy="75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>
            <a:extLst>
              <a:ext uri="{FF2B5EF4-FFF2-40B4-BE49-F238E27FC236}">
                <a16:creationId xmlns:a16="http://schemas.microsoft.com/office/drawing/2014/main" id="{70037522-06BF-D781-F64A-075EF74C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722" y="14312"/>
            <a:ext cx="2799295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Agency FB" panose="020B0503020202020204" pitchFamily="34" charset="0"/>
              </a:rPr>
              <a:t>User Interface </a:t>
            </a:r>
            <a:endParaRPr lang="en-IN" sz="4000" b="1" u="sng" dirty="0">
              <a:latin typeface="Agency FB" panose="020B0503020202020204" pitchFamily="34" charset="0"/>
            </a:endParaRPr>
          </a:p>
        </p:txBody>
      </p:sp>
      <p:pic>
        <p:nvPicPr>
          <p:cNvPr id="30" name="Picture 29" descr="A colorful infinity symbol&#10;&#10;AI-generated content may be incorrect.">
            <a:extLst>
              <a:ext uri="{FF2B5EF4-FFF2-40B4-BE49-F238E27FC236}">
                <a16:creationId xmlns:a16="http://schemas.microsoft.com/office/drawing/2014/main" id="{8C57A8A5-DEC7-8338-7C3A-F194E0560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5" y="344350"/>
            <a:ext cx="1318546" cy="68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3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FC2A7C-4771-D59B-834B-ACED5CA6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8" y="1514394"/>
            <a:ext cx="9003323" cy="506189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A425D7-EAA9-71D8-4D15-B2FE267C1FEF}"/>
              </a:ext>
            </a:extLst>
          </p:cNvPr>
          <p:cNvCxnSpPr>
            <a:cxnSpLocks/>
          </p:cNvCxnSpPr>
          <p:nvPr/>
        </p:nvCxnSpPr>
        <p:spPr>
          <a:xfrm>
            <a:off x="1317523" y="2723536"/>
            <a:ext cx="3864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67A6C3-66B0-B5A9-7575-EFCE1B3DF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36215"/>
              </p:ext>
            </p:extLst>
          </p:nvPr>
        </p:nvGraphicFramePr>
        <p:xfrm>
          <a:off x="106516" y="2538116"/>
          <a:ext cx="24220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013">
                  <a:extLst>
                    <a:ext uri="{9D8B030D-6E8A-4147-A177-3AD203B41FA5}">
                      <a16:colId xmlns:a16="http://schemas.microsoft.com/office/drawing/2014/main" val="3810650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Portfolio User Interface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7233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7E702D-B242-774B-E6A9-CDBCCC4E1469}"/>
              </a:ext>
            </a:extLst>
          </p:cNvPr>
          <p:cNvCxnSpPr>
            <a:cxnSpLocks/>
          </p:cNvCxnSpPr>
          <p:nvPr/>
        </p:nvCxnSpPr>
        <p:spPr>
          <a:xfrm flipH="1">
            <a:off x="8200103" y="3519948"/>
            <a:ext cx="239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7E41DAF-5896-BC49-D07B-53D3AD15C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64678"/>
              </p:ext>
            </p:extLst>
          </p:nvPr>
        </p:nvGraphicFramePr>
        <p:xfrm>
          <a:off x="10597535" y="3199908"/>
          <a:ext cx="148794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48">
                  <a:extLst>
                    <a:ext uri="{9D8B030D-6E8A-4147-A177-3AD203B41FA5}">
                      <a16:colId xmlns:a16="http://schemas.microsoft.com/office/drawing/2014/main" val="3539650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Personal 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14775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AF7E0055-AAF9-9DA9-C826-9A9D96C2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32" y="143566"/>
            <a:ext cx="10164097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Agency FB" panose="020B0503020202020204" pitchFamily="34" charset="0"/>
              </a:rPr>
              <a:t>Portfolio Interface </a:t>
            </a:r>
            <a:endParaRPr lang="en-IN" sz="4000" b="1" u="sng" dirty="0">
              <a:latin typeface="Agency FB" panose="020B0503020202020204" pitchFamily="34" charset="0"/>
            </a:endParaRPr>
          </a:p>
        </p:txBody>
      </p:sp>
      <p:pic>
        <p:nvPicPr>
          <p:cNvPr id="18" name="Picture 17" descr="A colorful infinity symbol&#10;&#10;AI-generated content may be incorrect.">
            <a:extLst>
              <a:ext uri="{FF2B5EF4-FFF2-40B4-BE49-F238E27FC236}">
                <a16:creationId xmlns:a16="http://schemas.microsoft.com/office/drawing/2014/main" id="{2AC4F12B-191B-6A09-A093-08C92CAB7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8" y="357472"/>
            <a:ext cx="1719826" cy="89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0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5506-8D85-B1A0-73EF-B464A023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5" y="221352"/>
            <a:ext cx="11737673" cy="1737958"/>
          </a:xfrm>
        </p:spPr>
        <p:txBody>
          <a:bodyPr/>
          <a:lstStyle/>
          <a:p>
            <a:r>
              <a:rPr lang="en-IN" sz="4800" b="1" i="1" dirty="0">
                <a:ea typeface="Calibri Light"/>
                <a:cs typeface="Calibri Light"/>
              </a:rPr>
              <a:t>   </a:t>
            </a:r>
            <a:r>
              <a:rPr lang="en-IN" sz="4800" b="1" i="1" dirty="0">
                <a:latin typeface="Calibri Light"/>
                <a:ea typeface="Calibri Light"/>
                <a:cs typeface="Calibri Light"/>
              </a:rPr>
              <a:t>             </a:t>
            </a:r>
            <a:r>
              <a:rPr lang="en-IN" sz="4800" b="1" u="sng" dirty="0">
                <a:latin typeface="Agency FB" panose="020B0503020202020204" pitchFamily="34" charset="0"/>
                <a:ea typeface="Calibri Light"/>
                <a:cs typeface="Calibri Light"/>
              </a:rPr>
              <a:t>RESEARCH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5D3C-C2CE-8CE1-B998-747A86DD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62" y="2319281"/>
            <a:ext cx="11737675" cy="43173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ea typeface="Calibri" panose="020F0502020204030204"/>
                <a:cs typeface="Calibri" panose="020F0502020204030204"/>
              </a:rPr>
              <a:t>Market and user Research</a:t>
            </a:r>
            <a:r>
              <a:rPr lang="en-US" sz="2000" b="1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ea typeface="Calibri" panose="020F0502020204030204"/>
                <a:cs typeface="Calibri" panose="020F0502020204030204"/>
              </a:rPr>
              <a:t>#Competetive Analysis:-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Systematically study existing portfolio (e.g., Nexus, Adobe Portfolio, etc.).</a:t>
            </a:r>
          </a:p>
          <a:p>
            <a:pPr marL="0" indent="0">
              <a:buNone/>
            </a:pPr>
            <a:r>
              <a:rPr lang="en-US" sz="2000" b="1" dirty="0">
                <a:ea typeface="Calibri" panose="020F0502020204030204"/>
                <a:cs typeface="Calibri" panose="020F0502020204030204"/>
              </a:rPr>
              <a:t>#Target Audience Analysis:-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Go beyond demographics. Create user personas for idea customer .</a:t>
            </a:r>
          </a:p>
          <a:p>
            <a:pPr marL="0" indent="0">
              <a:buNone/>
            </a:pPr>
            <a:r>
              <a:rPr lang="en-US" sz="2000" b="1" u="sng" dirty="0">
                <a:ea typeface="Calibri" panose="020F0502020204030204"/>
                <a:cs typeface="Calibri" panose="020F0502020204030204"/>
              </a:rPr>
              <a:t>Product </a:t>
            </a:r>
            <a:r>
              <a:rPr lang="en-IN" sz="2000" b="1" u="sng" dirty="0">
                <a:ea typeface="Calibri" panose="020F0502020204030204"/>
                <a:cs typeface="Calibri" panose="020F0502020204030204"/>
              </a:rPr>
              <a:t>and Feature Research</a:t>
            </a:r>
            <a:r>
              <a:rPr lang="en-IN" sz="2000" b="1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IN" sz="2000" b="1" dirty="0">
                <a:ea typeface="Calibri" panose="020F0502020204030204"/>
                <a:cs typeface="Calibri" panose="020F0502020204030204"/>
              </a:rPr>
              <a:t>#USP (Unique Selling Proposition):- </a:t>
            </a:r>
            <a:r>
              <a:rPr lang="en-IN" sz="2000" dirty="0">
                <a:ea typeface="Calibri" panose="020F0502020204030204"/>
                <a:cs typeface="Calibri" panose="020F0502020204030204"/>
              </a:rPr>
              <a:t>Based on your market research, brainstorm what will make your website unique.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A colorful infinity symbol&#10;&#10;AI-generated content may be incorrect.">
            <a:extLst>
              <a:ext uri="{FF2B5EF4-FFF2-40B4-BE49-F238E27FC236}">
                <a16:creationId xmlns:a16="http://schemas.microsoft.com/office/drawing/2014/main" id="{64C489CB-7DFE-B905-3A0F-126E50CE7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18" y="762629"/>
            <a:ext cx="1240050" cy="6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0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454</TotalTime>
  <Words>210</Words>
  <Application>Microsoft Office PowerPoint</Application>
  <PresentationFormat>Widescreen</PresentationFormat>
  <Paragraphs>25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Agency FB</vt:lpstr>
      <vt:lpstr>Algerian</vt:lpstr>
      <vt:lpstr>Arial</vt:lpstr>
      <vt:lpstr>Calibri</vt:lpstr>
      <vt:lpstr>Calibri Light</vt:lpstr>
      <vt:lpstr>Office 2013 - 2022 Theme</vt:lpstr>
      <vt:lpstr>  GRAPHICA! 2025    TITLE PAGE        </vt:lpstr>
      <vt:lpstr>IDEA TITLE</vt:lpstr>
      <vt:lpstr>User Interface </vt:lpstr>
      <vt:lpstr>Portfolio Interface </vt:lpstr>
      <vt:lpstr>                RESEARCH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 Kumar Singh</dc:creator>
  <cp:lastModifiedBy>Arun Kumar Singh</cp:lastModifiedBy>
  <cp:revision>2</cp:revision>
  <dcterms:created xsi:type="dcterms:W3CDTF">2025-09-13T03:52:05Z</dcterms:created>
  <dcterms:modified xsi:type="dcterms:W3CDTF">2025-09-13T11:26:07Z</dcterms:modified>
</cp:coreProperties>
</file>