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elesh\Documents\refin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Loan</a:t>
            </a:r>
            <a:r>
              <a:rPr lang="en-US" baseline="0"/>
              <a:t> Status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Sheet2!$H$26</c:f>
              <c:strCache>
                <c:ptCount val="1"/>
                <c:pt idx="0">
                  <c:v>is_bad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Sheet2!$J$26</c:f>
              <c:numCache>
                <c:formatCode>0%</c:formatCode>
                <c:ptCount val="1"/>
                <c:pt idx="0">
                  <c:v>0.14530627624071482</c:v>
                </c:pt>
              </c:numCache>
            </c:numRef>
          </c:val>
        </c:ser>
        <c:ser>
          <c:idx val="1"/>
          <c:order val="1"/>
          <c:tx>
            <c:strRef>
              <c:f>Sheet2!$H$27</c:f>
              <c:strCache>
                <c:ptCount val="1"/>
                <c:pt idx="0">
                  <c:v>Fully paid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Sheet2!$J$27</c:f>
              <c:numCache>
                <c:formatCode>0%</c:formatCode>
                <c:ptCount val="1"/>
                <c:pt idx="0">
                  <c:v>0.85469372375928521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13594224"/>
        <c:axId val="-1913593136"/>
      </c:barChart>
      <c:catAx>
        <c:axId val="-19135942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13593136"/>
        <c:crosses val="autoZero"/>
        <c:auto val="1"/>
        <c:lblAlgn val="ctr"/>
        <c:lblOffset val="100"/>
        <c:noMultiLvlLbl val="0"/>
      </c:catAx>
      <c:valAx>
        <c:axId val="-191359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1359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9830724" cy="3329580"/>
          </a:xfrm>
        </p:spPr>
        <p:txBody>
          <a:bodyPr/>
          <a:lstStyle/>
          <a:p>
            <a:r>
              <a:rPr lang="en-US" sz="5400" dirty="0" smtClean="0"/>
              <a:t>Lending Club Data Analysis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cap="none" dirty="0" smtClean="0"/>
              <a:t>Neelesh Lalwani</a:t>
            </a:r>
          </a:p>
          <a:p>
            <a:pPr marL="342900" indent="-342900">
              <a:buFontTx/>
              <a:buChar char="-"/>
            </a:pPr>
            <a:r>
              <a:rPr lang="en-US" cap="none" dirty="0" smtClean="0"/>
              <a:t>Mentor: Patrick </a:t>
            </a:r>
            <a:r>
              <a:rPr lang="en-US" cap="none" dirty="0" err="1" smtClean="0"/>
              <a:t>Grennan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18478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Validation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184856"/>
            <a:ext cx="10110478" cy="535761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Comparing matrix for both the models</a:t>
            </a:r>
          </a:p>
          <a:p>
            <a:r>
              <a:rPr lang="en-US" dirty="0" smtClean="0"/>
              <a:t>Model 2: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Model 3: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Comparing model 2 and model 3 we can see model 3 has better accuracy </a:t>
            </a:r>
          </a:p>
          <a:p>
            <a:pPr lvl="0"/>
            <a:r>
              <a:rPr lang="en-US" dirty="0"/>
              <a:t>Sensitivity = 10/1562 = 0.001</a:t>
            </a:r>
          </a:p>
          <a:p>
            <a:pPr lvl="0"/>
            <a:r>
              <a:rPr lang="en-US" dirty="0"/>
              <a:t>Specificity = 10960/12512 = 0.87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07472"/>
              </p:ext>
            </p:extLst>
          </p:nvPr>
        </p:nvGraphicFramePr>
        <p:xfrm>
          <a:off x="1486770" y="1917693"/>
          <a:ext cx="4347357" cy="1054424"/>
        </p:xfrm>
        <a:graphic>
          <a:graphicData uri="http://schemas.openxmlformats.org/drawingml/2006/table">
            <a:tbl>
              <a:tblPr/>
              <a:tblGrid>
                <a:gridCol w="2109747"/>
                <a:gridCol w="1022907"/>
                <a:gridCol w="1214703"/>
              </a:tblGrid>
              <a:tr h="26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my.data.test$is_bad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good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360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10872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60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1662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6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Cum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12534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15500"/>
              </p:ext>
            </p:extLst>
          </p:nvPr>
        </p:nvGraphicFramePr>
        <p:xfrm>
          <a:off x="1486770" y="3789547"/>
          <a:ext cx="4179930" cy="1356775"/>
        </p:xfrm>
        <a:graphic>
          <a:graphicData uri="http://schemas.openxmlformats.org/drawingml/2006/table">
            <a:tbl>
              <a:tblPr/>
              <a:tblGrid>
                <a:gridCol w="983513"/>
                <a:gridCol w="983513"/>
                <a:gridCol w="1229391"/>
                <a:gridCol w="983513"/>
              </a:tblGrid>
              <a:tr h="2713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Predicted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</a:tr>
              <a:tr h="2713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Actual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Good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Bad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Row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5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10690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10970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5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1552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1562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3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12512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12532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669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essential to build a more robust system so peer- to peer lending can offer healthy loans to investors.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solution presented above can check with a good accuracy for loan applications but a stronger risk profile will need better validation of credentials before the loan is approved. </a:t>
            </a:r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/>
              <a:t>deployed here can predict with more than 80% accuracy of separating a good loan from a bad one. </a:t>
            </a:r>
            <a:endParaRPr lang="en-US" dirty="0" smtClean="0"/>
          </a:p>
          <a:p>
            <a:r>
              <a:rPr lang="en-US" dirty="0" smtClean="0"/>
              <a:t>Lending </a:t>
            </a:r>
            <a:r>
              <a:rPr lang="en-US" dirty="0"/>
              <a:t>club must utilize strengthened risk controls and models to enhance their approval/decline process.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7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Objective</a:t>
            </a:r>
          </a:p>
          <a:p>
            <a:r>
              <a:rPr lang="en-US" dirty="0" smtClean="0"/>
              <a:t>Exploratory Data Analysis</a:t>
            </a:r>
            <a:endParaRPr lang="en-US" dirty="0"/>
          </a:p>
          <a:p>
            <a:r>
              <a:rPr lang="en-US" dirty="0" smtClean="0"/>
              <a:t>Data Cleaning &amp; Data Preparation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Statistical Analysis</a:t>
            </a:r>
            <a:endParaRPr lang="en-US" dirty="0"/>
          </a:p>
          <a:p>
            <a:r>
              <a:rPr lang="en-US" dirty="0"/>
              <a:t>Summarize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0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Lending Club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052918"/>
            <a:ext cx="10449037" cy="4195481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Lending </a:t>
            </a:r>
            <a:r>
              <a:rPr lang="en-US" dirty="0"/>
              <a:t>Club is the world’s largest online marketplace connecting borrowers and investors. We’re transforming the banking system to make credit more affordable and investing more rewarding. We operate at a lower cost than traditional bank lending programs and pass the savings on to borrowers in the form of lower rates and to investors in the form of solid returns.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591" y="1278294"/>
            <a:ext cx="5822257" cy="303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1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</a:t>
            </a:r>
          </a:p>
          <a:p>
            <a:pPr lvl="1"/>
            <a:r>
              <a:rPr lang="en-US" dirty="0"/>
              <a:t>The project aims to use lending club data and attempt to predict the risk of loan being default by using loan information from 2010-2011. </a:t>
            </a:r>
            <a:r>
              <a:rPr lang="en-US" b="1" i="1" dirty="0"/>
              <a:t>Data can be obtained from </a:t>
            </a:r>
            <a:r>
              <a:rPr lang="en-US" b="1" i="1" dirty="0" err="1"/>
              <a:t>LendingClub’s</a:t>
            </a:r>
            <a:r>
              <a:rPr lang="en-US" b="1" i="1" dirty="0"/>
              <a:t> website (https://www.lendingclub.com/info/download-data.action)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For this project, I used lending club data from 2010-2011 and divided the data into testing and training sets. This data contains all publicly available information about the loans issued from 2010-2011.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1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of the data: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data consists of 52 variables with 42536 observations </a:t>
            </a:r>
          </a:p>
          <a:p>
            <a:r>
              <a:rPr lang="en-US" dirty="0" smtClean="0"/>
              <a:t>Loan Status: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490401"/>
              </p:ext>
            </p:extLst>
          </p:nvPr>
        </p:nvGraphicFramePr>
        <p:xfrm>
          <a:off x="2115153" y="3506961"/>
          <a:ext cx="5303078" cy="2741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2613"/>
                <a:gridCol w="800465"/>
              </a:tblGrid>
              <a:tr h="211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Loan 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1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Charged 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1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Current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5379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1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Default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1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Does not meet the credit policy.  Status:Charged 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1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Does not meet the credit policy.  Status:Current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1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Does not meet the credit policy.  Status:Fully Paid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149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Does not meet the credit policy.  Status:Late (31-120 days)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1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Fully Paid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28890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1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 Grace Period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1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Late (16-30 days)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11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Late (31-120 days)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168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50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96096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/>
              <a:t>Bad definition: </a:t>
            </a:r>
          </a:p>
          <a:p>
            <a:pPr lvl="1"/>
            <a:r>
              <a:rPr lang="en-US" dirty="0"/>
              <a:t>For loans having a higher risk of default, the following loan status will be used as bad: </a:t>
            </a:r>
          </a:p>
          <a:p>
            <a:pPr lvl="2"/>
            <a:r>
              <a:rPr lang="en-US" sz="1400" dirty="0"/>
              <a:t>1. Charged Off </a:t>
            </a:r>
          </a:p>
          <a:p>
            <a:pPr lvl="2"/>
            <a:r>
              <a:rPr lang="en-US" sz="1400" dirty="0"/>
              <a:t>2. Late (31-120 days) </a:t>
            </a:r>
          </a:p>
          <a:p>
            <a:pPr lvl="2"/>
            <a:r>
              <a:rPr lang="en-US" sz="1400" dirty="0"/>
              <a:t>3. Late (16-30 days) </a:t>
            </a:r>
          </a:p>
          <a:p>
            <a:pPr lvl="2"/>
            <a:r>
              <a:rPr lang="en-US" sz="1400" dirty="0"/>
              <a:t>4. Default </a:t>
            </a:r>
          </a:p>
          <a:p>
            <a:r>
              <a:rPr lang="en-US" sz="1800" dirty="0"/>
              <a:t>A new variable </a:t>
            </a:r>
            <a:r>
              <a:rPr lang="en-US" sz="1800" dirty="0" err="1"/>
              <a:t>is_bad</a:t>
            </a:r>
            <a:r>
              <a:rPr lang="en-US" sz="1800" dirty="0"/>
              <a:t> is created based on the following above bad definition and others are classified as Fully Paid 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25351315"/>
              </p:ext>
            </p:extLst>
          </p:nvPr>
        </p:nvGraphicFramePr>
        <p:xfrm>
          <a:off x="2496355" y="4114800"/>
          <a:ext cx="503778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873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74" y="246656"/>
            <a:ext cx="10262295" cy="1400530"/>
          </a:xfrm>
        </p:spPr>
        <p:txBody>
          <a:bodyPr/>
          <a:lstStyle/>
          <a:p>
            <a:r>
              <a:rPr lang="en-US" dirty="0" smtClean="0"/>
              <a:t>Data Cleaning and 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644" y="1151397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1600" dirty="0" smtClean="0"/>
              <a:t>Remove columns </a:t>
            </a:r>
            <a:r>
              <a:rPr lang="en-US" sz="1600" dirty="0"/>
              <a:t>with missing </a:t>
            </a:r>
            <a:r>
              <a:rPr lang="en-US" sz="1600" dirty="0" smtClean="0"/>
              <a:t>data</a:t>
            </a:r>
            <a:endParaRPr lang="en-US" sz="1600" dirty="0"/>
          </a:p>
          <a:p>
            <a:r>
              <a:rPr lang="en-US" sz="1600" dirty="0" smtClean="0"/>
              <a:t>Next </a:t>
            </a:r>
            <a:r>
              <a:rPr lang="en-US" sz="1600" dirty="0"/>
              <a:t>we remove columns with NAs and 0s </a:t>
            </a:r>
          </a:p>
          <a:p>
            <a:pPr lvl="0"/>
            <a:r>
              <a:rPr lang="en-US" sz="1600" dirty="0"/>
              <a:t>Parse Interest rate to numeric and remove the % value </a:t>
            </a:r>
          </a:p>
          <a:p>
            <a:pPr lvl="0"/>
            <a:r>
              <a:rPr lang="en-US" sz="1600" dirty="0"/>
              <a:t>Annual </a:t>
            </a:r>
            <a:r>
              <a:rPr lang="en-US" sz="1600" dirty="0" err="1"/>
              <a:t>Inc</a:t>
            </a:r>
            <a:r>
              <a:rPr lang="en-US" sz="1600" dirty="0"/>
              <a:t> is set to numeric </a:t>
            </a:r>
          </a:p>
          <a:p>
            <a:pPr lvl="0"/>
            <a:r>
              <a:rPr lang="en-US" sz="1600" dirty="0" smtClean="0"/>
              <a:t>Remove </a:t>
            </a:r>
            <a:r>
              <a:rPr lang="en-US" sz="1600" dirty="0" err="1"/>
              <a:t>c</a:t>
            </a:r>
            <a:r>
              <a:rPr lang="en-US" sz="1600" dirty="0" err="1" smtClean="0"/>
              <a:t>orelated</a:t>
            </a:r>
            <a:r>
              <a:rPr lang="en-US" sz="1600" dirty="0" smtClean="0"/>
              <a:t> variables where correlation &gt;0.75 </a:t>
            </a:r>
            <a:r>
              <a:rPr lang="en-US" sz="1600" dirty="0"/>
              <a:t>by checking creating correlation plots on numeric </a:t>
            </a:r>
            <a:r>
              <a:rPr lang="en-US" sz="1600" dirty="0" smtClean="0"/>
              <a:t>variables </a:t>
            </a:r>
          </a:p>
          <a:p>
            <a:r>
              <a:rPr lang="en-US" sz="1600" dirty="0"/>
              <a:t>Create new factors on Grade, Sub Grade, Home ownership, payment plan. For home ownership which is “Is Rent”, create a new factor to check if rented ownership adds significant value to the prediction of bad loans. </a:t>
            </a:r>
          </a:p>
          <a:p>
            <a:pPr lvl="0"/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8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By </a:t>
            </a:r>
            <a:r>
              <a:rPr lang="en-US" dirty="0" smtClean="0"/>
              <a:t>using backward elimination technique, we can identify significant variables used for model building. </a:t>
            </a:r>
            <a:br>
              <a:rPr lang="en-US" dirty="0" smtClean="0"/>
            </a:br>
            <a:endParaRPr lang="en-US" dirty="0" smtClean="0"/>
          </a:p>
          <a:p>
            <a:pPr algn="just"/>
            <a:r>
              <a:rPr lang="en-US" sz="2400" b="1" u="sng" dirty="0" smtClean="0"/>
              <a:t>Model 1:</a:t>
            </a:r>
            <a:endParaRPr lang="en-US" sz="2400" b="1" u="sng" dirty="0"/>
          </a:p>
          <a:p>
            <a:pPr marL="0" indent="0" algn="just">
              <a:buNone/>
            </a:pPr>
            <a:r>
              <a:rPr lang="en-US" dirty="0" smtClean="0"/>
              <a:t>My.data.logmodel2 </a:t>
            </a:r>
            <a:r>
              <a:rPr lang="en-US" dirty="0"/>
              <a:t>&lt;- </a:t>
            </a:r>
            <a:r>
              <a:rPr lang="en-US" dirty="0" err="1"/>
              <a:t>glm</a:t>
            </a:r>
            <a:r>
              <a:rPr lang="en-US" dirty="0"/>
              <a:t>(</a:t>
            </a:r>
            <a:r>
              <a:rPr lang="en-US" dirty="0" err="1"/>
              <a:t>bad_loan</a:t>
            </a:r>
            <a:r>
              <a:rPr lang="en-US" dirty="0"/>
              <a:t> ~ </a:t>
            </a:r>
            <a:r>
              <a:rPr lang="en-US" dirty="0" err="1"/>
              <a:t>loan_amnt</a:t>
            </a:r>
            <a:r>
              <a:rPr lang="en-US" dirty="0"/>
              <a:t> + </a:t>
            </a:r>
            <a:r>
              <a:rPr lang="en-US" dirty="0" err="1"/>
              <a:t>annual_inc</a:t>
            </a:r>
            <a:r>
              <a:rPr lang="en-US" dirty="0"/>
              <a:t> + grade + </a:t>
            </a:r>
            <a:r>
              <a:rPr lang="en-US" dirty="0" err="1"/>
              <a:t>int_rate</a:t>
            </a:r>
            <a:r>
              <a:rPr lang="en-US" dirty="0"/>
              <a:t>, data = </a:t>
            </a:r>
            <a:r>
              <a:rPr lang="en-US" dirty="0" err="1"/>
              <a:t>my.data.trng</a:t>
            </a:r>
            <a:r>
              <a:rPr lang="en-US" dirty="0" smtClean="0"/>
              <a:t>, </a:t>
            </a:r>
            <a:r>
              <a:rPr lang="en-US" dirty="0"/>
              <a:t>family = "binomial")</a:t>
            </a:r>
          </a:p>
          <a:p>
            <a:r>
              <a:rPr lang="en-US" sz="2400" b="1" u="sng" dirty="0" smtClean="0"/>
              <a:t>Model 2: </a:t>
            </a:r>
          </a:p>
          <a:p>
            <a:pPr marL="0" indent="0">
              <a:buNone/>
            </a:pPr>
            <a:r>
              <a:rPr lang="en-US" dirty="0"/>
              <a:t>my.data.logModel.3 = </a:t>
            </a:r>
            <a:r>
              <a:rPr lang="en-US" dirty="0" err="1"/>
              <a:t>glm</a:t>
            </a:r>
            <a:r>
              <a:rPr lang="en-US" dirty="0"/>
              <a:t>(</a:t>
            </a:r>
            <a:r>
              <a:rPr lang="en-US" dirty="0" err="1"/>
              <a:t>is_bad</a:t>
            </a:r>
            <a:r>
              <a:rPr lang="en-US" dirty="0"/>
              <a:t>~ </a:t>
            </a:r>
            <a:r>
              <a:rPr lang="en-US" dirty="0" err="1"/>
              <a:t>funded_amnt</a:t>
            </a:r>
            <a:r>
              <a:rPr lang="en-US" dirty="0"/>
              <a:t> + </a:t>
            </a:r>
            <a:r>
              <a:rPr lang="en-US" dirty="0" err="1"/>
              <a:t>funded_amnt_inv</a:t>
            </a:r>
            <a:r>
              <a:rPr lang="en-US" dirty="0"/>
              <a:t> + </a:t>
            </a:r>
            <a:r>
              <a:rPr lang="en-US" dirty="0" err="1"/>
              <a:t>int_rate</a:t>
            </a:r>
            <a:r>
              <a:rPr lang="en-US" dirty="0"/>
              <a:t> + installment + grade + </a:t>
            </a:r>
            <a:r>
              <a:rPr lang="en-US" dirty="0" err="1"/>
              <a:t>sub_grade</a:t>
            </a:r>
            <a:r>
              <a:rPr lang="en-US" dirty="0"/>
              <a:t> + </a:t>
            </a:r>
            <a:r>
              <a:rPr lang="en-US" dirty="0" err="1"/>
              <a:t>emp_length</a:t>
            </a:r>
            <a:r>
              <a:rPr lang="en-US" dirty="0"/>
              <a:t> + </a:t>
            </a:r>
            <a:r>
              <a:rPr lang="en-US" dirty="0" err="1"/>
              <a:t>pymnt_plan</a:t>
            </a:r>
            <a:r>
              <a:rPr lang="en-US" dirty="0"/>
              <a:t> + inq_last_6mths + </a:t>
            </a:r>
            <a:r>
              <a:rPr lang="en-US" dirty="0" err="1"/>
              <a:t>revol_bal</a:t>
            </a:r>
            <a:r>
              <a:rPr lang="en-US" dirty="0"/>
              <a:t> + </a:t>
            </a:r>
            <a:r>
              <a:rPr lang="en-US" dirty="0" err="1"/>
              <a:t>is_rent,data</a:t>
            </a:r>
            <a:r>
              <a:rPr lang="en-US" dirty="0"/>
              <a:t>=</a:t>
            </a:r>
            <a:r>
              <a:rPr lang="en-US" dirty="0" err="1"/>
              <a:t>my.data.trng,family</a:t>
            </a:r>
            <a:r>
              <a:rPr lang="en-US" dirty="0"/>
              <a:t>=binomial())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9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Anova</a:t>
            </a:r>
            <a:r>
              <a:rPr lang="en-US" dirty="0" smtClean="0"/>
              <a:t> test using chi square for checking significant variables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041245"/>
              </p:ext>
            </p:extLst>
          </p:nvPr>
        </p:nvGraphicFramePr>
        <p:xfrm>
          <a:off x="1931830" y="2783681"/>
          <a:ext cx="8118022" cy="3256505"/>
        </p:xfrm>
        <a:graphic>
          <a:graphicData uri="http://schemas.openxmlformats.org/drawingml/2006/table">
            <a:tbl>
              <a:tblPr/>
              <a:tblGrid>
                <a:gridCol w="1685955"/>
                <a:gridCol w="1175089"/>
                <a:gridCol w="989549"/>
                <a:gridCol w="1113243"/>
                <a:gridCol w="1005011"/>
                <a:gridCol w="1159627"/>
                <a:gridCol w="989548"/>
              </a:tblGrid>
              <a:tr h="339521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Df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Deviance</a:t>
                      </a:r>
                    </a:p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Resid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. </a:t>
                      </a:r>
                    </a:p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Df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Resid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. 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Dev 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Pr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(&gt;Chi) 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083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29973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22935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3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funded_amnt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45.26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29972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22890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1.73E-11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3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funded_amnt_inv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26.48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29971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22864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2.67E-07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3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int_rate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769.25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29970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22094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&lt; 2.2e-16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3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installment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85.55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29969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22009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&lt; 2.2e-16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3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grade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68.03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29963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21941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1.04E-12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3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sub_grade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57.34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29935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21884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0.000881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3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emp_length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64.04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29924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21819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1.63E-09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3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pymnt_plan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29923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21815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0.039097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3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inq_last_6mths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21.22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29921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21792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4.10E-06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3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revol_bal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26.86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29920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21765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2.19E-07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3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is_rent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29919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21759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0.012874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3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---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3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Signif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. codes: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‘***’ 0.001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‘**’ 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‘*’ 0.05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‘.’ 0.1 ‘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’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298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295</TotalTime>
  <Words>715</Words>
  <Application>Microsoft Office PowerPoint</Application>
  <PresentationFormat>Widescreen</PresentationFormat>
  <Paragraphs>236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Lucida Console</vt:lpstr>
      <vt:lpstr>Times New Roman</vt:lpstr>
      <vt:lpstr>Wingdings 3</vt:lpstr>
      <vt:lpstr>Ion</vt:lpstr>
      <vt:lpstr>Lending Club Data Analysis </vt:lpstr>
      <vt:lpstr>Agenda</vt:lpstr>
      <vt:lpstr>Lending Club Introduction</vt:lpstr>
      <vt:lpstr>Project Objective and Data</vt:lpstr>
      <vt:lpstr>Exploratory Data Analysis</vt:lpstr>
      <vt:lpstr>Exploratory Data Analysis (contd.)</vt:lpstr>
      <vt:lpstr>Data Cleaning and Data Preparation</vt:lpstr>
      <vt:lpstr>Model Building</vt:lpstr>
      <vt:lpstr>Model Validation</vt:lpstr>
      <vt:lpstr>Model Validation (contd.)</vt:lpstr>
      <vt:lpstr>Conclusion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Data Analysis</dc:title>
  <dc:creator>neelesh lalwani</dc:creator>
  <cp:lastModifiedBy>neelesh lalwani</cp:lastModifiedBy>
  <cp:revision>12</cp:revision>
  <dcterms:created xsi:type="dcterms:W3CDTF">2017-04-26T23:15:12Z</dcterms:created>
  <dcterms:modified xsi:type="dcterms:W3CDTF">2017-04-27T04:10:51Z</dcterms:modified>
</cp:coreProperties>
</file>