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9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9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5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52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2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15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58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9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6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17AF-C8DB-41E3-B603-CFAA22600415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263C-2B04-495D-B306-A4BACCC0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1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49" y="516935"/>
            <a:ext cx="1085850" cy="1095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3768" y="879956"/>
            <a:ext cx="531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Indian Institute of Technology, Guwahati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9221" y="2060861"/>
            <a:ext cx="246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Brief Presentation</a:t>
            </a:r>
            <a:endParaRPr lang="en-US" sz="2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100" y="3013157"/>
            <a:ext cx="8231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 Schoolbook" panose="02040604050505020304" pitchFamily="18" charset="0"/>
              </a:rPr>
              <a:t>Evaluation of Information Retrieval</a:t>
            </a:r>
          </a:p>
          <a:p>
            <a:pPr algn="ctr"/>
            <a:r>
              <a:rPr lang="en-US" sz="2800" dirty="0" smtClean="0">
                <a:latin typeface="Century Schoolbook" panose="02040604050505020304" pitchFamily="18" charset="0"/>
              </a:rPr>
              <a:t>u</a:t>
            </a:r>
            <a:r>
              <a:rPr lang="en-US" sz="2800" dirty="0" smtClean="0">
                <a:latin typeface="Century Schoolbook" panose="02040604050505020304" pitchFamily="18" charset="0"/>
              </a:rPr>
              <a:t>sing Precision@10</a:t>
            </a:r>
            <a:endParaRPr lang="en-US" sz="28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(TF-IDF </a:t>
            </a:r>
            <a:r>
              <a:rPr lang="en-US" sz="2400" dirty="0" smtClean="0">
                <a:latin typeface="Century Schoolbook" panose="02040604050505020304" pitchFamily="18" charset="0"/>
              </a:rPr>
              <a:t>and BM25)</a:t>
            </a:r>
            <a:endParaRPr lang="en-US" sz="2800" dirty="0">
              <a:latin typeface="Century Schoolbook" panose="020406040505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2472" y="593382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CS 570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157" y="4962148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Presented By: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The Crawlers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857" y="593382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Dated: 10</a:t>
            </a:r>
            <a:r>
              <a:rPr lang="en-US" baseline="30000" dirty="0" smtClean="0">
                <a:latin typeface="Century Schoolbook" panose="02040604050505020304" pitchFamily="18" charset="0"/>
              </a:rPr>
              <a:t>th</a:t>
            </a:r>
            <a:r>
              <a:rPr lang="en-US" dirty="0" smtClean="0">
                <a:latin typeface="Century Schoolbook" panose="02040604050505020304" pitchFamily="18" charset="0"/>
              </a:rPr>
              <a:t>  September 2016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</a:t>
            </a:r>
            <a:r>
              <a:rPr lang="en-US" sz="3200" dirty="0">
                <a:solidFill>
                  <a:prstClr val="white"/>
                </a:solidFill>
                <a:latin typeface="Century751 SeBd BT" pitchFamily="2" charset="0"/>
              </a:rPr>
              <a:t>7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 : Lenovo </a:t>
            </a:r>
            <a:r>
              <a:rPr lang="en-US" sz="3200" dirty="0" smtClean="0">
                <a:solidFill>
                  <a:prstClr val="white"/>
                </a:solidFill>
                <a:latin typeface="Century751 SeBd BT" pitchFamily="2" charset="0"/>
              </a:rPr>
              <a:t>AND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NOT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tablet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P@10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8139" y="1662113"/>
            <a:ext cx="3433761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1879599"/>
            <a:ext cx="3508375" cy="429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01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12879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61" y="232516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Analysis : Mean Average Precision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Mean </a:t>
            </a:r>
            <a:r>
              <a:rPr lang="en-IN" sz="2400" dirty="0"/>
              <a:t>average precision for a set of queries is the mean of the average precision scores for each query</a:t>
            </a:r>
            <a:r>
              <a:rPr lang="en-IN" sz="2400" dirty="0" smtClean="0"/>
              <a:t>.</a:t>
            </a:r>
          </a:p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/>
              <a:t>where</a:t>
            </a:r>
            <a:r>
              <a:rPr lang="en-IN" sz="2400" dirty="0"/>
              <a:t> </a:t>
            </a:r>
            <a:r>
              <a:rPr lang="en-IN" sz="2400" i="1" dirty="0"/>
              <a:t>Q</a:t>
            </a:r>
            <a:r>
              <a:rPr lang="en-IN" sz="2400" dirty="0"/>
              <a:t> is the number of queries.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1654" y="3332750"/>
            <a:ext cx="2597777" cy="8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48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12879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61" y="232516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Analysis : Mean Average Precision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800" dirty="0" smtClean="0"/>
          </a:p>
          <a:p>
            <a:r>
              <a:rPr lang="en-IN" sz="2800" dirty="0" smtClean="0"/>
              <a:t>MAP(TF-IDF) = (</a:t>
            </a:r>
            <a:r>
              <a:rPr lang="en-IN" sz="2800" dirty="0" smtClean="0"/>
              <a:t>0.3 </a:t>
            </a:r>
            <a:r>
              <a:rPr lang="en-IN" sz="2800" dirty="0" smtClean="0"/>
              <a:t>+ </a:t>
            </a:r>
            <a:r>
              <a:rPr lang="en-IN" sz="2800" dirty="0" smtClean="0"/>
              <a:t>0.5 </a:t>
            </a:r>
            <a:r>
              <a:rPr lang="en-IN" sz="2800" dirty="0" smtClean="0"/>
              <a:t>+ 0.6 + 0.6 + 0.5 + </a:t>
            </a:r>
            <a:r>
              <a:rPr lang="en-IN" sz="2800" dirty="0" smtClean="0"/>
              <a:t>0.5 </a:t>
            </a:r>
            <a:r>
              <a:rPr lang="en-IN" sz="2800" dirty="0" smtClean="0"/>
              <a:t>+ </a:t>
            </a:r>
            <a:r>
              <a:rPr lang="en-IN" sz="2800" dirty="0" smtClean="0"/>
              <a:t>0.5)/</a:t>
            </a:r>
            <a:r>
              <a:rPr lang="en-IN" sz="2800" dirty="0" smtClean="0"/>
              <a:t>7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= </a:t>
            </a:r>
            <a:r>
              <a:rPr lang="en-IN" sz="2400" dirty="0" smtClean="0"/>
              <a:t>0.50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800" dirty="0" smtClean="0"/>
              <a:t>MAP(BM25)  = </a:t>
            </a:r>
            <a:r>
              <a:rPr lang="en-IN" sz="2800" dirty="0"/>
              <a:t>(</a:t>
            </a:r>
            <a:r>
              <a:rPr lang="en-IN" sz="2800" dirty="0" smtClean="0"/>
              <a:t>0.7 </a:t>
            </a:r>
            <a:r>
              <a:rPr lang="en-IN" sz="2800" dirty="0"/>
              <a:t>+ </a:t>
            </a:r>
            <a:r>
              <a:rPr lang="en-IN" sz="2800" dirty="0" smtClean="0"/>
              <a:t>0.5 </a:t>
            </a:r>
            <a:r>
              <a:rPr lang="en-IN" sz="2800" dirty="0"/>
              <a:t>+ </a:t>
            </a:r>
            <a:r>
              <a:rPr lang="en-IN" sz="2800" dirty="0" smtClean="0"/>
              <a:t>0.9 </a:t>
            </a:r>
            <a:r>
              <a:rPr lang="en-IN" sz="2800" dirty="0"/>
              <a:t>+ </a:t>
            </a:r>
            <a:r>
              <a:rPr lang="en-IN" sz="2800" dirty="0" smtClean="0"/>
              <a:t>0.7 </a:t>
            </a:r>
            <a:r>
              <a:rPr lang="en-IN" sz="2800" dirty="0"/>
              <a:t>+ </a:t>
            </a:r>
            <a:r>
              <a:rPr lang="en-IN" sz="2800" dirty="0" smtClean="0"/>
              <a:t>0.6 </a:t>
            </a:r>
            <a:r>
              <a:rPr lang="en-IN" sz="2800" dirty="0"/>
              <a:t>+ 0.4 + </a:t>
            </a:r>
            <a:r>
              <a:rPr lang="en-IN" sz="2800" dirty="0" smtClean="0"/>
              <a:t>0.5)/</a:t>
            </a:r>
            <a:r>
              <a:rPr lang="en-IN" sz="2800" dirty="0"/>
              <a:t>7</a:t>
            </a:r>
          </a:p>
          <a:p>
            <a:r>
              <a:rPr lang="en-IN" sz="2400" dirty="0"/>
              <a:t>                        </a:t>
            </a:r>
          </a:p>
          <a:p>
            <a:r>
              <a:rPr lang="en-IN" sz="2400" dirty="0"/>
              <a:t>                             = </a:t>
            </a:r>
            <a:r>
              <a:rPr lang="en-IN" sz="2400" dirty="0" smtClean="0"/>
              <a:t>0.61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9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12879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251" y="184590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prstClr val="white"/>
                </a:solidFill>
                <a:latin typeface="Century751 SeBd BT" pitchFamily="2" charset="0"/>
              </a:rPr>
              <a:t>Conclusion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Since Mean Average Precision for BM25 is greater than TF-IDF. So It can be concluded that BM25 performs better than TF-IDF.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21939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751 SeBd BT" pitchFamily="2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Century751 SeBd B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992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Page 1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7313" y="6438202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Introduction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06" y="1483123"/>
            <a:ext cx="84119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assessing how well the search results satisfied the user’s query intent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corresponds to the number of relevant result on the first search result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‘K’ is the number of relevant result in the result-set, then Precision@10 will output K/10.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5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entury751 SeBd BT" pitchFamily="2" charset="0"/>
              </a:rPr>
              <a:t>FrontPage</a:t>
            </a:r>
            <a:endParaRPr lang="en-US" sz="3200" dirty="0">
              <a:solidFill>
                <a:schemeClr val="bg1"/>
              </a:solidFill>
              <a:latin typeface="Century751 SeBd B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992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Page 2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06" y="1483123"/>
            <a:ext cx="84119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4651" y="1048004"/>
            <a:ext cx="4982270" cy="5339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284" y="979712"/>
            <a:ext cx="7935432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5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1 : Cricket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P@10: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544639"/>
            <a:ext cx="3568699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76400"/>
            <a:ext cx="37211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27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2 : Lenovo Tablets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	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TF-IDF P@10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3" y="1536700"/>
            <a:ext cx="365918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1638299"/>
            <a:ext cx="3683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52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3 : Best Male Playback Singer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P@10: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1625599"/>
            <a:ext cx="3590925" cy="440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536700"/>
            <a:ext cx="38862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61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509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4 : Badminton </a:t>
            </a:r>
            <a:r>
              <a:rPr lang="en-US" sz="3200" dirty="0" smtClean="0">
                <a:solidFill>
                  <a:prstClr val="white"/>
                </a:solidFill>
                <a:latin typeface="Century751 SeBd BT" pitchFamily="2" charset="0"/>
              </a:rPr>
              <a:t>AND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Asian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Games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7/10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9" y="1536700"/>
            <a:ext cx="3643311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900" y="1547813"/>
            <a:ext cx="36068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54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5827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5 : Badminton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AND Olympics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and 2012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TF-IDF Result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P@10: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2100" y="1663700"/>
            <a:ext cx="37719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9" y="1592263"/>
            <a:ext cx="3706811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878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7737"/>
            <a:ext cx="9144000" cy="4702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797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92" y="197469"/>
            <a:ext cx="5687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Query 6 : </a:t>
            </a:r>
            <a:r>
              <a:rPr lang="en-US" sz="3200" noProof="0" dirty="0" err="1" smtClean="0">
                <a:solidFill>
                  <a:prstClr val="white"/>
                </a:solidFill>
                <a:latin typeface="Century751 SeBd BT" pitchFamily="2" charset="0"/>
              </a:rPr>
              <a:t>Sachin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 </a:t>
            </a:r>
            <a:r>
              <a:rPr lang="en-US" sz="3200" noProof="0" dirty="0" err="1" smtClean="0">
                <a:solidFill>
                  <a:prstClr val="white"/>
                </a:solidFill>
                <a:latin typeface="Century751 SeBd BT" pitchFamily="2" charset="0"/>
              </a:rPr>
              <a:t>Tendulkar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 </a:t>
            </a:r>
            <a:r>
              <a:rPr lang="en-US" sz="3200" dirty="0" smtClean="0">
                <a:solidFill>
                  <a:prstClr val="white"/>
                </a:solidFill>
                <a:latin typeface="Century751 SeBd BT" pitchFamily="2" charset="0"/>
              </a:rPr>
              <a:t>OR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 </a:t>
            </a:r>
            <a:r>
              <a:rPr lang="en-US" sz="3200" noProof="0" dirty="0" smtClean="0">
                <a:solidFill>
                  <a:prstClr val="white"/>
                </a:solidFill>
                <a:latin typeface="Century751 SeBd BT" pitchFamily="2" charset="0"/>
              </a:rPr>
              <a:t>Salman Khan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751 SeBd BT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61" y="64382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Page </a:t>
            </a:r>
            <a:r>
              <a:rPr lang="en-US" noProof="0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1" y="1115317"/>
            <a:ext cx="8655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TF-IDF Result                                                            BM25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P@10 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P@10:</a:t>
            </a: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4/10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9" y="1536700"/>
            <a:ext cx="3427411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700" y="1574800"/>
            <a:ext cx="37973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087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343</Words>
  <Application>Microsoft Office PowerPoint</Application>
  <PresentationFormat>On-screen Show (4:3)</PresentationFormat>
  <Paragraphs>167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Vashishth</dc:creator>
  <cp:lastModifiedBy>Neelesh</cp:lastModifiedBy>
  <cp:revision>112</cp:revision>
  <dcterms:created xsi:type="dcterms:W3CDTF">2016-08-27T12:12:41Z</dcterms:created>
  <dcterms:modified xsi:type="dcterms:W3CDTF">2016-09-09T18:20:42Z</dcterms:modified>
</cp:coreProperties>
</file>