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Google Sans SemiBold" panose="020B0604020202020204" charset="0"/>
      <p:regular r:id="rId8"/>
      <p:bold r:id="rId9"/>
      <p:italic r:id="rId10"/>
      <p:boldItalic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PT Sans Narrow" panose="020B0506020203020204" pitchFamily="34" charset="0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Work Sans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936" y="4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font" Target="fonts/font21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28" Type="http://schemas.openxmlformats.org/officeDocument/2006/relationships/theme" Target="theme/theme1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12140ae0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12140ae0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1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2" name="Google Shape;22;p2"/>
          <p:cNvCxnSpPr>
            <a:stCxn id="12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24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5" name="Google Shape;25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8" name="Google Shape;28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3" name="Google Shape;33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7" name="Google Shape;37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3" name="Google Shape;43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47" name="Google Shape;47;p2"/>
          <p:cNvCxnSpPr>
            <a:stCxn id="37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49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0" name="Google Shape;50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3" name="Google Shape;53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6" name="Google Shape;56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58" name="Google Shape;58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3" name="Google Shape;63;p2"/>
          <p:cNvSpPr>
            <a:spLocks noGrp="1"/>
          </p:cNvSpPr>
          <p:nvPr>
            <p:ph type="pic" idx="2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2">
  <p:cSld name="TITLE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>
            <a:stCxn id="67" idx="1"/>
          </p:cNvCxnSpPr>
          <p:nvPr/>
        </p:nvCxnSpPr>
        <p:spPr>
          <a:xfrm>
            <a:off x="3033472" y="937660"/>
            <a:ext cx="15900" cy="6568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Google Shape;68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9" name="Google Shape;69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79" name="Google Shape;79;p3"/>
          <p:cNvSpPr>
            <a:spLocks noGrp="1"/>
          </p:cNvSpPr>
          <p:nvPr>
            <p:ph type="pic" idx="2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59875" y="7502350"/>
            <a:ext cx="7612200" cy="2379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3" name="Google Shape;83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7" name="Google Shape;87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88" name="Google Shape;8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1" name="Google Shape;91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3" name="Google Shape;93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4" name="Google Shape;94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4069DD"/>
            </a:solidFill>
            <a:ln w="9525" cap="flat" cmpd="sng">
              <a:solidFill>
                <a:srgbClr val="4069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98" name="Google Shape;98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1" name="Google Shape;101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2" name="Google Shape;102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INSIGHTS/NEXT STEPS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6" name="Google Shape;106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07" name="Google Shape;10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3"/>
          <p:cNvSpPr>
            <a:spLocks noGrp="1"/>
          </p:cNvSpPr>
          <p:nvPr>
            <p:ph type="pic" idx="3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3">
  <p:cSld name="CUSTOM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4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" name="Google Shape;113;p4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14" name="Google Shape;114;p4"/>
            <p:cNvCxnSpPr/>
            <p:nvPr/>
          </p:nvCxnSpPr>
          <p:spPr>
            <a:xfrm rot="10800000" flipH="1">
              <a:off x="404725" y="1681475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4"/>
            <p:cNvCxnSpPr/>
            <p:nvPr/>
          </p:nvCxnSpPr>
          <p:spPr>
            <a:xfrm rot="10800000" flipH="1">
              <a:off x="404725" y="1736700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6" name="Google Shape;116;p4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4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4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4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0" name="Google Shape;120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4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25" name="Google Shape;125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4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0" name="Google Shape;130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4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35" name="Google Shape;135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4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 i="1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0" name="Google Shape;150;p4"/>
          <p:cNvSpPr>
            <a:spLocks noGrp="1"/>
          </p:cNvSpPr>
          <p:nvPr>
            <p:ph type="pic" idx="2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4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4">
  <p:cSld name="CUSTOM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56" name="Google Shape;156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61" name="Google Shape;16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65" name="Google Shape;165;p5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EEE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w="9525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rgbClr val="0F9D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70" name="Google Shape;170;p5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71" name="Google Shape;17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5" name="Google Shape;175;p5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7" name="Google Shape;177;p5"/>
          <p:cNvSpPr>
            <a:spLocks noGrp="1"/>
          </p:cNvSpPr>
          <p:nvPr>
            <p:ph type="pic" idx="2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1" name="Google Shape;181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2" name="Google Shape;182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3" name="Google Shape;183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O NOT USE">
  <p:cSld name="CUSTOM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/>
        </p:nvSpPr>
        <p:spPr>
          <a:xfrm>
            <a:off x="100575" y="1257300"/>
            <a:ext cx="2883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Salifort Motors seeks to improve employee retention and answer the following question: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What’s likely to make the employee leave the company?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100" y="67050"/>
            <a:ext cx="7772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Google Sans"/>
                <a:ea typeface="Google Sans"/>
                <a:cs typeface="Google Sans"/>
                <a:sym typeface="Google Sans"/>
              </a:rPr>
              <a:t>Salifort Motors</a:t>
            </a:r>
            <a:endParaRPr sz="25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Employee Retention Project 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92" name="Google Shape;192;p8"/>
          <p:cNvPicPr preferRelativeResize="0"/>
          <p:nvPr/>
        </p:nvPicPr>
        <p:blipFill rotWithShape="1">
          <a:blip r:embed="rId3">
            <a:alphaModFix/>
          </a:blip>
          <a:srcRect t="1997" b="1987"/>
          <a:stretch/>
        </p:blipFill>
        <p:spPr>
          <a:xfrm>
            <a:off x="3181000" y="4405600"/>
            <a:ext cx="4136999" cy="22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8"/>
          <p:cNvPicPr preferRelativeResize="0"/>
          <p:nvPr/>
        </p:nvPicPr>
        <p:blipFill rotWithShape="1">
          <a:blip r:embed="rId4">
            <a:alphaModFix/>
          </a:blip>
          <a:srcRect l="2235" r="2244"/>
          <a:stretch/>
        </p:blipFill>
        <p:spPr>
          <a:xfrm>
            <a:off x="3145200" y="995300"/>
            <a:ext cx="4426424" cy="25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8"/>
          <p:cNvSpPr txBox="1"/>
          <p:nvPr/>
        </p:nvSpPr>
        <p:spPr>
          <a:xfrm>
            <a:off x="3257550" y="3522700"/>
            <a:ext cx="43140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 b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Barplot above shows the most relevant variables: </a:t>
            </a:r>
            <a:r>
              <a:rPr lang="en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‘last_evaluation’, ‘number_project’,  ‘tenure’ </a:t>
            </a:r>
            <a:r>
              <a:rPr lang="en" sz="1000" b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and</a:t>
            </a:r>
            <a:r>
              <a:rPr lang="en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 ‘overworked’.</a:t>
            </a:r>
            <a:endParaRPr sz="1000" b="1" i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3257550" y="6698850"/>
            <a:ext cx="40605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Google Sans"/>
                <a:ea typeface="Google Sans"/>
                <a:cs typeface="Google Sans"/>
                <a:sym typeface="Google Sans"/>
              </a:rPr>
              <a:t>In the random forest model above, </a:t>
            </a:r>
            <a:r>
              <a:rPr lang="en" sz="1000" b="1" i="1">
                <a:latin typeface="Google Sans"/>
                <a:ea typeface="Google Sans"/>
                <a:cs typeface="Google Sans"/>
                <a:sym typeface="Google Sans"/>
              </a:rPr>
              <a:t>`last_evaluation`, `tenure`, `number_project`, `overworked`, `salary_low`, </a:t>
            </a:r>
            <a:r>
              <a:rPr lang="en" sz="1000" b="1">
                <a:latin typeface="Google Sans"/>
                <a:ea typeface="Google Sans"/>
                <a:cs typeface="Google Sans"/>
                <a:sym typeface="Google Sans"/>
              </a:rPr>
              <a:t>and</a:t>
            </a:r>
            <a:r>
              <a:rPr lang="en" sz="1000" b="1" i="1">
                <a:latin typeface="Google Sans"/>
                <a:ea typeface="Google Sans"/>
                <a:cs typeface="Google Sans"/>
                <a:sym typeface="Google Sans"/>
              </a:rPr>
              <a:t> `work_accident` </a:t>
            </a:r>
            <a:r>
              <a:rPr lang="en" sz="1000" b="1">
                <a:latin typeface="Google Sans"/>
                <a:ea typeface="Google Sans"/>
                <a:cs typeface="Google Sans"/>
                <a:sym typeface="Google Sans"/>
              </a:rPr>
              <a:t>have the highest importance. These variables are most helpful in predicting the outcome variable,</a:t>
            </a:r>
            <a:r>
              <a:rPr lang="en" sz="1000" b="1" i="1">
                <a:latin typeface="Google Sans"/>
                <a:ea typeface="Google Sans"/>
                <a:cs typeface="Google Sans"/>
                <a:sym typeface="Google Sans"/>
              </a:rPr>
              <a:t> `left`.</a:t>
            </a:r>
            <a:endParaRPr sz="1000" b="1" i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100575" y="3295650"/>
            <a:ext cx="28833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Since the variable we are seeking to predict is categorical, the team could build either a logistic regression or a tree-based machine learning model.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The random forest model slightly outperforms the decision tree model.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100575" y="5783025"/>
            <a:ext cx="2883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This model helps predict whether an employee will leave and identify which factors are most influential. These insights can help HR make decisions to improve employee retention.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100575" y="7770725"/>
            <a:ext cx="7058100" cy="21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Cap the number of projects that employees can work on.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Consider promoting employees who have been with the company for at least four years, or conduct further investigation about why four-year tenured employees are so dissatisfied.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Either reward employees for working longer hours, or don't require them to do so.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If employees aren't familiar with the company's overtime pay policies, inform them about this. If the expectations around workload and time off aren't explicit, make them clear.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Hold company-wide and within-team discussions to understand and address the company work culture, across the board and in specific contexts.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High evaluation scores should not be reserved for employees who work 200+ hours per month. Consider a proportionate scale for rewarding employees who contribute more/put in more effort.</a:t>
            </a:r>
            <a:endParaRPr sz="1100" b="1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PT Sans Narrow</vt:lpstr>
      <vt:lpstr>Lato</vt:lpstr>
      <vt:lpstr>Roboto</vt:lpstr>
      <vt:lpstr>Google Sans SemiBold</vt:lpstr>
      <vt:lpstr>Work Sans</vt:lpstr>
      <vt:lpstr>Google Sans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Neelesh chidar</cp:lastModifiedBy>
  <cp:revision>1</cp:revision>
  <dcterms:modified xsi:type="dcterms:W3CDTF">2024-06-12T08:01:13Z</dcterms:modified>
</cp:coreProperties>
</file>