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3"/>
    <p:sldId id="317" r:id="rId4"/>
    <p:sldId id="304" r:id="rId5"/>
    <p:sldId id="267" r:id="rId6"/>
    <p:sldId id="276" r:id="rId7"/>
    <p:sldId id="281" r:id="rId8"/>
    <p:sldId id="309" r:id="rId9"/>
    <p:sldId id="318" r:id="rId10"/>
    <p:sldId id="261" r:id="rId11"/>
    <p:sldId id="310" r:id="rId12"/>
    <p:sldId id="313" r:id="rId13"/>
    <p:sldId id="312" r:id="rId14"/>
    <p:sldId id="257" r:id="rId15"/>
    <p:sldId id="311" r:id="rId16"/>
    <p:sldId id="258" r:id="rId17"/>
    <p:sldId id="260" r:id="rId18"/>
    <p:sldId id="315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/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/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/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/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/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/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/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/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/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/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9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9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9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9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9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9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9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8" name="Text Placeholder 22"/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9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9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0" name="Text Placeholder 22"/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9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9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9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9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9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9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9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/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/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/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/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/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/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/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/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/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  <a:endParaRPr lang="en-US" noProof="0"/>
          </a:p>
        </p:txBody>
      </p:sp>
      <p:sp>
        <p:nvSpPr>
          <p:cNvPr id="35" name="Freeform: Shape 34"/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/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/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/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/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/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/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/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/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/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/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/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/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/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/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/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/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/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/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/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/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/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/>
          <p:cNvSpPr txBox="1"/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70302020209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  <a:endParaRPr lang="en-US" sz="18400" noProof="0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  <a:endParaRPr lang="en-US" noProof="0"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9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9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9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9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9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7" name="Content Placeholder 3"/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8" name="Content Placeholder 5"/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/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/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/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/>
          <p:cNvSpPr txBox="1"/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70302020209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  <a:endParaRPr lang="en-US" noProof="0" dirty="0">
              <a:latin typeface="+mj-lt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/>
          <p:cNvSpPr txBox="1"/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hyperlink" Target="http://www.mdpi.com/journal/mc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0935" y="-466090"/>
            <a:ext cx="8206740" cy="4770755"/>
          </a:xfrm>
        </p:spPr>
        <p:txBody>
          <a:bodyPr/>
          <a:lstStyle/>
          <a:p>
            <a:pPr algn="ctr"/>
            <a:r>
              <a:rPr lang="en-I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pitchFamily="34" charset="0"/>
              </a:rPr>
              <a:t>Department of Industrial Engineering</a:t>
            </a:r>
            <a:br>
              <a:rPr lang="en-I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pitchFamily="34" charset="0"/>
              </a:rPr>
            </a:br>
            <a:r>
              <a:rPr lang="en-I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pitchFamily="34" charset="0"/>
              </a:rPr>
              <a:t>College of Engineering Guindy, Anna University</a:t>
            </a:r>
            <a:br>
              <a:rPr lang="en-I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pitchFamily="34" charset="0"/>
              </a:rPr>
            </a:br>
            <a:br>
              <a:rPr lang="en-I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pitchFamily="34" charset="0"/>
              </a:rPr>
            </a:br>
            <a:br>
              <a:rPr lang="en-I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pitchFamily="34" charset="0"/>
              </a:rPr>
            </a:br>
            <a:br>
              <a:rPr lang="en-I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pitchFamily="34" charset="0"/>
              </a:rPr>
            </a:br>
            <a:br>
              <a:rPr lang="en-I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pitchFamily="34" charset="0"/>
              </a:rPr>
            </a:br>
            <a:br>
              <a:rPr lang="en-US" sz="4400" dirty="0"/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Food-Grain Classification and 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Supply-Chain Forecasting for 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Food Corporation of India (Govt. of India)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0302" y="4568885"/>
            <a:ext cx="7458297" cy="10562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Under the guidance of Prof.(Dr.) Rajmohan M.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Subtitle 2"/>
          <p:cNvSpPr>
            <a:spLocks noGrp="1"/>
          </p:cNvSpPr>
          <p:nvPr/>
        </p:nvSpPr>
        <p:spPr>
          <a:xfrm>
            <a:off x="4800218" y="5097018"/>
            <a:ext cx="7077456" cy="868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9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9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Harshan H (2017108015)</a:t>
            </a:r>
            <a:endParaRPr lang="en-I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Mohammed Suhail S (2017108024)</a:t>
            </a:r>
            <a:endParaRPr lang="en-I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Neelesh K (2017108025)</a:t>
            </a:r>
            <a:endParaRPr lang="en-I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Debaroon Mitra (2017108056)</a:t>
            </a:r>
            <a:endParaRPr lang="en-I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800" y="1329198"/>
            <a:ext cx="12573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5" name="Subtitle 2"/>
          <p:cNvSpPr txBox="1"/>
          <p:nvPr/>
        </p:nvSpPr>
        <p:spPr>
          <a:xfrm>
            <a:off x="1691640" y="154454"/>
            <a:ext cx="8808720" cy="534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ARIMA : Auto Regressive Integrated Moving Average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04" y="688499"/>
            <a:ext cx="10246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geomanistregular"/>
              </a:rPr>
              <a:t>ARIMA, short for ‘Auto Regressive Integrated Moving Average’, is a forecasting algorithm based on the idea that the information in the past values of the time series can alone be used to predict the future values.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04" y="1534120"/>
            <a:ext cx="10246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PROBLEM STATEMENT: </a:t>
            </a:r>
            <a:r>
              <a:rPr lang="en-IN" dirty="0">
                <a:solidFill>
                  <a:schemeClr val="bg1"/>
                </a:solidFill>
              </a:rPr>
              <a:t>  To create an ARIMA model to predict the rakes received from </a:t>
            </a:r>
            <a:r>
              <a:rPr lang="en-IN" b="1" dirty="0">
                <a:solidFill>
                  <a:schemeClr val="bg1"/>
                </a:solidFill>
              </a:rPr>
              <a:t>MADHYA PRADESH </a:t>
            </a:r>
            <a:r>
              <a:rPr lang="en-IN" dirty="0">
                <a:solidFill>
                  <a:schemeClr val="bg1"/>
                </a:solidFill>
              </a:rPr>
              <a:t>to </a:t>
            </a:r>
            <a:r>
              <a:rPr lang="en-IN" b="1" dirty="0">
                <a:solidFill>
                  <a:schemeClr val="bg1"/>
                </a:solidFill>
              </a:rPr>
              <a:t>TAMIL NADU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04" y="2180272"/>
            <a:ext cx="115804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ALGORITHM : </a:t>
            </a:r>
            <a:r>
              <a:rPr lang="en-IN" dirty="0">
                <a:solidFill>
                  <a:schemeClr val="bg1"/>
                </a:solidFill>
              </a:rPr>
              <a:t>The ARIMA algorithm is deployed using </a:t>
            </a:r>
            <a:r>
              <a:rPr lang="en-IN" b="1" i="1" dirty="0">
                <a:solidFill>
                  <a:schemeClr val="bg1"/>
                </a:solidFill>
              </a:rPr>
              <a:t>JUPYTER NOTEBOOK OF ANACONDA(PYTHON).</a:t>
            </a:r>
            <a:endParaRPr lang="en-IN" b="1" i="1" dirty="0">
              <a:solidFill>
                <a:schemeClr val="bg1"/>
              </a:solidFill>
            </a:endParaRPr>
          </a:p>
          <a:p>
            <a:endParaRPr lang="en-IN" b="1" i="1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After grid searching for parameters of the ARIMA model it is found out that the best ARIMA model was </a:t>
            </a:r>
            <a:r>
              <a:rPr lang="en-IN" b="1" i="1" dirty="0">
                <a:solidFill>
                  <a:schemeClr val="bg1"/>
                </a:solidFill>
              </a:rPr>
              <a:t>(2,1,0) </a:t>
            </a:r>
            <a:r>
              <a:rPr lang="en-IN" dirty="0">
                <a:solidFill>
                  <a:schemeClr val="bg1"/>
                </a:solidFill>
              </a:rPr>
              <a:t> with a </a:t>
            </a:r>
            <a:r>
              <a:rPr lang="en-IN" b="1" i="1" dirty="0">
                <a:solidFill>
                  <a:schemeClr val="bg1"/>
                </a:solidFill>
              </a:rPr>
              <a:t>Root mean squared error of 11.125 and Mean Absolute Error of  9.30 </a:t>
            </a:r>
            <a:endParaRPr lang="en-IN" b="1" i="1" dirty="0">
              <a:solidFill>
                <a:schemeClr val="bg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3283426"/>
            <a:ext cx="4433849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62325"/>
            <a:ext cx="3281363" cy="280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683749" y="3963193"/>
          <a:ext cx="2327275" cy="151368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857417"/>
                <a:gridCol w="734929"/>
                <a:gridCol w="734929"/>
              </a:tblGrid>
              <a:tr h="2522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Date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Actual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Predicted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52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01-01-2021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2649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2641.9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52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06-01-2021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2654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2648.23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52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11-01-2021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2658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2652.04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52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16-01-2021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2649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2654.82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52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21-01-2021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2630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2653.636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611635" y="3251735"/>
            <a:ext cx="258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----------- </a:t>
            </a:r>
            <a:r>
              <a:rPr lang="en-IN" dirty="0">
                <a:solidFill>
                  <a:schemeClr val="bg1"/>
                </a:solidFill>
              </a:rPr>
              <a:t>= Actual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----------- </a:t>
            </a:r>
            <a:r>
              <a:rPr lang="en-IN" dirty="0">
                <a:solidFill>
                  <a:schemeClr val="bg1"/>
                </a:solidFill>
              </a:rPr>
              <a:t>= Predicted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95550" y="6136422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Fitted model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77138" y="6136422"/>
            <a:ext cx="300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Forecast model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5" name="Subtitle 2"/>
          <p:cNvSpPr txBox="1"/>
          <p:nvPr/>
        </p:nvSpPr>
        <p:spPr>
          <a:xfrm>
            <a:off x="4467225" y="154453"/>
            <a:ext cx="8808720" cy="534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Neural Prophet</a:t>
            </a:r>
            <a:endParaRPr lang="en-IN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04" y="688499"/>
            <a:ext cx="10246995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eomanistregular"/>
              </a:rPr>
              <a:t>A Neural Network based Time-Series model, inspired by Facebook Prophet and AR-Net, built on </a:t>
            </a:r>
            <a:r>
              <a:rPr lang="en-US" dirty="0" err="1">
                <a:solidFill>
                  <a:schemeClr val="bg1"/>
                </a:solidFill>
                <a:latin typeface="geomanistregular"/>
              </a:rPr>
              <a:t>PyTorch</a:t>
            </a:r>
            <a:r>
              <a:rPr lang="en-US" dirty="0">
                <a:solidFill>
                  <a:schemeClr val="bg1"/>
                </a:solidFill>
                <a:latin typeface="geomanistregular"/>
              </a:rPr>
              <a:t>. </a:t>
            </a:r>
            <a:r>
              <a:rPr lang="en-US" dirty="0">
                <a:solidFill>
                  <a:schemeClr val="bg1"/>
                </a:solidFill>
              </a:rPr>
              <a:t>Instead of just using values at previous time stamps, the model applies Fourier series to the input 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04" y="1534120"/>
            <a:ext cx="10246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PROBLEM STATEMENT: </a:t>
            </a:r>
            <a:r>
              <a:rPr lang="en-IN" dirty="0">
                <a:solidFill>
                  <a:schemeClr val="bg1"/>
                </a:solidFill>
              </a:rPr>
              <a:t>  To create an Neural Prophet model to predict the rakes received from </a:t>
            </a:r>
            <a:r>
              <a:rPr lang="en-IN" b="1" dirty="0">
                <a:solidFill>
                  <a:schemeClr val="bg1"/>
                </a:solidFill>
              </a:rPr>
              <a:t>MADHYA PRADESH </a:t>
            </a:r>
            <a:r>
              <a:rPr lang="en-IN" dirty="0">
                <a:solidFill>
                  <a:schemeClr val="bg1"/>
                </a:solidFill>
              </a:rPr>
              <a:t>to </a:t>
            </a:r>
            <a:r>
              <a:rPr lang="en-IN" b="1" dirty="0">
                <a:solidFill>
                  <a:schemeClr val="bg1"/>
                </a:solidFill>
              </a:rPr>
              <a:t>TAMIL NADU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04" y="2180272"/>
            <a:ext cx="115804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ALGORITHM : </a:t>
            </a:r>
            <a:r>
              <a:rPr lang="en-IN" dirty="0">
                <a:solidFill>
                  <a:schemeClr val="bg1"/>
                </a:solidFill>
              </a:rPr>
              <a:t>The Neural Prophet algorithm is deployed using </a:t>
            </a:r>
            <a:r>
              <a:rPr lang="en-IN" b="1" i="1" dirty="0">
                <a:solidFill>
                  <a:schemeClr val="bg1"/>
                </a:solidFill>
              </a:rPr>
              <a:t>JUPYTER NOTEBOOK OF ANACONDA(PYTHON).</a:t>
            </a:r>
            <a:endParaRPr lang="en-IN" b="1" i="1" dirty="0">
              <a:solidFill>
                <a:schemeClr val="bg1"/>
              </a:solidFill>
            </a:endParaRPr>
          </a:p>
          <a:p>
            <a:endParaRPr lang="en-IN" b="1" i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503799" y="4573848"/>
          <a:ext cx="2963426" cy="151368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493568"/>
                <a:gridCol w="734929"/>
                <a:gridCol w="734929"/>
              </a:tblGrid>
              <a:tr h="2522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Actual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Predicted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52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01-01-2021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2649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2629.9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52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05-01-2021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2654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2638.23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52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9-01-2021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2658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2641.04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52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13-01-2021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2649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2635.82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52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17-01-2021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2630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2620.636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822547" y="5633747"/>
            <a:ext cx="5334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----------- </a:t>
            </a:r>
            <a:r>
              <a:rPr lang="en-IN" dirty="0">
                <a:solidFill>
                  <a:schemeClr val="bg1"/>
                </a:solidFill>
              </a:rPr>
              <a:t>= Actual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----------- </a:t>
            </a:r>
            <a:r>
              <a:rPr lang="en-IN" dirty="0">
                <a:solidFill>
                  <a:schemeClr val="bg1"/>
                </a:solidFill>
              </a:rPr>
              <a:t>= Predicted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635" y="4491079"/>
            <a:ext cx="4015740" cy="189326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708213" y="4050706"/>
            <a:ext cx="2642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Predicted </a:t>
            </a:r>
            <a:r>
              <a:rPr lang="en-IN" b="1" dirty="0" err="1">
                <a:solidFill>
                  <a:schemeClr val="bg1"/>
                </a:solidFill>
              </a:rPr>
              <a:t>Vs</a:t>
            </a:r>
            <a:r>
              <a:rPr lang="en-IN" b="1" dirty="0">
                <a:solidFill>
                  <a:schemeClr val="bg1"/>
                </a:solidFill>
              </a:rPr>
              <a:t> Test data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73" y="2935791"/>
            <a:ext cx="9144000" cy="11149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5" name="Subtitle 2"/>
          <p:cNvSpPr txBox="1"/>
          <p:nvPr/>
        </p:nvSpPr>
        <p:spPr>
          <a:xfrm>
            <a:off x="3949318" y="147067"/>
            <a:ext cx="3252594" cy="534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XG Boost</a:t>
            </a:r>
            <a:endParaRPr lang="en-IN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04" y="688499"/>
            <a:ext cx="10246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XGBoost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 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is a decision-tree-based ensemble Machine Learning algorithm that uses a gradient boosting framework. In prediction problems involving unstructured data (images, text, etc.) artificial neural networks tend to outperform all other algorithms or frameworks.</a:t>
            </a:r>
            <a:endParaRPr lang="en-IN" dirty="0">
              <a:solidFill>
                <a:schemeClr val="bg1"/>
              </a:solidFill>
              <a:latin typeface="+mj-lt"/>
            </a:endParaRPr>
          </a:p>
          <a:p>
            <a:endParaRPr lang="en-IN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03" y="1729886"/>
            <a:ext cx="10246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+mj-lt"/>
              </a:rPr>
              <a:t>PROBLEM STATEMENT: </a:t>
            </a:r>
            <a:r>
              <a:rPr lang="en-IN" dirty="0">
                <a:solidFill>
                  <a:schemeClr val="bg1"/>
                </a:solidFill>
                <a:latin typeface="+mj-lt"/>
              </a:rPr>
              <a:t>  To create an XG Boost model to predict the rakes received from </a:t>
            </a:r>
            <a:r>
              <a:rPr lang="en-IN" b="1" dirty="0">
                <a:solidFill>
                  <a:schemeClr val="bg1"/>
                </a:solidFill>
                <a:latin typeface="+mj-lt"/>
              </a:rPr>
              <a:t>MADHYA PRADESH </a:t>
            </a:r>
            <a:r>
              <a:rPr lang="en-IN" dirty="0">
                <a:solidFill>
                  <a:schemeClr val="bg1"/>
                </a:solidFill>
                <a:latin typeface="+mj-lt"/>
              </a:rPr>
              <a:t>to </a:t>
            </a:r>
            <a:r>
              <a:rPr lang="en-IN" b="1" dirty="0">
                <a:solidFill>
                  <a:schemeClr val="bg1"/>
                </a:solidFill>
                <a:latin typeface="+mj-lt"/>
              </a:rPr>
              <a:t>TAMIL NADU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8652" y="2469213"/>
            <a:ext cx="115804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+mj-lt"/>
              </a:rPr>
              <a:t>ALGORITHM : </a:t>
            </a:r>
            <a:r>
              <a:rPr lang="en-IN" dirty="0">
                <a:solidFill>
                  <a:schemeClr val="bg1"/>
                </a:solidFill>
                <a:latin typeface="+mj-lt"/>
              </a:rPr>
              <a:t>The XG Booster algorithm is deployed using </a:t>
            </a:r>
            <a:r>
              <a:rPr lang="en-IN" b="1" i="1" dirty="0">
                <a:solidFill>
                  <a:schemeClr val="bg1"/>
                </a:solidFill>
                <a:latin typeface="+mj-lt"/>
              </a:rPr>
              <a:t>JUPYTER NOTEBOOK OF ANACONDA(PYTHON).</a:t>
            </a:r>
            <a:endParaRPr lang="en-IN" b="1" i="1" dirty="0">
              <a:solidFill>
                <a:schemeClr val="bg1"/>
              </a:solidFill>
              <a:latin typeface="+mj-lt"/>
            </a:endParaRPr>
          </a:p>
          <a:p>
            <a:endParaRPr lang="en-IN" b="1" i="1" dirty="0">
              <a:solidFill>
                <a:schemeClr val="bg1"/>
              </a:solidFill>
              <a:latin typeface="+mj-lt"/>
            </a:endParaRPr>
          </a:p>
          <a:p>
            <a:endParaRPr lang="en-IN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95550" y="6136422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Given Data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77138" y="6136422"/>
            <a:ext cx="300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Forecast model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558" y="2921224"/>
            <a:ext cx="4277285" cy="29103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994053"/>
            <a:ext cx="4099560" cy="286847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915"/>
            <a:ext cx="10515600" cy="1325563"/>
          </a:xfrm>
        </p:spPr>
        <p:txBody>
          <a:bodyPr/>
          <a:lstStyle/>
          <a:p>
            <a:r>
              <a:rPr lang="en-IN" dirty="0"/>
              <a:t>LSTM(Long Short Term Memory)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3914"/>
            <a:ext cx="10515600" cy="5183050"/>
          </a:xfrm>
        </p:spPr>
        <p:txBody>
          <a:bodyPr/>
          <a:lstStyle/>
          <a:p>
            <a:r>
              <a:rPr lang="en-IN" dirty="0"/>
              <a:t>LSTM is a type of </a:t>
            </a:r>
            <a:r>
              <a:rPr lang="en-IN" dirty="0" err="1"/>
              <a:t>RNN</a:t>
            </a:r>
            <a:r>
              <a:rPr lang="en-IN" dirty="0"/>
              <a:t> (Recurrent Neural Network) having feedback connections. A LSTM unit is composed of a cell, an input gate , an output gate and a forget gate.</a:t>
            </a:r>
            <a:endParaRPr lang="en-IN" dirty="0"/>
          </a:p>
          <a:p>
            <a:r>
              <a:rPr lang="en-IN" dirty="0"/>
              <a:t>The model used has 3 LSTM layers with 70 neurons each, 2 Dropout Layers and 1 Dense Layer.</a:t>
            </a:r>
            <a:endParaRPr lang="en-IN" dirty="0"/>
          </a:p>
          <a:p>
            <a:r>
              <a:rPr lang="en-IN" dirty="0"/>
              <a:t>Prediction of Rakes:</a:t>
            </a:r>
            <a:endParaRPr lang="en-IN" dirty="0"/>
          </a:p>
          <a:p>
            <a:r>
              <a:rPr lang="en-IN" dirty="0"/>
              <a:t>Data:                                                   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5696" y="4167866"/>
            <a:ext cx="2093478" cy="26242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606" y="2666953"/>
            <a:ext cx="5337394" cy="419104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Model: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284518"/>
            <a:ext cx="7832259" cy="19384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5087060" cy="312463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IN" dirty="0"/>
              <a:t>Parameter 1(Adam Optimizer)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Prediction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782533"/>
            <a:ext cx="6887536" cy="10002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156" y="3202813"/>
            <a:ext cx="1209844" cy="51442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8226" y="3696426"/>
            <a:ext cx="3193774" cy="316157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268191"/>
            <a:ext cx="7075135" cy="389132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5135" y="3696426"/>
            <a:ext cx="1943371" cy="316157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IN" dirty="0"/>
              <a:t>Parameter 2(SGD Optimizer)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Prediction: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802447"/>
            <a:ext cx="7364896" cy="10695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069" y="4068521"/>
            <a:ext cx="1099931" cy="4953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051" y="4054160"/>
            <a:ext cx="3567950" cy="28038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09360"/>
            <a:ext cx="6680679" cy="36266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0679" y="4059717"/>
            <a:ext cx="1943371" cy="27359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068" y="3558791"/>
            <a:ext cx="1099931" cy="49536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1"/>
            <a:ext cx="11214100" cy="535531"/>
          </a:xfrm>
        </p:spPr>
        <p:txBody>
          <a:bodyPr/>
          <a:lstStyle/>
          <a:p>
            <a:r>
              <a:rPr lang="en-IN" dirty="0"/>
              <a:t>GRU(Gated Recurrent Unit) 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3365" y="535532"/>
            <a:ext cx="11215235" cy="5641431"/>
          </a:xfrm>
        </p:spPr>
        <p:txBody>
          <a:bodyPr/>
          <a:lstStyle/>
          <a:p>
            <a:r>
              <a:rPr lang="en-IN" sz="2000" dirty="0"/>
              <a:t>GRU is a type of RNN algorithm. It is similar to LSTM but does not have a forget gate and output gate.</a:t>
            </a:r>
            <a:endParaRPr lang="en-IN" sz="2000" dirty="0"/>
          </a:p>
          <a:p>
            <a:r>
              <a:rPr lang="en-IN" sz="2000" b="1" dirty="0">
                <a:solidFill>
                  <a:schemeClr val="bg1"/>
                </a:solidFill>
              </a:rPr>
              <a:t>PROBLEM STATEMENT: </a:t>
            </a:r>
            <a:r>
              <a:rPr lang="en-IN" sz="2000" dirty="0">
                <a:solidFill>
                  <a:schemeClr val="bg1"/>
                </a:solidFill>
              </a:rPr>
              <a:t>  To create a GRU model to predict the rakes received from </a:t>
            </a:r>
            <a:r>
              <a:rPr lang="en-IN" sz="2000" b="1" dirty="0">
                <a:solidFill>
                  <a:schemeClr val="bg1"/>
                </a:solidFill>
              </a:rPr>
              <a:t>MADHYA PRADESH </a:t>
            </a:r>
            <a:r>
              <a:rPr lang="en-IN" sz="2000" dirty="0">
                <a:solidFill>
                  <a:schemeClr val="bg1"/>
                </a:solidFill>
              </a:rPr>
              <a:t>to </a:t>
            </a:r>
            <a:r>
              <a:rPr lang="en-IN" sz="2000" b="1" dirty="0">
                <a:solidFill>
                  <a:schemeClr val="bg1"/>
                </a:solidFill>
              </a:rPr>
              <a:t>TAMIL NADU</a:t>
            </a:r>
            <a:endParaRPr lang="en-IN" sz="2000" b="1" dirty="0">
              <a:solidFill>
                <a:schemeClr val="bg1"/>
              </a:solidFill>
            </a:endParaRPr>
          </a:p>
          <a:p>
            <a:r>
              <a:rPr lang="en-IN" sz="2000" b="1" dirty="0">
                <a:solidFill>
                  <a:schemeClr val="bg1"/>
                </a:solidFill>
              </a:rPr>
              <a:t>ALGORITHM : </a:t>
            </a:r>
            <a:r>
              <a:rPr lang="en-IN" sz="2000" dirty="0">
                <a:solidFill>
                  <a:schemeClr val="bg1"/>
                </a:solidFill>
              </a:rPr>
              <a:t>The </a:t>
            </a:r>
            <a:r>
              <a:rPr lang="en-IN" sz="2000" dirty="0"/>
              <a:t>GRU </a:t>
            </a:r>
            <a:r>
              <a:rPr lang="en-IN" sz="2000" dirty="0">
                <a:solidFill>
                  <a:schemeClr val="bg1"/>
                </a:solidFill>
              </a:rPr>
              <a:t>algorithm is deployed using </a:t>
            </a:r>
            <a:r>
              <a:rPr lang="en-IN" sz="2000" b="1" i="1" dirty="0">
                <a:solidFill>
                  <a:schemeClr val="bg1"/>
                </a:solidFill>
              </a:rPr>
              <a:t>JUPYTER NOTEBOOK OF ANACONDA(PYTHON).</a:t>
            </a:r>
            <a:endParaRPr lang="en-IN" sz="2000" b="1" i="1" dirty="0">
              <a:solidFill>
                <a:schemeClr val="bg1"/>
              </a:solidFill>
            </a:endParaRPr>
          </a:p>
          <a:p>
            <a:endParaRPr lang="en-IN" b="1" i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6" y="2893468"/>
            <a:ext cx="623984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454" y="3159058"/>
            <a:ext cx="1786440" cy="2713240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041" y="3863636"/>
            <a:ext cx="2973959" cy="234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2336" y="3429000"/>
            <a:ext cx="999664" cy="43463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92696"/>
            <a:ext cx="10820400" cy="54267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sz="2000" dirty="0"/>
          </a:p>
          <a:p>
            <a:pPr algn="just"/>
            <a:r>
              <a:rPr lang="en-IN" sz="2000" dirty="0"/>
              <a:t>For the </a:t>
            </a:r>
            <a:r>
              <a:rPr lang="en-IN" sz="2000" dirty="0">
                <a:solidFill>
                  <a:schemeClr val="accent2"/>
                </a:solidFill>
              </a:rPr>
              <a:t>prediction problem </a:t>
            </a:r>
            <a:r>
              <a:rPr lang="en-IN" sz="2000" dirty="0"/>
              <a:t>out of 5 algorithms, it was found that the </a:t>
            </a:r>
            <a:r>
              <a:rPr lang="en-IN" sz="2000" b="1" dirty="0"/>
              <a:t>LSTM</a:t>
            </a:r>
            <a:r>
              <a:rPr lang="en-IN" sz="2000" dirty="0"/>
              <a:t> model with </a:t>
            </a:r>
            <a:r>
              <a:rPr lang="en-IN" sz="2000" b="1" dirty="0"/>
              <a:t>Tanh</a:t>
            </a:r>
            <a:r>
              <a:rPr lang="en-IN" sz="2000" dirty="0"/>
              <a:t> activation function and </a:t>
            </a:r>
            <a:r>
              <a:rPr lang="en-IN" sz="2000" b="1" dirty="0"/>
              <a:t>Adam</a:t>
            </a:r>
            <a:r>
              <a:rPr lang="en-IN" sz="2000" dirty="0"/>
              <a:t> optimizer performed best with an MAE of 8.41. </a:t>
            </a:r>
            <a:endParaRPr lang="en-IN" sz="2000" dirty="0"/>
          </a:p>
          <a:p>
            <a:pPr algn="just"/>
            <a:r>
              <a:rPr lang="en-IN" sz="2000" dirty="0"/>
              <a:t>For the </a:t>
            </a:r>
            <a:r>
              <a:rPr lang="en-IN" sz="2000" dirty="0">
                <a:solidFill>
                  <a:schemeClr val="accent2"/>
                </a:solidFill>
              </a:rPr>
              <a:t>classification problem </a:t>
            </a:r>
            <a:r>
              <a:rPr lang="en-IN" sz="2000" dirty="0"/>
              <a:t>out of 4 algorithms, The </a:t>
            </a:r>
            <a:r>
              <a:rPr lang="en-IN" sz="2000" b="1" dirty="0"/>
              <a:t>Neural Network </a:t>
            </a:r>
            <a:r>
              <a:rPr lang="en-IN" sz="2000" dirty="0"/>
              <a:t>model with </a:t>
            </a:r>
            <a:r>
              <a:rPr lang="en-IN" sz="2000" b="1" dirty="0" err="1"/>
              <a:t>ReLu</a:t>
            </a:r>
            <a:r>
              <a:rPr lang="en-IN" sz="2000" dirty="0"/>
              <a:t> activation function and </a:t>
            </a:r>
            <a:r>
              <a:rPr lang="en-IN" sz="2000" b="1" dirty="0"/>
              <a:t>Adam</a:t>
            </a:r>
            <a:r>
              <a:rPr lang="en-IN" sz="2000" dirty="0"/>
              <a:t> optimizer performed best with an accuracy of 97.2%.</a:t>
            </a:r>
            <a:endParaRPr lang="en-IN" sz="2000" dirty="0"/>
          </a:p>
          <a:p>
            <a:pPr algn="just"/>
            <a:r>
              <a:rPr lang="en-IN" sz="2000" dirty="0"/>
              <a:t>From the results of </a:t>
            </a:r>
            <a:r>
              <a:rPr lang="en-IN" sz="2000" dirty="0">
                <a:solidFill>
                  <a:schemeClr val="accent2"/>
                </a:solidFill>
              </a:rPr>
              <a:t>single factor factorial experiments</a:t>
            </a:r>
            <a:r>
              <a:rPr lang="en-IN" sz="2000" dirty="0"/>
              <a:t>, it can be concluded that the accuracy of any algorithm is </a:t>
            </a:r>
            <a:r>
              <a:rPr lang="en-IN" sz="2000" b="1" dirty="0"/>
              <a:t>constant</a:t>
            </a:r>
            <a:r>
              <a:rPr lang="en-IN" sz="2000" dirty="0"/>
              <a:t> for all trials. </a:t>
            </a:r>
            <a:endParaRPr lang="en-IN" sz="2000" dirty="0"/>
          </a:p>
          <a:p>
            <a:pPr algn="just"/>
            <a:r>
              <a:rPr lang="en-IN" sz="2000" dirty="0"/>
              <a:t>From the results of two </a:t>
            </a:r>
            <a:r>
              <a:rPr lang="en-IN" sz="2000" dirty="0">
                <a:solidFill>
                  <a:schemeClr val="accent2"/>
                </a:solidFill>
              </a:rPr>
              <a:t>factor factorial experiments</a:t>
            </a:r>
            <a:r>
              <a:rPr lang="en-IN" sz="2000" dirty="0"/>
              <a:t>, it can be concluded that </a:t>
            </a:r>
            <a:r>
              <a:rPr lang="en-US" sz="2000" dirty="0"/>
              <a:t>that the main effects of the </a:t>
            </a:r>
            <a:r>
              <a:rPr lang="en-US" sz="2000" b="1" dirty="0"/>
              <a:t>activation</a:t>
            </a:r>
            <a:r>
              <a:rPr lang="en-US" sz="2000" dirty="0"/>
              <a:t> function and the </a:t>
            </a:r>
            <a:r>
              <a:rPr lang="en-US" sz="2000" b="1" dirty="0"/>
              <a:t>interaction</a:t>
            </a:r>
            <a:r>
              <a:rPr lang="en-US" sz="2000" dirty="0"/>
              <a:t> effect are </a:t>
            </a:r>
            <a:r>
              <a:rPr lang="en-US" sz="2000" b="1" dirty="0"/>
              <a:t>not significant</a:t>
            </a:r>
            <a:r>
              <a:rPr lang="en-US" sz="2000" dirty="0"/>
              <a:t>. However, the main effect of the </a:t>
            </a:r>
            <a:r>
              <a:rPr lang="en-US" sz="2000" b="1" dirty="0"/>
              <a:t>Optimizer</a:t>
            </a:r>
            <a:r>
              <a:rPr lang="en-US" sz="2000" dirty="0"/>
              <a:t> is </a:t>
            </a:r>
            <a:r>
              <a:rPr lang="en-US" sz="2000" b="1" dirty="0"/>
              <a:t>significant</a:t>
            </a:r>
            <a:r>
              <a:rPr lang="en-US" sz="2000" dirty="0"/>
              <a:t>. </a:t>
            </a:r>
            <a:endParaRPr lang="en-I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6130" y="108668"/>
            <a:ext cx="2679738" cy="424732"/>
          </a:xfrm>
        </p:spPr>
        <p:txBody>
          <a:bodyPr/>
          <a:lstStyle/>
          <a:p>
            <a:r>
              <a:rPr lang="en-US" sz="2400" dirty="0"/>
              <a:t>Literature Review</a:t>
            </a:r>
            <a:endParaRPr lang="en-IN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6448" y="549966"/>
            <a:ext cx="11939103" cy="6130234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[1] </a:t>
            </a:r>
            <a:r>
              <a:rPr lang="en-IN" sz="1800" dirty="0" err="1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Choney</a:t>
            </a:r>
            <a:r>
              <a:rPr lang="en-IN" sz="1800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 </a:t>
            </a:r>
            <a:r>
              <a:rPr lang="en-IN" sz="1800" dirty="0" err="1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Zangmo</a:t>
            </a:r>
            <a:r>
              <a:rPr lang="en-IN" sz="1800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 and </a:t>
            </a:r>
            <a:r>
              <a:rPr lang="en-IN" sz="1800" dirty="0" err="1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Montip</a:t>
            </a:r>
            <a:r>
              <a:rPr lang="en-IN" sz="1800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 </a:t>
            </a:r>
            <a:r>
              <a:rPr lang="en-IN" sz="1800" dirty="0" err="1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Tiensuwan</a:t>
            </a:r>
            <a:r>
              <a:rPr lang="en-IN" sz="1800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 (2018), </a:t>
            </a:r>
            <a:r>
              <a:rPr lang="en-IN" sz="1800" b="1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Application of logistic regression models to cancer patients: a case study of </a:t>
            </a:r>
            <a:r>
              <a:rPr lang="en-IN" sz="1800" b="1" dirty="0" err="1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datafrom</a:t>
            </a:r>
            <a:r>
              <a:rPr lang="en-IN" sz="1800" b="1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 National Referral Hospital (</a:t>
            </a:r>
            <a:r>
              <a:rPr lang="en-IN" sz="1800" b="1" dirty="0" err="1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JDWNRH</a:t>
            </a:r>
            <a:r>
              <a:rPr lang="en-IN" sz="1800" b="1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) in Bhutan </a:t>
            </a:r>
            <a:r>
              <a:rPr lang="en-IN" sz="1800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-</a:t>
            </a:r>
            <a:r>
              <a:rPr lang="en-IN" sz="1800" i="1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 Journal of Physics: Conference Series, Volume 1039, 2018 8th International Conference on Applied Physics and Mathematics (</a:t>
            </a:r>
            <a:r>
              <a:rPr lang="en-IN" sz="1800" i="1" dirty="0" err="1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ICAPM</a:t>
            </a:r>
            <a:r>
              <a:rPr lang="en-IN" sz="1800" i="1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 2018) 27–29 January 2018, Phuket, Thailand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[2] Erkan Ari, Noyan Aydin (2016), </a:t>
            </a:r>
            <a:r>
              <a:rPr lang="en-IN" sz="1800" b="1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Examination by Multinomial Logistic Regression Model </a:t>
            </a:r>
            <a:r>
              <a:rPr lang="en-IN" sz="1800" b="1" dirty="0" err="1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ofthe</a:t>
            </a:r>
            <a:r>
              <a:rPr lang="en-IN" sz="1800" b="1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 Factors Affecting The Types Of Domestic Violence against Women: A Case Of Turkey </a:t>
            </a:r>
            <a:r>
              <a:rPr lang="en-IN" sz="1800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- </a:t>
            </a:r>
            <a:r>
              <a:rPr lang="en-IN" sz="1800" i="1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International Journal Of Scientific &amp; Technology Research Volume 5, Issue 11, November 2016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[3] Jun Wu, Anastasiya </a:t>
            </a:r>
            <a:r>
              <a:rPr lang="en-IN" sz="1800" dirty="0" err="1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Olesnikova</a:t>
            </a:r>
            <a:r>
              <a:rPr lang="en-IN" sz="1800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, Chi-Hwa Song (2009), </a:t>
            </a:r>
            <a:r>
              <a:rPr lang="en-IN" sz="1800" b="1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The Development and Application of Decision Tree for Agriculture Data </a:t>
            </a:r>
            <a:r>
              <a:rPr lang="en-IN" sz="1800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- </a:t>
            </a:r>
            <a:r>
              <a:rPr lang="en-IN" sz="1800" i="1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Second International Symposium on Intelligent Information Technology and Security Informatics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[4] Khalid Khan, </a:t>
            </a:r>
            <a:r>
              <a:rPr lang="en-IN" sz="1800" dirty="0" err="1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Gulawar</a:t>
            </a:r>
            <a:r>
              <a:rPr lang="en-IN" sz="1800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 Khan, Sarfaraz Ahmed Shaikh, Abdul Salem Lodhi and </a:t>
            </a:r>
            <a:r>
              <a:rPr lang="en-IN" sz="1800" dirty="0" err="1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GhulamJilani</a:t>
            </a:r>
            <a:r>
              <a:rPr lang="en-IN" sz="1800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 (2015), </a:t>
            </a:r>
            <a:r>
              <a:rPr lang="en-IN" sz="1800" b="1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ARIMA Modelling for Forecasting of Rice Production: </a:t>
            </a:r>
            <a:r>
              <a:rPr lang="en-IN" sz="1800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A Case Study of Pakistan -</a:t>
            </a:r>
            <a:r>
              <a:rPr lang="en-IN" sz="1800" i="1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 U. </a:t>
            </a:r>
            <a:r>
              <a:rPr lang="en-IN" sz="1800" i="1" dirty="0" err="1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J.Sci</a:t>
            </a:r>
            <a:r>
              <a:rPr lang="en-IN" sz="1800" i="1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. </a:t>
            </a:r>
            <a:r>
              <a:rPr lang="en-IN" sz="1800" i="1" dirty="0" err="1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Techl</a:t>
            </a:r>
            <a:r>
              <a:rPr lang="en-IN" sz="1800" i="1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. </a:t>
            </a:r>
            <a:r>
              <a:rPr lang="en-IN" sz="1800" i="1" dirty="0" err="1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vol.IV</a:t>
            </a:r>
            <a:r>
              <a:rPr lang="en-IN" sz="1800" i="1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, pp. 117-120, 2015</a:t>
            </a:r>
            <a:r>
              <a:rPr lang="en-IN" sz="1800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, </a:t>
            </a:r>
            <a:r>
              <a:rPr lang="en-IN" sz="1800" i="1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117 ISSN 2306-8256 </a:t>
            </a:r>
            <a:r>
              <a:rPr lang="en-IN" sz="1800" i="1" dirty="0" err="1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Lasbela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[5] </a:t>
            </a:r>
            <a:r>
              <a:rPr lang="en-IN" sz="1800" dirty="0" err="1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Margaretha</a:t>
            </a:r>
            <a:r>
              <a:rPr lang="en-IN" sz="1800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 </a:t>
            </a:r>
            <a:r>
              <a:rPr lang="en-IN" sz="1800" dirty="0" err="1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Ohyvera</a:t>
            </a:r>
            <a:r>
              <a:rPr lang="en-IN" sz="1800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, </a:t>
            </a:r>
            <a:r>
              <a:rPr lang="en-IN" sz="1800" dirty="0" err="1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Herena</a:t>
            </a:r>
            <a:r>
              <a:rPr lang="en-IN" sz="1800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 </a:t>
            </a:r>
            <a:r>
              <a:rPr lang="en-IN" sz="1800" dirty="0" err="1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Pudjihastut</a:t>
            </a:r>
            <a:r>
              <a:rPr lang="en-IN" sz="1800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 (2018), </a:t>
            </a:r>
            <a:r>
              <a:rPr lang="en-IN" sz="1800" b="1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ARIMA Model for Forecasting the Price of Medium Quality Rice to </a:t>
            </a:r>
            <a:r>
              <a:rPr lang="en-IN" sz="1800" b="1" dirty="0" err="1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AnticipatePrice</a:t>
            </a:r>
            <a:r>
              <a:rPr lang="en-IN" sz="1800" b="1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 Fluctuations </a:t>
            </a:r>
            <a:r>
              <a:rPr lang="en-IN" sz="1800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-</a:t>
            </a:r>
            <a:r>
              <a:rPr lang="en-IN" sz="1800" i="1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3rd International Conference on Computer Science and Computational Intelligence 2018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[6] Mehmet </a:t>
            </a:r>
            <a:r>
              <a:rPr lang="en-IN" sz="1800" dirty="0" err="1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Sahin</a:t>
            </a:r>
            <a:r>
              <a:rPr lang="en-IN" sz="1800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, </a:t>
            </a:r>
            <a:r>
              <a:rPr lang="en-IN" sz="1800" dirty="0" err="1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Rızvan</a:t>
            </a:r>
            <a:r>
              <a:rPr lang="en-IN" sz="1800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 Erol (2017), </a:t>
            </a:r>
            <a:r>
              <a:rPr lang="en-IN" sz="1800" b="1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A Comparative Study of Neural Networks and </a:t>
            </a:r>
            <a:r>
              <a:rPr lang="en-IN" sz="1800" b="1" dirty="0" err="1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ANFIS</a:t>
            </a:r>
            <a:r>
              <a:rPr lang="en-IN" sz="1800" b="1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 for Forecasting </a:t>
            </a:r>
            <a:r>
              <a:rPr lang="en-IN" sz="1800" b="1" dirty="0" err="1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AttendanceRate</a:t>
            </a:r>
            <a:r>
              <a:rPr lang="en-IN" sz="1800" b="1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 of Soccer Games</a:t>
            </a:r>
            <a:r>
              <a:rPr lang="en-IN" sz="1800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 -</a:t>
            </a:r>
            <a:r>
              <a:rPr lang="en-IN" sz="1800" i="1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Math. </a:t>
            </a:r>
            <a:r>
              <a:rPr lang="en-IN" sz="1800" i="1" dirty="0" err="1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Comput</a:t>
            </a:r>
            <a:r>
              <a:rPr lang="en-IN" sz="1800" i="1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. Appl. 2017, 22, 43; </a:t>
            </a:r>
            <a:r>
              <a:rPr lang="en-IN" sz="1800" i="1" dirty="0" err="1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doi</a:t>
            </a:r>
            <a:r>
              <a:rPr lang="en-IN" sz="1800" i="1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: 10.3390/</a:t>
            </a:r>
            <a:r>
              <a:rPr lang="en-IN" sz="1800" i="1" dirty="0" err="1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mca22040043</a:t>
            </a:r>
            <a:r>
              <a:rPr lang="en-IN" sz="1800" i="1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 </a:t>
            </a:r>
            <a:r>
              <a:rPr lang="en-IN" sz="1800" i="1" u="sng" dirty="0">
                <a:solidFill>
                  <a:srgbClr val="00559A"/>
                </a:solidFill>
                <a:effectLst/>
                <a:latin typeface="Times New Roman" panose="02020503050405090304" pitchFamily="18" charset="0"/>
                <a:ea typeface="Calibri" panose="020F0502020204030204" pitchFamily="34" charset="0"/>
                <a:hlinkClick r:id="rId1"/>
              </a:rPr>
              <a:t>www.mdpi.com/journal/</a:t>
            </a:r>
            <a:r>
              <a:rPr lang="en-IN" sz="1800" i="1" u="sng" dirty="0" err="1">
                <a:effectLst/>
                <a:latin typeface="Times New Roman" panose="02020503050405090304" pitchFamily="18" charset="0"/>
                <a:ea typeface="Calibri" panose="020F0502020204030204" pitchFamily="34" charset="0"/>
                <a:hlinkClick r:id="rId1"/>
              </a:rPr>
              <a:t>mca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[7] Suhail M. Odeh (2011), </a:t>
            </a:r>
            <a:r>
              <a:rPr lang="en-IN" sz="1800" b="1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Using an adaptive neuro-fuzzy inference system (</a:t>
            </a:r>
            <a:r>
              <a:rPr lang="en-IN" sz="1800" b="1" dirty="0" err="1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ANFIS</a:t>
            </a:r>
            <a:r>
              <a:rPr lang="en-IN" sz="1800" b="1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) algorithm for </a:t>
            </a:r>
            <a:r>
              <a:rPr lang="en-IN" sz="1800" b="1" dirty="0" err="1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automaticdiagnosis</a:t>
            </a:r>
            <a:r>
              <a:rPr lang="en-IN" sz="1800" b="1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 of skin cancer </a:t>
            </a:r>
            <a:r>
              <a:rPr lang="en-IN" sz="1800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- </a:t>
            </a:r>
            <a:r>
              <a:rPr lang="en-IN" sz="1800" i="1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European, Mediterranean &amp; Middle Eastern Conference on Information Systems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[8] Surabhi Chouhan, Divakar Singh, Anju Singh (2016</a:t>
            </a:r>
            <a:r>
              <a:rPr lang="en-IN" sz="1800" b="1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), An Improved Feature Selection and Classification using Decision Tree for Crop Datasets</a:t>
            </a:r>
            <a:r>
              <a:rPr lang="en-IN" sz="1800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 - </a:t>
            </a:r>
            <a:r>
              <a:rPr lang="en-IN" sz="1800" i="1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International Journal of Computer Applications (0975 – 8887) Volume 142 – </a:t>
            </a:r>
            <a:r>
              <a:rPr lang="en-IN" sz="1800" i="1" dirty="0" err="1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No.13</a:t>
            </a:r>
            <a:r>
              <a:rPr lang="en-IN" sz="1800" i="1" dirty="0">
                <a:effectLst/>
                <a:latin typeface="Times New Roman" panose="02020503050405090304" pitchFamily="18" charset="0"/>
                <a:ea typeface="Calibri" panose="020F0502020204030204" pitchFamily="34" charset="0"/>
              </a:rPr>
              <a:t>, May 2016 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444233" y="542987"/>
            <a:ext cx="11402962" cy="223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endParaRPr lang="en-IN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I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I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To build machine learning and deep learning models to classify the food grains into four categories (A, B, C, D) based on the feature values. </a:t>
            </a:r>
            <a:endParaRPr lang="en-I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endParaRPr lang="en-IN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To forecast the quantity of food-grains to be received from Madhya Pradesh by Food Corporation of India in Tamil Nadu during January 2021</a:t>
            </a:r>
            <a:endParaRPr lang="en-IN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Title 3"/>
          <p:cNvSpPr/>
          <p:nvPr>
            <p:ph type="title"/>
          </p:nvPr>
        </p:nvSpPr>
        <p:spPr>
          <a:xfrm>
            <a:off x="444500" y="542925"/>
            <a:ext cx="11214100" cy="977265"/>
          </a:xfrm>
        </p:spPr>
        <p:txBody>
          <a:bodyPr/>
          <a:p>
            <a:r>
              <a:rPr lang="en-IN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Problem Statement:</a:t>
            </a:r>
            <a:br>
              <a:rPr lang="en-IN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</a:b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31042" y="533400"/>
            <a:ext cx="5157787" cy="2219827"/>
          </a:xfrm>
        </p:spPr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Machine Learning Algorithms used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36160" y="497790"/>
            <a:ext cx="5157788" cy="1918473"/>
          </a:xfrm>
        </p:spPr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 Learning Parameters used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550864" y="2457804"/>
            <a:ext cx="5522517" cy="343647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1600" b="1" dirty="0">
                <a:solidFill>
                  <a:schemeClr val="accent2"/>
                </a:solidFill>
                <a:latin typeface="+mj-lt"/>
              </a:rPr>
              <a:t>One-factor ANOVA </a:t>
            </a:r>
            <a:r>
              <a:rPr lang="en-IN" sz="1600" dirty="0">
                <a:latin typeface="+mj-lt"/>
              </a:rPr>
              <a:t>was performed to find out whether the </a:t>
            </a:r>
            <a:r>
              <a:rPr lang="en-US" sz="1600" dirty="0">
                <a:latin typeface="+mj-lt"/>
              </a:rPr>
              <a:t>accuracy of an </a:t>
            </a:r>
            <a:r>
              <a:rPr lang="en-US" sz="1600" b="1" dirty="0">
                <a:latin typeface="+mj-lt"/>
              </a:rPr>
              <a:t>algorithm</a:t>
            </a:r>
            <a:r>
              <a:rPr lang="en-US" sz="1600" dirty="0">
                <a:latin typeface="+mj-lt"/>
              </a:rPr>
              <a:t> is </a:t>
            </a:r>
            <a:r>
              <a:rPr lang="en-US" sz="1600" b="1" dirty="0">
                <a:solidFill>
                  <a:schemeClr val="accent2"/>
                </a:solidFill>
                <a:latin typeface="+mj-lt"/>
              </a:rPr>
              <a:t>constant</a:t>
            </a:r>
            <a:r>
              <a:rPr lang="en-US" sz="1600" dirty="0">
                <a:latin typeface="+mj-lt"/>
              </a:rPr>
              <a:t> for all iterations.</a:t>
            </a:r>
            <a:endParaRPr lang="en-IN" sz="1600" dirty="0"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36160" y="1431270"/>
            <a:ext cx="5180407" cy="4793726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IN" sz="1400" dirty="0">
              <a:latin typeface="+mj-lt"/>
            </a:endParaRPr>
          </a:p>
          <a:p>
            <a:pPr marL="457200" lvl="1" indent="0" algn="just">
              <a:buNone/>
            </a:pPr>
            <a:endParaRPr lang="en-IN" sz="1400" dirty="0">
              <a:latin typeface="+mj-lt"/>
            </a:endParaRPr>
          </a:p>
          <a:p>
            <a:pPr marL="457200" lvl="1" indent="0" algn="just">
              <a:buNone/>
            </a:pPr>
            <a:endParaRPr lang="en-IN" sz="1400" dirty="0">
              <a:latin typeface="+mj-lt"/>
            </a:endParaRPr>
          </a:p>
          <a:p>
            <a:pPr marL="0" indent="0" algn="just">
              <a:buNone/>
            </a:pPr>
            <a:endParaRPr lang="en-IN" sz="1400" b="1" dirty="0">
              <a:solidFill>
                <a:schemeClr val="accent2"/>
              </a:solidFill>
              <a:latin typeface="+mj-lt"/>
            </a:endParaRPr>
          </a:p>
          <a:p>
            <a:pPr marL="0" indent="0" algn="just">
              <a:buNone/>
            </a:pPr>
            <a:r>
              <a:rPr lang="en-IN" sz="1600" b="1" dirty="0">
                <a:solidFill>
                  <a:schemeClr val="accent2"/>
                </a:solidFill>
                <a:latin typeface="+mj-lt"/>
              </a:rPr>
              <a:t>Two-factor ANOVA </a:t>
            </a:r>
            <a:r>
              <a:rPr lang="en-IN" sz="1600" dirty="0">
                <a:latin typeface="+mj-lt"/>
              </a:rPr>
              <a:t>was performed </a:t>
            </a:r>
            <a:r>
              <a:rPr lang="en-US" sz="1600" dirty="0">
                <a:latin typeface="+mj-lt"/>
              </a:rPr>
              <a:t>to study the main </a:t>
            </a:r>
            <a:r>
              <a:rPr lang="en-US" sz="1600" b="1" dirty="0">
                <a:solidFill>
                  <a:schemeClr val="accent2"/>
                </a:solidFill>
                <a:latin typeface="+mj-lt"/>
              </a:rPr>
              <a:t>effects</a:t>
            </a:r>
            <a:r>
              <a:rPr lang="en-US" sz="1600" dirty="0">
                <a:latin typeface="+mj-lt"/>
              </a:rPr>
              <a:t> and the interaction effect of </a:t>
            </a:r>
            <a:r>
              <a:rPr lang="en-US" sz="1600" b="1" dirty="0">
                <a:latin typeface="+mj-lt"/>
              </a:rPr>
              <a:t>activation function </a:t>
            </a:r>
            <a:r>
              <a:rPr lang="en-US" sz="1600" dirty="0">
                <a:latin typeface="+mj-lt"/>
              </a:rPr>
              <a:t>&amp; </a:t>
            </a:r>
            <a:r>
              <a:rPr lang="en-US" sz="1600" b="1" dirty="0">
                <a:latin typeface="+mj-lt"/>
              </a:rPr>
              <a:t>optimizer</a:t>
            </a:r>
            <a:r>
              <a:rPr lang="en-US" sz="1600" dirty="0">
                <a:latin typeface="+mj-lt"/>
              </a:rPr>
              <a:t> on  the algorithm’s accuracy.</a:t>
            </a:r>
            <a:endParaRPr lang="en-IN" sz="1600" dirty="0">
              <a:latin typeface="+mj-lt"/>
            </a:endParaRPr>
          </a:p>
          <a:p>
            <a:pPr marL="0" indent="0" algn="just">
              <a:buNone/>
            </a:pPr>
            <a:endParaRPr lang="en-IN" sz="1600" dirty="0">
              <a:latin typeface="+mj-lt"/>
            </a:endParaRPr>
          </a:p>
          <a:p>
            <a:pPr lvl="1" algn="just"/>
            <a:endParaRPr lang="en-IN" sz="1400" dirty="0">
              <a:latin typeface="+mj-lt"/>
            </a:endParaRPr>
          </a:p>
        </p:txBody>
      </p:sp>
      <p:graphicFrame>
        <p:nvGraphicFramePr>
          <p:cNvPr id="10" name="Content Placeholder 4"/>
          <p:cNvGraphicFramePr/>
          <p:nvPr/>
        </p:nvGraphicFramePr>
        <p:xfrm>
          <a:off x="275432" y="3432488"/>
          <a:ext cx="5820567" cy="2485279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824365"/>
                <a:gridCol w="1194390"/>
                <a:gridCol w="980512"/>
                <a:gridCol w="1036277"/>
                <a:gridCol w="785023"/>
              </a:tblGrid>
              <a:tr h="7505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400" dirty="0">
                        <a:effectLst/>
                        <a:latin typeface="+mj-lt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+mj-lt"/>
                        </a:rPr>
                        <a:t>Trial: 1</a:t>
                      </a:r>
                      <a:endParaRPr lang="en-IN" sz="1400" dirty="0">
                        <a:effectLst/>
                        <a:latin typeface="+mj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Trial</a:t>
                      </a:r>
                      <a:r>
                        <a:rPr lang="en-IN" sz="1400" dirty="0">
                          <a:effectLst/>
                          <a:latin typeface="+mj-lt"/>
                        </a:rPr>
                        <a:t> : 2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Trial</a:t>
                      </a:r>
                      <a:r>
                        <a:rPr lang="en-IN" sz="1400" dirty="0">
                          <a:effectLst/>
                          <a:latin typeface="+mj-lt"/>
                        </a:rPr>
                        <a:t> : 3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Mean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9B9D"/>
                    </a:solidFill>
                  </a:tcPr>
                </a:tc>
              </a:tr>
              <a:tr h="578232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+mj-lt"/>
                        </a:rPr>
                        <a:t>Decision Tree Algorithm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503050405090304" pitchFamily="18" charset="0"/>
                        </a:rPr>
                        <a:t>0.98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503050405090304" pitchFamily="18" charset="0"/>
                        </a:rPr>
                        <a:t>0.97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503050405090304" pitchFamily="18" charset="0"/>
                        </a:rPr>
                        <a:t>0.96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2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503050405090304" pitchFamily="18" charset="0"/>
                        </a:rPr>
                        <a:t>0.97</a:t>
                      </a:r>
                      <a:endParaRPr lang="en-IN" sz="1100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578232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+mj-lt"/>
                        </a:rPr>
                        <a:t>Support Vector Machine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503050405090304" pitchFamily="18" charset="0"/>
                        </a:rPr>
                        <a:t>0.86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503050405090304" pitchFamily="18" charset="0"/>
                        </a:rPr>
                        <a:t>0.72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503050405090304" pitchFamily="18" charset="0"/>
                        </a:rPr>
                        <a:t>0.89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503050405090304" pitchFamily="18" charset="0"/>
                        </a:rPr>
                        <a:t>0.82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578232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+mj-lt"/>
                        </a:rPr>
                        <a:t> Logistic Regression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503050405090304" pitchFamily="18" charset="0"/>
                        </a:rPr>
                        <a:t>0.78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503050405090304" pitchFamily="18" charset="0"/>
                        </a:rPr>
                        <a:t>0.81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503050405090304" pitchFamily="18" charset="0"/>
                        </a:rPr>
                        <a:t>0.85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503050405090304" pitchFamily="18" charset="0"/>
                        </a:rPr>
                        <a:t>0.81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44499" y="5932609"/>
            <a:ext cx="57308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From the above table, </a:t>
            </a:r>
            <a:r>
              <a:rPr lang="en-US" sz="1600" b="1" dirty="0">
                <a:solidFill>
                  <a:schemeClr val="accent2"/>
                </a:solidFill>
                <a:latin typeface="+mj-lt"/>
              </a:rPr>
              <a:t>Decision Tree algorithm </a:t>
            </a:r>
            <a:r>
              <a:rPr lang="en-US" sz="1600" b="1" dirty="0">
                <a:solidFill>
                  <a:schemeClr val="bg1"/>
                </a:solidFill>
                <a:latin typeface="+mj-lt"/>
              </a:rPr>
              <a:t>performed 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the best for this data with </a:t>
            </a:r>
            <a:r>
              <a:rPr lang="en-US" sz="1600" b="1" dirty="0">
                <a:solidFill>
                  <a:schemeClr val="accent2"/>
                </a:solidFill>
                <a:latin typeface="+mj-lt"/>
              </a:rPr>
              <a:t>97% accuracy (mean)</a:t>
            </a:r>
            <a:endParaRPr lang="en-IN" sz="1600" b="1" dirty="0">
              <a:solidFill>
                <a:schemeClr val="accent2"/>
              </a:solidFill>
              <a:latin typeface="+mj-lt"/>
            </a:endParaRPr>
          </a:p>
        </p:txBody>
      </p:sp>
      <p:graphicFrame>
        <p:nvGraphicFramePr>
          <p:cNvPr id="13" name="Table 13"/>
          <p:cNvGraphicFramePr>
            <a:graphicFrameLocks noGrp="1"/>
          </p:cNvGraphicFramePr>
          <p:nvPr/>
        </p:nvGraphicFramePr>
        <p:xfrm>
          <a:off x="6789738" y="1021715"/>
          <a:ext cx="5126829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8129"/>
                <a:gridCol w="29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+mj-lt"/>
                        </a:rPr>
                        <a:t>Activation Functions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+mj-lt"/>
                        </a:rPr>
                        <a:t>Optimizers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kumimoji="0" lang="en-I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Rectified Linear Unit</a:t>
                      </a:r>
                      <a:endParaRPr kumimoji="0" lang="en-IN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kumimoji="0" lang="en-I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Stochastic Gradient Descent</a:t>
                      </a:r>
                      <a:endParaRPr kumimoji="0" lang="en-IN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kumimoji="0" lang="en-I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Hyperbolic Tangent</a:t>
                      </a:r>
                      <a:endParaRPr kumimoji="0" lang="en-IN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kumimoji="0" lang="en-I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Adaptive Moment Estimation</a:t>
                      </a:r>
                      <a:endParaRPr kumimoji="0" lang="en-IN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kumimoji="0" lang="en-I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Sigmoid function</a:t>
                      </a:r>
                      <a:endParaRPr kumimoji="0" lang="en-IN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kumimoji="0" lang="en-I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Adaptive Gradient Descent</a:t>
                      </a:r>
                      <a:endParaRPr kumimoji="0" lang="en-IN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789737" y="3394280"/>
          <a:ext cx="5126830" cy="25200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22322"/>
                <a:gridCol w="1234836"/>
                <a:gridCol w="1234836"/>
                <a:gridCol w="1234836"/>
              </a:tblGrid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IN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Adam</a:t>
                      </a:r>
                      <a:endParaRPr lang="en-IN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 SGD</a:t>
                      </a:r>
                      <a:endParaRPr lang="en-IN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Adagrad</a:t>
                      </a:r>
                      <a:endParaRPr lang="en-IN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 rowSpan="2"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 ReLu </a:t>
                      </a:r>
                      <a:endParaRPr lang="en-IN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98.077</a:t>
                      </a:r>
                      <a:endParaRPr lang="en-IN" sz="14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41.346</a:t>
                      </a:r>
                      <a:endParaRPr lang="en-IN" sz="14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47.115</a:t>
                      </a:r>
                      <a:endParaRPr lang="en-IN" sz="14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36000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96.154</a:t>
                      </a:r>
                      <a:endParaRPr lang="en-IN" sz="14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50.000</a:t>
                      </a:r>
                      <a:endParaRPr lang="en-IN" sz="14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56.731</a:t>
                      </a:r>
                      <a:endParaRPr lang="en-IN" sz="14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360000">
                <a:tc rowSpan="2"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 Tanh</a:t>
                      </a:r>
                      <a:endParaRPr lang="en-IN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90.385</a:t>
                      </a:r>
                      <a:endParaRPr lang="en-IN" sz="14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50.962</a:t>
                      </a:r>
                      <a:endParaRPr lang="en-IN" sz="14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47.115</a:t>
                      </a:r>
                      <a:endParaRPr lang="en-IN" sz="14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36000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97.115</a:t>
                      </a:r>
                      <a:endParaRPr lang="en-IN" sz="14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59.615</a:t>
                      </a:r>
                      <a:endParaRPr lang="en-IN" sz="14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57.692</a:t>
                      </a:r>
                      <a:endParaRPr lang="en-IN" sz="14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360000">
                <a:tc rowSpan="2"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 Sigmoid </a:t>
                      </a:r>
                      <a:endParaRPr lang="en-IN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83.654</a:t>
                      </a:r>
                      <a:endParaRPr lang="en-IN" sz="14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58.654</a:t>
                      </a:r>
                      <a:endParaRPr lang="en-IN" sz="14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44.231</a:t>
                      </a:r>
                      <a:endParaRPr lang="en-IN" sz="14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36000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79.808</a:t>
                      </a:r>
                      <a:endParaRPr lang="en-IN" sz="14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45.192</a:t>
                      </a:r>
                      <a:endParaRPr lang="en-IN" sz="14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51.923</a:t>
                      </a:r>
                      <a:endParaRPr lang="en-IN" sz="14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789737" y="5974417"/>
            <a:ext cx="48688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From the above table, the deep learning model performs best (</a:t>
            </a:r>
            <a:r>
              <a:rPr lang="en-US" sz="1600" b="1" dirty="0">
                <a:solidFill>
                  <a:schemeClr val="accent2"/>
                </a:solidFill>
                <a:latin typeface="+mj-lt"/>
              </a:rPr>
              <a:t>97.2% accuracy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) with </a:t>
            </a:r>
            <a:r>
              <a:rPr lang="en-US" sz="1600" b="1" dirty="0">
                <a:solidFill>
                  <a:schemeClr val="accent2"/>
                </a:solidFill>
                <a:latin typeface="+mj-lt"/>
              </a:rPr>
              <a:t>ReLu</a:t>
            </a:r>
            <a:r>
              <a:rPr lang="en-US" sz="1600" b="1" dirty="0">
                <a:solidFill>
                  <a:schemeClr val="bg1"/>
                </a:solidFill>
                <a:latin typeface="+mj-lt"/>
              </a:rPr>
              <a:t> as activation function and </a:t>
            </a:r>
            <a:r>
              <a:rPr lang="en-US" sz="1600" b="1" dirty="0">
                <a:solidFill>
                  <a:schemeClr val="accent2"/>
                </a:solidFill>
                <a:latin typeface="+mj-lt"/>
              </a:rPr>
              <a:t>Adam</a:t>
            </a:r>
            <a:r>
              <a:rPr lang="en-US" sz="1600" b="1" dirty="0">
                <a:solidFill>
                  <a:schemeClr val="bg1"/>
                </a:solidFill>
                <a:latin typeface="+mj-lt"/>
              </a:rPr>
              <a:t> optimizer</a:t>
            </a:r>
            <a:endParaRPr lang="en-IN" sz="16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752254" y="963719"/>
          <a:ext cx="2839475" cy="14770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39475"/>
              </a:tblGrid>
              <a:tr h="369257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+mj-lt"/>
                        </a:rPr>
                        <a:t>Algorithm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</a:tr>
              <a:tr h="369257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90204" pitchFamily="34" charset="0"/>
                        <a:buChar char="•"/>
                      </a:pPr>
                      <a:r>
                        <a:rPr lang="en-IN" sz="14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Logistic Regression</a:t>
                      </a:r>
                      <a:endParaRPr lang="en-IN" sz="14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9257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90204" pitchFamily="34" charset="0"/>
                        <a:buChar char="•"/>
                      </a:pPr>
                      <a:r>
                        <a:rPr lang="en-IN" sz="14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Decision Tree Algorithm</a:t>
                      </a:r>
                      <a:endParaRPr lang="en-IN" sz="14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9257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90204" pitchFamily="34" charset="0"/>
                        <a:buChar char="•"/>
                      </a:pPr>
                      <a:r>
                        <a:rPr lang="en-IN" sz="14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Support Vector Machine</a:t>
                      </a:r>
                      <a:endParaRPr lang="en-IN" sz="14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16200000">
            <a:off x="5760109" y="4523195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Activation Function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9632950" cy="424732"/>
          </a:xfrm>
        </p:spPr>
        <p:txBody>
          <a:bodyPr/>
          <a:lstStyle/>
          <a:p>
            <a:r>
              <a:rPr lang="en-US" sz="2400" dirty="0">
                <a:solidFill>
                  <a:schemeClr val="accent2"/>
                </a:solidFill>
              </a:rPr>
              <a:t>Single Factor </a:t>
            </a:r>
            <a:r>
              <a:rPr lang="en-US" sz="2400" dirty="0"/>
              <a:t>Factorial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/>
              <a:t>Experiment on Machine Learning Algorithms</a:t>
            </a:r>
            <a:endParaRPr lang="en-IN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32265" y="2171700"/>
          <a:ext cx="5563735" cy="255067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112747"/>
                <a:gridCol w="1112747"/>
                <a:gridCol w="1112747"/>
                <a:gridCol w="1112747"/>
                <a:gridCol w="1112747"/>
              </a:tblGrid>
              <a:tr h="637669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+mj-lt"/>
                        </a:rPr>
                        <a:t>Source of variation</a:t>
                      </a:r>
                      <a:endParaRPr lang="en-IN" sz="1400" dirty="0">
                        <a:effectLst/>
                        <a:latin typeface="+mj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+mj-lt"/>
                        </a:rPr>
                        <a:t>Sum of Squares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+mj-lt"/>
                        </a:rPr>
                        <a:t>Degrees of freedom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+mj-lt"/>
                        </a:rPr>
                        <a:t>Mean square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+mj-lt"/>
                        </a:rPr>
                        <a:t>F</a:t>
                      </a:r>
                      <a:r>
                        <a:rPr lang="en-IN" sz="1400" baseline="-25000" dirty="0" err="1">
                          <a:effectLst/>
                          <a:latin typeface="+mj-lt"/>
                        </a:rPr>
                        <a:t>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669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+mj-lt"/>
                        </a:rPr>
                        <a:t>Groups</a:t>
                      </a:r>
                      <a:endParaRPr lang="en-IN" sz="1400" dirty="0">
                        <a:effectLst/>
                        <a:latin typeface="+mj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503050405090304" pitchFamily="18" charset="0"/>
                        </a:rPr>
                        <a:t>0.050469556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</a:rPr>
                        <a:t>2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</a:rPr>
                        <a:t>0.025234778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endParaRPr lang="en-IN" sz="1600" dirty="0">
                        <a:effectLst/>
                        <a:latin typeface="+mj-lt"/>
                      </a:endParaRPr>
                    </a:p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dirty="0">
                          <a:effectLst/>
                          <a:latin typeface="+mj-lt"/>
                        </a:rPr>
                        <a:t>7.978955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669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+mj-lt"/>
                        </a:rPr>
                        <a:t>Error</a:t>
                      </a:r>
                      <a:endParaRPr lang="en-IN" sz="1400" dirty="0">
                        <a:effectLst/>
                        <a:latin typeface="+mj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503050405090304" pitchFamily="18" charset="0"/>
                        </a:rPr>
                        <a:t>0.018976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</a:rPr>
                        <a:t>6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</a:rPr>
                        <a:t>0.003162667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/>
                </a:tc>
              </a:tr>
              <a:tr h="637669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+mj-lt"/>
                        </a:rPr>
                        <a:t>Total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503050405090304" pitchFamily="18" charset="0"/>
                        </a:rPr>
                        <a:t>0.069445556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</a:rPr>
                        <a:t>8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/>
                </a:tc>
                <a:tc vMerge="1"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7015" y="4390337"/>
            <a:ext cx="6124572" cy="2273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05000"/>
              </a:lnSpc>
              <a:spcAft>
                <a:spcPts val="800"/>
              </a:spcAft>
            </a:pPr>
            <a:endParaRPr lang="en-IN" sz="2000" dirty="0">
              <a:solidFill>
                <a:schemeClr val="bg1"/>
              </a:solidFill>
              <a:effectLst/>
              <a:latin typeface="Trebuchet MS" panose="020B070302020209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pPr marL="457200" algn="just">
              <a:lnSpc>
                <a:spcPct val="105000"/>
              </a:lnSpc>
              <a:spcAft>
                <a:spcPts val="800"/>
              </a:spcAft>
            </a:pPr>
            <a:r>
              <a:rPr lang="en-IN" sz="2000" dirty="0">
                <a:solidFill>
                  <a:schemeClr val="bg1"/>
                </a:solidFill>
                <a:effectLst/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    </a:t>
            </a:r>
            <a:r>
              <a:rPr lang="en-IN" sz="1600" dirty="0">
                <a:solidFill>
                  <a:schemeClr val="bg1"/>
                </a:solidFill>
                <a:effectLst/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Tabulated value : F</a:t>
            </a:r>
            <a:r>
              <a:rPr lang="en-IN" sz="1600" baseline="-25000" dirty="0">
                <a:solidFill>
                  <a:schemeClr val="bg1"/>
                </a:solidFill>
                <a:effectLst/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5%, 2, 6 </a:t>
            </a:r>
            <a:r>
              <a:rPr lang="en-IN" sz="1600" dirty="0">
                <a:solidFill>
                  <a:schemeClr val="bg1"/>
                </a:solidFill>
                <a:effectLst/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= </a:t>
            </a:r>
            <a:r>
              <a:rPr lang="en-IN" sz="1600" b="1" dirty="0">
                <a:solidFill>
                  <a:schemeClr val="accent2"/>
                </a:solidFill>
                <a:effectLst/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19.33</a:t>
            </a:r>
            <a:r>
              <a:rPr lang="en-IN" sz="1600" b="1" dirty="0">
                <a:solidFill>
                  <a:schemeClr val="bg1"/>
                </a:solidFill>
                <a:effectLst/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 </a:t>
            </a:r>
            <a:endParaRPr lang="en-IN" sz="16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IN" sz="2000" b="1" dirty="0">
                <a:solidFill>
                  <a:schemeClr val="bg1"/>
                </a:solidFill>
                <a:effectLst/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INFERENCE</a:t>
            </a:r>
            <a:r>
              <a:rPr lang="en-IN" sz="2000" dirty="0">
                <a:solidFill>
                  <a:schemeClr val="bg1"/>
                </a:solidFill>
                <a:effectLst/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: </a:t>
            </a:r>
            <a:endParaRPr lang="en-IN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IN" sz="1400" dirty="0">
                <a:solidFill>
                  <a:schemeClr val="bg1"/>
                </a:solidFill>
                <a:effectLst/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Since F</a:t>
            </a:r>
            <a:r>
              <a:rPr lang="en-IN" sz="1400" baseline="-25000" dirty="0">
                <a:solidFill>
                  <a:schemeClr val="bg1"/>
                </a:solidFill>
                <a:effectLst/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0.05, 2, 6</a:t>
            </a:r>
            <a:r>
              <a:rPr lang="en-IN" sz="1400" dirty="0">
                <a:solidFill>
                  <a:schemeClr val="bg1"/>
                </a:solidFill>
                <a:effectLst/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 is greater than </a:t>
            </a:r>
            <a:r>
              <a:rPr lang="en-IN" sz="1400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F</a:t>
            </a:r>
            <a:r>
              <a:rPr lang="en-IN" sz="1400" baseline="-25000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0</a:t>
            </a:r>
            <a:r>
              <a:rPr lang="en-IN" sz="1400" dirty="0">
                <a:solidFill>
                  <a:schemeClr val="bg1"/>
                </a:solidFill>
                <a:effectLst/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, the null hypothesis is not rejected. </a:t>
            </a:r>
            <a:endParaRPr lang="en-IN" sz="1400" dirty="0">
              <a:solidFill>
                <a:schemeClr val="bg1"/>
              </a:solidFill>
              <a:effectLst/>
              <a:latin typeface="Trebuchet MS" panose="020B070302020209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IN" sz="1400" dirty="0">
                <a:solidFill>
                  <a:schemeClr val="bg1"/>
                </a:solidFill>
                <a:effectLst/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The null hypothesis is accepted.               </a:t>
            </a:r>
            <a:endParaRPr lang="en-IN" sz="1400" dirty="0">
              <a:solidFill>
                <a:schemeClr val="bg1"/>
              </a:solidFill>
              <a:effectLst/>
              <a:latin typeface="Trebuchet MS" panose="020B070302020209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IN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The accuracy of any algorithm is </a:t>
            </a:r>
            <a:r>
              <a:rPr lang="en-IN" sz="1600" b="1" dirty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constant for all trials</a:t>
            </a:r>
            <a:r>
              <a:rPr lang="en-IN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.</a:t>
            </a:r>
            <a:endParaRPr lang="en-IN" sz="1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9" name="Content Placeholder 3"/>
          <p:cNvSpPr txBox="1"/>
          <p:nvPr/>
        </p:nvSpPr>
        <p:spPr>
          <a:xfrm>
            <a:off x="444500" y="1165207"/>
            <a:ext cx="6623050" cy="1554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9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9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9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9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9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IN" sz="1400" b="1" dirty="0" err="1"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H</a:t>
            </a:r>
            <a:r>
              <a:rPr lang="en-IN" sz="1400" b="1" baseline="-25000" dirty="0" err="1"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0</a:t>
            </a:r>
            <a:r>
              <a:rPr lang="en-IN" sz="1400" b="1" baseline="-25000" dirty="0"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:</a:t>
            </a:r>
            <a:r>
              <a:rPr lang="en-IN" sz="1400" b="1" dirty="0"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 The accuracy of an algorithm is </a:t>
            </a:r>
            <a:r>
              <a:rPr lang="en-IN" sz="1400" b="1" dirty="0">
                <a:solidFill>
                  <a:schemeClr val="accent2"/>
                </a:solidFill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constant</a:t>
            </a:r>
            <a:r>
              <a:rPr lang="en-IN" sz="1400" b="1" dirty="0"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 for all trials. </a:t>
            </a:r>
            <a:endParaRPr lang="en-IN" sz="1400" b="1" dirty="0">
              <a:latin typeface="+mj-lt"/>
              <a:ea typeface="Calibri" panose="020F0502020204030204" pitchFamily="34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IN" sz="1400" b="1" dirty="0" err="1"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H</a:t>
            </a:r>
            <a:r>
              <a:rPr lang="en-IN" sz="1400" b="1" baseline="-25000" dirty="0" err="1"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1</a:t>
            </a:r>
            <a:r>
              <a:rPr lang="en-IN" sz="1400" b="1" baseline="-25000" dirty="0"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: </a:t>
            </a:r>
            <a:r>
              <a:rPr lang="en-IN" sz="1400" b="1" dirty="0"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The accuracy of an algorithm is </a:t>
            </a:r>
            <a:r>
              <a:rPr lang="en-IN" sz="1400" b="1" dirty="0">
                <a:solidFill>
                  <a:schemeClr val="accent2"/>
                </a:solidFill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not constant </a:t>
            </a:r>
            <a:r>
              <a:rPr lang="en-IN" sz="1400" b="1" dirty="0"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for all trials.</a:t>
            </a:r>
            <a:endParaRPr lang="en-IN" sz="1400" b="1" dirty="0">
              <a:latin typeface="+mj-lt"/>
              <a:ea typeface="Calibri" panose="020F0502020204030204" pitchFamily="34" charset="0"/>
            </a:endParaRPr>
          </a:p>
          <a:p>
            <a:pPr marL="0" indent="0" algn="just">
              <a:buFont typeface="Arial" panose="020B0604020202090204" pitchFamily="34" charset="0"/>
              <a:buNone/>
            </a:pPr>
            <a:endParaRPr lang="en-IN" sz="1400" dirty="0">
              <a:latin typeface="+mj-lt"/>
            </a:endParaRPr>
          </a:p>
        </p:txBody>
      </p:sp>
      <p:graphicFrame>
        <p:nvGraphicFramePr>
          <p:cNvPr id="10" name="Table 6"/>
          <p:cNvGraphicFramePr>
            <a:graphicFrameLocks noGrp="1"/>
          </p:cNvGraphicFramePr>
          <p:nvPr/>
        </p:nvGraphicFramePr>
        <p:xfrm>
          <a:off x="9451051" y="1476633"/>
          <a:ext cx="1798900" cy="181821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59780"/>
                <a:gridCol w="359780"/>
                <a:gridCol w="359780"/>
                <a:gridCol w="359780"/>
                <a:gridCol w="359780"/>
              </a:tblGrid>
              <a:tr h="363643"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A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B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C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D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</a:tr>
              <a:tr h="3636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A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+mj-lt"/>
                        </a:rPr>
                        <a:t>18</a:t>
                      </a:r>
                      <a:endParaRPr lang="en-IN" sz="12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3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1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0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</a:tr>
              <a:tr h="3636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B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7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+mj-lt"/>
                        </a:rPr>
                        <a:t>12</a:t>
                      </a:r>
                      <a:endParaRPr lang="en-IN" sz="12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3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1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</a:tr>
              <a:tr h="3636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C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0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3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+mj-lt"/>
                        </a:rPr>
                        <a:t>29</a:t>
                      </a:r>
                      <a:endParaRPr lang="en-IN" sz="12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4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</a:tr>
              <a:tr h="3636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D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0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0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0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+mj-lt"/>
                        </a:rPr>
                        <a:t>23</a:t>
                      </a:r>
                      <a:endParaRPr lang="en-IN" sz="12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451051" y="3338049"/>
            <a:ext cx="2606873" cy="308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j-lt"/>
              </a:rPr>
              <a:t>Accuracy =   0.788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41854" y="6163341"/>
            <a:ext cx="2692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j-lt"/>
              </a:rPr>
              <a:t>Accuracy =   0.981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489877" y="4301925"/>
          <a:ext cx="1798900" cy="181821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59780"/>
                <a:gridCol w="359780"/>
                <a:gridCol w="359780"/>
                <a:gridCol w="359780"/>
                <a:gridCol w="359780"/>
              </a:tblGrid>
              <a:tr h="363643"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A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B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C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D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</a:tr>
              <a:tr h="3636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A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+mj-lt"/>
                        </a:rPr>
                        <a:t>22</a:t>
                      </a:r>
                      <a:endParaRPr lang="en-IN" sz="12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0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0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0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</a:tr>
              <a:tr h="3636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B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0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+mj-lt"/>
                        </a:rPr>
                        <a:t>23</a:t>
                      </a:r>
                      <a:endParaRPr lang="en-IN" sz="12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0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0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</a:tr>
              <a:tr h="3636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C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0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0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+mj-lt"/>
                        </a:rPr>
                        <a:t>34</a:t>
                      </a:r>
                      <a:endParaRPr lang="en-IN" sz="12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2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</a:tr>
              <a:tr h="3636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D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0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0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0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+mj-lt"/>
                        </a:rPr>
                        <a:t>23</a:t>
                      </a:r>
                      <a:endParaRPr lang="en-IN" sz="12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688049" y="2659347"/>
          <a:ext cx="1798900" cy="181821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59780"/>
                <a:gridCol w="359780"/>
                <a:gridCol w="359780"/>
                <a:gridCol w="359780"/>
                <a:gridCol w="359780"/>
              </a:tblGrid>
              <a:tr h="363643"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A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B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C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D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</a:tr>
              <a:tr h="3636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A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en-IN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</a:tr>
              <a:tr h="3636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B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IN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</a:tr>
              <a:tr h="3636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C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IN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</a:tr>
              <a:tr h="3636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D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FF0000"/>
                          </a:solidFill>
                        </a:rPr>
                        <a:t>39</a:t>
                      </a:r>
                      <a:endParaRPr lang="en-IN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656837" y="4478680"/>
            <a:ext cx="3622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j-lt"/>
              </a:rPr>
              <a:t>Accuracy =   0.89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35451" y="1012511"/>
            <a:ext cx="2004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+mj-lt"/>
              </a:rPr>
              <a:t>Logistic Regression</a:t>
            </a:r>
            <a:endParaRPr lang="en-IN" sz="1600" b="1" dirty="0">
              <a:solidFill>
                <a:schemeClr val="bg1"/>
              </a:solidFill>
              <a:latin typeface="+mj-lt"/>
            </a:endParaRPr>
          </a:p>
          <a:p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48849" y="3938472"/>
            <a:ext cx="40711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+mj-lt"/>
              </a:rPr>
              <a:t>Decision Tree Algorithm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58616" y="1991801"/>
            <a:ext cx="74577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+mj-lt"/>
              </a:rPr>
              <a:t>Support Vector Machines</a:t>
            </a:r>
            <a:endParaRPr lang="en-IN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29313" y="4954129"/>
            <a:ext cx="626268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Accuracy score  =  TP       / Total Samples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	       =  92       /      104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	       =  0.89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5925662" y="3215999"/>
            <a:ext cx="124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ACTUAL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16128" y="2404971"/>
            <a:ext cx="2219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PREDICTED</a:t>
            </a:r>
            <a:endParaRPr lang="en-IN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359741"/>
            <a:ext cx="11214100" cy="424732"/>
          </a:xfrm>
        </p:spPr>
        <p:txBody>
          <a:bodyPr/>
          <a:lstStyle/>
          <a:p>
            <a:r>
              <a:rPr lang="en-US" sz="2400" dirty="0">
                <a:solidFill>
                  <a:schemeClr val="accent2"/>
                </a:solidFill>
              </a:rPr>
              <a:t>Two Factor </a:t>
            </a:r>
            <a:r>
              <a:rPr lang="en-US" sz="2400" dirty="0"/>
              <a:t>Factorial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/>
              <a:t>Experiment on Deep Learning Parameters</a:t>
            </a:r>
            <a:endParaRPr lang="en-IN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05204" y="3722029"/>
            <a:ext cx="3784600" cy="3135972"/>
          </a:xfrm>
        </p:spPr>
        <p:txBody>
          <a:bodyPr/>
          <a:lstStyle/>
          <a:p>
            <a:pPr marL="342900" lvl="0" indent="-342900" algn="ctr">
              <a:lnSpc>
                <a:spcPct val="10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6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F- value for between columns:</a:t>
            </a:r>
            <a:endParaRPr lang="en-IN" sz="16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 marL="457200">
              <a:lnSpc>
                <a:spcPct val="105000"/>
              </a:lnSpc>
              <a:spcAft>
                <a:spcPts val="800"/>
              </a:spcAft>
            </a:pPr>
            <a:r>
              <a:rPr lang="en-IN" sz="1200" dirty="0">
                <a:solidFill>
                  <a:schemeClr val="bg1"/>
                </a:solidFill>
                <a:effectLst/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F (2,4) at 0.05 level of significance = 4.26</a:t>
            </a:r>
            <a:endParaRPr lang="en-IN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>
              <a:lnSpc>
                <a:spcPct val="105000"/>
              </a:lnSpc>
              <a:spcAft>
                <a:spcPts val="800"/>
              </a:spcAft>
            </a:pPr>
            <a:r>
              <a:rPr lang="en-IN" sz="1200" dirty="0"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C</a:t>
            </a:r>
            <a:r>
              <a:rPr lang="en-IN" sz="1200" dirty="0">
                <a:solidFill>
                  <a:schemeClr val="bg1"/>
                </a:solidFill>
                <a:effectLst/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alculated F</a:t>
            </a:r>
            <a:r>
              <a:rPr lang="en-IN" sz="1200" baseline="-25000" dirty="0"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C</a:t>
            </a:r>
            <a:r>
              <a:rPr lang="en-IN" sz="1200" baseline="-25000" dirty="0">
                <a:solidFill>
                  <a:schemeClr val="bg1"/>
                </a:solidFill>
                <a:effectLst/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 </a:t>
            </a:r>
            <a:r>
              <a:rPr lang="en-IN" sz="1200" dirty="0">
                <a:solidFill>
                  <a:schemeClr val="bg1"/>
                </a:solidFill>
                <a:effectLst/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= 87.432375 </a:t>
            </a:r>
            <a:endParaRPr lang="en-IN" sz="1200" dirty="0">
              <a:solidFill>
                <a:schemeClr val="bg1"/>
              </a:solidFill>
              <a:effectLst/>
              <a:latin typeface="Trebuchet MS" panose="020B070302020209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pPr marL="457200">
              <a:lnSpc>
                <a:spcPct val="105000"/>
              </a:lnSpc>
              <a:spcAft>
                <a:spcPts val="800"/>
              </a:spcAft>
            </a:pPr>
            <a:r>
              <a:rPr lang="en-IN" sz="1200" dirty="0"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Since C</a:t>
            </a:r>
            <a:r>
              <a:rPr lang="en-IN" sz="1200" dirty="0">
                <a:solidFill>
                  <a:schemeClr val="bg1"/>
                </a:solidFill>
                <a:effectLst/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alculated F</a:t>
            </a:r>
            <a:r>
              <a:rPr lang="en-IN" sz="1200" baseline="-25000" dirty="0"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C</a:t>
            </a:r>
            <a:r>
              <a:rPr lang="en-IN" sz="1200" baseline="-25000" dirty="0">
                <a:solidFill>
                  <a:schemeClr val="bg1"/>
                </a:solidFill>
                <a:effectLst/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 </a:t>
            </a:r>
            <a:r>
              <a:rPr lang="en-IN" sz="1200" dirty="0">
                <a:solidFill>
                  <a:schemeClr val="bg1"/>
                </a:solidFill>
                <a:effectLst/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&gt; 4.26</a:t>
            </a:r>
            <a:endParaRPr lang="en-IN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>
              <a:lnSpc>
                <a:spcPct val="105000"/>
              </a:lnSpc>
              <a:spcAft>
                <a:spcPts val="800"/>
              </a:spcAft>
            </a:pPr>
            <a:r>
              <a:rPr lang="en-IN" sz="1200" b="1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H</a:t>
            </a:r>
            <a:r>
              <a:rPr lang="en-IN" sz="1200" b="1" baseline="-25000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0</a:t>
            </a:r>
            <a:r>
              <a:rPr lang="en-IN" sz="1200" b="1" baseline="-25000" dirty="0">
                <a:solidFill>
                  <a:schemeClr val="bg1"/>
                </a:solidFill>
                <a:effectLst/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 </a:t>
            </a:r>
            <a:r>
              <a:rPr lang="en-IN" sz="1200" b="1" dirty="0">
                <a:solidFill>
                  <a:schemeClr val="bg1"/>
                </a:solidFill>
                <a:effectLst/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rejected</a:t>
            </a:r>
            <a:r>
              <a:rPr lang="en-IN" sz="1200" dirty="0">
                <a:solidFill>
                  <a:schemeClr val="bg1"/>
                </a:solidFill>
                <a:effectLst/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, hence there is significant differentiating between columns.</a:t>
            </a:r>
            <a:endParaRPr lang="en-IN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>
              <a:lnSpc>
                <a:spcPct val="105000"/>
              </a:lnSpc>
              <a:spcAft>
                <a:spcPts val="800"/>
              </a:spcAft>
            </a:pPr>
            <a:r>
              <a:rPr lang="en-IN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The main effects of Optimizer is </a:t>
            </a:r>
            <a:r>
              <a:rPr lang="en-IN" sz="1800" b="1" dirty="0">
                <a:solidFill>
                  <a:schemeClr val="accent2"/>
                </a:solidFill>
                <a:effectLst/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significant</a:t>
            </a:r>
            <a:r>
              <a:rPr lang="en-IN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.</a:t>
            </a:r>
            <a:endParaRPr lang="en-IN" sz="18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endParaRPr lang="en-IN" sz="12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4107279" y="3722029"/>
            <a:ext cx="3784600" cy="3135972"/>
          </a:xfrm>
        </p:spPr>
        <p:txBody>
          <a:bodyPr/>
          <a:lstStyle/>
          <a:p>
            <a:pPr lvl="0" algn="ctr">
              <a:lnSpc>
                <a:spcPct val="105000"/>
              </a:lnSpc>
            </a:pPr>
            <a:r>
              <a:rPr lang="en-IN" b="1" dirty="0">
                <a:solidFill>
                  <a:schemeClr val="accent2"/>
                </a:solidFill>
                <a:effectLst/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2.    </a:t>
            </a:r>
            <a:r>
              <a:rPr lang="en-IN" sz="16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F- value for between rows:</a:t>
            </a:r>
            <a:endParaRPr lang="en-IN" sz="16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 marL="457200">
              <a:lnSpc>
                <a:spcPct val="105000"/>
              </a:lnSpc>
              <a:spcAft>
                <a:spcPts val="800"/>
              </a:spcAft>
            </a:pPr>
            <a:r>
              <a:rPr lang="en-IN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F (2,4) at 0.05 level of significance = 4.26</a:t>
            </a:r>
            <a:endParaRPr lang="en-IN" sz="12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 marL="457200">
              <a:lnSpc>
                <a:spcPct val="105000"/>
              </a:lnSpc>
              <a:spcAft>
                <a:spcPts val="800"/>
              </a:spcAft>
            </a:pPr>
            <a:r>
              <a:rPr lang="en-IN" sz="1200" dirty="0"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C</a:t>
            </a:r>
            <a:r>
              <a:rPr lang="en-IN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alculated F</a:t>
            </a:r>
            <a:r>
              <a:rPr lang="en-IN" sz="1200" baseline="-25000" dirty="0"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R</a:t>
            </a:r>
            <a:r>
              <a:rPr lang="en-IN" sz="1200" baseline="-250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 </a:t>
            </a:r>
            <a:r>
              <a:rPr lang="en-IN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= 1.8299668 </a:t>
            </a:r>
            <a:endParaRPr lang="en-IN" sz="12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pPr marL="457200">
              <a:lnSpc>
                <a:spcPct val="105000"/>
              </a:lnSpc>
              <a:spcAft>
                <a:spcPts val="800"/>
              </a:spcAft>
            </a:pPr>
            <a:r>
              <a:rPr lang="en-IN" sz="1200" dirty="0"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Since Calculated </a:t>
            </a:r>
            <a:r>
              <a:rPr lang="en-IN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F</a:t>
            </a:r>
            <a:r>
              <a:rPr lang="en-IN" sz="1200" baseline="-25000" dirty="0"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R</a:t>
            </a:r>
            <a:r>
              <a:rPr lang="en-IN" sz="1200" baseline="-250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  </a:t>
            </a:r>
            <a:r>
              <a:rPr lang="en-IN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&lt; 4.26</a:t>
            </a:r>
            <a:endParaRPr lang="en-IN" sz="12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 marL="457200">
              <a:lnSpc>
                <a:spcPct val="105000"/>
              </a:lnSpc>
              <a:spcAft>
                <a:spcPts val="800"/>
              </a:spcAft>
            </a:pPr>
            <a:r>
              <a:rPr lang="en-IN" sz="12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H</a:t>
            </a:r>
            <a:r>
              <a:rPr lang="en-IN" sz="1200" b="1" baseline="-250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0</a:t>
            </a:r>
            <a:r>
              <a:rPr lang="en-IN" sz="1200" b="1" baseline="-250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 </a:t>
            </a:r>
            <a:r>
              <a:rPr lang="en-IN" sz="1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accepted</a:t>
            </a:r>
            <a:r>
              <a:rPr lang="en-IN" sz="1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, hence there is no significant differentiating between rows.</a:t>
            </a:r>
            <a:endParaRPr lang="en-IN" sz="12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 marL="457200">
              <a:lnSpc>
                <a:spcPct val="105000"/>
              </a:lnSpc>
              <a:spcAft>
                <a:spcPts val="800"/>
              </a:spcAft>
            </a:pPr>
            <a:r>
              <a:rPr lang="en-IN" sz="1800" b="1" dirty="0">
                <a:solidFill>
                  <a:schemeClr val="bg1"/>
                </a:solidFill>
                <a:effectLst/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The main effects of Activation function is </a:t>
            </a:r>
            <a:r>
              <a:rPr lang="en-IN" sz="1800" b="1" dirty="0">
                <a:solidFill>
                  <a:schemeClr val="accent2"/>
                </a:solidFill>
                <a:effectLst/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not significant</a:t>
            </a:r>
            <a:r>
              <a:rPr lang="en-IN" sz="1800" b="1" dirty="0">
                <a:solidFill>
                  <a:schemeClr val="bg1"/>
                </a:solidFill>
                <a:effectLst/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sz="11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8009354" y="3722029"/>
            <a:ext cx="3977442" cy="3135972"/>
          </a:xfrm>
        </p:spPr>
        <p:txBody>
          <a:bodyPr/>
          <a:lstStyle/>
          <a:p>
            <a:pPr lvl="0" algn="ctr">
              <a:lnSpc>
                <a:spcPct val="105000"/>
              </a:lnSpc>
            </a:pPr>
            <a:r>
              <a:rPr lang="en-IN" b="1" dirty="0">
                <a:solidFill>
                  <a:schemeClr val="accent2"/>
                </a:solidFill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3.  </a:t>
            </a:r>
            <a:r>
              <a:rPr lang="en-IN" sz="1600" b="1" dirty="0">
                <a:solidFill>
                  <a:schemeClr val="bg1"/>
                </a:solidFill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F-value fo</a:t>
            </a:r>
            <a:r>
              <a:rPr lang="en-IN" sz="1600" b="1" dirty="0"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r b</a:t>
            </a:r>
            <a:r>
              <a:rPr lang="en-IN" sz="1600" b="1" dirty="0">
                <a:solidFill>
                  <a:schemeClr val="bg1"/>
                </a:solidFill>
                <a:effectLst/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etween  rows &amp; columns:</a:t>
            </a:r>
            <a:endParaRPr lang="en-IN" sz="16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>
              <a:lnSpc>
                <a:spcPct val="105000"/>
              </a:lnSpc>
            </a:pPr>
            <a:r>
              <a:rPr lang="en-IN" sz="1200" dirty="0">
                <a:solidFill>
                  <a:schemeClr val="bg1"/>
                </a:solidFill>
                <a:effectLst/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 F (2,9) at 0.05 level of significance = 3.63</a:t>
            </a:r>
            <a:endParaRPr lang="en-IN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>
              <a:lnSpc>
                <a:spcPct val="105000"/>
              </a:lnSpc>
              <a:spcAft>
                <a:spcPts val="800"/>
              </a:spcAft>
            </a:pPr>
            <a:r>
              <a:rPr lang="en-IN" sz="1200" dirty="0"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C</a:t>
            </a:r>
            <a:r>
              <a:rPr lang="en-IN" sz="1200" dirty="0">
                <a:solidFill>
                  <a:schemeClr val="bg1"/>
                </a:solidFill>
                <a:effectLst/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alculated F</a:t>
            </a:r>
            <a:r>
              <a:rPr lang="en-IN" sz="1200" baseline="-25000" dirty="0">
                <a:solidFill>
                  <a:schemeClr val="bg1"/>
                </a:solidFill>
                <a:effectLst/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RxC </a:t>
            </a:r>
            <a:r>
              <a:rPr lang="en-IN" sz="1200" dirty="0">
                <a:solidFill>
                  <a:schemeClr val="bg1"/>
                </a:solidFill>
                <a:effectLst/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= 1.6783784 </a:t>
            </a:r>
            <a:endParaRPr lang="en-IN" sz="1200" dirty="0">
              <a:solidFill>
                <a:schemeClr val="bg1"/>
              </a:solidFill>
              <a:effectLst/>
              <a:latin typeface="Trebuchet MS" panose="020B070302020209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pPr marL="457200">
              <a:lnSpc>
                <a:spcPct val="105000"/>
              </a:lnSpc>
              <a:spcAft>
                <a:spcPts val="800"/>
              </a:spcAft>
            </a:pPr>
            <a:r>
              <a:rPr lang="en-IN" sz="1200" dirty="0"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Since C</a:t>
            </a:r>
            <a:r>
              <a:rPr lang="en-IN" sz="1200" dirty="0">
                <a:solidFill>
                  <a:schemeClr val="bg1"/>
                </a:solidFill>
                <a:effectLst/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alculated F</a:t>
            </a:r>
            <a:r>
              <a:rPr lang="en-IN" sz="1200" baseline="-25000" dirty="0">
                <a:solidFill>
                  <a:schemeClr val="bg1"/>
                </a:solidFill>
                <a:effectLst/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RxC </a:t>
            </a:r>
            <a:r>
              <a:rPr lang="en-IN" sz="1200" dirty="0">
                <a:solidFill>
                  <a:schemeClr val="bg1"/>
                </a:solidFill>
                <a:effectLst/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&lt; 3.63</a:t>
            </a:r>
            <a:endParaRPr lang="en-IN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>
              <a:lnSpc>
                <a:spcPct val="105000"/>
              </a:lnSpc>
              <a:spcAft>
                <a:spcPts val="800"/>
              </a:spcAft>
            </a:pPr>
            <a:r>
              <a:rPr lang="en-IN" sz="1200" b="1" dirty="0">
                <a:solidFill>
                  <a:schemeClr val="bg1"/>
                </a:solidFill>
                <a:effectLst/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H</a:t>
            </a:r>
            <a:r>
              <a:rPr lang="en-IN" sz="1200" b="1" baseline="-25000" dirty="0">
                <a:solidFill>
                  <a:schemeClr val="bg1"/>
                </a:solidFill>
                <a:effectLst/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0 </a:t>
            </a:r>
            <a:r>
              <a:rPr lang="en-IN" sz="1200" b="1" dirty="0">
                <a:solidFill>
                  <a:schemeClr val="bg1"/>
                </a:solidFill>
                <a:effectLst/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accepted</a:t>
            </a:r>
            <a:r>
              <a:rPr lang="en-IN" sz="1200" dirty="0">
                <a:solidFill>
                  <a:schemeClr val="bg1"/>
                </a:solidFill>
                <a:effectLst/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, hence there is no significant differentiating between rows and columns.</a:t>
            </a:r>
            <a:endParaRPr lang="en-IN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>
              <a:lnSpc>
                <a:spcPct val="105000"/>
              </a:lnSpc>
              <a:spcAft>
                <a:spcPts val="800"/>
              </a:spcAft>
            </a:pPr>
            <a:r>
              <a:rPr lang="en-IN" sz="1800" b="1" dirty="0">
                <a:solidFill>
                  <a:schemeClr val="bg1"/>
                </a:solidFill>
                <a:effectLst/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The interaction effects are </a:t>
            </a:r>
            <a:r>
              <a:rPr lang="en-IN" sz="1800" b="1" dirty="0"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    </a:t>
            </a:r>
            <a:r>
              <a:rPr lang="en-IN" sz="1800" b="1" dirty="0">
                <a:solidFill>
                  <a:schemeClr val="accent2"/>
                </a:solidFill>
                <a:effectLst/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not significant</a:t>
            </a:r>
            <a:r>
              <a:rPr lang="en-IN" sz="1800" b="1" dirty="0">
                <a:solidFill>
                  <a:schemeClr val="bg1"/>
                </a:solidFill>
                <a:effectLst/>
                <a:latin typeface="Trebuchet MS" panose="020B0703020202090204" pitchFamily="34" charset="0"/>
                <a:ea typeface="Calibri" panose="020F0502020204030204" pitchFamily="34" charset="0"/>
                <a:cs typeface="Times New Roman" panose="02020503050405090304" pitchFamily="18" charset="0"/>
              </a:rPr>
              <a:t>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sz="12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430759" y="769981"/>
          <a:ext cx="7707154" cy="265830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793371"/>
                <a:gridCol w="1828800"/>
                <a:gridCol w="1818861"/>
                <a:gridCol w="1232452"/>
                <a:gridCol w="1033670"/>
              </a:tblGrid>
              <a:tr h="389636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Source of Variation</a:t>
                      </a:r>
                      <a:endParaRPr lang="en-IN" sz="1200" b="1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Sum of Squares</a:t>
                      </a:r>
                      <a:endParaRPr lang="en-IN" sz="1200" b="1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Degrees of freedom</a:t>
                      </a:r>
                      <a:endParaRPr lang="en-IN" sz="1200" b="1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Mean Squares</a:t>
                      </a:r>
                      <a:endParaRPr lang="en-IN" sz="1200" b="1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</a:t>
                      </a:r>
                      <a:r>
                        <a:rPr lang="en-IN" sz="1200" b="1" baseline="-25000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IN" sz="1200" b="1" baseline="-250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636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Optimizer</a:t>
                      </a:r>
                      <a:endParaRPr lang="en-IN" sz="1200" b="1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6395.011456</a:t>
                      </a:r>
                      <a:endParaRPr lang="en-IN" sz="1200" b="0" u="none" strike="noStrike" dirty="0"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IN" sz="1200" b="0" u="none" strike="noStrike" dirty="0"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3197.505728</a:t>
                      </a:r>
                      <a:endParaRPr lang="en-IN" sz="1200" b="0" u="none" strike="noStrike" dirty="0"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87.432375</a:t>
                      </a:r>
                      <a:endParaRPr lang="en-IN" sz="1200" b="0" u="none" strike="noStrike" dirty="0"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636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Activation function</a:t>
                      </a:r>
                      <a:endParaRPr lang="en-IN" sz="1200" b="1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133.8481181</a:t>
                      </a:r>
                      <a:endParaRPr lang="en-IN" sz="1200" b="0" u="none" strike="noStrike" dirty="0"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IN" sz="1200" b="0" u="none" strike="noStrike" dirty="0"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66.92405906</a:t>
                      </a:r>
                      <a:endParaRPr lang="en-IN" sz="1200" b="0" u="none" strike="noStrike" dirty="0"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1.8299668</a:t>
                      </a:r>
                      <a:endParaRPr lang="en-IN" sz="1200" b="0" u="none" strike="noStrike" dirty="0"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636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Activation</a:t>
                      </a:r>
                      <a:r>
                        <a:rPr lang="en-IN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x </a:t>
                      </a:r>
                      <a:r>
                        <a:rPr lang="en-IN" sz="12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Optimizer</a:t>
                      </a:r>
                      <a:endParaRPr lang="en-IN" sz="12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245.5211622</a:t>
                      </a:r>
                      <a:endParaRPr lang="en-IN" sz="1200" b="0" u="none" strike="noStrike" dirty="0"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n-IN" sz="1200" b="0" u="none" strike="noStrike" dirty="0"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61.38029056</a:t>
                      </a:r>
                      <a:endParaRPr lang="en-IN" sz="1200" b="0" u="none" strike="noStrike" dirty="0"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1.6783784</a:t>
                      </a:r>
                      <a:endParaRPr lang="en-IN" sz="1200" b="0" u="none" strike="noStrike" dirty="0"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636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Error</a:t>
                      </a:r>
                      <a:endParaRPr lang="en-IN" sz="1200" b="1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329.1406815</a:t>
                      </a:r>
                      <a:endParaRPr lang="en-IN" sz="1200" b="0" u="none" strike="noStrike" dirty="0"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9</a:t>
                      </a:r>
                      <a:endParaRPr lang="en-IN" sz="1200" b="0" u="none" strike="noStrike" dirty="0"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endParaRPr lang="en-IN" sz="1200" b="0" u="none" strike="noStrike" dirty="0"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36.57118683</a:t>
                      </a:r>
                      <a:endParaRPr lang="en-IN" sz="1200" b="0" u="none" strike="noStrike" dirty="0"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IN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IN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IN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IN" sz="1200" b="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cs typeface="Times New Roman" panose="0202050305040509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IN" sz="1200" b="0" dirty="0"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IN" sz="1200" b="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9117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Total</a:t>
                      </a:r>
                      <a:endParaRPr lang="en-IN" sz="1200" b="1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endParaRPr lang="en-IN" sz="1200" b="1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7103.521418</a:t>
                      </a:r>
                      <a:endParaRPr lang="en-IN" sz="1200" b="0" u="none" strike="noStrike" dirty="0"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17</a:t>
                      </a:r>
                      <a:endParaRPr lang="en-IN" sz="1200" b="0" u="none" strike="noStrike" dirty="0"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68580" marR="68580" marT="0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68580" marR="68580" marT="0" marB="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82675" y="139959"/>
            <a:ext cx="11214100" cy="535531"/>
          </a:xfrm>
        </p:spPr>
        <p:txBody>
          <a:bodyPr/>
          <a:lstStyle/>
          <a:p>
            <a:r>
              <a:rPr lang="en-IN" sz="3200" b="1" dirty="0"/>
              <a:t>SUPPORT VECTOR MACHINE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33150" y="6367899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12" name="TextBox 11"/>
          <p:cNvSpPr txBox="1"/>
          <p:nvPr/>
        </p:nvSpPr>
        <p:spPr>
          <a:xfrm>
            <a:off x="539113" y="744407"/>
            <a:ext cx="103384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roboto"/>
              </a:rPr>
              <a:t>“Support Vector Machine” (SVM) is a supervised machine learning algorithm which can be used for both classification or regression challenges”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114" y="1724165"/>
            <a:ext cx="8195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Classification of food grains based on features namely </a:t>
            </a:r>
            <a:r>
              <a:rPr lang="en-IN" b="1" dirty="0">
                <a:solidFill>
                  <a:schemeClr val="bg1"/>
                </a:solidFill>
              </a:rPr>
              <a:t>‘damaged’ </a:t>
            </a:r>
            <a:r>
              <a:rPr lang="en-IN" dirty="0">
                <a:solidFill>
                  <a:schemeClr val="bg1"/>
                </a:solidFill>
              </a:rPr>
              <a:t>and </a:t>
            </a:r>
            <a:r>
              <a:rPr lang="en-IN" b="1" dirty="0">
                <a:solidFill>
                  <a:schemeClr val="bg1"/>
                </a:solidFill>
              </a:rPr>
              <a:t>‘discoloured’.</a:t>
            </a:r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ALGORITHM:</a:t>
            </a:r>
            <a:endParaRPr lang="en-IN" b="1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The SVM algorithm is deployed using </a:t>
            </a:r>
            <a:r>
              <a:rPr lang="en-IN" b="1" i="1" dirty="0">
                <a:solidFill>
                  <a:schemeClr val="bg1"/>
                </a:solidFill>
              </a:rPr>
              <a:t>JUPYTER NOTEBOOK OF ANACONDA(PYTHON).</a:t>
            </a:r>
            <a:endParaRPr lang="en-IN" b="1" i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113" y="1427118"/>
            <a:ext cx="490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PROBLEM STATEMENT: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9" t="40556" r="71542" b="30277"/>
          <a:stretch>
            <a:fillRect/>
          </a:stretch>
        </p:blipFill>
        <p:spPr>
          <a:xfrm>
            <a:off x="826292" y="4000668"/>
            <a:ext cx="2360613" cy="205470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45248" y="3631336"/>
            <a:ext cx="321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DATASET: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19560" y="3567252"/>
            <a:ext cx="348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CONFUSION MATRIX:</a:t>
            </a:r>
            <a:endParaRPr lang="en-IN" b="1" dirty="0">
              <a:solidFill>
                <a:schemeClr val="bg1"/>
              </a:solidFill>
            </a:endParaRPr>
          </a:p>
        </p:txBody>
      </p:sp>
      <p:graphicFrame>
        <p:nvGraphicFramePr>
          <p:cNvPr id="18" name="Table 13"/>
          <p:cNvGraphicFramePr>
            <a:graphicFrameLocks noGrp="1"/>
          </p:cNvGraphicFramePr>
          <p:nvPr/>
        </p:nvGraphicFramePr>
        <p:xfrm>
          <a:off x="5229223" y="4592334"/>
          <a:ext cx="2021998" cy="1463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0380"/>
                <a:gridCol w="507206"/>
                <a:gridCol w="507206"/>
                <a:gridCol w="507206"/>
              </a:tblGrid>
              <a:tr h="304991">
                <a:tc>
                  <a:txBody>
                    <a:bodyPr/>
                    <a:lstStyle/>
                    <a:p>
                      <a:r>
                        <a:rPr lang="en-IN" dirty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14404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04991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04991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4"/>
          <p:cNvGraphicFramePr>
            <a:graphicFrameLocks noGrp="1"/>
          </p:cNvGraphicFramePr>
          <p:nvPr/>
        </p:nvGraphicFramePr>
        <p:xfrm>
          <a:off x="5229223" y="4229733"/>
          <a:ext cx="20288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206"/>
                <a:gridCol w="507206"/>
                <a:gridCol w="507206"/>
                <a:gridCol w="50720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5"/>
          <p:cNvGraphicFramePr>
            <a:graphicFrameLocks noGrp="1"/>
          </p:cNvGraphicFramePr>
          <p:nvPr/>
        </p:nvGraphicFramePr>
        <p:xfrm>
          <a:off x="4848225" y="4592334"/>
          <a:ext cx="380998" cy="14630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380998"/>
              </a:tblGrid>
              <a:tr h="36576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319712" y="3880392"/>
            <a:ext cx="221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PREDICTED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90949" y="5139188"/>
            <a:ext cx="124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ACTUAL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48419" y="6091754"/>
            <a:ext cx="2109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ACCURACY:  0.89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3" y="3719476"/>
            <a:ext cx="3981451" cy="283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9582151" y="6488668"/>
            <a:ext cx="158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</a:rPr>
              <a:t>RbF</a:t>
            </a:r>
            <a:r>
              <a:rPr lang="en-IN" dirty="0">
                <a:solidFill>
                  <a:schemeClr val="bg1"/>
                </a:solidFill>
              </a:rPr>
              <a:t> kernel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26" name="Table 8"/>
          <p:cNvGraphicFramePr>
            <a:graphicFrameLocks noGrp="1"/>
          </p:cNvGraphicFramePr>
          <p:nvPr/>
        </p:nvGraphicFramePr>
        <p:xfrm>
          <a:off x="8353425" y="1416602"/>
          <a:ext cx="33655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750"/>
                <a:gridCol w="168275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Kernel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LINEAR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POLYNOMIAL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RBF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255318" y="3350144"/>
            <a:ext cx="322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Best SVM kernel: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Deployment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196" y="1165617"/>
            <a:ext cx="5083804" cy="52462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588" y="1825625"/>
            <a:ext cx="3342723" cy="33427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522741" y="525780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Output</a:t>
            </a:r>
            <a:endParaRPr lang="en-IN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7167" y="6411843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Python Application's User Interface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95325" y="3810061"/>
            <a:ext cx="10515600" cy="707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Data Description: </a:t>
            </a:r>
            <a:r>
              <a:rPr lang="en-IN" sz="2000" dirty="0"/>
              <a:t>Quantity of food grain(in MTs ) received by Tamil Nadu From Madhya Pradesh during the time period JANUARY 2020 to DECEMBER 2020.</a:t>
            </a:r>
            <a:endParaRPr lang="en-I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5325" y="616505"/>
            <a:ext cx="1029652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PREDICTION ALGORITHMS</a:t>
            </a:r>
            <a:endParaRPr lang="en-IN" sz="2800" b="1" dirty="0">
              <a:solidFill>
                <a:schemeClr val="bg1"/>
              </a:solidFill>
            </a:endParaRPr>
          </a:p>
          <a:p>
            <a:pPr algn="ctr"/>
            <a:endParaRPr lang="en-IN" sz="2800" b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</a:rPr>
              <a:t>ARIMA:  Auto Regressive Integrated Moving Average</a:t>
            </a:r>
            <a:endParaRPr lang="en-IN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</a:rPr>
              <a:t>LSTM:   Long Short Term Memory</a:t>
            </a:r>
            <a:endParaRPr lang="en-IN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</a:rPr>
              <a:t>GRU:    Gated Recurrent Unit</a:t>
            </a:r>
            <a:endParaRPr lang="en-IN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</a:rPr>
              <a:t>Neural Prophet</a:t>
            </a:r>
            <a:endParaRPr lang="en-IN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</a:rPr>
              <a:t>XG Boost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325" y="4679117"/>
            <a:ext cx="11239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PROBLEM STATEMENT: </a:t>
            </a:r>
            <a:r>
              <a:rPr lang="en-IN" sz="2000" dirty="0">
                <a:solidFill>
                  <a:schemeClr val="bg1"/>
                </a:solidFill>
              </a:rPr>
              <a:t>To predict the quantity of food grain (in MTs) received by Tamil Nadu From Madya Pradesh during the JANUARY 2021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10179</Words>
  <Application>WPS Presentation</Application>
  <PresentationFormat>Widescreen</PresentationFormat>
  <Paragraphs>777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6" baseType="lpstr">
      <vt:lpstr>Arial</vt:lpstr>
      <vt:lpstr>SimSun</vt:lpstr>
      <vt:lpstr>Wingdings</vt:lpstr>
      <vt:lpstr>Trebuchet MS</vt:lpstr>
      <vt:lpstr>Trade Gothic LT Pro</vt:lpstr>
      <vt:lpstr>苹方-简</vt:lpstr>
      <vt:lpstr>Tahoma</vt:lpstr>
      <vt:lpstr>Calibri</vt:lpstr>
      <vt:lpstr>Helvetica Neue</vt:lpstr>
      <vt:lpstr>Times New Roman</vt:lpstr>
      <vt:lpstr>roboto</vt:lpstr>
      <vt:lpstr>Thonburi</vt:lpstr>
      <vt:lpstr>geomanistregular</vt:lpstr>
      <vt:lpstr>微软雅黑</vt:lpstr>
      <vt:lpstr>汉仪旗黑</vt:lpstr>
      <vt:lpstr>Arial Unicode MS</vt:lpstr>
      <vt:lpstr>宋体-简</vt:lpstr>
      <vt:lpstr>Office Theme</vt:lpstr>
      <vt:lpstr>Department of Industrial Engineering College of Engineering Guindy, Anna University     CLASSIFICATION OF FOOD GRAIN AND  FORECASTING OF RAKES USING  MACHINE LEARNING AND  DEEP LEARNING TECHNIQUES</vt:lpstr>
      <vt:lpstr>Literature Review</vt:lpstr>
      <vt:lpstr>Food Corporation of India Dataset</vt:lpstr>
      <vt:lpstr>PowerPoint 演示文稿</vt:lpstr>
      <vt:lpstr>Single Factor Factorial Experiment on Machine Learning Algorithms</vt:lpstr>
      <vt:lpstr>Two Factor Factorial Experiment on Deep Learning Parameters</vt:lpstr>
      <vt:lpstr>SUPPORT VECTOR MACHINE</vt:lpstr>
      <vt:lpstr>Model Deployment</vt:lpstr>
      <vt:lpstr>PowerPoint 演示文稿</vt:lpstr>
      <vt:lpstr>PowerPoint 演示文稿</vt:lpstr>
      <vt:lpstr>PowerPoint 演示文稿</vt:lpstr>
      <vt:lpstr>PowerPoint 演示文稿</vt:lpstr>
      <vt:lpstr>LSTM(Long Short Term Memory)</vt:lpstr>
      <vt:lpstr>Model:</vt:lpstr>
      <vt:lpstr>    </vt:lpstr>
      <vt:lpstr>PowerPoint 演示文稿</vt:lpstr>
      <vt:lpstr>GRU(Gated Recurrent Unit) </vt:lpstr>
      <vt:lpstr>Conclusion: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Industrial Engineering College of Engineering Guindy   Food Grain Classification  and Offtake Forecasting  using Artificial Intelligence</dc:title>
  <dc:creator>Neelesh</dc:creator>
  <cp:lastModifiedBy>neeleshkarthikeyan</cp:lastModifiedBy>
  <cp:revision>39</cp:revision>
  <dcterms:created xsi:type="dcterms:W3CDTF">2022-05-09T16:47:10Z</dcterms:created>
  <dcterms:modified xsi:type="dcterms:W3CDTF">2022-05-09T16:47:10Z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KSOProductBuildVer">
    <vt:lpwstr>1033-3.2.0.6370</vt:lpwstr>
  </property>
</Properties>
</file>