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2e04be03b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2e04be03b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a9885c3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3a9885c3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3a9885c3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3a9885c3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3a9885c3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3a9885c3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a9885c35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3a9885c35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3a9885c35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3a9885c35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3a9885c3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3a9885c3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3a5ff8b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3a5ff8b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2e04bdd95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2e04bdd95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a5ff8b8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3a5ff8b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a9885c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a9885c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2e04bdd95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2e04bdd95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3a5ff8b8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3a5ff8b8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3b76244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3b76244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2e04bdd95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2e04bdd95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3a9885c3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3a9885c3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3a5ff8b8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3a5ff8b8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2e04bdd95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2e04bdd95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3a5ff8b8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3a5ff8b8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3a9885c35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3a9885c35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3a5ff8b8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3a5ff8b8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3a9885c3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3a9885c3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3a5ff8b8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3a5ff8b8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2e04bdd95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2e04bdd95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3a5ff8b8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3a5ff8b8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3a9885c3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3a9885c3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3a5ff8b8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3a5ff8b8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3a5ff8b8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3a5ff8b8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2e04bdd95_4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2e04bdd95_4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3a5ff8b8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3a5ff8b8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3a9885c35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3a9885c35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3a9885c3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3a9885c3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3a9885c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3a9885c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3a9885c35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3a9885c35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3a9885c3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3a9885c3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3a9885c3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3a9885c3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3a9885c3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3a9885c3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3a9885c3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3a9885c3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3a9885c3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3a9885c3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3a9885c3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3a9885c3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3a9885c35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3a9885c35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3b53252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3b53252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3a9885c3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3a9885c3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a9885c3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a9885c3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3a9885c3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3a9885c3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3a5ff8b8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3a5ff8b8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3a5ff8b8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83a5ff8b8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3a9885c3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83a9885c3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3a9885c3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3a9885c3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3a9885c35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83a9885c3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83a9885c35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83a9885c35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3a9885c35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83a9885c3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83a9885c35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83a9885c35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3a9885c35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3a9885c35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a9885c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3a9885c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3a9885c35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83a9885c3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83a9885c35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83a9885c35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3a5ff8b8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83a5ff8b8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3a5ff8b8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3a5ff8b8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83b76244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83b76244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3a5ff8b8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83a5ff8b8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3a5ff8b8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83a5ff8b8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3a9885c3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3a9885c3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2e04be03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2e04be03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a9885c3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a9885c3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3.png"/><Relationship Id="rId4" Type="http://schemas.openxmlformats.org/officeDocument/2006/relationships/hyperlink" Target="https://support.google.com/docs/answer/9142593?hl=en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link.springer.com/article/10.1186/s12885-019-5392-z#auth-1" TargetMode="External"/><Relationship Id="rId4" Type="http://schemas.openxmlformats.org/officeDocument/2006/relationships/image" Target="../media/image4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2.png"/><Relationship Id="rId4" Type="http://schemas.openxmlformats.org/officeDocument/2006/relationships/hyperlink" Target="https://link.springer.com/article/10.1186/s12885-019-5392-z#auth-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8.png"/><Relationship Id="rId4" Type="http://schemas.openxmlformats.org/officeDocument/2006/relationships/hyperlink" Target="https://link.springer.com/article/10.1186/s12885-019-5392-z#auth-1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datavizproject.com/data-type/dendrogram/" TargetMode="External"/><Relationship Id="rId4" Type="http://schemas.openxmlformats.org/officeDocument/2006/relationships/image" Target="../media/image6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lvdmaaten.github.io/tsne/" TargetMode="External"/><Relationship Id="rId4" Type="http://schemas.openxmlformats.org/officeDocument/2006/relationships/hyperlink" Target="https://link.springer.com/article/10.1186/s12885-019-5392-z#auth-1" TargetMode="External"/><Relationship Id="rId5" Type="http://schemas.openxmlformats.org/officeDocument/2006/relationships/image" Target="../media/image5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9.png"/><Relationship Id="rId4" Type="http://schemas.openxmlformats.org/officeDocument/2006/relationships/image" Target="../media/image5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1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Graphs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Amit Sethi, faculty, IIT  Bombay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Sudhakar Kumar, student, IIT Bombay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SHALA2020.GITHUB.IO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2020.04.20 :: 21:00 UTC+5:30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Axis titles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Adding info 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Beautifying		Highlighting	Advanced graphs	What to use</a:t>
            </a:r>
            <a:endParaRPr/>
          </a:p>
        </p:txBody>
      </p:sp>
      <p:pic>
        <p:nvPicPr>
          <p:cNvPr id="121" name="Google Shape;121;p22" title="audience_score vs. critics_scor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498" y="1322525"/>
            <a:ext cx="5933004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Axis units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compare two metrics among several samples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Adding info 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Beautifying		Highlighting	Advanced graphs	What to use</a:t>
            </a:r>
            <a:endParaRPr/>
          </a:p>
        </p:txBody>
      </p:sp>
      <p:pic>
        <p:nvPicPr>
          <p:cNvPr id="129" name="Google Shape;129;p23" title="T20 versus One-day performa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500" y="1322525"/>
            <a:ext cx="5045100" cy="3119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lines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compare two metrics among several samples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Adding info 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Beautifying		Highlighting	Advanced graphs	What to use</a:t>
            </a:r>
            <a:endParaRPr/>
          </a:p>
        </p:txBody>
      </p:sp>
      <p:pic>
        <p:nvPicPr>
          <p:cNvPr id="137" name="Google Shape;137;p24" title="Bears and Dolphi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500" y="1322525"/>
            <a:ext cx="5045100" cy="3119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Legend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Adding info 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Beautifying		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 title="Points scored by In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350" y="1238650"/>
            <a:ext cx="5933004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bars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304875"/>
            <a:ext cx="1903800" cy="15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compare two metrics among several samples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Adding info 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Beautifying		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 title="Bears and Dolphi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225" y="749975"/>
            <a:ext cx="6758199" cy="41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304875"/>
            <a:ext cx="241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compare two metrics among several samples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Adding info 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Beautifying		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 title="T20 versus One-day performa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275" y="1322525"/>
            <a:ext cx="5899326" cy="36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Legibility of fonts</a:t>
            </a: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</a:t>
            </a:r>
            <a:r>
              <a:rPr lang="en">
                <a:solidFill>
                  <a:srgbClr val="999999"/>
                </a:solidFill>
              </a:rPr>
              <a:t>	</a:t>
            </a:r>
            <a:r>
              <a:rPr b="1" lang="en"/>
              <a:t>Beautifying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Highlighting	Advanced graphs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67" name="Google Shape;167;p28" title="20-20 and One-da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Legibility of fonts</a:t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/>
              <a:t>Beautifying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74" name="Google Shape;174;p29" title="20-20 and One-da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 title="20-20 and One-da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773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of fonts</a:t>
            </a:r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/>
              <a:t>Beautifying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82" name="Google Shape;182;p30" title="Points of top four teams in 20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of fonts</a:t>
            </a:r>
            <a:endParaRPr/>
          </a:p>
        </p:txBody>
      </p:sp>
      <p:sp>
        <p:nvSpPr>
          <p:cNvPr id="188" name="Google Shape;188;p31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/>
              <a:t>Beautifying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89" name="Google Shape;189;p31" title="20-20 and One-da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773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 title="Points of top four teams in 20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and draw basic graph types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information to graphs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Beautify graphs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Highlight your message in graphs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and draw advanced graph types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 between different types of graph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to ink ratio (adding whitespace)</a:t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/>
              <a:t>Beautifying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97" name="Google Shape;197;p32" title="India's Performance in the Last Few Ye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to ink ratio (adding whitespace)</a:t>
            </a:r>
            <a:endParaRPr/>
          </a:p>
        </p:txBody>
      </p:sp>
      <p:sp>
        <p:nvSpPr>
          <p:cNvPr id="203" name="Google Shape;203;p33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/>
              <a:t>Beautifying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04" name="Google Shape;204;p33" title="India's Performance in the Last Few Ye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 title="India's Performance in the Last Few Year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773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to ink ratio (adding whitespace)</a:t>
            </a:r>
            <a:endParaRPr/>
          </a:p>
        </p:txBody>
      </p:sp>
      <p:sp>
        <p:nvSpPr>
          <p:cNvPr id="211" name="Google Shape;211;p34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/>
              <a:t>Beautifying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12" name="Google Shape;212;p34" title="India's Performance in the Last Few Ye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 title="India's Performance in the Last Few Year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073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to ink ratio (adding whitespace)</a:t>
            </a:r>
            <a:endParaRPr/>
          </a:p>
        </p:txBody>
      </p:sp>
      <p:sp>
        <p:nvSpPr>
          <p:cNvPr id="219" name="Google Shape;219;p35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/>
              <a:t>Beautifying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20" name="Google Shape;220;p35" title="India's Performance in the Last Few Ye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 title="India's Performance in the Last Few Year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773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color</a:t>
            </a:r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>
                <a:solidFill>
                  <a:schemeClr val="dk1"/>
                </a:solidFill>
              </a:rPr>
              <a:t>Beautifying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6" title="T20 Performance in 2015 Compa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color</a:t>
            </a:r>
            <a:endParaRPr/>
          </a:p>
        </p:txBody>
      </p:sp>
      <p:sp>
        <p:nvSpPr>
          <p:cNvPr id="234" name="Google Shape;234;p37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>
                <a:solidFill>
                  <a:schemeClr val="dk1"/>
                </a:solidFill>
              </a:rPr>
              <a:t>Beautifying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7" title="T20 Performance in 2015 Compa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7" title="T20 Performance in 2015 Compa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773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color</a:t>
            </a:r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>
                <a:solidFill>
                  <a:schemeClr val="dk1"/>
                </a:solidFill>
              </a:rPr>
              <a:t>Beautifying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8" title="T20 Performance in 2015 Compa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46" y="11701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color</a:t>
            </a:r>
            <a:endParaRPr/>
          </a:p>
        </p:txBody>
      </p:sp>
      <p:sp>
        <p:nvSpPr>
          <p:cNvPr id="249" name="Google Shape;249;p39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>
                <a:solidFill>
                  <a:schemeClr val="dk1"/>
                </a:solidFill>
              </a:rPr>
              <a:t>Beautifying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9" title="T20 Performance in 2015 Compa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46" y="1170125"/>
            <a:ext cx="409377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 title="T20 Performance in 2015 Compa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293" y="1162450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257" name="Google Shape;257;p40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</a:t>
            </a:r>
            <a:r>
              <a:rPr lang="en">
                <a:solidFill>
                  <a:srgbClr val="999999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Beautifying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Highlighting	Advanced graphs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0" title="T20 Performance in 2015 Compa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264" name="Google Shape;264;p41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>
                <a:solidFill>
                  <a:schemeClr val="dk1"/>
                </a:solidFill>
              </a:rPr>
              <a:t>Beautifying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1" title="T20 Performance in 2015 Compa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 title="T20 Performance in 2015 Compa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773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graph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81075"/>
            <a:ext cx="282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for comparing nominal entities</a:t>
            </a:r>
            <a:endParaRPr/>
          </a:p>
        </p:txBody>
      </p:sp>
      <p:pic>
        <p:nvPicPr>
          <p:cNvPr id="68" name="Google Shape;68;p15" title="Points scored in 20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400" y="1398725"/>
            <a:ext cx="5707200" cy="352895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graphs</a:t>
            </a:r>
            <a:r>
              <a:rPr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</a:t>
            </a:r>
            <a:r>
              <a:rPr lang="en">
                <a:solidFill>
                  <a:srgbClr val="999999"/>
                </a:solidFill>
              </a:rPr>
              <a:t>	Beautifying		Highlighting	Advanced graphs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alphabetically or by value?</a:t>
            </a:r>
            <a:endParaRPr/>
          </a:p>
        </p:txBody>
      </p:sp>
      <p:sp>
        <p:nvSpPr>
          <p:cNvPr id="272" name="Google Shape;272;p42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>
                <a:solidFill>
                  <a:schemeClr val="dk1"/>
                </a:solidFill>
              </a:rPr>
              <a:t>Beautifying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42" title="Civil serices have high job satisfa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725" y="1467250"/>
            <a:ext cx="4366144" cy="333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2" title="Civil serices have high job satisfac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0" y="1467250"/>
            <a:ext cx="4366175" cy="333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3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</a:t>
            </a:r>
            <a:r>
              <a:rPr b="1" lang="en">
                <a:solidFill>
                  <a:schemeClr val="dk1"/>
                </a:solidFill>
              </a:rPr>
              <a:t>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3" title="India's Performance in the Last Few Ye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23" y="132457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4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</a:t>
            </a:r>
            <a:r>
              <a:rPr b="1" lang="en">
                <a:solidFill>
                  <a:schemeClr val="dk1"/>
                </a:solidFill>
              </a:rPr>
              <a:t>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44" title="India's Performance in the Last Few Ye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798" y="1237075"/>
            <a:ext cx="409377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 title="India's Performance in the Last Few Ye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23" y="1324575"/>
            <a:ext cx="4093773" cy="366857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4"/>
          <p:cNvSpPr/>
          <p:nvPr/>
        </p:nvSpPr>
        <p:spPr>
          <a:xfrm>
            <a:off x="7777625" y="2015850"/>
            <a:ext cx="360900" cy="2810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4"/>
          <p:cNvSpPr txBox="1"/>
          <p:nvPr/>
        </p:nvSpPr>
        <p:spPr>
          <a:xfrm>
            <a:off x="4809175" y="1324575"/>
            <a:ext cx="4273800" cy="37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India’s performance dipped when Tendulkar retired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Call-outs and pointers</a:t>
            </a:r>
            <a:endParaRPr/>
          </a:p>
        </p:txBody>
      </p:sp>
      <p:sp>
        <p:nvSpPr>
          <p:cNvPr id="297" name="Google Shape;297;p45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</a:t>
            </a:r>
            <a:r>
              <a:rPr b="1" lang="en">
                <a:solidFill>
                  <a:schemeClr val="dk1"/>
                </a:solidFill>
              </a:rPr>
              <a:t>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45" title="India's Performance in the Last Few Ye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798" y="1237075"/>
            <a:ext cx="409377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5" title="India's Performance in the Last Few Ye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23" y="1324575"/>
            <a:ext cx="4093773" cy="366857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5"/>
          <p:cNvSpPr/>
          <p:nvPr/>
        </p:nvSpPr>
        <p:spPr>
          <a:xfrm>
            <a:off x="7540250" y="2139275"/>
            <a:ext cx="1120500" cy="607800"/>
          </a:xfrm>
          <a:prstGeom prst="wedgeRoundRectCallout">
            <a:avLst>
              <a:gd fmla="val -12715" name="adj1"/>
              <a:gd fmla="val 15621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Tendulkar Retired</a:t>
            </a:r>
            <a:endParaRPr i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color</a:t>
            </a:r>
            <a:endParaRPr/>
          </a:p>
        </p:txBody>
      </p:sp>
      <p:sp>
        <p:nvSpPr>
          <p:cNvPr id="306" name="Google Shape;306;p46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</a:t>
            </a:r>
            <a:r>
              <a:rPr b="1" lang="en">
                <a:solidFill>
                  <a:schemeClr val="dk1"/>
                </a:solidFill>
              </a:rPr>
              <a:t>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46" title="Civil service has high job satisfa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2525"/>
            <a:ext cx="4419599" cy="3373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color</a:t>
            </a:r>
            <a:endParaRPr/>
          </a:p>
        </p:txBody>
      </p:sp>
      <p:sp>
        <p:nvSpPr>
          <p:cNvPr id="313" name="Google Shape;313;p47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</a:t>
            </a:r>
            <a:r>
              <a:rPr b="1" lang="en">
                <a:solidFill>
                  <a:schemeClr val="dk1"/>
                </a:solidFill>
              </a:rPr>
              <a:t>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7" title="Civil service has high job satisfa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2525"/>
            <a:ext cx="4419599" cy="3373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7" title="Civil service has high job satisfac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367" y="1322500"/>
            <a:ext cx="4419633" cy="337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 with a breakout</a:t>
            </a:r>
            <a:endParaRPr/>
          </a:p>
        </p:txBody>
      </p:sp>
      <p:sp>
        <p:nvSpPr>
          <p:cNvPr id="321" name="Google Shape;321;p48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</a:t>
            </a:r>
            <a:r>
              <a:rPr b="1" lang="en">
                <a:solidFill>
                  <a:schemeClr val="dk1"/>
                </a:solidFill>
              </a:rPr>
              <a:t>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8" title="Two-wheelers form the bulk of traffic at Byculla Jn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9" y="1550650"/>
            <a:ext cx="4266701" cy="325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 with a breakout</a:t>
            </a:r>
            <a:endParaRPr/>
          </a:p>
        </p:txBody>
      </p:sp>
      <p:sp>
        <p:nvSpPr>
          <p:cNvPr id="328" name="Google Shape;328;p49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</a:t>
            </a:r>
            <a:r>
              <a:rPr b="1" lang="en">
                <a:solidFill>
                  <a:schemeClr val="dk1"/>
                </a:solidFill>
              </a:rPr>
              <a:t>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49" title="Two-wheelers form the bulk of traffic at Byculla Jn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900" y="1341500"/>
            <a:ext cx="480573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9" title="Two-wheelers form the bulk of traffic at Byculla Jn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9" y="1550650"/>
            <a:ext cx="4266701" cy="325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</a:t>
            </a:r>
            <a:endParaRPr/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compare two metrics among several samples</a:t>
            </a:r>
            <a:endParaRPr/>
          </a:p>
        </p:txBody>
      </p:sp>
      <p:sp>
        <p:nvSpPr>
          <p:cNvPr id="337" name="Google Shape;337;p50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</a:t>
            </a:r>
            <a:r>
              <a:rPr lang="en">
                <a:solidFill>
                  <a:srgbClr val="999999"/>
                </a:solidFill>
              </a:rPr>
              <a:t>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50" title="Histogram of runtim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070" y="1391050"/>
            <a:ext cx="5385831" cy="333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Stacked bar</a:t>
            </a:r>
            <a:endParaRPr/>
          </a:p>
        </p:txBody>
      </p:sp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compare two metrics among several samples</a:t>
            </a:r>
            <a:endParaRPr/>
          </a:p>
        </p:txBody>
      </p:sp>
      <p:sp>
        <p:nvSpPr>
          <p:cNvPr id="345" name="Google Shape;345;p51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51" title="Leavers and Staye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500" y="1322525"/>
            <a:ext cx="5045100" cy="3119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04875"/>
            <a:ext cx="282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for temporal order</a:t>
            </a:r>
            <a:endParaRPr/>
          </a:p>
        </p:txBody>
      </p:sp>
      <p:pic>
        <p:nvPicPr>
          <p:cNvPr id="76" name="Google Shape;76;p16" title="Points scored by In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400" y="1322525"/>
            <a:ext cx="5707200" cy="352895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graphs</a:t>
            </a:r>
            <a:r>
              <a:rPr lang="en">
                <a:solidFill>
                  <a:srgbClr val="999999"/>
                </a:solidFill>
              </a:rPr>
              <a:t>	Adding info 	Beautifying		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 </a:t>
            </a:r>
            <a:r>
              <a:rPr lang="en"/>
              <a:t>Stacked bar</a:t>
            </a:r>
            <a:endParaRPr/>
          </a:p>
        </p:txBody>
      </p:sp>
      <p:sp>
        <p:nvSpPr>
          <p:cNvPr id="352" name="Google Shape;352;p52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compare two metrics among several samples</a:t>
            </a:r>
            <a:endParaRPr/>
          </a:p>
        </p:txBody>
      </p:sp>
      <p:sp>
        <p:nvSpPr>
          <p:cNvPr id="353" name="Google Shape;353;p52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</a:t>
            </a:r>
            <a:r>
              <a:rPr lang="en">
                <a:solidFill>
                  <a:srgbClr val="999999"/>
                </a:solidFill>
              </a:rPr>
              <a:t>	Beautifying		Highlighting</a:t>
            </a:r>
            <a:r>
              <a:rPr lang="en"/>
              <a:t>	</a:t>
            </a:r>
            <a:r>
              <a:rPr b="1" lang="en"/>
              <a:t>Advanced graphs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354" name="Google Shape;354;p52" title="Leavers and Staye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500" y="1322525"/>
            <a:ext cx="5045100" cy="3119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chart</a:t>
            </a:r>
            <a:endParaRPr/>
          </a:p>
        </p:txBody>
      </p:sp>
      <p:sp>
        <p:nvSpPr>
          <p:cNvPr id="360" name="Google Shape;360;p53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Like bar chart, but rotated 90 degrees; always for nominal categories</a:t>
            </a:r>
            <a:endParaRPr/>
          </a:p>
        </p:txBody>
      </p:sp>
      <p:sp>
        <p:nvSpPr>
          <p:cNvPr id="361" name="Google Shape;361;p53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53" title="Civil service has high job satisfa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56" y="838750"/>
            <a:ext cx="5285619" cy="403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</a:t>
            </a:r>
            <a:r>
              <a:rPr lang="en"/>
              <a:t>chart</a:t>
            </a:r>
            <a:endParaRPr/>
          </a:p>
        </p:txBody>
      </p:sp>
      <p:sp>
        <p:nvSpPr>
          <p:cNvPr id="368" name="Google Shape;368;p54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Can be used to compare two histograms</a:t>
            </a:r>
            <a:endParaRPr/>
          </a:p>
        </p:txBody>
      </p:sp>
      <p:sp>
        <p:nvSpPr>
          <p:cNvPr id="369" name="Google Shape;369;p54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54" title="Bears, Dolphins and Whal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500" y="1322525"/>
            <a:ext cx="5045100" cy="3119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distribution function</a:t>
            </a:r>
            <a:endParaRPr/>
          </a:p>
        </p:txBody>
      </p:sp>
      <p:sp>
        <p:nvSpPr>
          <p:cNvPr id="376" name="Google Shape;376;p55"/>
          <p:cNvSpPr txBox="1"/>
          <p:nvPr>
            <p:ph idx="1" type="body"/>
          </p:nvPr>
        </p:nvSpPr>
        <p:spPr>
          <a:xfrm>
            <a:off x="294250" y="1170125"/>
            <a:ext cx="87279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 be used to compare two distributions; non-decreasing and goes from 0 to 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5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</a:t>
            </a:r>
            <a:r>
              <a:rPr lang="en">
                <a:solidFill>
                  <a:srgbClr val="999999"/>
                </a:solidFill>
              </a:rPr>
              <a:t>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45" y="1705850"/>
            <a:ext cx="4577981" cy="31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5"/>
          <p:cNvSpPr txBox="1"/>
          <p:nvPr/>
        </p:nvSpPr>
        <p:spPr>
          <a:xfrm>
            <a:off x="139825" y="4777025"/>
            <a:ext cx="8832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Sources: deepai.org; “A Hybrid Localization Algorithm Based on TOF and TDOA for Asynchronous Wireless Sensor Networks.” Wang et al. IEEE Access, 2019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380" name="Google Shape;38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6450" y="1631325"/>
            <a:ext cx="3785774" cy="2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and line chart with dual y-axis</a:t>
            </a:r>
            <a:endParaRPr/>
          </a:p>
        </p:txBody>
      </p:sp>
      <p:sp>
        <p:nvSpPr>
          <p:cNvPr id="386" name="Google Shape;386;p56"/>
          <p:cNvSpPr txBox="1"/>
          <p:nvPr>
            <p:ph idx="1" type="body"/>
          </p:nvPr>
        </p:nvSpPr>
        <p:spPr>
          <a:xfrm>
            <a:off x="311700" y="1304875"/>
            <a:ext cx="30315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compare two metrics among several samples</a:t>
            </a:r>
            <a:endParaRPr sz="1000"/>
          </a:p>
        </p:txBody>
      </p:sp>
      <p:sp>
        <p:nvSpPr>
          <p:cNvPr id="387" name="Google Shape;387;p56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350" y="1322525"/>
            <a:ext cx="5731650" cy="328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6"/>
          <p:cNvSpPr txBox="1"/>
          <p:nvPr/>
        </p:nvSpPr>
        <p:spPr>
          <a:xfrm>
            <a:off x="0" y="4829400"/>
            <a:ext cx="4911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Source: </a:t>
            </a:r>
            <a:r>
              <a:rPr lang="en" sz="1000" u="sng">
                <a:solidFill>
                  <a:schemeClr val="accent5"/>
                </a:solidFill>
                <a:hlinkClick r:id="rId4"/>
              </a:rPr>
              <a:t>https://support.google.com/docs/answer/9142593?hl=en</a:t>
            </a:r>
            <a:r>
              <a:rPr lang="en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Doughnut chart</a:t>
            </a:r>
            <a:endParaRPr/>
          </a:p>
        </p:txBody>
      </p:sp>
      <p:sp>
        <p:nvSpPr>
          <p:cNvPr id="395" name="Google Shape;395;p57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Like a pie chart, but with a hole in the middle</a:t>
            </a:r>
            <a:endParaRPr/>
          </a:p>
        </p:txBody>
      </p:sp>
      <p:sp>
        <p:nvSpPr>
          <p:cNvPr id="396" name="Google Shape;396;p57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57" title="Contribution vs. Sta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500" y="1322525"/>
            <a:ext cx="5045100" cy="3119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 charts, e.g. pie and stacked chart</a:t>
            </a:r>
            <a:endParaRPr/>
          </a:p>
        </p:txBody>
      </p:sp>
      <p:sp>
        <p:nvSpPr>
          <p:cNvPr id="403" name="Google Shape;403;p58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Show breakup of something using a pie, and then take one component and break it further using a bar</a:t>
            </a:r>
            <a:endParaRPr sz="1000"/>
          </a:p>
        </p:txBody>
      </p:sp>
      <p:sp>
        <p:nvSpPr>
          <p:cNvPr id="404" name="Google Shape;404;p58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500" y="1551125"/>
            <a:ext cx="45720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8"/>
          <p:cNvSpPr txBox="1"/>
          <p:nvPr/>
        </p:nvSpPr>
        <p:spPr>
          <a:xfrm>
            <a:off x="5242350" y="1304875"/>
            <a:ext cx="24024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Fruits sold in March 2020</a:t>
            </a:r>
            <a:endParaRPr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chart</a:t>
            </a:r>
            <a:endParaRPr/>
          </a:p>
        </p:txBody>
      </p:sp>
      <p:sp>
        <p:nvSpPr>
          <p:cNvPr id="412" name="Google Shape;412;p59"/>
          <p:cNvSpPr txBox="1"/>
          <p:nvPr>
            <p:ph idx="1" type="body"/>
          </p:nvPr>
        </p:nvSpPr>
        <p:spPr>
          <a:xfrm>
            <a:off x="311700" y="1304875"/>
            <a:ext cx="34824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 with a third variable for size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9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100" y="1170125"/>
            <a:ext cx="5132700" cy="3571504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9"/>
          <p:cNvSpPr txBox="1"/>
          <p:nvPr/>
        </p:nvSpPr>
        <p:spPr>
          <a:xfrm>
            <a:off x="85450" y="4736775"/>
            <a:ext cx="8916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Data </a:t>
            </a:r>
            <a:r>
              <a:rPr i="1" lang="en" sz="900"/>
              <a:t>Source: Wikipedia.org</a:t>
            </a:r>
            <a:endParaRPr i="1" sz="9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(or Kaplan-Meier) curves</a:t>
            </a:r>
            <a:endParaRPr/>
          </a:p>
        </p:txBody>
      </p:sp>
      <p:sp>
        <p:nvSpPr>
          <p:cNvPr id="421" name="Google Shape;421;p60"/>
          <p:cNvSpPr txBox="1"/>
          <p:nvPr>
            <p:ph idx="1" type="body"/>
          </p:nvPr>
        </p:nvSpPr>
        <p:spPr>
          <a:xfrm>
            <a:off x="311700" y="11524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show when failure occurs</a:t>
            </a:r>
            <a:endParaRPr/>
          </a:p>
        </p:txBody>
      </p:sp>
      <p:sp>
        <p:nvSpPr>
          <p:cNvPr id="422" name="Google Shape;422;p60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0"/>
          <p:cNvSpPr txBox="1"/>
          <p:nvPr/>
        </p:nvSpPr>
        <p:spPr>
          <a:xfrm>
            <a:off x="85450" y="4736775"/>
            <a:ext cx="8916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Source: “Quantification of intrinsic subtype ambiguity in Luminal A breast cancer and its relationship to clinical outcomes” by </a:t>
            </a:r>
            <a:r>
              <a:rPr i="1" lang="en" sz="900">
                <a:uFill>
                  <a:noFill/>
                </a:uFill>
                <a:hlinkClick r:id="rId3"/>
              </a:rPr>
              <a:t>Kumar</a:t>
            </a:r>
            <a:r>
              <a:rPr i="1" lang="en" sz="900"/>
              <a:t>, Zhao, Bhaumik, Sethi, Gann, in BMC Cancer 2019</a:t>
            </a:r>
            <a:endParaRPr i="1" sz="900"/>
          </a:p>
        </p:txBody>
      </p:sp>
      <p:pic>
        <p:nvPicPr>
          <p:cNvPr id="424" name="Google Shape;42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775" y="1776600"/>
            <a:ext cx="6867526" cy="27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and whiskers plot</a:t>
            </a:r>
            <a:endParaRPr/>
          </a:p>
        </p:txBody>
      </p:sp>
      <p:sp>
        <p:nvSpPr>
          <p:cNvPr id="430" name="Google Shape;430;p61"/>
          <p:cNvSpPr txBox="1"/>
          <p:nvPr>
            <p:ph idx="1" type="body"/>
          </p:nvPr>
        </p:nvSpPr>
        <p:spPr>
          <a:xfrm>
            <a:off x="311700" y="11524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show slices of a distribution</a:t>
            </a:r>
            <a:endParaRPr/>
          </a:p>
        </p:txBody>
      </p:sp>
      <p:sp>
        <p:nvSpPr>
          <p:cNvPr id="431" name="Google Shape;431;p61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625" y="1703525"/>
            <a:ext cx="6310551" cy="32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61"/>
          <p:cNvSpPr txBox="1"/>
          <p:nvPr/>
        </p:nvSpPr>
        <p:spPr>
          <a:xfrm>
            <a:off x="85450" y="3898100"/>
            <a:ext cx="28020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Sources: </a:t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“Quantification of intrinsic subtype ambiguity in Luminal A breast cancer and its relationship to clinical outcomes” by </a:t>
            </a:r>
            <a:r>
              <a:rPr i="1" lang="en" sz="900">
                <a:uFill>
                  <a:noFill/>
                </a:uFill>
                <a:hlinkClick r:id="rId4"/>
              </a:rPr>
              <a:t>Kumar</a:t>
            </a:r>
            <a:r>
              <a:rPr i="1" lang="en" sz="900"/>
              <a:t>, Zhao, Bhaumik, Sethi, Gann, in BMC Cancer 2019</a:t>
            </a:r>
            <a:endParaRPr i="1"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304875"/>
            <a:ext cx="279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represent proportions</a:t>
            </a:r>
            <a:endParaRPr/>
          </a:p>
        </p:txBody>
      </p:sp>
      <p:pic>
        <p:nvPicPr>
          <p:cNvPr id="84" name="Google Shape;84;p17" title="Type of Traffic at Byculla Jn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800" y="1322525"/>
            <a:ext cx="5734800" cy="354601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graphs</a:t>
            </a:r>
            <a:r>
              <a:rPr lang="en">
                <a:solidFill>
                  <a:srgbClr val="999999"/>
                </a:solidFill>
              </a:rPr>
              <a:t>	Adding info 	Beautifying		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Violin</a:t>
            </a:r>
            <a:r>
              <a:rPr lang="en"/>
              <a:t> plot</a:t>
            </a:r>
            <a:endParaRPr/>
          </a:p>
        </p:txBody>
      </p:sp>
      <p:sp>
        <p:nvSpPr>
          <p:cNvPr id="439" name="Google Shape;439;p62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show several distributions together</a:t>
            </a:r>
            <a:endParaRPr/>
          </a:p>
        </p:txBody>
      </p:sp>
      <p:sp>
        <p:nvSpPr>
          <p:cNvPr id="440" name="Google Shape;440;p62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2"/>
          <p:cNvSpPr txBox="1"/>
          <p:nvPr/>
        </p:nvSpPr>
        <p:spPr>
          <a:xfrm>
            <a:off x="151925" y="4692600"/>
            <a:ext cx="5945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Source: </a:t>
            </a:r>
            <a:r>
              <a:rPr i="1" lang="en" sz="900"/>
              <a:t>https://seaborn.pydata.org/generated/seaborn.violinplot.html</a:t>
            </a:r>
            <a:endParaRPr i="1" sz="900"/>
          </a:p>
        </p:txBody>
      </p:sp>
      <p:pic>
        <p:nvPicPr>
          <p:cNvPr id="442" name="Google Shape;44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950" y="714025"/>
            <a:ext cx="5343000" cy="4007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Radar or spider chart</a:t>
            </a:r>
            <a:endParaRPr/>
          </a:p>
        </p:txBody>
      </p:sp>
      <p:sp>
        <p:nvSpPr>
          <p:cNvPr id="448" name="Google Shape;448;p63"/>
          <p:cNvSpPr txBox="1"/>
          <p:nvPr>
            <p:ph idx="1" type="body"/>
          </p:nvPr>
        </p:nvSpPr>
        <p:spPr>
          <a:xfrm>
            <a:off x="311700" y="1076275"/>
            <a:ext cx="8301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compare several metrics together instead of having many bars</a:t>
            </a:r>
            <a:endParaRPr/>
          </a:p>
        </p:txBody>
      </p:sp>
      <p:sp>
        <p:nvSpPr>
          <p:cNvPr id="449" name="Google Shape;449;p63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63" title="Comparison of student feedbac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1875"/>
            <a:ext cx="4044174" cy="35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3" title="Comparison of student feedback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700" y="1511875"/>
            <a:ext cx="4398748" cy="35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Radar or spider chart</a:t>
            </a:r>
            <a:endParaRPr/>
          </a:p>
        </p:txBody>
      </p:sp>
      <p:sp>
        <p:nvSpPr>
          <p:cNvPr id="457" name="Google Shape;457;p64"/>
          <p:cNvSpPr txBox="1"/>
          <p:nvPr>
            <p:ph idx="1" type="body"/>
          </p:nvPr>
        </p:nvSpPr>
        <p:spPr>
          <a:xfrm>
            <a:off x="311700" y="1076275"/>
            <a:ext cx="8301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compare several metrics together instead of having many bars</a:t>
            </a:r>
            <a:endParaRPr/>
          </a:p>
        </p:txBody>
      </p:sp>
      <p:sp>
        <p:nvSpPr>
          <p:cNvPr id="458" name="Google Shape;458;p64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9" name="Google Shape;459;p64" title="Comparison of student feedbac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1875"/>
            <a:ext cx="4044174" cy="35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64" title="Ram seems to be the best teacher overal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100" y="1511875"/>
            <a:ext cx="4044176" cy="35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chart</a:t>
            </a:r>
            <a:endParaRPr/>
          </a:p>
        </p:txBody>
      </p:sp>
      <p:sp>
        <p:nvSpPr>
          <p:cNvPr id="466" name="Google Shape;466;p65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show parts of a whole</a:t>
            </a:r>
            <a:endParaRPr/>
          </a:p>
        </p:txBody>
      </p:sp>
      <p:sp>
        <p:nvSpPr>
          <p:cNvPr id="467" name="Google Shape;467;p65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075" y="1284825"/>
            <a:ext cx="5700975" cy="34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65"/>
          <p:cNvSpPr txBox="1"/>
          <p:nvPr/>
        </p:nvSpPr>
        <p:spPr>
          <a:xfrm>
            <a:off x="151925" y="4692600"/>
            <a:ext cx="5945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Source: </a:t>
            </a:r>
            <a:r>
              <a:rPr i="1" lang="en" sz="900"/>
              <a:t>https://en.wikipedia.org/wiki/Waterfall_chart</a:t>
            </a:r>
            <a:endParaRPr i="1" sz="9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75" name="Google Shape;475;p66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show timelines</a:t>
            </a:r>
            <a:endParaRPr/>
          </a:p>
        </p:txBody>
      </p:sp>
      <p:sp>
        <p:nvSpPr>
          <p:cNvPr id="476" name="Google Shape;476;p66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425" y="725025"/>
            <a:ext cx="6211973" cy="41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6"/>
          <p:cNvSpPr txBox="1"/>
          <p:nvPr/>
        </p:nvSpPr>
        <p:spPr>
          <a:xfrm>
            <a:off x="151925" y="4692600"/>
            <a:ext cx="5945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Source: </a:t>
            </a:r>
            <a:r>
              <a:rPr i="1" lang="en" sz="900"/>
              <a:t>https://en.wikipedia.org/wiki/Gantt_chart</a:t>
            </a:r>
            <a:endParaRPr i="1" sz="9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Pair-wise comparison</a:t>
            </a:r>
            <a:endParaRPr/>
          </a:p>
        </p:txBody>
      </p:sp>
      <p:sp>
        <p:nvSpPr>
          <p:cNvPr id="484" name="Google Shape;484;p67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5" name="Google Shape;48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1571"/>
            <a:ext cx="9144002" cy="2297558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7"/>
          <p:cNvSpPr txBox="1"/>
          <p:nvPr/>
        </p:nvSpPr>
        <p:spPr>
          <a:xfrm>
            <a:off x="151925" y="4692600"/>
            <a:ext cx="5945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Source: </a:t>
            </a:r>
            <a:r>
              <a:rPr i="1" lang="en" sz="900"/>
              <a:t>https://informationisbeautiful.net/visualizations/gender-pay-gap/</a:t>
            </a:r>
            <a:endParaRPr i="1" sz="900"/>
          </a:p>
        </p:txBody>
      </p:sp>
      <p:pic>
        <p:nvPicPr>
          <p:cNvPr id="487" name="Google Shape;487;p67"/>
          <p:cNvPicPr preferRelativeResize="0"/>
          <p:nvPr/>
        </p:nvPicPr>
        <p:blipFill rotWithShape="1">
          <a:blip r:embed="rId4">
            <a:alphaModFix/>
          </a:blip>
          <a:srcRect b="49461" l="8650" r="0" t="0"/>
          <a:stretch/>
        </p:blipFill>
        <p:spPr>
          <a:xfrm>
            <a:off x="7340825" y="4159100"/>
            <a:ext cx="1578000" cy="1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histogram</a:t>
            </a:r>
            <a:endParaRPr/>
          </a:p>
        </p:txBody>
      </p:sp>
      <p:sp>
        <p:nvSpPr>
          <p:cNvPr id="493" name="Google Shape;493;p68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compare male and female age histograms, for example</a:t>
            </a:r>
            <a:endParaRPr/>
          </a:p>
        </p:txBody>
      </p:sp>
      <p:sp>
        <p:nvSpPr>
          <p:cNvPr id="494" name="Google Shape;494;p68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</a:t>
            </a:r>
            <a:r>
              <a:rPr lang="en">
                <a:solidFill>
                  <a:srgbClr val="999999"/>
                </a:solidFill>
              </a:rPr>
              <a:t>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5" name="Google Shape;49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300" y="1170125"/>
            <a:ext cx="5094624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8"/>
          <p:cNvSpPr txBox="1"/>
          <p:nvPr/>
        </p:nvSpPr>
        <p:spPr>
          <a:xfrm>
            <a:off x="85450" y="4228275"/>
            <a:ext cx="3000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Source: </a:t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https://blogs.sas.com/content/graphicallyspeaking/files/2019/02/nc_population_age_gender_almost_final.png</a:t>
            </a:r>
            <a:endParaRPr i="1" sz="9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Heatmaps</a:t>
            </a:r>
            <a:endParaRPr/>
          </a:p>
        </p:txBody>
      </p:sp>
      <p:sp>
        <p:nvSpPr>
          <p:cNvPr id="502" name="Google Shape;502;p69"/>
          <p:cNvSpPr txBox="1"/>
          <p:nvPr>
            <p:ph idx="1" type="body"/>
          </p:nvPr>
        </p:nvSpPr>
        <p:spPr>
          <a:xfrm>
            <a:off x="83100" y="1304875"/>
            <a:ext cx="3482400" cy="16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show a matrix of values</a:t>
            </a:r>
            <a:endParaRPr/>
          </a:p>
        </p:txBody>
      </p:sp>
      <p:sp>
        <p:nvSpPr>
          <p:cNvPr id="503" name="Google Shape;503;p69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4" name="Google Shape;50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817429" y="-186753"/>
            <a:ext cx="4763326" cy="5889824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69"/>
          <p:cNvSpPr txBox="1"/>
          <p:nvPr/>
        </p:nvSpPr>
        <p:spPr>
          <a:xfrm>
            <a:off x="85450" y="3898100"/>
            <a:ext cx="28020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Sources: </a:t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“Quantification of intrinsic subtype ambiguity in Luminal A breast cancer and its relationship to clinical outcomes” by </a:t>
            </a:r>
            <a:r>
              <a:rPr i="1" lang="en" sz="900">
                <a:uFill>
                  <a:noFill/>
                </a:uFill>
                <a:hlinkClick r:id="rId4"/>
              </a:rPr>
              <a:t>Kumar</a:t>
            </a:r>
            <a:r>
              <a:rPr i="1" lang="en" sz="900"/>
              <a:t>, Zhao, Bhaumik, Sethi, Gann, in BMC Cancer 2019</a:t>
            </a:r>
            <a:endParaRPr i="1" sz="9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Dendrograms</a:t>
            </a:r>
            <a:endParaRPr/>
          </a:p>
        </p:txBody>
      </p:sp>
      <p:sp>
        <p:nvSpPr>
          <p:cNvPr id="511" name="Google Shape;511;p70"/>
          <p:cNvSpPr txBox="1"/>
          <p:nvPr>
            <p:ph idx="1" type="body"/>
          </p:nvPr>
        </p:nvSpPr>
        <p:spPr>
          <a:xfrm>
            <a:off x="311700" y="1381075"/>
            <a:ext cx="2746800" cy="27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show hierarchical clustering</a:t>
            </a:r>
            <a:endParaRPr/>
          </a:p>
        </p:txBody>
      </p:sp>
      <p:sp>
        <p:nvSpPr>
          <p:cNvPr id="512" name="Google Shape;512;p70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70"/>
          <p:cNvSpPr txBox="1"/>
          <p:nvPr/>
        </p:nvSpPr>
        <p:spPr>
          <a:xfrm>
            <a:off x="85450" y="3898100"/>
            <a:ext cx="28020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Sources: </a:t>
            </a:r>
            <a:r>
              <a:rPr i="1" lang="en" sz="900" u="sng">
                <a:solidFill>
                  <a:schemeClr val="hlink"/>
                </a:solidFill>
                <a:hlinkClick r:id="rId3"/>
              </a:rPr>
              <a:t>https://datavizproject.com/data-type/dendrogram/</a:t>
            </a:r>
            <a:r>
              <a:rPr i="1" lang="en" sz="900"/>
              <a:t> </a:t>
            </a:r>
            <a:endParaRPr i="1" sz="900"/>
          </a:p>
        </p:txBody>
      </p:sp>
      <p:pic>
        <p:nvPicPr>
          <p:cNvPr id="514" name="Google Shape;51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038" y="597425"/>
            <a:ext cx="4991187" cy="424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overlays</a:t>
            </a:r>
            <a:endParaRPr/>
          </a:p>
        </p:txBody>
      </p:sp>
      <p:sp>
        <p:nvSpPr>
          <p:cNvPr id="520" name="Google Shape;520;p71"/>
          <p:cNvSpPr txBox="1"/>
          <p:nvPr>
            <p:ph idx="1" type="body"/>
          </p:nvPr>
        </p:nvSpPr>
        <p:spPr>
          <a:xfrm>
            <a:off x="311700" y="1304875"/>
            <a:ext cx="20631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highlight image analysis results</a:t>
            </a:r>
            <a:endParaRPr sz="1000"/>
          </a:p>
        </p:txBody>
      </p:sp>
      <p:sp>
        <p:nvSpPr>
          <p:cNvPr id="521" name="Google Shape;521;p71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71"/>
          <p:cNvSpPr txBox="1"/>
          <p:nvPr/>
        </p:nvSpPr>
        <p:spPr>
          <a:xfrm>
            <a:off x="0" y="4759225"/>
            <a:ext cx="91440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Source: Unpublished work by Kumar Yashashwi, Deepak Anand, Neeraj Kumar, Swapnil Rane, and Amit Sethi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523" name="Google Shape;52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400" y="752800"/>
            <a:ext cx="5923750" cy="38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compare two metrics among several samples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graphs</a:t>
            </a:r>
            <a:r>
              <a:rPr lang="en">
                <a:solidFill>
                  <a:srgbClr val="999999"/>
                </a:solidFill>
              </a:rPr>
              <a:t>	Adding info 	Beautifying		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 title="T20 versus One-day performa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500" y="1322525"/>
            <a:ext cx="5045100" cy="3119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reduction tools for high-dimensional data</a:t>
            </a:r>
            <a:endParaRPr/>
          </a:p>
        </p:txBody>
      </p:sp>
      <p:sp>
        <p:nvSpPr>
          <p:cNvPr id="529" name="Google Shape;529;p72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900">
                <a:solidFill>
                  <a:srgbClr val="000000"/>
                </a:solidFill>
              </a:rPr>
              <a:t>Such as T-SNE</a:t>
            </a:r>
            <a:endParaRPr i="1" sz="900">
              <a:solidFill>
                <a:srgbClr val="000000"/>
              </a:solidFill>
            </a:endParaRPr>
          </a:p>
        </p:txBody>
      </p:sp>
      <p:sp>
        <p:nvSpPr>
          <p:cNvPr id="530" name="Google Shape;530;p72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/>
              <a:t>What to use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72"/>
          <p:cNvSpPr txBox="1"/>
          <p:nvPr/>
        </p:nvSpPr>
        <p:spPr>
          <a:xfrm>
            <a:off x="85450" y="3898100"/>
            <a:ext cx="28020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Sources: </a:t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Maarten a</a:t>
            </a:r>
            <a:r>
              <a:rPr i="1" lang="en" sz="900"/>
              <a:t>nd Hinton </a:t>
            </a:r>
            <a:r>
              <a:rPr i="1" lang="en" sz="900" u="sng">
                <a:solidFill>
                  <a:schemeClr val="hlink"/>
                </a:solidFill>
                <a:hlinkClick r:id="rId3"/>
              </a:rPr>
              <a:t>https://lvdmaaten.github.io/tsne</a:t>
            </a:r>
            <a:r>
              <a:rPr i="1" lang="en" sz="900"/>
              <a:t> “Quantification of intrinsic subtype ambiguity in Luminal A breast cancer and its relationship to clinical outcomes” by </a:t>
            </a:r>
            <a:r>
              <a:rPr i="1" lang="en" sz="900">
                <a:uFill>
                  <a:noFill/>
                </a:uFill>
                <a:hlinkClick r:id="rId4"/>
              </a:rPr>
              <a:t>Kumar</a:t>
            </a:r>
            <a:r>
              <a:rPr i="1" lang="en" sz="900"/>
              <a:t>, Zhao, Bhaumik, Sethi, Gann, in BMC Cancer 2019</a:t>
            </a:r>
            <a:endParaRPr i="1" sz="900"/>
          </a:p>
        </p:txBody>
      </p:sp>
      <p:pic>
        <p:nvPicPr>
          <p:cNvPr id="532" name="Google Shape;532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7450" y="1322525"/>
            <a:ext cx="6104150" cy="3787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transformations</a:t>
            </a:r>
            <a:endParaRPr/>
          </a:p>
        </p:txBody>
      </p:sp>
      <p:sp>
        <p:nvSpPr>
          <p:cNvPr id="538" name="Google Shape;538;p73"/>
          <p:cNvSpPr txBox="1"/>
          <p:nvPr>
            <p:ph idx="1" type="body"/>
          </p:nvPr>
        </p:nvSpPr>
        <p:spPr>
          <a:xfrm>
            <a:off x="1197350" y="1304875"/>
            <a:ext cx="759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to use log-scale?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rise is exponential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order of magnitude is more important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to take ratio of to two variables?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variation within the variable is too great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to use polar 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 of a whole (pie, doughnut)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variables (radar)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Cyclical variable (hour of day, day of week, month of year, seasons)</a:t>
            </a:r>
            <a:endParaRPr/>
          </a:p>
        </p:txBody>
      </p:sp>
      <p:sp>
        <p:nvSpPr>
          <p:cNvPr id="539" name="Google Shape;539;p73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</a:t>
            </a:r>
            <a:r>
              <a:rPr lang="en">
                <a:solidFill>
                  <a:srgbClr val="999999"/>
                </a:solidFill>
              </a:rPr>
              <a:t>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/>
              <a:t>What to use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you improve this chart?</a:t>
            </a:r>
            <a:endParaRPr/>
          </a:p>
        </p:txBody>
      </p:sp>
      <p:sp>
        <p:nvSpPr>
          <p:cNvPr id="545" name="Google Shape;545;p74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/>
              <a:t>What to use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74" title="Obesity by 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462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you improve this chart?</a:t>
            </a:r>
            <a:endParaRPr/>
          </a:p>
        </p:txBody>
      </p:sp>
      <p:sp>
        <p:nvSpPr>
          <p:cNvPr id="552" name="Google Shape;552;p75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/>
              <a:t>What to use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3" name="Google Shape;553;p75" title="Obesity by 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4623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75" title="Obesity by 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031" y="1170125"/>
            <a:ext cx="4340570" cy="381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you improve this chart?</a:t>
            </a:r>
            <a:endParaRPr/>
          </a:p>
        </p:txBody>
      </p:sp>
      <p:pic>
        <p:nvPicPr>
          <p:cNvPr id="560" name="Google Shape;560;p76" title="PSNR of state-of-the-art and our techn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236600"/>
            <a:ext cx="4312376" cy="362788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76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/>
              <a:t>What to use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you improve this chart?</a:t>
            </a:r>
            <a:endParaRPr/>
          </a:p>
        </p:txBody>
      </p:sp>
      <p:pic>
        <p:nvPicPr>
          <p:cNvPr id="567" name="Google Shape;567;p77" title="PSNR of state-of-the-art and our techn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236600"/>
            <a:ext cx="4312376" cy="362788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7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/>
              <a:t>What to use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9" name="Google Shape;569;p77" title="PSNR of state-of-the-art and our techniqu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576" y="1213413"/>
            <a:ext cx="4367523" cy="367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you improve this chart?</a:t>
            </a:r>
            <a:endParaRPr/>
          </a:p>
        </p:txBody>
      </p:sp>
      <p:pic>
        <p:nvPicPr>
          <p:cNvPr id="575" name="Google Shape;575;p78" title="Ratio of PSNR of our technique to SOTA is mostly &gt; 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675" y="1236625"/>
            <a:ext cx="4588826" cy="362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78"/>
          <p:cNvSpPr/>
          <p:nvPr/>
        </p:nvSpPr>
        <p:spPr>
          <a:xfrm>
            <a:off x="5318325" y="1778000"/>
            <a:ext cx="2580600" cy="345900"/>
          </a:xfrm>
          <a:prstGeom prst="lef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PSNR ratio </a:t>
            </a:r>
            <a:r>
              <a:rPr lang="en" sz="1000"/>
              <a:t>&gt; 1</a:t>
            </a:r>
            <a:endParaRPr sz="1000"/>
          </a:p>
        </p:txBody>
      </p:sp>
      <p:sp>
        <p:nvSpPr>
          <p:cNvPr id="577" name="Google Shape;577;p78"/>
          <p:cNvSpPr/>
          <p:nvPr/>
        </p:nvSpPr>
        <p:spPr>
          <a:xfrm>
            <a:off x="7808891" y="1778000"/>
            <a:ext cx="500400" cy="3459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 1</a:t>
            </a:r>
            <a:endParaRPr sz="1000"/>
          </a:p>
        </p:txBody>
      </p:sp>
      <p:cxnSp>
        <p:nvCxnSpPr>
          <p:cNvPr id="578" name="Google Shape;578;p78"/>
          <p:cNvCxnSpPr/>
          <p:nvPr/>
        </p:nvCxnSpPr>
        <p:spPr>
          <a:xfrm flipH="1" rot="10800000">
            <a:off x="7937450" y="2020163"/>
            <a:ext cx="274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579" name="Google Shape;579;p78" title="PSNR of state-of-the-art and our techniqu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00" y="1236600"/>
            <a:ext cx="4312376" cy="3627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Google Shape;580;p78"/>
          <p:cNvCxnSpPr/>
          <p:nvPr/>
        </p:nvCxnSpPr>
        <p:spPr>
          <a:xfrm flipH="1">
            <a:off x="5270625" y="2017925"/>
            <a:ext cx="2526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1" name="Google Shape;581;p78"/>
          <p:cNvCxnSpPr/>
          <p:nvPr/>
        </p:nvCxnSpPr>
        <p:spPr>
          <a:xfrm>
            <a:off x="7882075" y="1835450"/>
            <a:ext cx="0" cy="23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78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/>
              <a:t>What to use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Title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b="1" lang="en"/>
              <a:t>Adding info 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Beautifying		Highlighting	Advanced graphs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498" y="1322525"/>
            <a:ext cx="5933004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Title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b="1" lang="en"/>
              <a:t>Adding info 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Beautifying		Highlighting	Advanced graphs	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07" name="Google Shape;107;p20" title="audience_score vs. critics_scor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498" y="1322525"/>
            <a:ext cx="5933004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Axis titles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Adding info 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Beautifying		Highlighting	Advanced graphs	What to use</a:t>
            </a:r>
            <a:endParaRPr/>
          </a:p>
        </p:txBody>
      </p:sp>
      <p:pic>
        <p:nvPicPr>
          <p:cNvPr id="114" name="Google Shape;114;p21" title="audience_score vs. critics_scor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498" y="1322525"/>
            <a:ext cx="5933004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