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7" r:id="rId3"/>
    <p:sldId id="268" r:id="rId4"/>
    <p:sldId id="257" r:id="rId5"/>
    <p:sldId id="258" r:id="rId6"/>
    <p:sldId id="259" r:id="rId7"/>
    <p:sldId id="261" r:id="rId8"/>
    <p:sldId id="260" r:id="rId9"/>
    <p:sldId id="262" r:id="rId10"/>
    <p:sldId id="265" r:id="rId11"/>
    <p:sldId id="263" r:id="rId12"/>
    <p:sldId id="264"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33CC"/>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6C06A-5EC6-423E-9F54-E2F6EA160CC6}" type="doc">
      <dgm:prSet loTypeId="urn:microsoft.com/office/officeart/2005/8/layout/chevron1" loCatId="process" qsTypeId="urn:microsoft.com/office/officeart/2005/8/quickstyle/3d1" qsCatId="3D" csTypeId="urn:microsoft.com/office/officeart/2005/8/colors/accent1_2" csCatId="accent1" phldr="1"/>
      <dgm:spPr/>
      <dgm:t>
        <a:bodyPr/>
        <a:lstStyle/>
        <a:p>
          <a:endParaRPr lang="en-US"/>
        </a:p>
      </dgm:t>
    </dgm:pt>
    <dgm:pt modelId="{D8276886-1E8A-4E36-A13E-0EF001AB4AE1}">
      <dgm:prSet phldrT="[Text]" custT="1"/>
      <dgm:spPr>
        <a:solidFill>
          <a:srgbClr val="D60093"/>
        </a:solidFill>
      </dgm:spPr>
      <dgm:t>
        <a:bodyPr/>
        <a:lstStyle/>
        <a:p>
          <a:r>
            <a:rPr lang="en-US" sz="2400" b="1" dirty="0">
              <a:solidFill>
                <a:schemeClr val="bg1"/>
              </a:solidFill>
            </a:rPr>
            <a:t>Overall Analysis</a:t>
          </a:r>
        </a:p>
      </dgm:t>
    </dgm:pt>
    <dgm:pt modelId="{36524778-6D80-4A48-BF19-8CD6F953E45C}" type="parTrans" cxnId="{140C2005-9BB7-44D0-B46B-432FA69ECC93}">
      <dgm:prSet/>
      <dgm:spPr/>
      <dgm:t>
        <a:bodyPr/>
        <a:lstStyle/>
        <a:p>
          <a:endParaRPr lang="en-US"/>
        </a:p>
      </dgm:t>
    </dgm:pt>
    <dgm:pt modelId="{1B13EBAA-A583-412D-BDA4-EAFF49FF0B28}" type="sibTrans" cxnId="{140C2005-9BB7-44D0-B46B-432FA69ECC93}">
      <dgm:prSet/>
      <dgm:spPr/>
      <dgm:t>
        <a:bodyPr/>
        <a:lstStyle/>
        <a:p>
          <a:endParaRPr lang="en-US"/>
        </a:p>
      </dgm:t>
    </dgm:pt>
    <dgm:pt modelId="{056786D7-7057-4638-8F41-88997B44EF0B}">
      <dgm:prSet phldrT="[Text]"/>
      <dgm:spPr>
        <a:solidFill>
          <a:srgbClr val="D60093"/>
        </a:solidFill>
      </dgm:spPr>
      <dgm:t>
        <a:bodyPr/>
        <a:lstStyle/>
        <a:p>
          <a:r>
            <a:rPr lang="en-US" b="1" dirty="0">
              <a:solidFill>
                <a:schemeClr val="bg1">
                  <a:lumMod val="95000"/>
                  <a:lumOff val="5000"/>
                </a:schemeClr>
              </a:solidFill>
            </a:rPr>
            <a:t>Card Segmentation</a:t>
          </a:r>
        </a:p>
      </dgm:t>
    </dgm:pt>
    <dgm:pt modelId="{D4B2F598-67A6-41F2-ADFF-977FA130213F}" type="parTrans" cxnId="{63AD50C7-EF0C-4603-BA2C-6E9833874BA2}">
      <dgm:prSet/>
      <dgm:spPr/>
      <dgm:t>
        <a:bodyPr/>
        <a:lstStyle/>
        <a:p>
          <a:endParaRPr lang="en-US"/>
        </a:p>
      </dgm:t>
    </dgm:pt>
    <dgm:pt modelId="{5C037F4D-6EED-4E8A-B79D-8C129017CD43}" type="sibTrans" cxnId="{63AD50C7-EF0C-4603-BA2C-6E9833874BA2}">
      <dgm:prSet/>
      <dgm:spPr/>
      <dgm:t>
        <a:bodyPr/>
        <a:lstStyle/>
        <a:p>
          <a:endParaRPr lang="en-US"/>
        </a:p>
      </dgm:t>
    </dgm:pt>
    <dgm:pt modelId="{8EFB4F76-20D5-4DFD-B709-46A24CBEA629}">
      <dgm:prSet phldrT="[Text]" custT="1"/>
      <dgm:spPr>
        <a:solidFill>
          <a:srgbClr val="D60093"/>
        </a:solidFill>
      </dgm:spPr>
      <dgm:t>
        <a:bodyPr/>
        <a:lstStyle/>
        <a:p>
          <a:r>
            <a:rPr lang="en-US" sz="2100" b="1" dirty="0">
              <a:solidFill>
                <a:schemeClr val="bg1"/>
              </a:solidFill>
            </a:rPr>
            <a:t>Insights &amp; </a:t>
          </a:r>
          <a:r>
            <a:rPr lang="en-US" sz="2000" b="1" dirty="0">
              <a:solidFill>
                <a:schemeClr val="bg1"/>
              </a:solidFill>
            </a:rPr>
            <a:t>Recommendations</a:t>
          </a:r>
        </a:p>
      </dgm:t>
    </dgm:pt>
    <dgm:pt modelId="{7E53532D-0213-41DF-8582-BE8B37523D26}" type="parTrans" cxnId="{D559A11E-ABBD-4471-B33D-60DED880E39D}">
      <dgm:prSet/>
      <dgm:spPr/>
      <dgm:t>
        <a:bodyPr/>
        <a:lstStyle/>
        <a:p>
          <a:endParaRPr lang="en-US"/>
        </a:p>
      </dgm:t>
    </dgm:pt>
    <dgm:pt modelId="{BAD29280-8E02-415A-8E84-2BF491B01A3A}" type="sibTrans" cxnId="{D559A11E-ABBD-4471-B33D-60DED880E39D}">
      <dgm:prSet/>
      <dgm:spPr/>
      <dgm:t>
        <a:bodyPr/>
        <a:lstStyle/>
        <a:p>
          <a:endParaRPr lang="en-US"/>
        </a:p>
      </dgm:t>
    </dgm:pt>
    <dgm:pt modelId="{17E39D54-E246-496A-AA8B-AB65743E446E}">
      <dgm:prSet phldrT="[Text]" custT="1"/>
      <dgm:spPr>
        <a:solidFill>
          <a:srgbClr val="D60093"/>
        </a:solidFill>
      </dgm:spPr>
      <dgm:t>
        <a:bodyPr/>
        <a:lstStyle/>
        <a:p>
          <a:r>
            <a:rPr lang="en-US" sz="2400" b="1" dirty="0">
              <a:solidFill>
                <a:schemeClr val="bg1"/>
              </a:solidFill>
            </a:rPr>
            <a:t>Final Note</a:t>
          </a:r>
        </a:p>
      </dgm:t>
    </dgm:pt>
    <dgm:pt modelId="{EEE07E37-62A1-4D3B-B67A-E4A52FDAB200}" type="parTrans" cxnId="{E3F95E01-83DF-4DFE-87C2-B0B80AE007E6}">
      <dgm:prSet/>
      <dgm:spPr/>
      <dgm:t>
        <a:bodyPr/>
        <a:lstStyle/>
        <a:p>
          <a:endParaRPr lang="en-US"/>
        </a:p>
      </dgm:t>
    </dgm:pt>
    <dgm:pt modelId="{28ECE7E5-3925-4B6C-8E4D-1AF3B8B73B50}" type="sibTrans" cxnId="{E3F95E01-83DF-4DFE-87C2-B0B80AE007E6}">
      <dgm:prSet/>
      <dgm:spPr/>
      <dgm:t>
        <a:bodyPr/>
        <a:lstStyle/>
        <a:p>
          <a:endParaRPr lang="en-US"/>
        </a:p>
      </dgm:t>
    </dgm:pt>
    <dgm:pt modelId="{FF249C1E-C6C6-4943-A2FA-0F794630DDA1}" type="pres">
      <dgm:prSet presAssocID="{BE36C06A-5EC6-423E-9F54-E2F6EA160CC6}" presName="Name0" presStyleCnt="0">
        <dgm:presLayoutVars>
          <dgm:dir/>
          <dgm:animLvl val="lvl"/>
          <dgm:resizeHandles val="exact"/>
        </dgm:presLayoutVars>
      </dgm:prSet>
      <dgm:spPr/>
    </dgm:pt>
    <dgm:pt modelId="{2DF205CD-6CAB-4267-B2F4-487170E79118}" type="pres">
      <dgm:prSet presAssocID="{D8276886-1E8A-4E36-A13E-0EF001AB4AE1}" presName="parTxOnly" presStyleLbl="node1" presStyleIdx="0" presStyleCnt="4">
        <dgm:presLayoutVars>
          <dgm:chMax val="0"/>
          <dgm:chPref val="0"/>
          <dgm:bulletEnabled val="1"/>
        </dgm:presLayoutVars>
      </dgm:prSet>
      <dgm:spPr/>
    </dgm:pt>
    <dgm:pt modelId="{B4A8D755-2423-43C3-B123-E0F294B50F9A}" type="pres">
      <dgm:prSet presAssocID="{1B13EBAA-A583-412D-BDA4-EAFF49FF0B28}" presName="parTxOnlySpace" presStyleCnt="0"/>
      <dgm:spPr/>
    </dgm:pt>
    <dgm:pt modelId="{F8B67644-6F1E-47CA-9D2F-A1A36192F31B}" type="pres">
      <dgm:prSet presAssocID="{056786D7-7057-4638-8F41-88997B44EF0B}" presName="parTxOnly" presStyleLbl="node1" presStyleIdx="1" presStyleCnt="4">
        <dgm:presLayoutVars>
          <dgm:chMax val="0"/>
          <dgm:chPref val="0"/>
          <dgm:bulletEnabled val="1"/>
        </dgm:presLayoutVars>
      </dgm:prSet>
      <dgm:spPr/>
    </dgm:pt>
    <dgm:pt modelId="{95E8765F-6C08-479E-AB01-882C226B4254}" type="pres">
      <dgm:prSet presAssocID="{5C037F4D-6EED-4E8A-B79D-8C129017CD43}" presName="parTxOnlySpace" presStyleCnt="0"/>
      <dgm:spPr/>
    </dgm:pt>
    <dgm:pt modelId="{9A15483D-6C4C-4682-A0D2-459F627DB03F}" type="pres">
      <dgm:prSet presAssocID="{8EFB4F76-20D5-4DFD-B709-46A24CBEA629}" presName="parTxOnly" presStyleLbl="node1" presStyleIdx="2" presStyleCnt="4">
        <dgm:presLayoutVars>
          <dgm:chMax val="0"/>
          <dgm:chPref val="0"/>
          <dgm:bulletEnabled val="1"/>
        </dgm:presLayoutVars>
      </dgm:prSet>
      <dgm:spPr/>
    </dgm:pt>
    <dgm:pt modelId="{925A5938-5C1F-480F-B520-340BA93DB972}" type="pres">
      <dgm:prSet presAssocID="{BAD29280-8E02-415A-8E84-2BF491B01A3A}" presName="parTxOnlySpace" presStyleCnt="0"/>
      <dgm:spPr/>
    </dgm:pt>
    <dgm:pt modelId="{A1097827-280E-4B46-8EE5-F8D4EABCBFA1}" type="pres">
      <dgm:prSet presAssocID="{17E39D54-E246-496A-AA8B-AB65743E446E}" presName="parTxOnly" presStyleLbl="node1" presStyleIdx="3" presStyleCnt="4">
        <dgm:presLayoutVars>
          <dgm:chMax val="0"/>
          <dgm:chPref val="0"/>
          <dgm:bulletEnabled val="1"/>
        </dgm:presLayoutVars>
      </dgm:prSet>
      <dgm:spPr/>
    </dgm:pt>
  </dgm:ptLst>
  <dgm:cxnLst>
    <dgm:cxn modelId="{E3F95E01-83DF-4DFE-87C2-B0B80AE007E6}" srcId="{BE36C06A-5EC6-423E-9F54-E2F6EA160CC6}" destId="{17E39D54-E246-496A-AA8B-AB65743E446E}" srcOrd="3" destOrd="0" parTransId="{EEE07E37-62A1-4D3B-B67A-E4A52FDAB200}" sibTransId="{28ECE7E5-3925-4B6C-8E4D-1AF3B8B73B50}"/>
    <dgm:cxn modelId="{140C2005-9BB7-44D0-B46B-432FA69ECC93}" srcId="{BE36C06A-5EC6-423E-9F54-E2F6EA160CC6}" destId="{D8276886-1E8A-4E36-A13E-0EF001AB4AE1}" srcOrd="0" destOrd="0" parTransId="{36524778-6D80-4A48-BF19-8CD6F953E45C}" sibTransId="{1B13EBAA-A583-412D-BDA4-EAFF49FF0B28}"/>
    <dgm:cxn modelId="{D559A11E-ABBD-4471-B33D-60DED880E39D}" srcId="{BE36C06A-5EC6-423E-9F54-E2F6EA160CC6}" destId="{8EFB4F76-20D5-4DFD-B709-46A24CBEA629}" srcOrd="2" destOrd="0" parTransId="{7E53532D-0213-41DF-8582-BE8B37523D26}" sibTransId="{BAD29280-8E02-415A-8E84-2BF491B01A3A}"/>
    <dgm:cxn modelId="{25272322-BF6E-45F1-823D-BD794FD6915F}" type="presOf" srcId="{D8276886-1E8A-4E36-A13E-0EF001AB4AE1}" destId="{2DF205CD-6CAB-4267-B2F4-487170E79118}" srcOrd="0" destOrd="0" presId="urn:microsoft.com/office/officeart/2005/8/layout/chevron1"/>
    <dgm:cxn modelId="{CF88E53B-A193-46FB-B96E-D184CD3F479A}" type="presOf" srcId="{8EFB4F76-20D5-4DFD-B709-46A24CBEA629}" destId="{9A15483D-6C4C-4682-A0D2-459F627DB03F}" srcOrd="0" destOrd="0" presId="urn:microsoft.com/office/officeart/2005/8/layout/chevron1"/>
    <dgm:cxn modelId="{99BF736A-4427-4E90-BE52-7AA6FCDA105A}" type="presOf" srcId="{BE36C06A-5EC6-423E-9F54-E2F6EA160CC6}" destId="{FF249C1E-C6C6-4943-A2FA-0F794630DDA1}" srcOrd="0" destOrd="0" presId="urn:microsoft.com/office/officeart/2005/8/layout/chevron1"/>
    <dgm:cxn modelId="{4634B593-06B7-4095-8ABF-D99DF59E694A}" type="presOf" srcId="{17E39D54-E246-496A-AA8B-AB65743E446E}" destId="{A1097827-280E-4B46-8EE5-F8D4EABCBFA1}" srcOrd="0" destOrd="0" presId="urn:microsoft.com/office/officeart/2005/8/layout/chevron1"/>
    <dgm:cxn modelId="{63AD50C7-EF0C-4603-BA2C-6E9833874BA2}" srcId="{BE36C06A-5EC6-423E-9F54-E2F6EA160CC6}" destId="{056786D7-7057-4638-8F41-88997B44EF0B}" srcOrd="1" destOrd="0" parTransId="{D4B2F598-67A6-41F2-ADFF-977FA130213F}" sibTransId="{5C037F4D-6EED-4E8A-B79D-8C129017CD43}"/>
    <dgm:cxn modelId="{27B1FEDC-CFD3-49A2-AF56-FA271F4B5FC9}" type="presOf" srcId="{056786D7-7057-4638-8F41-88997B44EF0B}" destId="{F8B67644-6F1E-47CA-9D2F-A1A36192F31B}" srcOrd="0" destOrd="0" presId="urn:microsoft.com/office/officeart/2005/8/layout/chevron1"/>
    <dgm:cxn modelId="{1F1496E2-3746-4D1B-85A9-14EBE7983098}" type="presParOf" srcId="{FF249C1E-C6C6-4943-A2FA-0F794630DDA1}" destId="{2DF205CD-6CAB-4267-B2F4-487170E79118}" srcOrd="0" destOrd="0" presId="urn:microsoft.com/office/officeart/2005/8/layout/chevron1"/>
    <dgm:cxn modelId="{4BC28D60-6839-4832-804B-C0EAE0770DC7}" type="presParOf" srcId="{FF249C1E-C6C6-4943-A2FA-0F794630DDA1}" destId="{B4A8D755-2423-43C3-B123-E0F294B50F9A}" srcOrd="1" destOrd="0" presId="urn:microsoft.com/office/officeart/2005/8/layout/chevron1"/>
    <dgm:cxn modelId="{7480D9E2-F008-456D-A61F-D64A3B074513}" type="presParOf" srcId="{FF249C1E-C6C6-4943-A2FA-0F794630DDA1}" destId="{F8B67644-6F1E-47CA-9D2F-A1A36192F31B}" srcOrd="2" destOrd="0" presId="urn:microsoft.com/office/officeart/2005/8/layout/chevron1"/>
    <dgm:cxn modelId="{EB52F9E3-8499-41FF-9207-293815D8E080}" type="presParOf" srcId="{FF249C1E-C6C6-4943-A2FA-0F794630DDA1}" destId="{95E8765F-6C08-479E-AB01-882C226B4254}" srcOrd="3" destOrd="0" presId="urn:microsoft.com/office/officeart/2005/8/layout/chevron1"/>
    <dgm:cxn modelId="{C021B7D1-9BB2-4CA3-80D6-5F42CD9F3F28}" type="presParOf" srcId="{FF249C1E-C6C6-4943-A2FA-0F794630DDA1}" destId="{9A15483D-6C4C-4682-A0D2-459F627DB03F}" srcOrd="4" destOrd="0" presId="urn:microsoft.com/office/officeart/2005/8/layout/chevron1"/>
    <dgm:cxn modelId="{2A203628-A75D-462C-B9A9-3BF23B4E1165}" type="presParOf" srcId="{FF249C1E-C6C6-4943-A2FA-0F794630DDA1}" destId="{925A5938-5C1F-480F-B520-340BA93DB972}" srcOrd="5" destOrd="0" presId="urn:microsoft.com/office/officeart/2005/8/layout/chevron1"/>
    <dgm:cxn modelId="{920536BD-EC90-4C40-8236-6BA2C708FBFC}" type="presParOf" srcId="{FF249C1E-C6C6-4943-A2FA-0F794630DDA1}" destId="{A1097827-280E-4B46-8EE5-F8D4EABCBFA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205CD-6CAB-4267-B2F4-487170E79118}">
      <dsp:nvSpPr>
        <dsp:cNvPr id="0" name=""/>
        <dsp:cNvSpPr/>
      </dsp:nvSpPr>
      <dsp:spPr>
        <a:xfrm>
          <a:off x="5194" y="2496848"/>
          <a:ext cx="3023484" cy="1209393"/>
        </a:xfrm>
        <a:prstGeom prst="chevron">
          <a:avLst/>
        </a:prstGeom>
        <a:solidFill>
          <a:srgbClr val="D6009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Overall Analysis</a:t>
          </a:r>
        </a:p>
      </dsp:txBody>
      <dsp:txXfrm>
        <a:off x="609891" y="2496848"/>
        <a:ext cx="1814091" cy="1209393"/>
      </dsp:txXfrm>
    </dsp:sp>
    <dsp:sp modelId="{F8B67644-6F1E-47CA-9D2F-A1A36192F31B}">
      <dsp:nvSpPr>
        <dsp:cNvPr id="0" name=""/>
        <dsp:cNvSpPr/>
      </dsp:nvSpPr>
      <dsp:spPr>
        <a:xfrm>
          <a:off x="2726330" y="2496848"/>
          <a:ext cx="3023484" cy="1209393"/>
        </a:xfrm>
        <a:prstGeom prst="chevron">
          <a:avLst/>
        </a:prstGeom>
        <a:solidFill>
          <a:srgbClr val="D6009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bg1">
                  <a:lumMod val="95000"/>
                  <a:lumOff val="5000"/>
                </a:schemeClr>
              </a:solidFill>
            </a:rPr>
            <a:t>Card Segmentation</a:t>
          </a:r>
        </a:p>
      </dsp:txBody>
      <dsp:txXfrm>
        <a:off x="3331027" y="2496848"/>
        <a:ext cx="1814091" cy="1209393"/>
      </dsp:txXfrm>
    </dsp:sp>
    <dsp:sp modelId="{9A15483D-6C4C-4682-A0D2-459F627DB03F}">
      <dsp:nvSpPr>
        <dsp:cNvPr id="0" name=""/>
        <dsp:cNvSpPr/>
      </dsp:nvSpPr>
      <dsp:spPr>
        <a:xfrm>
          <a:off x="5447466" y="2496848"/>
          <a:ext cx="3023484" cy="1209393"/>
        </a:xfrm>
        <a:prstGeom prst="chevron">
          <a:avLst/>
        </a:prstGeom>
        <a:solidFill>
          <a:srgbClr val="D6009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Insights &amp; </a:t>
          </a:r>
          <a:r>
            <a:rPr lang="en-US" sz="2000" b="1" kern="1200" dirty="0">
              <a:solidFill>
                <a:schemeClr val="bg1"/>
              </a:solidFill>
            </a:rPr>
            <a:t>Recommendations</a:t>
          </a:r>
        </a:p>
      </dsp:txBody>
      <dsp:txXfrm>
        <a:off x="6052163" y="2496848"/>
        <a:ext cx="1814091" cy="1209393"/>
      </dsp:txXfrm>
    </dsp:sp>
    <dsp:sp modelId="{A1097827-280E-4B46-8EE5-F8D4EABCBFA1}">
      <dsp:nvSpPr>
        <dsp:cNvPr id="0" name=""/>
        <dsp:cNvSpPr/>
      </dsp:nvSpPr>
      <dsp:spPr>
        <a:xfrm>
          <a:off x="8168602" y="2496848"/>
          <a:ext cx="3023484" cy="1209393"/>
        </a:xfrm>
        <a:prstGeom prst="chevron">
          <a:avLst/>
        </a:prstGeom>
        <a:solidFill>
          <a:srgbClr val="D6009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Final Note</a:t>
          </a:r>
        </a:p>
      </dsp:txBody>
      <dsp:txXfrm>
        <a:off x="8773299" y="2496848"/>
        <a:ext cx="1814091" cy="12093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63B39-9292-445B-BA4B-A20F25B5F55E}"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A9602-751E-40F4-9C65-89ADD62ED3AB}" type="slidenum">
              <a:rPr lang="en-US" smtClean="0"/>
              <a:t>‹#›</a:t>
            </a:fld>
            <a:endParaRPr lang="en-US"/>
          </a:p>
        </p:txBody>
      </p:sp>
    </p:spTree>
    <p:extLst>
      <p:ext uri="{BB962C8B-B14F-4D97-AF65-F5344CB8AC3E}">
        <p14:creationId xmlns:p14="http://schemas.microsoft.com/office/powerpoint/2010/main" val="395778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87F84-491C-4BC5-BFAC-D06A40B8FAB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59151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87F84-491C-4BC5-BFAC-D06A40B8FAB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302757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87F84-491C-4BC5-BFAC-D06A40B8FAB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30668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87F84-491C-4BC5-BFAC-D06A40B8FAB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85128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87F84-491C-4BC5-BFAC-D06A40B8FAB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146804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87F84-491C-4BC5-BFAC-D06A40B8FAB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422582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87F84-491C-4BC5-BFAC-D06A40B8FABB}"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106793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87F84-491C-4BC5-BFAC-D06A40B8FABB}"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35488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87F84-491C-4BC5-BFAC-D06A40B8FABB}"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398682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87F84-491C-4BC5-BFAC-D06A40B8FAB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145149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87F84-491C-4BC5-BFAC-D06A40B8FAB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7F7A-70F0-4ABE-93B7-4A3A918F372A}" type="slidenum">
              <a:rPr lang="en-US" smtClean="0"/>
              <a:t>‹#›</a:t>
            </a:fld>
            <a:endParaRPr lang="en-US"/>
          </a:p>
        </p:txBody>
      </p:sp>
    </p:spTree>
    <p:extLst>
      <p:ext uri="{BB962C8B-B14F-4D97-AF65-F5344CB8AC3E}">
        <p14:creationId xmlns:p14="http://schemas.microsoft.com/office/powerpoint/2010/main" val="122967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7F84-491C-4BC5-BFAC-D06A40B8FABB}"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C7F7A-70F0-4ABE-93B7-4A3A918F372A}" type="slidenum">
              <a:rPr lang="en-US" smtClean="0"/>
              <a:t>‹#›</a:t>
            </a:fld>
            <a:endParaRPr lang="en-US"/>
          </a:p>
        </p:txBody>
      </p:sp>
    </p:spTree>
    <p:extLst>
      <p:ext uri="{BB962C8B-B14F-4D97-AF65-F5344CB8AC3E}">
        <p14:creationId xmlns:p14="http://schemas.microsoft.com/office/powerpoint/2010/main" val="286442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Codebasics%20resume%20project%208%20credit%20card.pbi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F6EFE0-087C-F67E-FE4A-2C1BAE95820C}"/>
              </a:ext>
            </a:extLst>
          </p:cNvPr>
          <p:cNvPicPr>
            <a:picLocks noChangeAspect="1"/>
          </p:cNvPicPr>
          <p:nvPr/>
        </p:nvPicPr>
        <p:blipFill rotWithShape="1">
          <a:blip r:embed="rId2">
            <a:extLst>
              <a:ext uri="{28A0092B-C50C-407E-A947-70E740481C1C}">
                <a14:useLocalDpi xmlns:a14="http://schemas.microsoft.com/office/drawing/2010/main" val="0"/>
              </a:ext>
            </a:extLst>
          </a:blip>
          <a:srcRect l="13379" t="19464" r="13446" b="8807"/>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3185A93-CC5E-A9CA-5D77-076686DA58EE}"/>
              </a:ext>
            </a:extLst>
          </p:cNvPr>
          <p:cNvPicPr>
            <a:picLocks noChangeAspect="1"/>
          </p:cNvPicPr>
          <p:nvPr/>
        </p:nvPicPr>
        <p:blipFill rotWithShape="1">
          <a:blip r:embed="rId3">
            <a:extLst>
              <a:ext uri="{28A0092B-C50C-407E-A947-70E740481C1C}">
                <a14:useLocalDpi xmlns:a14="http://schemas.microsoft.com/office/drawing/2010/main" val="0"/>
              </a:ext>
            </a:extLst>
          </a:blip>
          <a:srcRect l="44696" t="47386" r="6351" b="35849"/>
          <a:stretch/>
        </p:blipFill>
        <p:spPr>
          <a:xfrm>
            <a:off x="284205" y="172220"/>
            <a:ext cx="5125993" cy="1149178"/>
          </a:xfrm>
          <a:prstGeom prst="rect">
            <a:avLst/>
          </a:prstGeom>
        </p:spPr>
      </p:pic>
    </p:spTree>
    <p:extLst>
      <p:ext uri="{BB962C8B-B14F-4D97-AF65-F5344CB8AC3E}">
        <p14:creationId xmlns:p14="http://schemas.microsoft.com/office/powerpoint/2010/main" val="99908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48A3DB-24B6-87E0-F001-CC9957B33C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24" t="28858" r="8391" b="3742"/>
          <a:stretch/>
        </p:blipFill>
        <p:spPr>
          <a:xfrm>
            <a:off x="181233" y="0"/>
            <a:ext cx="11850131" cy="3830595"/>
          </a:xfrm>
          <a:prstGeom prst="rect">
            <a:avLst/>
          </a:prstGeom>
          <a:ln>
            <a:noFill/>
          </a:ln>
          <a:effectLst>
            <a:softEdge rad="112500"/>
          </a:effectLst>
        </p:spPr>
      </p:pic>
      <p:sp>
        <p:nvSpPr>
          <p:cNvPr id="6" name="TextBox 5">
            <a:extLst>
              <a:ext uri="{FF2B5EF4-FFF2-40B4-BE49-F238E27FC236}">
                <a16:creationId xmlns:a16="http://schemas.microsoft.com/office/drawing/2014/main" id="{D44C5909-5B2E-391C-8C7F-0D42B0178775}"/>
              </a:ext>
            </a:extLst>
          </p:cNvPr>
          <p:cNvSpPr txBox="1"/>
          <p:nvPr/>
        </p:nvSpPr>
        <p:spPr>
          <a:xfrm>
            <a:off x="181233" y="3973540"/>
            <a:ext cx="11850131" cy="2723823"/>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lumMod val="50000"/>
                    <a:lumOff val="50000"/>
                  </a:schemeClr>
                </a:solidFill>
              </a:rPr>
              <a:t>From the above RIBBON Chart analysis It’s understood that more transactions happen in September followed by August, October, July, June and May.</a:t>
            </a:r>
          </a:p>
          <a:p>
            <a:pPr marL="285750" indent="-285750">
              <a:buFont typeface="Wingdings" panose="05000000000000000000" pitchFamily="2" charset="2"/>
              <a:buChar char="Ø"/>
            </a:pPr>
            <a:r>
              <a:rPr lang="en-US" b="1" i="0" dirty="0">
                <a:solidFill>
                  <a:schemeClr val="bg1">
                    <a:lumMod val="50000"/>
                    <a:lumOff val="50000"/>
                  </a:schemeClr>
                </a:solidFill>
                <a:effectLst/>
              </a:rPr>
              <a:t>August and September months are usually the festival season in South India </a:t>
            </a:r>
            <a:r>
              <a:rPr lang="en-US" b="1" dirty="0">
                <a:solidFill>
                  <a:schemeClr val="bg1">
                    <a:lumMod val="50000"/>
                    <a:lumOff val="50000"/>
                  </a:schemeClr>
                </a:solidFill>
              </a:rPr>
              <a:t>of September more</a:t>
            </a:r>
            <a:r>
              <a:rPr lang="en-US" b="1" i="0" dirty="0">
                <a:solidFill>
                  <a:schemeClr val="bg1">
                    <a:lumMod val="50000"/>
                    <a:lumOff val="50000"/>
                  </a:schemeClr>
                </a:solidFill>
                <a:effectLst/>
              </a:rPr>
              <a:t>, with many celebrations such as Ganesh Chaturthi, Onam, Navratri, and Dussehra. These festivals may increase spending on groceries, apparel, entertainment, food, and travel, as you may buy more items for rituals, gifts, decorations, and celebrations.</a:t>
            </a:r>
            <a:r>
              <a:rPr lang="en-US" b="1" i="0" dirty="0">
                <a:solidFill>
                  <a:srgbClr val="FFFFFF"/>
                </a:solidFill>
                <a:effectLst/>
                <a:latin typeface="-apple-system"/>
              </a:rPr>
              <a:t> </a:t>
            </a:r>
            <a:r>
              <a:rPr lang="en-US" b="1" dirty="0">
                <a:solidFill>
                  <a:schemeClr val="bg1">
                    <a:lumMod val="50000"/>
                    <a:lumOff val="50000"/>
                  </a:schemeClr>
                </a:solidFill>
                <a:latin typeface="-apple-system"/>
              </a:rPr>
              <a:t>A</a:t>
            </a:r>
            <a:r>
              <a:rPr lang="en-US" b="1" i="0" dirty="0">
                <a:solidFill>
                  <a:schemeClr val="bg1">
                    <a:lumMod val="50000"/>
                    <a:lumOff val="50000"/>
                  </a:schemeClr>
                </a:solidFill>
                <a:effectLst/>
              </a:rPr>
              <a:t>lso spend more on electronics, as this month may have some attractive offers and discounts on gadgets and appliances.</a:t>
            </a:r>
          </a:p>
          <a:p>
            <a:pPr marL="285750" indent="-285750">
              <a:lnSpc>
                <a:spcPct val="150000"/>
              </a:lnSpc>
              <a:buFont typeface="Wingdings" panose="05000000000000000000" pitchFamily="2" charset="2"/>
              <a:buChar char="Ø"/>
            </a:pPr>
            <a:r>
              <a:rPr lang="en-US" b="1" dirty="0">
                <a:solidFill>
                  <a:schemeClr val="bg1">
                    <a:lumMod val="50000"/>
                    <a:lumOff val="50000"/>
                  </a:schemeClr>
                </a:solidFill>
              </a:rPr>
              <a:t>From October there will be Amazon and Flipkart Big billion days happen due to its festival season in upcoming months.</a:t>
            </a:r>
            <a:endParaRPr lang="en-US" b="1" i="0" dirty="0">
              <a:solidFill>
                <a:schemeClr val="bg1">
                  <a:lumMod val="50000"/>
                  <a:lumOff val="50000"/>
                </a:schemeClr>
              </a:solidFill>
              <a:effectLst/>
            </a:endParaRPr>
          </a:p>
          <a:p>
            <a:pPr marL="285750" indent="-285750">
              <a:buFont typeface="Wingdings" panose="05000000000000000000" pitchFamily="2" charset="2"/>
              <a:buChar char="Ø"/>
            </a:pPr>
            <a:endParaRPr lang="en-US" dirty="0">
              <a:solidFill>
                <a:schemeClr val="bg1">
                  <a:lumMod val="50000"/>
                  <a:lumOff val="50000"/>
                </a:schemeClr>
              </a:solidFill>
            </a:endParaRPr>
          </a:p>
        </p:txBody>
      </p:sp>
    </p:spTree>
    <p:extLst>
      <p:ext uri="{BB962C8B-B14F-4D97-AF65-F5344CB8AC3E}">
        <p14:creationId xmlns:p14="http://schemas.microsoft.com/office/powerpoint/2010/main" val="36731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36EB-9920-C6D5-3D01-8BCD7F5E27D4}"/>
              </a:ext>
            </a:extLst>
          </p:cNvPr>
          <p:cNvSpPr>
            <a:spLocks noGrp="1"/>
          </p:cNvSpPr>
          <p:nvPr>
            <p:ph type="title"/>
          </p:nvPr>
        </p:nvSpPr>
        <p:spPr>
          <a:xfrm>
            <a:off x="210065" y="57621"/>
            <a:ext cx="11143735" cy="623416"/>
          </a:xfrm>
        </p:spPr>
        <p:txBody>
          <a:bodyPr>
            <a:normAutofit/>
          </a:bodyPr>
          <a:lstStyle/>
          <a:p>
            <a:r>
              <a:rPr lang="en-US" sz="3200" b="1" u="sng" dirty="0">
                <a:solidFill>
                  <a:srgbClr val="D60093"/>
                </a:solidFill>
                <a:latin typeface="+mn-lt"/>
              </a:rPr>
              <a:t>Card Recommendations</a:t>
            </a:r>
          </a:p>
        </p:txBody>
      </p:sp>
      <p:sp>
        <p:nvSpPr>
          <p:cNvPr id="3" name="Content Placeholder 2">
            <a:extLst>
              <a:ext uri="{FF2B5EF4-FFF2-40B4-BE49-F238E27FC236}">
                <a16:creationId xmlns:a16="http://schemas.microsoft.com/office/drawing/2014/main" id="{D33773E4-E115-1385-6903-70BC24D4C843}"/>
              </a:ext>
            </a:extLst>
          </p:cNvPr>
          <p:cNvSpPr>
            <a:spLocks noGrp="1"/>
          </p:cNvSpPr>
          <p:nvPr>
            <p:ph idx="1"/>
          </p:nvPr>
        </p:nvSpPr>
        <p:spPr>
          <a:xfrm>
            <a:off x="210065" y="681036"/>
            <a:ext cx="11771870" cy="5855687"/>
          </a:xfrm>
        </p:spPr>
        <p:txBody>
          <a:bodyPr>
            <a:normAutofit/>
          </a:bodyPr>
          <a:lstStyle/>
          <a:p>
            <a:pPr marL="0" marR="0" indent="0">
              <a:lnSpc>
                <a:spcPct val="107000"/>
              </a:lnSpc>
              <a:spcBef>
                <a:spcPts val="1800"/>
              </a:spcBef>
              <a:spcAft>
                <a:spcPts val="1800"/>
              </a:spcAft>
              <a:buNone/>
            </a:pPr>
            <a:r>
              <a:rPr lang="en-US" sz="1800" b="1"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Cashback Card </a:t>
            </a:r>
            <a:r>
              <a:rPr lang="en-US" sz="1800"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 Think "Big Spenders, Big Rewards." </a:t>
            </a:r>
            <a:endParaRPr lang="en-US" sz="1800" kern="100" dirty="0">
              <a:solidFill>
                <a:schemeClr val="bg1">
                  <a:lumMod val="50000"/>
                  <a:lumOff val="50000"/>
                </a:schemeClr>
              </a:solidFill>
              <a:effectLst/>
              <a:latin typeface="Calibri" panose="020F0502020204030204" pitchFamily="34" charset="0"/>
              <a:ea typeface="Calibri" panose="020F0502020204030204" pitchFamily="34" charset="0"/>
              <a:cs typeface="Gautami" panose="020B0502040204020203" pitchFamily="34" charset="0"/>
            </a:endParaRPr>
          </a:p>
          <a:p>
            <a:pPr>
              <a:lnSpc>
                <a:spcPct val="120000"/>
              </a:lnSpc>
              <a:spcBef>
                <a:spcPts val="0"/>
              </a:spcBef>
              <a:spcAft>
                <a:spcPts val="750"/>
              </a:spcAft>
              <a:buSzPts val="1000"/>
              <a:buFont typeface="Wingdings" panose="05000000000000000000" pitchFamily="2" charset="2"/>
              <a:buChar char="Ø"/>
              <a:tabLst>
                <a:tab pos="457200" algn="l"/>
              </a:tabLst>
            </a:pPr>
            <a:r>
              <a:rPr lang="en-US" sz="1700" kern="0" dirty="0">
                <a:solidFill>
                  <a:schemeClr val="accent1"/>
                </a:solidFill>
                <a:effectLst/>
                <a:ea typeface="Times New Roman" panose="02020603050405020304" pitchFamily="18" charset="0"/>
                <a:cs typeface="Gautami" panose="020B0502040204020203" pitchFamily="34" charset="0"/>
              </a:rPr>
              <a:t>Age 25-34 &amp; 35-45 </a:t>
            </a:r>
            <a:r>
              <a:rPr lang="en-US" sz="1800" kern="0" dirty="0">
                <a:solidFill>
                  <a:srgbClr val="E3E3E3"/>
                </a:solidFill>
                <a:effectLst/>
                <a:ea typeface="Times New Roman" panose="02020603050405020304" pitchFamily="18" charset="0"/>
                <a:cs typeface="Gautami" panose="020B0502040204020203" pitchFamily="34" charset="0"/>
              </a:rPr>
              <a:t>: </a:t>
            </a:r>
            <a:r>
              <a:rPr lang="en-US" sz="1800" kern="0" dirty="0">
                <a:solidFill>
                  <a:schemeClr val="bg1">
                    <a:lumMod val="50000"/>
                    <a:lumOff val="50000"/>
                  </a:schemeClr>
                </a:solidFill>
                <a:effectLst/>
                <a:ea typeface="Times New Roman" panose="02020603050405020304" pitchFamily="18" charset="0"/>
                <a:cs typeface="Gautami" panose="020B0502040204020203" pitchFamily="34" charset="0"/>
              </a:rPr>
              <a:t>Married couples in Mumbai, Delhi, and Bengaluru who love electronics, entertainment, bills, travel, and groceries. Bonus for IT and other salaried employees.</a:t>
            </a:r>
            <a:endParaRPr lang="en-US" sz="1800" kern="100" dirty="0">
              <a:solidFill>
                <a:schemeClr val="bg1">
                  <a:lumMod val="50000"/>
                  <a:lumOff val="50000"/>
                </a:schemeClr>
              </a:solidFill>
              <a:effectLst/>
              <a:ea typeface="Calibri" panose="020F0502020204030204" pitchFamily="34" charset="0"/>
              <a:cs typeface="Gautami" panose="020B0502040204020203" pitchFamily="34" charset="0"/>
            </a:endParaRPr>
          </a:p>
          <a:p>
            <a:pPr>
              <a:lnSpc>
                <a:spcPct val="120000"/>
              </a:lnSpc>
              <a:spcBef>
                <a:spcPts val="0"/>
              </a:spcBef>
              <a:spcAft>
                <a:spcPts val="750"/>
              </a:spcAft>
              <a:buSzPts val="1000"/>
              <a:buFont typeface="Wingdings" panose="05000000000000000000" pitchFamily="2" charset="2"/>
              <a:buChar char="Ø"/>
              <a:tabLst>
                <a:tab pos="457200" algn="l"/>
              </a:tabLst>
            </a:pPr>
            <a:r>
              <a:rPr lang="en-US" sz="1700" kern="0" dirty="0">
                <a:solidFill>
                  <a:schemeClr val="accent1"/>
                </a:solidFill>
                <a:effectLst/>
                <a:ea typeface="Times New Roman" panose="02020603050405020304" pitchFamily="18" charset="0"/>
                <a:cs typeface="Gautami" panose="020B0502040204020203" pitchFamily="34" charset="0"/>
              </a:rPr>
              <a:t>All Ages </a:t>
            </a:r>
            <a:r>
              <a:rPr lang="en-US" sz="1800" kern="0" dirty="0">
                <a:solidFill>
                  <a:srgbClr val="E3E3E3"/>
                </a:solidFill>
                <a:effectLst/>
                <a:ea typeface="Times New Roman" panose="02020603050405020304" pitchFamily="18" charset="0"/>
                <a:cs typeface="Gautami" panose="020B0502040204020203" pitchFamily="34" charset="0"/>
              </a:rPr>
              <a:t>: </a:t>
            </a:r>
            <a:r>
              <a:rPr lang="en-US" sz="1800" kern="0" dirty="0">
                <a:solidFill>
                  <a:schemeClr val="bg1">
                    <a:lumMod val="50000"/>
                    <a:lumOff val="50000"/>
                  </a:schemeClr>
                </a:solidFill>
                <a:effectLst/>
                <a:ea typeface="Times New Roman" panose="02020603050405020304" pitchFamily="18" charset="0"/>
                <a:cs typeface="Gautami" panose="020B0502040204020203" pitchFamily="34" charset="0"/>
              </a:rPr>
              <a:t>Single Mumbaikars, Delhiites, and Bangaloreans with a taste for the finer things – apparel, entertainment, food, and electronics. Perfect for freelancers and business owners!</a:t>
            </a:r>
            <a:endParaRPr lang="en-US" sz="1800" kern="100" dirty="0">
              <a:solidFill>
                <a:schemeClr val="bg1">
                  <a:lumMod val="50000"/>
                  <a:lumOff val="50000"/>
                </a:schemeClr>
              </a:solidFill>
              <a:effectLst/>
              <a:ea typeface="Calibri" panose="020F0502020204030204" pitchFamily="34" charset="0"/>
              <a:cs typeface="Gautami" panose="020B0502040204020203" pitchFamily="34" charset="0"/>
            </a:endParaRPr>
          </a:p>
          <a:p>
            <a:pPr marL="0" marR="0" indent="0">
              <a:lnSpc>
                <a:spcPct val="120000"/>
              </a:lnSpc>
              <a:spcBef>
                <a:spcPts val="1800"/>
              </a:spcBef>
              <a:spcAft>
                <a:spcPts val="1800"/>
              </a:spcAft>
              <a:buNone/>
            </a:pPr>
            <a:r>
              <a:rPr lang="en-US" sz="1800" b="1"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Reward Card </a:t>
            </a:r>
            <a:r>
              <a:rPr lang="en-US" sz="1800"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 Think "Smart Savers, Savvy Rewards." </a:t>
            </a:r>
            <a:endParaRPr lang="en-US" sz="1800" kern="100" dirty="0">
              <a:solidFill>
                <a:schemeClr val="bg1">
                  <a:lumMod val="50000"/>
                  <a:lumOff val="50000"/>
                </a:schemeClr>
              </a:solidFill>
              <a:effectLst/>
              <a:latin typeface="Calibri" panose="020F0502020204030204" pitchFamily="34" charset="0"/>
              <a:ea typeface="Calibri" panose="020F0502020204030204" pitchFamily="34" charset="0"/>
              <a:cs typeface="Gautami" panose="020B0502040204020203" pitchFamily="34" charset="0"/>
            </a:endParaRPr>
          </a:p>
          <a:p>
            <a:pPr marR="0" lvl="0">
              <a:lnSpc>
                <a:spcPct val="120000"/>
              </a:lnSpc>
              <a:spcBef>
                <a:spcPts val="0"/>
              </a:spcBef>
              <a:spcAft>
                <a:spcPts val="750"/>
              </a:spcAft>
              <a:buSzPts val="1000"/>
              <a:buFont typeface="Wingdings" panose="05000000000000000000" pitchFamily="2" charset="2"/>
              <a:buChar char="Ø"/>
              <a:tabLst>
                <a:tab pos="457200" algn="l"/>
              </a:tabLst>
            </a:pPr>
            <a:r>
              <a:rPr lang="en-US" sz="1700" kern="0" dirty="0">
                <a:solidFill>
                  <a:schemeClr val="accent1"/>
                </a:solidFill>
                <a:effectLst/>
                <a:ea typeface="Times New Roman" panose="02020603050405020304" pitchFamily="18" charset="0"/>
                <a:cs typeface="Gautami" panose="020B0502040204020203" pitchFamily="34" charset="0"/>
              </a:rPr>
              <a:t>Age 25-34 &amp; 35-45 </a:t>
            </a:r>
            <a:r>
              <a:rPr lang="en-US" sz="1900" kern="0" dirty="0">
                <a:solidFill>
                  <a:srgbClr val="E3E3E3"/>
                </a:solidFill>
                <a:effectLst/>
                <a:ea typeface="Times New Roman" panose="02020603050405020304" pitchFamily="18" charset="0"/>
                <a:cs typeface="Gautami" panose="020B0502040204020203" pitchFamily="34" charset="0"/>
              </a:rPr>
              <a:t>: </a:t>
            </a:r>
            <a:r>
              <a:rPr lang="en-US" sz="1900" kern="0" dirty="0">
                <a:solidFill>
                  <a:schemeClr val="bg1">
                    <a:lumMod val="50000"/>
                    <a:lumOff val="50000"/>
                  </a:schemeClr>
                </a:solidFill>
                <a:effectLst/>
                <a:ea typeface="Times New Roman" panose="02020603050405020304" pitchFamily="18" charset="0"/>
                <a:cs typeface="Gautami" panose="020B0502040204020203" pitchFamily="34" charset="0"/>
              </a:rPr>
              <a:t>Health-conscious married couples in Mumbai, Delhi, and Bengaluru who juggle bills, electronics, travel, and food. IT and salaried employees love these perks.</a:t>
            </a:r>
            <a:endParaRPr lang="en-US" sz="1900" kern="100" dirty="0">
              <a:solidFill>
                <a:schemeClr val="bg1">
                  <a:lumMod val="50000"/>
                  <a:lumOff val="50000"/>
                </a:schemeClr>
              </a:solidFill>
              <a:effectLst/>
              <a:ea typeface="Calibri" panose="020F0502020204030204" pitchFamily="34" charset="0"/>
              <a:cs typeface="Gautami" panose="020B0502040204020203" pitchFamily="34" charset="0"/>
            </a:endParaRPr>
          </a:p>
          <a:p>
            <a:pPr marR="0" lvl="0">
              <a:lnSpc>
                <a:spcPct val="120000"/>
              </a:lnSpc>
              <a:spcBef>
                <a:spcPts val="0"/>
              </a:spcBef>
              <a:spcAft>
                <a:spcPts val="750"/>
              </a:spcAft>
              <a:buSzPts val="1000"/>
              <a:buFont typeface="Wingdings" panose="05000000000000000000" pitchFamily="2" charset="2"/>
              <a:buChar char="Ø"/>
              <a:tabLst>
                <a:tab pos="457200" algn="l"/>
              </a:tabLst>
            </a:pPr>
            <a:r>
              <a:rPr lang="en-US" sz="1700" kern="0" dirty="0">
                <a:solidFill>
                  <a:schemeClr val="accent1"/>
                </a:solidFill>
                <a:effectLst/>
                <a:ea typeface="Times New Roman" panose="02020603050405020304" pitchFamily="18" charset="0"/>
                <a:cs typeface="Gautami" panose="020B0502040204020203" pitchFamily="34" charset="0"/>
              </a:rPr>
              <a:t>All Ages </a:t>
            </a:r>
            <a:r>
              <a:rPr lang="en-US" sz="1900" kern="0" dirty="0">
                <a:solidFill>
                  <a:srgbClr val="E3E3E3"/>
                </a:solidFill>
                <a:effectLst/>
                <a:ea typeface="Times New Roman" panose="02020603050405020304" pitchFamily="18" charset="0"/>
                <a:cs typeface="Gautami" panose="020B0502040204020203" pitchFamily="34" charset="0"/>
              </a:rPr>
              <a:t>:</a:t>
            </a:r>
            <a:r>
              <a:rPr lang="en-US" sz="1900" kern="0" dirty="0">
                <a:solidFill>
                  <a:schemeClr val="bg1">
                    <a:lumMod val="50000"/>
                    <a:lumOff val="50000"/>
                  </a:schemeClr>
                </a:solidFill>
                <a:effectLst/>
                <a:ea typeface="Times New Roman" panose="02020603050405020304" pitchFamily="18" charset="0"/>
                <a:cs typeface="Gautami" panose="020B0502040204020203" pitchFamily="34" charset="0"/>
              </a:rPr>
              <a:t> Single men and women who prioritize entertainment, food, electronics, and apparel. Business owners and freelancers enjoy flexible rewards.</a:t>
            </a:r>
            <a:endParaRPr lang="en-US" sz="1900" kern="100" dirty="0">
              <a:solidFill>
                <a:schemeClr val="bg1">
                  <a:lumMod val="50000"/>
                  <a:lumOff val="50000"/>
                </a:schemeClr>
              </a:solidFill>
              <a:effectLst/>
              <a:ea typeface="Calibri" panose="020F0502020204030204" pitchFamily="34" charset="0"/>
              <a:cs typeface="Gautami" panose="020B0502040204020203" pitchFamily="34" charset="0"/>
            </a:endParaRPr>
          </a:p>
          <a:p>
            <a:pPr marL="0" marR="0" indent="0">
              <a:lnSpc>
                <a:spcPct val="120000"/>
              </a:lnSpc>
              <a:spcBef>
                <a:spcPts val="1800"/>
              </a:spcBef>
              <a:spcAft>
                <a:spcPts val="1800"/>
              </a:spcAft>
              <a:buNone/>
            </a:pPr>
            <a:r>
              <a:rPr lang="en-US" sz="1800" b="1"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Business Card </a:t>
            </a:r>
            <a:r>
              <a:rPr lang="en-US" sz="1800" kern="0" dirty="0">
                <a:solidFill>
                  <a:schemeClr val="bg1">
                    <a:lumMod val="50000"/>
                    <a:lumOff val="50000"/>
                  </a:schemeClr>
                </a:solidFill>
                <a:effectLst/>
                <a:latin typeface="Arial" panose="020B0604020202020204" pitchFamily="34" charset="0"/>
                <a:ea typeface="Times New Roman" panose="02020603050405020304" pitchFamily="18" charset="0"/>
                <a:cs typeface="Gautami" panose="020B0502040204020203" pitchFamily="34" charset="0"/>
              </a:rPr>
              <a:t>- Think "Hustle Harder, Earn Smarter." </a:t>
            </a:r>
            <a:endParaRPr lang="en-US" sz="1800" kern="100" dirty="0">
              <a:solidFill>
                <a:schemeClr val="bg1">
                  <a:lumMod val="50000"/>
                  <a:lumOff val="50000"/>
                </a:schemeClr>
              </a:solidFill>
              <a:latin typeface="Calibri" panose="020F0502020204030204" pitchFamily="34" charset="0"/>
              <a:ea typeface="Times New Roman" panose="02020603050405020304" pitchFamily="18" charset="0"/>
              <a:cs typeface="Gautami" panose="020B0502040204020203" pitchFamily="34" charset="0"/>
            </a:endParaRPr>
          </a:p>
          <a:p>
            <a:pPr marR="0">
              <a:lnSpc>
                <a:spcPct val="120000"/>
              </a:lnSpc>
              <a:spcBef>
                <a:spcPts val="1800"/>
              </a:spcBef>
              <a:spcAft>
                <a:spcPts val="1800"/>
              </a:spcAft>
              <a:buFont typeface="Wingdings" panose="05000000000000000000" pitchFamily="2" charset="2"/>
              <a:buChar char="Ø"/>
            </a:pPr>
            <a:r>
              <a:rPr lang="en-US" sz="1700" kern="0" dirty="0">
                <a:solidFill>
                  <a:schemeClr val="accent1"/>
                </a:solidFill>
                <a:effectLst/>
                <a:ea typeface="Times New Roman" panose="02020603050405020304" pitchFamily="18" charset="0"/>
              </a:rPr>
              <a:t>All Ages </a:t>
            </a:r>
            <a:r>
              <a:rPr lang="en-US" sz="1900" kern="0" dirty="0">
                <a:solidFill>
                  <a:srgbClr val="E3E3E3"/>
                </a:solidFill>
                <a:effectLst/>
                <a:ea typeface="Times New Roman" panose="02020603050405020304" pitchFamily="18" charset="0"/>
              </a:rPr>
              <a:t>: </a:t>
            </a:r>
            <a:r>
              <a:rPr lang="en-US" sz="1900" kern="0" dirty="0">
                <a:solidFill>
                  <a:schemeClr val="bg1">
                    <a:lumMod val="50000"/>
                    <a:lumOff val="50000"/>
                  </a:schemeClr>
                </a:solidFill>
                <a:effectLst/>
                <a:ea typeface="Times New Roman" panose="02020603050405020304" pitchFamily="18" charset="0"/>
              </a:rPr>
              <a:t>Business owners in Mumbai, Bengaluru, and Delhi who crave travel, electronics, bills, and entertainment</a:t>
            </a:r>
          </a:p>
        </p:txBody>
      </p:sp>
    </p:spTree>
    <p:extLst>
      <p:ext uri="{BB962C8B-B14F-4D97-AF65-F5344CB8AC3E}">
        <p14:creationId xmlns:p14="http://schemas.microsoft.com/office/powerpoint/2010/main" val="275595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B0B-F8D8-3F45-AAC0-050CDDEF8C82}"/>
              </a:ext>
            </a:extLst>
          </p:cNvPr>
          <p:cNvSpPr>
            <a:spLocks noGrp="1"/>
          </p:cNvSpPr>
          <p:nvPr>
            <p:ph type="title"/>
          </p:nvPr>
        </p:nvSpPr>
        <p:spPr>
          <a:xfrm>
            <a:off x="158579" y="1"/>
            <a:ext cx="10515600" cy="681036"/>
          </a:xfrm>
        </p:spPr>
        <p:txBody>
          <a:bodyPr>
            <a:normAutofit/>
          </a:bodyPr>
          <a:lstStyle/>
          <a:p>
            <a:r>
              <a:rPr lang="en-US" sz="3200" b="1" u="sng" dirty="0">
                <a:solidFill>
                  <a:srgbClr val="D60093"/>
                </a:solidFill>
              </a:rPr>
              <a:t>Other Insights &amp; Recommendations</a:t>
            </a:r>
          </a:p>
        </p:txBody>
      </p:sp>
      <p:sp>
        <p:nvSpPr>
          <p:cNvPr id="3" name="Content Placeholder 2">
            <a:extLst>
              <a:ext uri="{FF2B5EF4-FFF2-40B4-BE49-F238E27FC236}">
                <a16:creationId xmlns:a16="http://schemas.microsoft.com/office/drawing/2014/main" id="{5A5ED602-14DD-F3A8-BB74-1427A9273D03}"/>
              </a:ext>
            </a:extLst>
          </p:cNvPr>
          <p:cNvSpPr>
            <a:spLocks noGrp="1"/>
          </p:cNvSpPr>
          <p:nvPr>
            <p:ph idx="1"/>
          </p:nvPr>
        </p:nvSpPr>
        <p:spPr>
          <a:xfrm>
            <a:off x="257431" y="681036"/>
            <a:ext cx="11580341" cy="5917472"/>
          </a:xfrm>
        </p:spPr>
        <p:txBody>
          <a:bodyPr>
            <a:normAutofit fontScale="92500" lnSpcReduction="10000"/>
          </a:bodyPr>
          <a:lstStyle/>
          <a:p>
            <a:pPr>
              <a:lnSpc>
                <a:spcPct val="150000"/>
              </a:lnSpc>
              <a:spcBef>
                <a:spcPts val="0"/>
              </a:spcBef>
              <a:spcAft>
                <a:spcPts val="750"/>
              </a:spcAft>
              <a:buSzPts val="1000"/>
              <a:buFont typeface="Wingdings" panose="05000000000000000000" pitchFamily="2" charset="2"/>
              <a:buChar char="Ø"/>
              <a:tabLst>
                <a:tab pos="457200" algn="l"/>
              </a:tabLst>
            </a:pPr>
            <a:r>
              <a:rPr lang="en-US" sz="1800" kern="0" dirty="0">
                <a:solidFill>
                  <a:schemeClr val="bg1">
                    <a:lumMod val="50000"/>
                    <a:lumOff val="50000"/>
                  </a:schemeClr>
                </a:solidFill>
                <a:ea typeface="Times New Roman" panose="02020603050405020304" pitchFamily="18" charset="0"/>
                <a:cs typeface="Gautami" panose="020B0502040204020203" pitchFamily="34" charset="0"/>
              </a:rPr>
              <a:t>Additionally with the Top 3 spending cities mentioned earlier Chennai will also be a great market place because of more IT salaried and Salaried other employees presence there.</a:t>
            </a:r>
          </a:p>
          <a:p>
            <a:pPr>
              <a:lnSpc>
                <a:spcPct val="150000"/>
              </a:lnSpc>
              <a:spcBef>
                <a:spcPts val="0"/>
              </a:spcBef>
              <a:spcAft>
                <a:spcPts val="750"/>
              </a:spcAft>
              <a:buSzPts val="1000"/>
              <a:buFont typeface="Wingdings" panose="05000000000000000000" pitchFamily="2" charset="2"/>
              <a:buChar char="Ø"/>
              <a:tabLst>
                <a:tab pos="457200" algn="l"/>
              </a:tabLst>
            </a:pPr>
            <a:r>
              <a:rPr lang="en-US" sz="1800" kern="0" dirty="0">
                <a:solidFill>
                  <a:schemeClr val="bg1">
                    <a:lumMod val="50000"/>
                    <a:lumOff val="50000"/>
                  </a:schemeClr>
                </a:solidFill>
                <a:ea typeface="Times New Roman" panose="02020603050405020304" pitchFamily="18" charset="0"/>
                <a:cs typeface="Gautami" panose="020B0502040204020203" pitchFamily="34" charset="0"/>
              </a:rPr>
              <a:t>There’s a huge spending difference between married and single category where Married one’s use Credit card more.</a:t>
            </a:r>
          </a:p>
          <a:p>
            <a:pPr>
              <a:lnSpc>
                <a:spcPct val="150000"/>
              </a:lnSpc>
              <a:spcBef>
                <a:spcPts val="0"/>
              </a:spcBef>
              <a:spcAft>
                <a:spcPts val="750"/>
              </a:spcAft>
              <a:buSzPts val="1000"/>
              <a:buFont typeface="Wingdings" panose="05000000000000000000" pitchFamily="2" charset="2"/>
              <a:buChar char="Ø"/>
              <a:tabLst>
                <a:tab pos="457200" algn="l"/>
              </a:tabLst>
            </a:pPr>
            <a:r>
              <a:rPr lang="en-US" sz="1800" kern="0" dirty="0">
                <a:solidFill>
                  <a:schemeClr val="bg1">
                    <a:lumMod val="50000"/>
                    <a:lumOff val="50000"/>
                  </a:schemeClr>
                </a:solidFill>
                <a:effectLst/>
                <a:ea typeface="Times New Roman" panose="02020603050405020304" pitchFamily="18" charset="0"/>
                <a:cs typeface="Gautami" panose="020B0502040204020203" pitchFamily="34" charset="0"/>
              </a:rPr>
              <a:t>We can also observe Freelancers contribution is next among occupations. So, We can suggest a type for them and also for students which help them improve their CIBIL score which is like ONE METAL CARD which is collaborated with other banks. </a:t>
            </a:r>
          </a:p>
          <a:p>
            <a:pPr>
              <a:lnSpc>
                <a:spcPct val="150000"/>
              </a:lnSpc>
              <a:spcBef>
                <a:spcPts val="0"/>
              </a:spcBef>
              <a:spcAft>
                <a:spcPts val="750"/>
              </a:spcAft>
              <a:buSzPts val="1000"/>
              <a:buFont typeface="Wingdings" panose="05000000000000000000" pitchFamily="2" charset="2"/>
              <a:buChar char="Ø"/>
              <a:tabLst>
                <a:tab pos="457200" algn="l"/>
              </a:tabLst>
            </a:pPr>
            <a:r>
              <a:rPr lang="en-US" sz="1800" b="1" kern="0" dirty="0">
                <a:solidFill>
                  <a:schemeClr val="bg1">
                    <a:lumMod val="50000"/>
                    <a:lumOff val="50000"/>
                  </a:schemeClr>
                </a:solidFill>
                <a:effectLst/>
                <a:ea typeface="Times New Roman" panose="02020603050405020304" pitchFamily="18" charset="0"/>
                <a:cs typeface="Gautami" panose="020B0502040204020203" pitchFamily="34" charset="0"/>
              </a:rPr>
              <a:t>Travel card </a:t>
            </a:r>
            <a:r>
              <a:rPr lang="en-US" sz="1800" kern="0" dirty="0">
                <a:solidFill>
                  <a:schemeClr val="bg1">
                    <a:lumMod val="50000"/>
                    <a:lumOff val="50000"/>
                  </a:schemeClr>
                </a:solidFill>
                <a:effectLst/>
                <a:ea typeface="Times New Roman" panose="02020603050405020304" pitchFamily="18" charset="0"/>
                <a:cs typeface="Gautami" panose="020B0502040204020203" pitchFamily="34" charset="0"/>
              </a:rPr>
              <a:t>which is part of Reward card can</a:t>
            </a:r>
            <a:r>
              <a:rPr lang="en-US" sz="1800" b="0" i="0" dirty="0">
                <a:solidFill>
                  <a:schemeClr val="bg1">
                    <a:lumMod val="50000"/>
                    <a:lumOff val="50000"/>
                  </a:schemeClr>
                </a:solidFill>
                <a:effectLst/>
                <a:latin typeface="-apple-system"/>
              </a:rPr>
              <a:t> that gives benefits on travel expenses such as air miles, hotel stays, airport lounge access, travel insurance, and more collaborated with </a:t>
            </a:r>
            <a:r>
              <a:rPr lang="en-US" sz="1800" b="1" i="0" dirty="0">
                <a:solidFill>
                  <a:schemeClr val="accent1">
                    <a:lumMod val="75000"/>
                  </a:schemeClr>
                </a:solidFill>
                <a:effectLst/>
                <a:latin typeface="-apple-system"/>
              </a:rPr>
              <a:t>MAKEMYTRIP</a:t>
            </a:r>
            <a:r>
              <a:rPr lang="en-US" sz="1800" b="1" i="0" dirty="0">
                <a:solidFill>
                  <a:schemeClr val="bg1">
                    <a:lumMod val="50000"/>
                    <a:lumOff val="50000"/>
                  </a:schemeClr>
                </a:solidFill>
                <a:effectLst/>
                <a:latin typeface="-apple-system"/>
              </a:rPr>
              <a:t>, </a:t>
            </a:r>
            <a:r>
              <a:rPr lang="en-US" sz="1800" b="1" i="0" dirty="0">
                <a:solidFill>
                  <a:srgbClr val="FF0000"/>
                </a:solidFill>
                <a:effectLst/>
                <a:latin typeface="-apple-system"/>
              </a:rPr>
              <a:t>OYO</a:t>
            </a:r>
            <a:r>
              <a:rPr lang="en-US" sz="1800" b="0" i="0" dirty="0">
                <a:solidFill>
                  <a:schemeClr val="bg1">
                    <a:lumMod val="50000"/>
                    <a:lumOff val="50000"/>
                  </a:schemeClr>
                </a:solidFill>
                <a:effectLst/>
                <a:latin typeface="-apple-system"/>
              </a:rPr>
              <a:t>, </a:t>
            </a:r>
            <a:r>
              <a:rPr lang="en-US" sz="1800" b="1" i="0" dirty="0">
                <a:solidFill>
                  <a:schemeClr val="accent1">
                    <a:lumMod val="40000"/>
                    <a:lumOff val="60000"/>
                  </a:schemeClr>
                </a:solidFill>
                <a:effectLst/>
                <a:latin typeface="-apple-system"/>
              </a:rPr>
              <a:t>GOIBIBO</a:t>
            </a:r>
            <a:r>
              <a:rPr lang="en-US" sz="1800" b="0" i="0" dirty="0">
                <a:solidFill>
                  <a:schemeClr val="bg1">
                    <a:lumMod val="50000"/>
                    <a:lumOff val="50000"/>
                  </a:schemeClr>
                </a:solidFill>
                <a:effectLst/>
                <a:latin typeface="-apple-system"/>
              </a:rPr>
              <a:t> and with companies like </a:t>
            </a:r>
            <a:r>
              <a:rPr lang="en-US" sz="1800" b="1" i="0" dirty="0">
                <a:effectLst/>
                <a:latin typeface="-apple-system"/>
              </a:rPr>
              <a:t>SPICEJET</a:t>
            </a:r>
            <a:r>
              <a:rPr lang="en-US" sz="1800" b="0" i="0" dirty="0">
                <a:solidFill>
                  <a:schemeClr val="bg1">
                    <a:lumMod val="50000"/>
                    <a:lumOff val="50000"/>
                  </a:schemeClr>
                </a:solidFill>
                <a:effectLst/>
                <a:latin typeface="-apple-system"/>
              </a:rPr>
              <a:t>, </a:t>
            </a:r>
            <a:r>
              <a:rPr lang="en-US" sz="1800" b="1" i="0" dirty="0">
                <a:solidFill>
                  <a:schemeClr val="accent1">
                    <a:lumMod val="75000"/>
                  </a:schemeClr>
                </a:solidFill>
                <a:effectLst/>
                <a:latin typeface="-apple-system"/>
              </a:rPr>
              <a:t>VISTHARA</a:t>
            </a:r>
            <a:r>
              <a:rPr lang="en-US" sz="1800" b="0" i="0" dirty="0">
                <a:solidFill>
                  <a:schemeClr val="bg1">
                    <a:lumMod val="50000"/>
                    <a:lumOff val="50000"/>
                  </a:schemeClr>
                </a:solidFill>
                <a:effectLst/>
                <a:latin typeface="-apple-system"/>
              </a:rPr>
              <a:t> and </a:t>
            </a:r>
            <a:r>
              <a:rPr lang="en-US" sz="1800" b="1" i="0" dirty="0">
                <a:solidFill>
                  <a:srgbClr val="C00000"/>
                </a:solidFill>
                <a:effectLst/>
                <a:latin typeface="-apple-system"/>
              </a:rPr>
              <a:t>AIR INDIA </a:t>
            </a:r>
            <a:r>
              <a:rPr lang="en-US" sz="1800" b="0" i="0" dirty="0">
                <a:solidFill>
                  <a:schemeClr val="bg1">
                    <a:lumMod val="50000"/>
                    <a:lumOff val="50000"/>
                  </a:schemeClr>
                </a:solidFill>
                <a:effectLst/>
                <a:latin typeface="-apple-system"/>
              </a:rPr>
              <a:t>we can use this card to explore new destinations and cultures around the world.</a:t>
            </a:r>
          </a:p>
          <a:p>
            <a:pPr>
              <a:lnSpc>
                <a:spcPct val="150000"/>
              </a:lnSpc>
              <a:spcBef>
                <a:spcPts val="0"/>
              </a:spcBef>
              <a:spcAft>
                <a:spcPts val="750"/>
              </a:spcAft>
              <a:buSzPts val="1000"/>
              <a:buFont typeface="Wingdings" panose="05000000000000000000" pitchFamily="2" charset="2"/>
              <a:buChar char="Ø"/>
              <a:tabLst>
                <a:tab pos="457200" algn="l"/>
              </a:tabLst>
            </a:pPr>
            <a:r>
              <a:rPr lang="en-US" sz="1800" b="1" i="0" dirty="0">
                <a:solidFill>
                  <a:schemeClr val="bg1">
                    <a:lumMod val="50000"/>
                    <a:lumOff val="50000"/>
                  </a:schemeClr>
                </a:solidFill>
                <a:effectLst/>
                <a:latin typeface="-apple-system"/>
              </a:rPr>
              <a:t>Fuel card</a:t>
            </a:r>
            <a:r>
              <a:rPr lang="en-US" sz="1800" dirty="0">
                <a:solidFill>
                  <a:schemeClr val="bg1">
                    <a:lumMod val="50000"/>
                    <a:lumOff val="50000"/>
                  </a:schemeClr>
                </a:solidFill>
                <a:latin typeface="-apple-system"/>
              </a:rPr>
              <a:t> which is part of Reward card</a:t>
            </a:r>
            <a:r>
              <a:rPr lang="en-US" sz="1800" b="0" i="0" dirty="0">
                <a:solidFill>
                  <a:schemeClr val="bg1">
                    <a:lumMod val="50000"/>
                    <a:lumOff val="50000"/>
                  </a:schemeClr>
                </a:solidFill>
                <a:effectLst/>
                <a:latin typeface="-apple-system"/>
              </a:rPr>
              <a:t> that gives you savings on fuel expenses such as cashback, discounts, or surcharge waivers at select petrol pumps. You can use this card to reduce your travel costs and enjoy more road trips</a:t>
            </a:r>
            <a:r>
              <a:rPr lang="en-US" sz="1200" dirty="0">
                <a:solidFill>
                  <a:srgbClr val="111111"/>
                </a:solidFill>
                <a:latin typeface="-apple-system"/>
              </a:rPr>
              <a:t>.</a:t>
            </a:r>
          </a:p>
          <a:p>
            <a:pPr>
              <a:lnSpc>
                <a:spcPct val="150000"/>
              </a:lnSpc>
              <a:spcBef>
                <a:spcPts val="0"/>
              </a:spcBef>
              <a:spcAft>
                <a:spcPts val="750"/>
              </a:spcAft>
              <a:buSzPts val="1000"/>
              <a:buFont typeface="Wingdings" panose="05000000000000000000" pitchFamily="2" charset="2"/>
              <a:buChar char="Ø"/>
              <a:tabLst>
                <a:tab pos="457200" algn="l"/>
              </a:tabLst>
            </a:pPr>
            <a:r>
              <a:rPr lang="en-US" sz="1800" b="1" i="0" dirty="0">
                <a:solidFill>
                  <a:schemeClr val="bg1">
                    <a:lumMod val="50000"/>
                    <a:lumOff val="50000"/>
                  </a:schemeClr>
                </a:solidFill>
                <a:effectLst/>
                <a:latin typeface="-apple-system"/>
              </a:rPr>
              <a:t>Cashback card</a:t>
            </a:r>
            <a:r>
              <a:rPr lang="en-US" sz="1800" b="0" i="0" dirty="0">
                <a:solidFill>
                  <a:schemeClr val="bg1">
                    <a:lumMod val="50000"/>
                    <a:lumOff val="50000"/>
                  </a:schemeClr>
                </a:solidFill>
                <a:effectLst/>
                <a:latin typeface="-apple-system"/>
              </a:rPr>
              <a:t> gives you cashback on every purchase you make, either as a fixed percentage or as a variable rate depending on the category. You can use this card to save money on your bills, electronics, Groceries and apparels from popular marketplaces and brands </a:t>
            </a:r>
            <a:r>
              <a:rPr lang="en-US" sz="2000" b="0" i="0" dirty="0">
                <a:solidFill>
                  <a:schemeClr val="bg1">
                    <a:lumMod val="50000"/>
                    <a:lumOff val="50000"/>
                  </a:schemeClr>
                </a:solidFill>
                <a:effectLst/>
                <a:latin typeface="-apple-system"/>
              </a:rPr>
              <a:t>like</a:t>
            </a:r>
            <a:r>
              <a:rPr lang="en-US" sz="2000" b="0" i="0" dirty="0">
                <a:solidFill>
                  <a:schemeClr val="accent2">
                    <a:lumMod val="60000"/>
                    <a:lumOff val="40000"/>
                  </a:schemeClr>
                </a:solidFill>
                <a:effectLst/>
                <a:latin typeface="-apple-system"/>
              </a:rPr>
              <a:t> </a:t>
            </a:r>
            <a:r>
              <a:rPr lang="en-US" sz="1800" b="1" i="0" dirty="0">
                <a:solidFill>
                  <a:schemeClr val="accent2">
                    <a:lumMod val="60000"/>
                    <a:lumOff val="40000"/>
                  </a:schemeClr>
                </a:solidFill>
                <a:effectLst/>
                <a:latin typeface="-apple-system"/>
              </a:rPr>
              <a:t>AMAZON</a:t>
            </a:r>
            <a:r>
              <a:rPr lang="en-US" sz="1800" b="1" i="0" dirty="0">
                <a:solidFill>
                  <a:schemeClr val="bg1">
                    <a:lumMod val="50000"/>
                    <a:lumOff val="50000"/>
                  </a:schemeClr>
                </a:solidFill>
                <a:effectLst/>
                <a:latin typeface="-apple-system"/>
              </a:rPr>
              <a:t>, </a:t>
            </a:r>
            <a:r>
              <a:rPr lang="en-US" sz="1800" b="1" i="0" dirty="0">
                <a:solidFill>
                  <a:srgbClr val="FF0066"/>
                </a:solidFill>
                <a:effectLst/>
                <a:latin typeface="-apple-system"/>
              </a:rPr>
              <a:t>MYNTRA</a:t>
            </a:r>
            <a:r>
              <a:rPr lang="en-US" sz="1800" b="1" i="0" dirty="0">
                <a:solidFill>
                  <a:schemeClr val="bg1">
                    <a:lumMod val="50000"/>
                    <a:lumOff val="50000"/>
                  </a:schemeClr>
                </a:solidFill>
                <a:effectLst/>
                <a:latin typeface="-apple-system"/>
              </a:rPr>
              <a:t>, </a:t>
            </a:r>
            <a:r>
              <a:rPr lang="en-US" sz="1800" b="1" i="0" dirty="0">
                <a:effectLst/>
                <a:latin typeface="-apple-system"/>
              </a:rPr>
              <a:t>AJIO</a:t>
            </a:r>
            <a:r>
              <a:rPr lang="en-US" sz="1800" b="1" i="0" dirty="0">
                <a:solidFill>
                  <a:schemeClr val="bg1">
                    <a:lumMod val="50000"/>
                    <a:lumOff val="50000"/>
                  </a:schemeClr>
                </a:solidFill>
                <a:effectLst/>
                <a:latin typeface="-apple-system"/>
              </a:rPr>
              <a:t>, </a:t>
            </a:r>
            <a:r>
              <a:rPr lang="en-US" sz="1800" b="1" i="0" dirty="0">
                <a:solidFill>
                  <a:srgbClr val="FF0000"/>
                </a:solidFill>
                <a:effectLst/>
                <a:latin typeface="-apple-system"/>
              </a:rPr>
              <a:t>RELIANCE DIGITAL</a:t>
            </a:r>
            <a:r>
              <a:rPr lang="en-US" sz="1800" b="1" i="0" dirty="0">
                <a:solidFill>
                  <a:schemeClr val="bg1">
                    <a:lumMod val="50000"/>
                    <a:lumOff val="50000"/>
                  </a:schemeClr>
                </a:solidFill>
                <a:effectLst/>
                <a:latin typeface="-apple-system"/>
              </a:rPr>
              <a:t>, </a:t>
            </a:r>
            <a:r>
              <a:rPr lang="en-US" sz="1800" b="1" i="0" dirty="0">
                <a:solidFill>
                  <a:srgbClr val="0070C0"/>
                </a:solidFill>
                <a:effectLst/>
                <a:latin typeface="-apple-system"/>
              </a:rPr>
              <a:t>CROMA</a:t>
            </a:r>
            <a:r>
              <a:rPr lang="en-US" sz="1800" b="1" i="0" dirty="0">
                <a:solidFill>
                  <a:schemeClr val="bg1">
                    <a:lumMod val="50000"/>
                    <a:lumOff val="50000"/>
                  </a:schemeClr>
                </a:solidFill>
                <a:effectLst/>
                <a:latin typeface="-apple-system"/>
              </a:rPr>
              <a:t>, </a:t>
            </a:r>
            <a:r>
              <a:rPr lang="en-US" sz="1800" b="1" i="0" dirty="0">
                <a:solidFill>
                  <a:schemeClr val="accent6">
                    <a:lumMod val="75000"/>
                  </a:schemeClr>
                </a:solidFill>
                <a:effectLst/>
                <a:latin typeface="-apple-system"/>
              </a:rPr>
              <a:t>GROFERS</a:t>
            </a:r>
            <a:r>
              <a:rPr lang="en-US" sz="1800" b="1" i="0" dirty="0">
                <a:solidFill>
                  <a:schemeClr val="bg1">
                    <a:lumMod val="50000"/>
                    <a:lumOff val="50000"/>
                  </a:schemeClr>
                </a:solidFill>
                <a:effectLst/>
                <a:latin typeface="-apple-system"/>
              </a:rPr>
              <a:t>, ZEPTO, BIGBASKET, WESTSIDE, TRENDS</a:t>
            </a:r>
            <a:r>
              <a:rPr lang="en-US" sz="1800" b="0" i="0" dirty="0">
                <a:solidFill>
                  <a:schemeClr val="bg1">
                    <a:lumMod val="50000"/>
                    <a:lumOff val="50000"/>
                  </a:schemeClr>
                </a:solidFill>
                <a:effectLst/>
                <a:latin typeface="-apple-system"/>
              </a:rPr>
              <a:t>, and more.</a:t>
            </a:r>
          </a:p>
          <a:p>
            <a:pPr>
              <a:lnSpc>
                <a:spcPct val="150000"/>
              </a:lnSpc>
              <a:spcBef>
                <a:spcPts val="0"/>
              </a:spcBef>
              <a:spcAft>
                <a:spcPts val="750"/>
              </a:spcAft>
              <a:buSzPts val="1000"/>
              <a:buFont typeface="Wingdings" panose="05000000000000000000" pitchFamily="2" charset="2"/>
              <a:buChar char="Ø"/>
              <a:tabLst>
                <a:tab pos="457200" algn="l"/>
              </a:tabLst>
            </a:pPr>
            <a:endParaRPr lang="en-US" sz="1200" b="0" i="0" dirty="0">
              <a:solidFill>
                <a:srgbClr val="111111"/>
              </a:solidFill>
              <a:effectLst/>
              <a:latin typeface="-apple-system"/>
            </a:endParaRPr>
          </a:p>
          <a:p>
            <a:pPr>
              <a:lnSpc>
                <a:spcPct val="150000"/>
              </a:lnSpc>
              <a:spcBef>
                <a:spcPts val="0"/>
              </a:spcBef>
              <a:spcAft>
                <a:spcPts val="750"/>
              </a:spcAft>
              <a:buSzPts val="1000"/>
              <a:buFont typeface="Wingdings" panose="05000000000000000000" pitchFamily="2" charset="2"/>
              <a:buChar char="Ø"/>
              <a:tabLst>
                <a:tab pos="457200" algn="l"/>
              </a:tabLst>
            </a:pPr>
            <a:endParaRPr lang="en-US" sz="1200" b="0" i="0" dirty="0">
              <a:solidFill>
                <a:srgbClr val="111111"/>
              </a:solidFill>
              <a:effectLst/>
              <a:latin typeface="-apple-system"/>
            </a:endParaRPr>
          </a:p>
          <a:p>
            <a:pPr>
              <a:lnSpc>
                <a:spcPct val="150000"/>
              </a:lnSpc>
              <a:spcBef>
                <a:spcPts val="0"/>
              </a:spcBef>
              <a:spcAft>
                <a:spcPts val="750"/>
              </a:spcAft>
              <a:buSzPts val="1000"/>
              <a:buFont typeface="Wingdings" panose="05000000000000000000" pitchFamily="2" charset="2"/>
              <a:buChar char="Ø"/>
              <a:tabLst>
                <a:tab pos="457200" algn="l"/>
              </a:tabLst>
            </a:pPr>
            <a:endParaRPr lang="en-US" sz="1800" kern="0" dirty="0">
              <a:solidFill>
                <a:schemeClr val="bg1">
                  <a:lumMod val="50000"/>
                  <a:lumOff val="50000"/>
                </a:schemeClr>
              </a:solidFill>
              <a:effectLst/>
              <a:ea typeface="Times New Roman" panose="02020603050405020304" pitchFamily="18" charset="0"/>
              <a:cs typeface="Gautami" panose="020B0502040204020203" pitchFamily="34" charset="0"/>
            </a:endParaRPr>
          </a:p>
          <a:p>
            <a:pPr marL="0" indent="0">
              <a:buNone/>
            </a:pPr>
            <a:endParaRPr lang="en-US" sz="1800" dirty="0">
              <a:solidFill>
                <a:schemeClr val="bg1">
                  <a:lumMod val="50000"/>
                  <a:lumOff val="50000"/>
                </a:schemeClr>
              </a:solidFill>
            </a:endParaRPr>
          </a:p>
        </p:txBody>
      </p:sp>
    </p:spTree>
    <p:extLst>
      <p:ext uri="{BB962C8B-B14F-4D97-AF65-F5344CB8AC3E}">
        <p14:creationId xmlns:p14="http://schemas.microsoft.com/office/powerpoint/2010/main" val="310443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C794E-2854-B968-8D46-19EF327324CA}"/>
              </a:ext>
            </a:extLst>
          </p:cNvPr>
          <p:cNvSpPr>
            <a:spLocks noGrp="1"/>
          </p:cNvSpPr>
          <p:nvPr>
            <p:ph idx="1"/>
          </p:nvPr>
        </p:nvSpPr>
        <p:spPr>
          <a:xfrm>
            <a:off x="370703" y="469556"/>
            <a:ext cx="11565924" cy="6030097"/>
          </a:xfrm>
        </p:spPr>
        <p:txBody>
          <a:bodyPr>
            <a:normAutofit/>
          </a:bodyPr>
          <a:lstStyle/>
          <a:p>
            <a:pPr marL="0" indent="0">
              <a:buNone/>
            </a:pPr>
            <a:r>
              <a:rPr lang="en-US" sz="2000" b="1" dirty="0">
                <a:solidFill>
                  <a:schemeClr val="bg1">
                    <a:lumMod val="50000"/>
                    <a:lumOff val="50000"/>
                  </a:schemeClr>
                </a:solidFill>
              </a:rPr>
              <a:t>Finally, </a:t>
            </a:r>
          </a:p>
          <a:p>
            <a:pPr marL="0" indent="0">
              <a:buNone/>
            </a:pPr>
            <a:endParaRPr lang="en-US" sz="2000" b="1" dirty="0">
              <a:solidFill>
                <a:schemeClr val="bg1">
                  <a:lumMod val="50000"/>
                  <a:lumOff val="50000"/>
                </a:schemeClr>
              </a:solidFill>
            </a:endParaRPr>
          </a:p>
          <a:p>
            <a:pPr marR="0" lvl="0">
              <a:lnSpc>
                <a:spcPct val="100000"/>
              </a:lnSpc>
              <a:spcBef>
                <a:spcPts val="0"/>
              </a:spcBef>
              <a:spcAft>
                <a:spcPts val="750"/>
              </a:spcAft>
              <a:buSzPts val="1000"/>
              <a:buFont typeface="Wingdings" panose="05000000000000000000" pitchFamily="2" charset="2"/>
              <a:buChar char="Ø"/>
              <a:tabLst>
                <a:tab pos="457200" algn="l"/>
              </a:tabLst>
            </a:pPr>
            <a:r>
              <a:rPr lang="en-US" sz="2000" b="1" kern="0" dirty="0">
                <a:effectLst/>
                <a:ea typeface="Times New Roman" panose="02020603050405020304" pitchFamily="18" charset="0"/>
                <a:cs typeface="Gautami" panose="020B0502040204020203" pitchFamily="34" charset="0"/>
              </a:rPr>
              <a:t>Singles Crave Fun : Entertainment, food, and travel are top priorities for single cardholders across all ages.</a:t>
            </a:r>
            <a:endParaRPr lang="en-US" sz="2000" b="1" kern="100" dirty="0">
              <a:effectLst/>
              <a:ea typeface="Calibri" panose="020F0502020204030204" pitchFamily="34" charset="0"/>
              <a:cs typeface="Gautami" panose="020B0502040204020203" pitchFamily="34" charset="0"/>
            </a:endParaRPr>
          </a:p>
          <a:p>
            <a:pPr marR="0" lvl="0">
              <a:lnSpc>
                <a:spcPct val="100000"/>
              </a:lnSpc>
              <a:spcBef>
                <a:spcPts val="0"/>
              </a:spcBef>
              <a:spcAft>
                <a:spcPts val="750"/>
              </a:spcAft>
              <a:buSzPts val="1000"/>
              <a:buFont typeface="Wingdings" panose="05000000000000000000" pitchFamily="2" charset="2"/>
              <a:buChar char="Ø"/>
              <a:tabLst>
                <a:tab pos="457200" algn="l"/>
              </a:tabLst>
            </a:pPr>
            <a:r>
              <a:rPr lang="en-US" sz="2000" b="1" kern="0" dirty="0">
                <a:effectLst/>
                <a:ea typeface="Times New Roman" panose="02020603050405020304" pitchFamily="18" charset="0"/>
                <a:cs typeface="Gautami" panose="020B0502040204020203" pitchFamily="34" charset="0"/>
              </a:rPr>
              <a:t>Married Means Bills : Bills and groceries become top spending categories for married couples across age groups.</a:t>
            </a:r>
            <a:endParaRPr lang="en-US" sz="2000" b="1" kern="100" dirty="0">
              <a:effectLst/>
              <a:ea typeface="Calibri" panose="020F0502020204030204" pitchFamily="34" charset="0"/>
              <a:cs typeface="Gautami" panose="020B0502040204020203" pitchFamily="34" charset="0"/>
            </a:endParaRPr>
          </a:p>
          <a:p>
            <a:pPr marR="0" lvl="0">
              <a:lnSpc>
                <a:spcPct val="100000"/>
              </a:lnSpc>
              <a:spcBef>
                <a:spcPts val="0"/>
              </a:spcBef>
              <a:spcAft>
                <a:spcPts val="750"/>
              </a:spcAft>
              <a:buSzPts val="1000"/>
              <a:buFont typeface="Wingdings" panose="05000000000000000000" pitchFamily="2" charset="2"/>
              <a:buChar char="Ø"/>
              <a:tabLst>
                <a:tab pos="457200" algn="l"/>
              </a:tabLst>
            </a:pPr>
            <a:r>
              <a:rPr lang="en-US" sz="2000" b="1" kern="0" dirty="0">
                <a:effectLst/>
                <a:ea typeface="Times New Roman" panose="02020603050405020304" pitchFamily="18" charset="0"/>
                <a:cs typeface="Gautami" panose="020B0502040204020203" pitchFamily="34" charset="0"/>
              </a:rPr>
              <a:t>Health Matters : Health spending increases with age, especially for women above 45.</a:t>
            </a:r>
            <a:endParaRPr lang="en-US" sz="2000" b="1" kern="100" dirty="0">
              <a:effectLst/>
              <a:ea typeface="Calibri" panose="020F0502020204030204" pitchFamily="34" charset="0"/>
              <a:cs typeface="Gautami" panose="020B0502040204020203" pitchFamily="34" charset="0"/>
            </a:endParaRPr>
          </a:p>
          <a:p>
            <a:pPr marR="0" lvl="0">
              <a:lnSpc>
                <a:spcPct val="100000"/>
              </a:lnSpc>
              <a:spcBef>
                <a:spcPts val="0"/>
              </a:spcBef>
              <a:spcAft>
                <a:spcPts val="750"/>
              </a:spcAft>
              <a:buSzPts val="1000"/>
              <a:buFont typeface="Wingdings" panose="05000000000000000000" pitchFamily="2" charset="2"/>
              <a:buChar char="Ø"/>
              <a:tabLst>
                <a:tab pos="457200" algn="l"/>
              </a:tabLst>
            </a:pPr>
            <a:r>
              <a:rPr lang="en-US" sz="2000" b="1" kern="0" dirty="0">
                <a:effectLst/>
                <a:ea typeface="Times New Roman" panose="02020603050405020304" pitchFamily="18" charset="0"/>
                <a:cs typeface="Gautami" panose="020B0502040204020203" pitchFamily="34" charset="0"/>
              </a:rPr>
              <a:t>City Slickers Spend : Mumbai, Delhi, and Bengaluru lead the spending spree across all age groups and card types.</a:t>
            </a:r>
            <a:endParaRPr lang="en-US" sz="2000" b="1" kern="100" dirty="0">
              <a:effectLst/>
              <a:ea typeface="Calibri" panose="020F0502020204030204" pitchFamily="34" charset="0"/>
              <a:cs typeface="Gautami" panose="020B0502040204020203" pitchFamily="34" charset="0"/>
            </a:endParaRPr>
          </a:p>
          <a:p>
            <a:pPr marL="0" indent="0" algn="just">
              <a:lnSpc>
                <a:spcPct val="150000"/>
              </a:lnSpc>
              <a:buNone/>
            </a:pPr>
            <a:r>
              <a:rPr lang="en-US" sz="1800" kern="0" dirty="0">
                <a:ln>
                  <a:solidFill>
                    <a:srgbClr val="D60093"/>
                  </a:solidFill>
                </a:ln>
                <a:solidFill>
                  <a:srgbClr val="FF33CC"/>
                </a:solidFill>
                <a:latin typeface="Eras Demi ITC" panose="020B0805030504020804" pitchFamily="34" charset="0"/>
                <a:ea typeface="Times New Roman" panose="02020603050405020304" pitchFamily="18" charset="0"/>
                <a:cs typeface="Gautami" panose="020B0502040204020203" pitchFamily="34" charset="0"/>
              </a:rPr>
              <a:t>MITRON Bank's new credit cards are designed to fit your lifestyle, not just your wallet. Choose yours and unlock a world of rewards in every swipe !</a:t>
            </a:r>
            <a:endParaRPr lang="en-US" sz="1800" kern="100" dirty="0">
              <a:ln>
                <a:solidFill>
                  <a:srgbClr val="D60093"/>
                </a:solidFill>
              </a:ln>
              <a:solidFill>
                <a:srgbClr val="FF33CC"/>
              </a:solidFill>
              <a:latin typeface="Eras Demi ITC" panose="020B0805030504020804" pitchFamily="34" charset="0"/>
              <a:ea typeface="Calibri" panose="020F0502020204030204" pitchFamily="34" charset="0"/>
              <a:cs typeface="Gautami" panose="020B0502040204020203" pitchFamily="34" charset="0"/>
            </a:endParaRPr>
          </a:p>
          <a:p>
            <a:pPr marL="0" indent="0">
              <a:buNone/>
            </a:pPr>
            <a:r>
              <a:rPr lang="en-US" sz="2000" dirty="0">
                <a:ln>
                  <a:solidFill>
                    <a:srgbClr val="D60093"/>
                  </a:solidFill>
                </a:ln>
                <a:solidFill>
                  <a:srgbClr val="D60093"/>
                </a:solidFill>
              </a:rPr>
              <a:t> </a:t>
            </a:r>
          </a:p>
        </p:txBody>
      </p:sp>
    </p:spTree>
    <p:extLst>
      <p:ext uri="{BB962C8B-B14F-4D97-AF65-F5344CB8AC3E}">
        <p14:creationId xmlns:p14="http://schemas.microsoft.com/office/powerpoint/2010/main" val="1076869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B24A-9A74-302C-9CAA-F4A5A9149A88}"/>
              </a:ext>
            </a:extLst>
          </p:cNvPr>
          <p:cNvSpPr>
            <a:spLocks noGrp="1"/>
          </p:cNvSpPr>
          <p:nvPr>
            <p:ph type="title"/>
          </p:nvPr>
        </p:nvSpPr>
        <p:spPr>
          <a:xfrm>
            <a:off x="628135" y="206675"/>
            <a:ext cx="10515600" cy="1325563"/>
          </a:xfrm>
        </p:spPr>
        <p:txBody>
          <a:bodyPr>
            <a:normAutofit/>
          </a:bodyPr>
          <a:lstStyle/>
          <a:p>
            <a:r>
              <a:rPr lang="en-US" sz="3600" b="1" u="sng" dirty="0">
                <a:solidFill>
                  <a:srgbClr val="FF33CC"/>
                </a:solidFill>
              </a:rPr>
              <a:t>Dashboard</a:t>
            </a:r>
          </a:p>
        </p:txBody>
      </p:sp>
      <p:sp>
        <p:nvSpPr>
          <p:cNvPr id="3" name="Content Placeholder 2">
            <a:extLst>
              <a:ext uri="{FF2B5EF4-FFF2-40B4-BE49-F238E27FC236}">
                <a16:creationId xmlns:a16="http://schemas.microsoft.com/office/drawing/2014/main" id="{63261909-07A8-50D7-498C-C510E1739A70}"/>
              </a:ext>
            </a:extLst>
          </p:cNvPr>
          <p:cNvSpPr>
            <a:spLocks noGrp="1"/>
          </p:cNvSpPr>
          <p:nvPr>
            <p:ph idx="1"/>
          </p:nvPr>
        </p:nvSpPr>
        <p:spPr>
          <a:xfrm>
            <a:off x="605481" y="1359244"/>
            <a:ext cx="10935730" cy="4817720"/>
          </a:xfrm>
        </p:spPr>
        <p:txBody>
          <a:bodyPr/>
          <a:lstStyle/>
          <a:p>
            <a:pPr>
              <a:buFont typeface="Wingdings" panose="05000000000000000000" pitchFamily="2" charset="2"/>
              <a:buChar char="Ø"/>
            </a:pPr>
            <a:r>
              <a:rPr lang="en-US" dirty="0">
                <a:hlinkClick r:id="rId2" action="ppaction://hlinkfile"/>
              </a:rPr>
              <a:t>  Codebasics resume project 8 credit card.pbix</a:t>
            </a: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050B1C4-E9E7-8489-E1FF-301FCB9ACDA4}"/>
              </a:ext>
            </a:extLst>
          </p:cNvPr>
          <p:cNvSpPr txBox="1">
            <a:spLocks/>
          </p:cNvSpPr>
          <p:nvPr/>
        </p:nvSpPr>
        <p:spPr>
          <a:xfrm>
            <a:off x="838200" y="2458995"/>
            <a:ext cx="10515600" cy="3717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p>
          <a:p>
            <a:pPr marL="0" indent="0">
              <a:buFont typeface="Arial" panose="020B0604020202020204" pitchFamily="34" charset="0"/>
              <a:buNone/>
            </a:pPr>
            <a:r>
              <a:rPr lang="en-US" dirty="0"/>
              <a:t>  Thanks  to                               for the Project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r>
              <a:rPr lang="en-US" sz="6600" dirty="0">
                <a:latin typeface="Broadway" panose="04040905080B02020502" pitchFamily="82" charset="0"/>
              </a:rPr>
              <a:t>Thank you.</a:t>
            </a:r>
          </a:p>
        </p:txBody>
      </p:sp>
      <p:pic>
        <p:nvPicPr>
          <p:cNvPr id="5" name="Picture 4">
            <a:extLst>
              <a:ext uri="{FF2B5EF4-FFF2-40B4-BE49-F238E27FC236}">
                <a16:creationId xmlns:a16="http://schemas.microsoft.com/office/drawing/2014/main" id="{797D90B2-2434-4EA2-72E1-3065D79CB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281" y="2323070"/>
            <a:ext cx="2003854" cy="1853513"/>
          </a:xfrm>
          <a:prstGeom prst="rect">
            <a:avLst/>
          </a:prstGeom>
        </p:spPr>
      </p:pic>
    </p:spTree>
    <p:extLst>
      <p:ext uri="{BB962C8B-B14F-4D97-AF65-F5344CB8AC3E}">
        <p14:creationId xmlns:p14="http://schemas.microsoft.com/office/powerpoint/2010/main" val="112987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F824-0920-1619-82F2-18EEB5E18542}"/>
              </a:ext>
            </a:extLst>
          </p:cNvPr>
          <p:cNvSpPr>
            <a:spLocks noGrp="1"/>
          </p:cNvSpPr>
          <p:nvPr>
            <p:ph type="title"/>
          </p:nvPr>
        </p:nvSpPr>
        <p:spPr>
          <a:xfrm>
            <a:off x="195648" y="144119"/>
            <a:ext cx="10515600" cy="536918"/>
          </a:xfrm>
        </p:spPr>
        <p:txBody>
          <a:bodyPr>
            <a:normAutofit/>
          </a:bodyPr>
          <a:lstStyle/>
          <a:p>
            <a:r>
              <a:rPr lang="en-US" sz="3200" b="1" u="sng" dirty="0">
                <a:solidFill>
                  <a:srgbClr val="D60093"/>
                </a:solidFill>
              </a:rPr>
              <a:t>Problem Statement</a:t>
            </a:r>
          </a:p>
        </p:txBody>
      </p:sp>
      <p:sp>
        <p:nvSpPr>
          <p:cNvPr id="3" name="Content Placeholder 2">
            <a:extLst>
              <a:ext uri="{FF2B5EF4-FFF2-40B4-BE49-F238E27FC236}">
                <a16:creationId xmlns:a16="http://schemas.microsoft.com/office/drawing/2014/main" id="{64834728-EA82-7DDD-93B5-DF0DD538CEDF}"/>
              </a:ext>
            </a:extLst>
          </p:cNvPr>
          <p:cNvSpPr>
            <a:spLocks noGrp="1"/>
          </p:cNvSpPr>
          <p:nvPr>
            <p:ph idx="1"/>
          </p:nvPr>
        </p:nvSpPr>
        <p:spPr>
          <a:xfrm>
            <a:off x="195648" y="790832"/>
            <a:ext cx="11592698" cy="5386131"/>
          </a:xfrm>
        </p:spPr>
        <p:txBody>
          <a:bodyPr>
            <a:normAutofit/>
          </a:bodyPr>
          <a:lstStyle/>
          <a:p>
            <a:pPr>
              <a:lnSpc>
                <a:spcPct val="100000"/>
              </a:lnSpc>
              <a:buFont typeface="Wingdings" panose="05000000000000000000" pitchFamily="2" charset="2"/>
              <a:buChar char="Ø"/>
            </a:pPr>
            <a:r>
              <a:rPr lang="en-US" sz="1800" dirty="0"/>
              <a:t>Mitron Bank is a legacy financial institution headquartered in Hyderabad. They want to introduce a new line of credit cards, aiming to broaden its product offerings and reach in the financial market. </a:t>
            </a:r>
          </a:p>
          <a:p>
            <a:pPr>
              <a:lnSpc>
                <a:spcPct val="100000"/>
              </a:lnSpc>
              <a:buFont typeface="Wingdings" panose="05000000000000000000" pitchFamily="2" charset="2"/>
              <a:buChar char="Ø"/>
            </a:pPr>
            <a:r>
              <a:rPr lang="en-US" sz="1800" dirty="0"/>
              <a:t>ATLIQ Data Services came to know about this through an internal link and approached Mitron Bank with a proposal to implement this project. However, strategy director of Mitron Bank, Mr.Bashnir Rover is skeptical and asked them to do a pilot project with the sample data before handing them the full project. They provided a sample dataset of 4000 customers across five cities on their online spend and other details.</a:t>
            </a:r>
          </a:p>
          <a:p>
            <a:pPr marL="0" indent="0">
              <a:buNone/>
            </a:pPr>
            <a:endParaRPr lang="en-US" sz="3200" b="1" u="sng" dirty="0">
              <a:solidFill>
                <a:srgbClr val="D60093"/>
              </a:solidFill>
            </a:endParaRPr>
          </a:p>
          <a:p>
            <a:pPr marL="0" indent="0">
              <a:buNone/>
            </a:pPr>
            <a:r>
              <a:rPr lang="en-US" sz="3200" b="1" u="sng" dirty="0">
                <a:solidFill>
                  <a:srgbClr val="D60093"/>
                </a:solidFill>
              </a:rPr>
              <a:t>Approach</a:t>
            </a:r>
          </a:p>
          <a:p>
            <a:pPr>
              <a:lnSpc>
                <a:spcPct val="100000"/>
              </a:lnSpc>
              <a:buFont typeface="Wingdings" panose="05000000000000000000" pitchFamily="2" charset="2"/>
              <a:buChar char="Ø"/>
            </a:pPr>
            <a:r>
              <a:rPr lang="en-US" sz="1800" dirty="0"/>
              <a:t>Overall Data analysis in Demographic and Spending analysis, visualization using Power BI for providing insights and Recommendations according to Data.</a:t>
            </a:r>
          </a:p>
          <a:p>
            <a:pPr>
              <a:lnSpc>
                <a:spcPct val="100000"/>
              </a:lnSpc>
              <a:buFont typeface="Wingdings" panose="05000000000000000000" pitchFamily="2" charset="2"/>
              <a:buChar char="Ø"/>
            </a:pPr>
            <a:r>
              <a:rPr lang="en-US" sz="1800" dirty="0"/>
              <a:t>Usage of credit card spending derived from the analysis by occupation, city and gender and categorized by age group.</a:t>
            </a:r>
          </a:p>
          <a:p>
            <a:pPr>
              <a:lnSpc>
                <a:spcPct val="100000"/>
              </a:lnSpc>
              <a:buFont typeface="Wingdings" panose="05000000000000000000" pitchFamily="2" charset="2"/>
              <a:buChar char="Ø"/>
            </a:pPr>
            <a:r>
              <a:rPr lang="en-US" sz="1800" dirty="0"/>
              <a:t>Recommendations of credit card type based on use category and age group category.</a:t>
            </a:r>
          </a:p>
        </p:txBody>
      </p:sp>
    </p:spTree>
    <p:extLst>
      <p:ext uri="{BB962C8B-B14F-4D97-AF65-F5344CB8AC3E}">
        <p14:creationId xmlns:p14="http://schemas.microsoft.com/office/powerpoint/2010/main" val="21747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4E834ED-2526-AA33-C814-7B2079995402}"/>
              </a:ext>
            </a:extLst>
          </p:cNvPr>
          <p:cNvGraphicFramePr>
            <a:graphicFrameLocks noGrp="1"/>
          </p:cNvGraphicFramePr>
          <p:nvPr>
            <p:ph idx="1"/>
            <p:extLst>
              <p:ext uri="{D42A27DB-BD31-4B8C-83A1-F6EECF244321}">
                <p14:modId xmlns:p14="http://schemas.microsoft.com/office/powerpoint/2010/main" val="1382103100"/>
              </p:ext>
            </p:extLst>
          </p:nvPr>
        </p:nvGraphicFramePr>
        <p:xfrm>
          <a:off x="994719" y="148283"/>
          <a:ext cx="11197281" cy="6203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07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E2376-5E19-019D-A331-0BA229F37B40}"/>
              </a:ext>
            </a:extLst>
          </p:cNvPr>
          <p:cNvPicPr>
            <a:picLocks noChangeAspect="1"/>
          </p:cNvPicPr>
          <p:nvPr/>
        </p:nvPicPr>
        <p:blipFill rotWithShape="1">
          <a:blip r:embed="rId2">
            <a:extLst>
              <a:ext uri="{28A0092B-C50C-407E-A947-70E740481C1C}">
                <a14:useLocalDpi xmlns:a14="http://schemas.microsoft.com/office/drawing/2010/main" val="0"/>
              </a:ext>
            </a:extLst>
          </a:blip>
          <a:srcRect l="13368" t="22509" r="17910" b="8447"/>
          <a:stretch/>
        </p:blipFill>
        <p:spPr>
          <a:xfrm>
            <a:off x="86497" y="86497"/>
            <a:ext cx="11998411" cy="677150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0066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9000A9-C271-423F-DD30-F4B326A59F66}"/>
              </a:ext>
            </a:extLst>
          </p:cNvPr>
          <p:cNvPicPr>
            <a:picLocks noChangeAspect="1"/>
          </p:cNvPicPr>
          <p:nvPr/>
        </p:nvPicPr>
        <p:blipFill rotWithShape="1">
          <a:blip r:embed="rId2">
            <a:extLst>
              <a:ext uri="{28A0092B-C50C-407E-A947-70E740481C1C}">
                <a14:useLocalDpi xmlns:a14="http://schemas.microsoft.com/office/drawing/2010/main" val="0"/>
              </a:ext>
            </a:extLst>
          </a:blip>
          <a:srcRect l="810" t="1261" r="777"/>
          <a:stretch/>
        </p:blipFill>
        <p:spPr>
          <a:xfrm>
            <a:off x="98854" y="86497"/>
            <a:ext cx="11998411" cy="67715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1527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E5E45-7DA1-2B4E-98A1-AAF5D0EE3ED3}"/>
              </a:ext>
            </a:extLst>
          </p:cNvPr>
          <p:cNvPicPr>
            <a:picLocks noChangeAspect="1"/>
          </p:cNvPicPr>
          <p:nvPr/>
        </p:nvPicPr>
        <p:blipFill rotWithShape="1">
          <a:blip r:embed="rId2">
            <a:extLst>
              <a:ext uri="{28A0092B-C50C-407E-A947-70E740481C1C}">
                <a14:useLocalDpi xmlns:a14="http://schemas.microsoft.com/office/drawing/2010/main" val="0"/>
              </a:ext>
            </a:extLst>
          </a:blip>
          <a:srcRect l="811" t="1261" r="980"/>
          <a:stretch/>
        </p:blipFill>
        <p:spPr>
          <a:xfrm>
            <a:off x="98854" y="86496"/>
            <a:ext cx="11973697" cy="67715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5952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57CBE-5267-D45D-CA00-10AFF087B997}"/>
              </a:ext>
            </a:extLst>
          </p:cNvPr>
          <p:cNvPicPr>
            <a:picLocks noChangeAspect="1"/>
          </p:cNvPicPr>
          <p:nvPr/>
        </p:nvPicPr>
        <p:blipFill rotWithShape="1">
          <a:blip r:embed="rId2">
            <a:extLst>
              <a:ext uri="{28A0092B-C50C-407E-A947-70E740481C1C}">
                <a14:useLocalDpi xmlns:a14="http://schemas.microsoft.com/office/drawing/2010/main" val="0"/>
              </a:ext>
            </a:extLst>
          </a:blip>
          <a:srcRect l="9325" t="22869" r="9797"/>
          <a:stretch/>
        </p:blipFill>
        <p:spPr>
          <a:xfrm>
            <a:off x="0" y="0"/>
            <a:ext cx="12192000" cy="6856326"/>
          </a:xfrm>
          <a:prstGeom prst="rect">
            <a:avLst/>
          </a:prstGeom>
        </p:spPr>
      </p:pic>
    </p:spTree>
    <p:extLst>
      <p:ext uri="{BB962C8B-B14F-4D97-AF65-F5344CB8AC3E}">
        <p14:creationId xmlns:p14="http://schemas.microsoft.com/office/powerpoint/2010/main" val="321212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71705E-E148-9F8A-083A-CE313FEB1246}"/>
              </a:ext>
            </a:extLst>
          </p:cNvPr>
          <p:cNvSpPr txBox="1"/>
          <p:nvPr/>
        </p:nvSpPr>
        <p:spPr>
          <a:xfrm>
            <a:off x="296562" y="0"/>
            <a:ext cx="1421351" cy="1077218"/>
          </a:xfrm>
          <a:prstGeom prst="rect">
            <a:avLst/>
          </a:prstGeom>
          <a:noFill/>
        </p:spPr>
        <p:txBody>
          <a:bodyPr wrap="none" rtlCol="0">
            <a:spAutoFit/>
          </a:bodyPr>
          <a:lstStyle/>
          <a:p>
            <a:r>
              <a:rPr lang="en-US" sz="3200" b="1" u="sng" dirty="0">
                <a:solidFill>
                  <a:srgbClr val="FF0066"/>
                </a:solidFill>
                <a:latin typeface="+mj-lt"/>
              </a:rPr>
              <a:t>Insights</a:t>
            </a:r>
          </a:p>
          <a:p>
            <a:endParaRPr lang="en-US" sz="3200" b="1" dirty="0">
              <a:latin typeface="+mj-lt"/>
            </a:endParaRPr>
          </a:p>
        </p:txBody>
      </p:sp>
      <p:sp>
        <p:nvSpPr>
          <p:cNvPr id="9" name="TextBox 8">
            <a:extLst>
              <a:ext uri="{FF2B5EF4-FFF2-40B4-BE49-F238E27FC236}">
                <a16:creationId xmlns:a16="http://schemas.microsoft.com/office/drawing/2014/main" id="{D7196CCD-32AF-2DF5-DC2E-F3C315ACA019}"/>
              </a:ext>
            </a:extLst>
          </p:cNvPr>
          <p:cNvSpPr txBox="1"/>
          <p:nvPr/>
        </p:nvSpPr>
        <p:spPr>
          <a:xfrm>
            <a:off x="296562" y="665231"/>
            <a:ext cx="11598876" cy="6558847"/>
          </a:xfrm>
          <a:prstGeom prst="rect">
            <a:avLst/>
          </a:prstGeom>
          <a:noFill/>
        </p:spPr>
        <p:txBody>
          <a:bodyPr wrap="square" rtlCol="0">
            <a:spAutoFit/>
          </a:bodyPr>
          <a:lstStyle/>
          <a:p>
            <a:pPr algn="l"/>
            <a:r>
              <a:rPr lang="en-US" b="0" i="0" dirty="0">
                <a:solidFill>
                  <a:schemeClr val="bg1">
                    <a:lumMod val="50000"/>
                    <a:lumOff val="50000"/>
                  </a:schemeClr>
                </a:solidFill>
                <a:effectLst/>
                <a:latin typeface="Google Sans"/>
              </a:rPr>
              <a:t>Age Group </a:t>
            </a:r>
            <a:r>
              <a:rPr lang="en-US" b="1" i="0" dirty="0">
                <a:solidFill>
                  <a:schemeClr val="accent1"/>
                </a:solidFill>
                <a:effectLst/>
                <a:latin typeface="Google Sans"/>
              </a:rPr>
              <a:t>(21-24)</a:t>
            </a:r>
          </a:p>
          <a:p>
            <a:pPr marL="285750" indent="-285750" algn="just">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Target Cities </a:t>
            </a:r>
            <a:r>
              <a:rPr lang="en-US" b="0" i="0" dirty="0">
                <a:solidFill>
                  <a:schemeClr val="bg1">
                    <a:lumMod val="50000"/>
                    <a:lumOff val="50000"/>
                  </a:schemeClr>
                </a:solidFill>
                <a:effectLst/>
                <a:latin typeface="Google Sans"/>
              </a:rPr>
              <a:t>: Mumbai, Delhi, Bengaluru</a:t>
            </a:r>
          </a:p>
          <a:p>
            <a:pPr marL="285750" indent="-285750" algn="just">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Top Occupations </a:t>
            </a:r>
            <a:r>
              <a:rPr lang="en-US" b="0" i="0" dirty="0">
                <a:solidFill>
                  <a:schemeClr val="bg1">
                    <a:lumMod val="50000"/>
                    <a:lumOff val="50000"/>
                  </a:schemeClr>
                </a:solidFill>
                <a:effectLst/>
                <a:latin typeface="Google Sans"/>
              </a:rPr>
              <a:t>: IT, Other Salaried, Business Owners, Freelancers</a:t>
            </a:r>
          </a:p>
          <a:p>
            <a:pPr marL="285750" indent="-285750" algn="just">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Singles</a:t>
            </a:r>
            <a:r>
              <a:rPr lang="en-US" b="0" i="0" dirty="0">
                <a:solidFill>
                  <a:schemeClr val="bg1">
                    <a:lumMod val="50000"/>
                    <a:lumOff val="50000"/>
                  </a:schemeClr>
                </a:solidFill>
                <a:effectLst/>
                <a:latin typeface="Google Sans"/>
              </a:rPr>
              <a:t> : Support the party guys with Cashback on Entertainment, Travel, Apparel, Food, and "Others".</a:t>
            </a:r>
          </a:p>
          <a:p>
            <a:pPr marL="285750" indent="-285750" algn="just">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Couples </a:t>
            </a:r>
            <a:r>
              <a:rPr lang="en-US" b="0" i="0" dirty="0">
                <a:solidFill>
                  <a:schemeClr val="bg1">
                    <a:lumMod val="50000"/>
                    <a:lumOff val="50000"/>
                  </a:schemeClr>
                </a:solidFill>
                <a:effectLst/>
                <a:latin typeface="Google Sans"/>
              </a:rPr>
              <a:t>: Bills and Apparel take priority. Offer Cashback on Electronics and Health for tech-savvy and health-conscious duos.</a:t>
            </a:r>
          </a:p>
          <a:p>
            <a:pPr algn="l">
              <a:lnSpc>
                <a:spcPct val="150000"/>
              </a:lnSpc>
            </a:pPr>
            <a:r>
              <a:rPr lang="en-US" b="0" i="0" dirty="0">
                <a:solidFill>
                  <a:schemeClr val="bg1">
                    <a:lumMod val="50000"/>
                    <a:lumOff val="50000"/>
                  </a:schemeClr>
                </a:solidFill>
                <a:effectLst/>
                <a:latin typeface="Google Sans"/>
              </a:rPr>
              <a:t>Age Group </a:t>
            </a:r>
            <a:r>
              <a:rPr lang="en-US" b="1" i="0" dirty="0">
                <a:solidFill>
                  <a:schemeClr val="accent1"/>
                </a:solidFill>
                <a:effectLst/>
                <a:latin typeface="Google Sans"/>
              </a:rPr>
              <a:t>(25-34) who has more Average Utilization %</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Target Cities </a:t>
            </a:r>
            <a:r>
              <a:rPr lang="en-US" b="0" i="0" dirty="0">
                <a:solidFill>
                  <a:schemeClr val="bg1">
                    <a:lumMod val="50000"/>
                    <a:lumOff val="50000"/>
                  </a:schemeClr>
                </a:solidFill>
                <a:effectLst/>
                <a:latin typeface="Google Sans"/>
              </a:rPr>
              <a:t>: Mumbai, Delhi, Bengaluru</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Top Occupations </a:t>
            </a:r>
            <a:r>
              <a:rPr lang="en-US" b="0" i="0" dirty="0">
                <a:solidFill>
                  <a:schemeClr val="bg1">
                    <a:lumMod val="50000"/>
                    <a:lumOff val="50000"/>
                  </a:schemeClr>
                </a:solidFill>
                <a:effectLst/>
                <a:latin typeface="Google Sans"/>
              </a:rPr>
              <a:t>: IT, Other Salaried, Business Owners, Freelancers</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Married Men </a:t>
            </a:r>
            <a:r>
              <a:rPr lang="en-US" b="0" i="0" dirty="0">
                <a:solidFill>
                  <a:schemeClr val="bg1">
                    <a:lumMod val="50000"/>
                    <a:lumOff val="50000"/>
                  </a:schemeClr>
                </a:solidFill>
                <a:effectLst/>
                <a:latin typeface="Google Sans"/>
              </a:rPr>
              <a:t>: Electronics, Groceries, Bills, Apparel, Entertainment, and Travel top their list. Cashback's their best </a:t>
            </a:r>
            <a:r>
              <a:rPr lang="en-US" dirty="0">
                <a:solidFill>
                  <a:schemeClr val="bg1">
                    <a:lumMod val="50000"/>
                    <a:lumOff val="50000"/>
                  </a:schemeClr>
                </a:solidFill>
                <a:latin typeface="Google Sans"/>
              </a:rPr>
              <a:t>option</a:t>
            </a:r>
            <a:r>
              <a:rPr lang="en-US" b="0" i="0" dirty="0">
                <a:solidFill>
                  <a:schemeClr val="bg1">
                    <a:lumMod val="50000"/>
                    <a:lumOff val="50000"/>
                  </a:schemeClr>
                </a:solidFill>
                <a:effectLst/>
                <a:latin typeface="Google Sans"/>
              </a:rPr>
              <a:t>.</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Married Women </a:t>
            </a:r>
            <a:r>
              <a:rPr lang="en-US" b="0" i="0" dirty="0">
                <a:solidFill>
                  <a:schemeClr val="bg1">
                    <a:lumMod val="50000"/>
                    <a:lumOff val="50000"/>
                  </a:schemeClr>
                </a:solidFill>
                <a:effectLst/>
                <a:latin typeface="Google Sans"/>
              </a:rPr>
              <a:t>: Bills, Groceries, Electronics, Entertainment, and Travel are their strengths. Reward them with points on these spends.</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Singles (Both</a:t>
            </a:r>
            <a:r>
              <a:rPr lang="en-US" b="0" i="0" dirty="0">
                <a:solidFill>
                  <a:schemeClr val="bg1">
                    <a:lumMod val="50000"/>
                    <a:lumOff val="50000"/>
                  </a:schemeClr>
                </a:solidFill>
                <a:effectLst/>
                <a:latin typeface="Google Sans"/>
              </a:rPr>
              <a:t>) : Entertainment, Food, Electronics, and Apparel are their jam. Cashback or Rewards, they'll be game!</a:t>
            </a:r>
          </a:p>
          <a:p>
            <a:pPr algn="just">
              <a:lnSpc>
                <a:spcPct val="150000"/>
              </a:lnSpc>
            </a:pPr>
            <a:endParaRPr lang="en-US" dirty="0">
              <a:solidFill>
                <a:schemeClr val="bg1">
                  <a:lumMod val="50000"/>
                  <a:lumOff val="50000"/>
                </a:schemeClr>
              </a:solidFill>
              <a:latin typeface="Google Sans"/>
            </a:endParaRPr>
          </a:p>
          <a:p>
            <a:pPr marL="285750" indent="-285750" algn="just">
              <a:lnSpc>
                <a:spcPct val="150000"/>
              </a:lnSpc>
              <a:buFont typeface="Arial" panose="020B0604020202020204" pitchFamily="34" charset="0"/>
              <a:buChar char="•"/>
            </a:pPr>
            <a:endParaRPr lang="en-US" b="0" i="0" dirty="0">
              <a:solidFill>
                <a:srgbClr val="E3E3E3"/>
              </a:solidFill>
              <a:effectLst/>
              <a:latin typeface="Google Sans"/>
            </a:endParaRPr>
          </a:p>
        </p:txBody>
      </p:sp>
    </p:spTree>
    <p:extLst>
      <p:ext uri="{BB962C8B-B14F-4D97-AF65-F5344CB8AC3E}">
        <p14:creationId xmlns:p14="http://schemas.microsoft.com/office/powerpoint/2010/main" val="425865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9C2B8-2985-B979-F235-AAB64A2F55BC}"/>
              </a:ext>
            </a:extLst>
          </p:cNvPr>
          <p:cNvSpPr txBox="1"/>
          <p:nvPr/>
        </p:nvSpPr>
        <p:spPr>
          <a:xfrm>
            <a:off x="383059" y="259492"/>
            <a:ext cx="11331146" cy="6047809"/>
          </a:xfrm>
          <a:prstGeom prst="rect">
            <a:avLst/>
          </a:prstGeom>
          <a:noFill/>
        </p:spPr>
        <p:txBody>
          <a:bodyPr wrap="square" rtlCol="0">
            <a:spAutoFit/>
          </a:bodyPr>
          <a:lstStyle/>
          <a:p>
            <a:pPr>
              <a:lnSpc>
                <a:spcPct val="150000"/>
              </a:lnSpc>
            </a:pPr>
            <a:r>
              <a:rPr lang="en-US" b="0" i="0" dirty="0">
                <a:solidFill>
                  <a:schemeClr val="bg1">
                    <a:lumMod val="50000"/>
                    <a:lumOff val="50000"/>
                  </a:schemeClr>
                </a:solidFill>
                <a:effectLst/>
                <a:latin typeface="Google Sans"/>
              </a:rPr>
              <a:t>Age Group: </a:t>
            </a:r>
            <a:r>
              <a:rPr lang="en-US" b="1" i="0" dirty="0">
                <a:solidFill>
                  <a:schemeClr val="accent1"/>
                </a:solidFill>
                <a:effectLst/>
                <a:latin typeface="Google Sans"/>
              </a:rPr>
              <a:t>(35-45) who has more Average Utilization %</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Target Cities </a:t>
            </a:r>
            <a:r>
              <a:rPr lang="en-US" b="0" i="0" dirty="0">
                <a:solidFill>
                  <a:schemeClr val="bg1">
                    <a:lumMod val="50000"/>
                    <a:lumOff val="50000"/>
                  </a:schemeClr>
                </a:solidFill>
                <a:effectLst/>
                <a:latin typeface="Google Sans"/>
              </a:rPr>
              <a:t>: Mumbai, Delhi, Bengaluru</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Top Occupations </a:t>
            </a:r>
            <a:r>
              <a:rPr lang="en-US" b="0" i="0" dirty="0">
                <a:solidFill>
                  <a:schemeClr val="bg1">
                    <a:lumMod val="50000"/>
                    <a:lumOff val="50000"/>
                  </a:schemeClr>
                </a:solidFill>
                <a:effectLst/>
                <a:latin typeface="Google Sans"/>
              </a:rPr>
              <a:t>: IT, Other Salaried, Business Owners, Freelancers</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Couples</a:t>
            </a:r>
            <a:r>
              <a:rPr lang="en-US" b="0" i="0" dirty="0">
                <a:solidFill>
                  <a:schemeClr val="bg1">
                    <a:lumMod val="50000"/>
                    <a:lumOff val="50000"/>
                  </a:schemeClr>
                </a:solidFill>
                <a:effectLst/>
                <a:latin typeface="Google Sans"/>
              </a:rPr>
              <a:t> : Bills, Health, Entertainment, Apparel, Electronics, and Travel are their shared passions. Cashback and Rewards, both work!</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Single Men </a:t>
            </a:r>
            <a:r>
              <a:rPr lang="en-US" b="0" i="0" dirty="0">
                <a:solidFill>
                  <a:schemeClr val="bg1">
                    <a:lumMod val="50000"/>
                    <a:lumOff val="50000"/>
                  </a:schemeClr>
                </a:solidFill>
                <a:effectLst/>
                <a:latin typeface="Google Sans"/>
              </a:rPr>
              <a:t>: Apparel, Food, Travel, and Groceries fuel their adventures. Cashback keeps their wallets happy.</a:t>
            </a:r>
          </a:p>
          <a:p>
            <a:pPr algn="l">
              <a:buFont typeface="Arial" panose="020B0604020202020204" pitchFamily="34" charset="0"/>
              <a:buChar char="•"/>
            </a:pPr>
            <a:endParaRPr lang="en-US" dirty="0">
              <a:solidFill>
                <a:schemeClr val="bg1">
                  <a:lumMod val="50000"/>
                  <a:lumOff val="50000"/>
                </a:schemeClr>
              </a:solidFill>
              <a:latin typeface="Google Sans"/>
            </a:endParaRPr>
          </a:p>
          <a:p>
            <a:pPr algn="l">
              <a:lnSpc>
                <a:spcPct val="150000"/>
              </a:lnSpc>
            </a:pPr>
            <a:r>
              <a:rPr lang="en-US" b="0" i="0" dirty="0">
                <a:solidFill>
                  <a:schemeClr val="bg1">
                    <a:lumMod val="50000"/>
                    <a:lumOff val="50000"/>
                  </a:schemeClr>
                </a:solidFill>
                <a:effectLst/>
                <a:latin typeface="Google Sans"/>
              </a:rPr>
              <a:t>Age Group: </a:t>
            </a:r>
            <a:r>
              <a:rPr lang="en-US" b="0" i="0" dirty="0">
                <a:solidFill>
                  <a:schemeClr val="accent1"/>
                </a:solidFill>
                <a:effectLst/>
                <a:latin typeface="Google Sans"/>
              </a:rPr>
              <a:t>(45+)</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Target Cities </a:t>
            </a:r>
            <a:r>
              <a:rPr lang="en-US" b="0" i="0" dirty="0">
                <a:solidFill>
                  <a:schemeClr val="bg1">
                    <a:lumMod val="50000"/>
                    <a:lumOff val="50000"/>
                  </a:schemeClr>
                </a:solidFill>
                <a:effectLst/>
                <a:latin typeface="Google Sans"/>
              </a:rPr>
              <a:t>: Mumbai, Bengaluru, Delhi</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Top Occupations </a:t>
            </a:r>
            <a:r>
              <a:rPr lang="en-US" b="0" i="0" dirty="0">
                <a:solidFill>
                  <a:schemeClr val="bg1">
                    <a:lumMod val="50000"/>
                    <a:lumOff val="50000"/>
                  </a:schemeClr>
                </a:solidFill>
                <a:effectLst/>
                <a:latin typeface="Google Sans"/>
              </a:rPr>
              <a:t>: Business Owners, IT, Other Salaried</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Couples</a:t>
            </a:r>
            <a:r>
              <a:rPr lang="en-US" b="0" i="0" dirty="0">
                <a:solidFill>
                  <a:schemeClr val="bg1">
                    <a:lumMod val="50000"/>
                    <a:lumOff val="50000"/>
                  </a:schemeClr>
                </a:solidFill>
                <a:effectLst/>
                <a:latin typeface="Google Sans"/>
              </a:rPr>
              <a:t> : Groceries, Travel, Electronics, Entertainment, and Apparel are their spending staples. Cashback and Rewards, let them choose!</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Married Women </a:t>
            </a:r>
            <a:r>
              <a:rPr lang="en-US" b="0" i="0" dirty="0">
                <a:solidFill>
                  <a:schemeClr val="bg1">
                    <a:lumMod val="50000"/>
                    <a:lumOff val="50000"/>
                  </a:schemeClr>
                </a:solidFill>
                <a:effectLst/>
                <a:latin typeface="Google Sans"/>
              </a:rPr>
              <a:t>: Health joins their spending list. Reward them for taking care of themselves.</a:t>
            </a:r>
          </a:p>
          <a:p>
            <a:pPr marL="285750" indent="-285750" algn="l">
              <a:lnSpc>
                <a:spcPct val="150000"/>
              </a:lnSpc>
              <a:buFont typeface="Arial" panose="020B0604020202020204" pitchFamily="34" charset="0"/>
              <a:buChar char="•"/>
            </a:pPr>
            <a:r>
              <a:rPr lang="en-US" b="1" i="0" dirty="0">
                <a:solidFill>
                  <a:schemeClr val="bg1">
                    <a:lumMod val="50000"/>
                    <a:lumOff val="50000"/>
                  </a:schemeClr>
                </a:solidFill>
                <a:effectLst/>
                <a:latin typeface="Google Sans"/>
              </a:rPr>
              <a:t>Single Men </a:t>
            </a:r>
            <a:r>
              <a:rPr lang="en-US" b="0" i="0" dirty="0">
                <a:solidFill>
                  <a:schemeClr val="bg1">
                    <a:lumMod val="50000"/>
                    <a:lumOff val="50000"/>
                  </a:schemeClr>
                </a:solidFill>
                <a:effectLst/>
                <a:latin typeface="Google Sans"/>
              </a:rPr>
              <a:t>: Health joins their spending list. Cashback helps them stay healthy and wealthy.</a:t>
            </a:r>
          </a:p>
          <a:p>
            <a:pPr algn="l"/>
            <a:endParaRPr lang="en-US" b="0" i="0" dirty="0">
              <a:solidFill>
                <a:srgbClr val="E3E3E3"/>
              </a:solidFill>
              <a:effectLst/>
              <a:latin typeface="Google Sans"/>
            </a:endParaRPr>
          </a:p>
        </p:txBody>
      </p:sp>
    </p:spTree>
    <p:extLst>
      <p:ext uri="{BB962C8B-B14F-4D97-AF65-F5344CB8AC3E}">
        <p14:creationId xmlns:p14="http://schemas.microsoft.com/office/powerpoint/2010/main" val="22536457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418</TotalTime>
  <Words>1237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Broadway</vt:lpstr>
      <vt:lpstr>Calibri</vt:lpstr>
      <vt:lpstr>Calibri Light</vt:lpstr>
      <vt:lpstr>Eras Demi ITC</vt:lpstr>
      <vt:lpstr>Google Sans</vt:lpstr>
      <vt:lpstr>Wingdings</vt:lpstr>
      <vt:lpstr>Office Theme</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 Recommendations</vt:lpstr>
      <vt:lpstr>Other Insights &amp; Recommendations</vt:lpstr>
      <vt:lpstr>PowerPoint Presentation</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Neelesh Mvr</dc:creator>
  <cp:lastModifiedBy>Neelesh Mvr</cp:lastModifiedBy>
  <cp:revision>11</cp:revision>
  <dcterms:created xsi:type="dcterms:W3CDTF">2023-12-17T12:18:50Z</dcterms:created>
  <dcterms:modified xsi:type="dcterms:W3CDTF">2023-12-19T09:46:13Z</dcterms:modified>
</cp:coreProperties>
</file>