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man Singh" initials="AS" lastIdx="2" clrIdx="0">
    <p:extLst>
      <p:ext uri="{19B8F6BF-5375-455C-9EA6-DF929625EA0E}">
        <p15:presenceInfo xmlns:p15="http://schemas.microsoft.com/office/powerpoint/2012/main" userId="6a64a2305ec42e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p:cViewPr varScale="1">
        <p:scale>
          <a:sx n="69" d="100"/>
          <a:sy n="69"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23:11:00.134"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01T23:26:59.705"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09E01-390B-456F-86AE-83F56F8CA10A}" type="datetimeFigureOut">
              <a:rPr lang="en-IN" smtClean="0"/>
              <a:t>01-06-2020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8DD02-B5C2-4D75-9CE9-23D23BBF003A}" type="slidenum">
              <a:rPr lang="en-IN" smtClean="0"/>
              <a:t>‹#›</a:t>
            </a:fld>
            <a:endParaRPr lang="en-IN"/>
          </a:p>
        </p:txBody>
      </p:sp>
    </p:spTree>
    <p:extLst>
      <p:ext uri="{BB962C8B-B14F-4D97-AF65-F5344CB8AC3E}">
        <p14:creationId xmlns:p14="http://schemas.microsoft.com/office/powerpoint/2010/main" val="299187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9B2B34-1E0D-4DF9-995D-979E3930632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223193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9B2B34-1E0D-4DF9-995D-979E3930632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242623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9B2B34-1E0D-4DF9-995D-979E3930632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26A72B-BA45-407D-91A9-47E96153F1C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2548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E9B2B34-1E0D-4DF9-995D-979E3930632B}"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4156849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E9B2B34-1E0D-4DF9-995D-979E3930632B}"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26A72B-BA45-407D-91A9-47E96153F1C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0159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E9B2B34-1E0D-4DF9-995D-979E3930632B}"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34004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9B2B34-1E0D-4DF9-995D-979E3930632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1705566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9B2B34-1E0D-4DF9-995D-979E3930632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2195315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9B2B34-1E0D-4DF9-995D-979E3930632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120618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9B2B34-1E0D-4DF9-995D-979E3930632B}"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389346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9B2B34-1E0D-4DF9-995D-979E3930632B}"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427639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9B2B34-1E0D-4DF9-995D-979E3930632B}" type="datetimeFigureOut">
              <a:rPr lang="en-IN" smtClean="0"/>
              <a:t>01-06-2020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214063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9B2B34-1E0D-4DF9-995D-979E3930632B}" type="datetimeFigureOut">
              <a:rPr lang="en-IN" smtClean="0"/>
              <a:t>01-06-2020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139272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B2B34-1E0D-4DF9-995D-979E3930632B}" type="datetimeFigureOut">
              <a:rPr lang="en-IN" smtClean="0"/>
              <a:t>01-06-2020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347194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9B2B34-1E0D-4DF9-995D-979E3930632B}"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140430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9B2B34-1E0D-4DF9-995D-979E3930632B}"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26A72B-BA45-407D-91A9-47E96153F1C2}" type="slidenum">
              <a:rPr lang="en-IN" smtClean="0"/>
              <a:t>‹#›</a:t>
            </a:fld>
            <a:endParaRPr lang="en-IN"/>
          </a:p>
        </p:txBody>
      </p:sp>
    </p:spTree>
    <p:extLst>
      <p:ext uri="{BB962C8B-B14F-4D97-AF65-F5344CB8AC3E}">
        <p14:creationId xmlns:p14="http://schemas.microsoft.com/office/powerpoint/2010/main" val="380837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E9B2B34-1E0D-4DF9-995D-979E3930632B}" type="datetimeFigureOut">
              <a:rPr lang="en-IN" smtClean="0"/>
              <a:t>01-06-2020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26A72B-BA45-407D-91A9-47E96153F1C2}" type="slidenum">
              <a:rPr lang="en-IN" smtClean="0"/>
              <a:t>‹#›</a:t>
            </a:fld>
            <a:endParaRPr lang="en-IN"/>
          </a:p>
        </p:txBody>
      </p:sp>
    </p:spTree>
    <p:extLst>
      <p:ext uri="{BB962C8B-B14F-4D97-AF65-F5344CB8AC3E}">
        <p14:creationId xmlns:p14="http://schemas.microsoft.com/office/powerpoint/2010/main" val="1442311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data.gov.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48142" y="847590"/>
            <a:ext cx="690285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Crop Yield Predictor</a:t>
            </a:r>
            <a:endParaRPr lang="en-US" sz="5400" dirty="0">
              <a:ln w="0"/>
              <a:effectLst>
                <a:outerShdw blurRad="38100" dist="19050" dir="2700000" algn="tl" rotWithShape="0">
                  <a:schemeClr val="dk1">
                    <a:alpha val="40000"/>
                  </a:schemeClr>
                </a:outerShdw>
              </a:effectLst>
            </a:endParaRPr>
          </a:p>
        </p:txBody>
      </p:sp>
      <p:sp>
        <p:nvSpPr>
          <p:cNvPr id="5" name="Rectangle 4"/>
          <p:cNvSpPr/>
          <p:nvPr/>
        </p:nvSpPr>
        <p:spPr>
          <a:xfrm>
            <a:off x="3448142" y="4172680"/>
            <a:ext cx="5533887" cy="1384995"/>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Anshuman Singh  (9916103033)</a:t>
            </a:r>
          </a:p>
          <a:p>
            <a:pPr algn="ctr"/>
            <a:r>
              <a:rPr lang="en-US" sz="2800" b="0" cap="none" spc="0" dirty="0" err="1" smtClean="0">
                <a:ln w="0"/>
                <a:solidFill>
                  <a:schemeClr val="tx1"/>
                </a:solidFill>
                <a:effectLst>
                  <a:outerShdw blurRad="38100" dist="19050" dir="2700000" algn="tl" rotWithShape="0">
                    <a:schemeClr val="dk1">
                      <a:alpha val="40000"/>
                    </a:schemeClr>
                  </a:outerShdw>
                </a:effectLst>
              </a:rPr>
              <a:t>Neelesh</a:t>
            </a:r>
            <a:r>
              <a:rPr lang="en-US" sz="2800" b="0" cap="none" spc="0" dirty="0" smtClean="0">
                <a:ln w="0"/>
                <a:solidFill>
                  <a:schemeClr val="tx1"/>
                </a:solidFill>
                <a:effectLst>
                  <a:outerShdw blurRad="38100" dist="19050" dir="2700000" algn="tl" rotWithShape="0">
                    <a:schemeClr val="dk1">
                      <a:alpha val="40000"/>
                    </a:schemeClr>
                  </a:outerShdw>
                </a:effectLst>
              </a:rPr>
              <a:t> </a:t>
            </a:r>
            <a:r>
              <a:rPr lang="en-US" sz="2800" b="0" cap="none" spc="0" dirty="0" err="1" smtClean="0">
                <a:ln w="0"/>
                <a:solidFill>
                  <a:schemeClr val="tx1"/>
                </a:solidFill>
                <a:effectLst>
                  <a:outerShdw blurRad="38100" dist="19050" dir="2700000" algn="tl" rotWithShape="0">
                    <a:schemeClr val="dk1">
                      <a:alpha val="40000"/>
                    </a:schemeClr>
                  </a:outerShdw>
                </a:effectLst>
              </a:rPr>
              <a:t>Rajpoot</a:t>
            </a:r>
            <a:r>
              <a:rPr lang="en-US" sz="2800" b="0" cap="none" spc="0" dirty="0" smtClean="0">
                <a:ln w="0"/>
                <a:solidFill>
                  <a:schemeClr val="tx1"/>
                </a:solidFill>
                <a:effectLst>
                  <a:outerShdw blurRad="38100" dist="19050" dir="2700000" algn="tl" rotWithShape="0">
                    <a:schemeClr val="dk1">
                      <a:alpha val="40000"/>
                    </a:schemeClr>
                  </a:outerShdw>
                </a:effectLst>
              </a:rPr>
              <a:t>(9916103110)</a:t>
            </a:r>
          </a:p>
          <a:p>
            <a:pPr algn="ctr"/>
            <a:r>
              <a:rPr lang="en-US" sz="2800" dirty="0" err="1" smtClean="0">
                <a:ln w="0"/>
                <a:effectLst>
                  <a:outerShdw blurRad="38100" dist="19050" dir="2700000" algn="tl" rotWithShape="0">
                    <a:schemeClr val="dk1">
                      <a:alpha val="40000"/>
                    </a:schemeClr>
                  </a:outerShdw>
                </a:effectLst>
              </a:rPr>
              <a:t>Apoorv</a:t>
            </a:r>
            <a:r>
              <a:rPr lang="en-US" sz="2800" dirty="0" smtClean="0">
                <a:ln w="0"/>
                <a:effectLst>
                  <a:outerShdw blurRad="38100" dist="19050" dir="2700000" algn="tl" rotWithShape="0">
                    <a:schemeClr val="dk1">
                      <a:alpha val="40000"/>
                    </a:schemeClr>
                  </a:outerShdw>
                </a:effectLst>
              </a:rPr>
              <a:t> Trivedi (9916103041)</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40723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62985" y="584353"/>
            <a:ext cx="211788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Result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2771602" y="2135970"/>
            <a:ext cx="8018542" cy="3416320"/>
          </a:xfrm>
          <a:prstGeom prst="rect">
            <a:avLst/>
          </a:prstGeom>
        </p:spPr>
        <p:txBody>
          <a:bodyPr wrap="none">
            <a:spAutoFit/>
          </a:bodyPr>
          <a:lstStyle/>
          <a:p>
            <a:pPr algn="just"/>
            <a:r>
              <a:rPr lang="en-US" dirty="0">
                <a:latin typeface="+mj-lt"/>
                <a:ea typeface="Times New Roman" panose="02020603050405020304" pitchFamily="18" charset="0"/>
              </a:rPr>
              <a:t>R squared </a:t>
            </a:r>
            <a:r>
              <a:rPr lang="en-US" dirty="0" smtClean="0">
                <a:latin typeface="+mj-lt"/>
                <a:ea typeface="Times New Roman" panose="02020603050405020304" pitchFamily="18" charset="0"/>
              </a:rPr>
              <a:t>value for Decision tree </a:t>
            </a:r>
            <a:r>
              <a:rPr lang="en-US" dirty="0" err="1" smtClean="0">
                <a:latin typeface="+mj-lt"/>
                <a:ea typeface="Times New Roman" panose="02020603050405020304" pitchFamily="18" charset="0"/>
              </a:rPr>
              <a:t>regressor</a:t>
            </a:r>
            <a:r>
              <a:rPr lang="en-US" dirty="0" smtClean="0">
                <a:latin typeface="+mj-lt"/>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 </a:t>
            </a:r>
            <a:r>
              <a:rPr lang="en-US" dirty="0" smtClean="0">
                <a:latin typeface="+mj-lt"/>
                <a:ea typeface="Times New Roman" panose="02020603050405020304" pitchFamily="18" charset="0"/>
              </a:rPr>
              <a:t>0.922</a:t>
            </a:r>
          </a:p>
          <a:p>
            <a:pPr algn="just"/>
            <a:r>
              <a:rPr lang="en-US" dirty="0"/>
              <a:t>R squared </a:t>
            </a:r>
            <a:r>
              <a:rPr lang="en-US" dirty="0" smtClean="0"/>
              <a:t>value for random forest </a:t>
            </a:r>
            <a:r>
              <a:rPr lang="en-US" dirty="0" err="1" smtClean="0"/>
              <a:t>regressor</a:t>
            </a:r>
            <a:r>
              <a:rPr lang="en-US" dirty="0" smtClean="0"/>
              <a:t> : 0.906</a:t>
            </a:r>
          </a:p>
          <a:p>
            <a:pPr algn="just"/>
            <a:r>
              <a:rPr lang="en-US" dirty="0"/>
              <a:t>R squared </a:t>
            </a:r>
            <a:r>
              <a:rPr lang="en-US" dirty="0" smtClean="0"/>
              <a:t>value for gradient boosting </a:t>
            </a:r>
            <a:r>
              <a:rPr lang="en-US" dirty="0" err="1" smtClean="0"/>
              <a:t>regressor</a:t>
            </a:r>
            <a:r>
              <a:rPr lang="en-US" dirty="0" smtClean="0"/>
              <a:t> : 0.903</a:t>
            </a:r>
          </a:p>
          <a:p>
            <a:pPr algn="just"/>
            <a:r>
              <a:rPr lang="en-US" dirty="0"/>
              <a:t>R squared </a:t>
            </a:r>
            <a:r>
              <a:rPr lang="en-US" dirty="0" smtClean="0"/>
              <a:t>value for Linear </a:t>
            </a:r>
            <a:r>
              <a:rPr lang="en-US" dirty="0" err="1" smtClean="0"/>
              <a:t>regressor</a:t>
            </a:r>
            <a:r>
              <a:rPr lang="en-US" dirty="0" smtClean="0"/>
              <a:t> : 0.026</a:t>
            </a:r>
          </a:p>
          <a:p>
            <a:pPr algn="just"/>
            <a:endParaRPr lang="en-US" dirty="0"/>
          </a:p>
          <a:p>
            <a:pPr algn="just"/>
            <a:r>
              <a:rPr lang="en-US" dirty="0" smtClean="0"/>
              <a:t>Mean absolute error with simple RNN : 0.92016</a:t>
            </a:r>
          </a:p>
          <a:p>
            <a:pPr algn="just"/>
            <a:r>
              <a:rPr lang="en-US" dirty="0" smtClean="0"/>
              <a:t>Mean </a:t>
            </a:r>
            <a:r>
              <a:rPr lang="en-US" dirty="0"/>
              <a:t>absolute error </a:t>
            </a:r>
            <a:r>
              <a:rPr lang="en-US" dirty="0" smtClean="0"/>
              <a:t>RNN with LSTM : 0.8137</a:t>
            </a:r>
          </a:p>
          <a:p>
            <a:pPr algn="just"/>
            <a:endParaRPr lang="en-US" dirty="0"/>
          </a:p>
          <a:p>
            <a:pPr algn="just"/>
            <a:r>
              <a:rPr lang="en-US" dirty="0" smtClean="0"/>
              <a:t>As R squared value of Decision tree </a:t>
            </a:r>
            <a:r>
              <a:rPr lang="en-US" dirty="0" err="1" smtClean="0"/>
              <a:t>regressor</a:t>
            </a:r>
            <a:r>
              <a:rPr lang="en-US" dirty="0" smtClean="0"/>
              <a:t> is highest ,</a:t>
            </a:r>
          </a:p>
          <a:p>
            <a:pPr algn="just"/>
            <a:r>
              <a:rPr lang="en-US" dirty="0" smtClean="0"/>
              <a:t>We conclude that Decision tree algorithm is best suitable for accurate</a:t>
            </a:r>
          </a:p>
          <a:p>
            <a:pPr algn="just"/>
            <a:r>
              <a:rPr lang="en-US" dirty="0" smtClean="0"/>
              <a:t>Crop yield production</a:t>
            </a:r>
            <a:endParaRPr lang="en-IN" dirty="0"/>
          </a:p>
          <a:p>
            <a:endParaRPr lang="en-IN" dirty="0"/>
          </a:p>
        </p:txBody>
      </p:sp>
    </p:spTree>
    <p:extLst>
      <p:ext uri="{BB962C8B-B14F-4D97-AF65-F5344CB8AC3E}">
        <p14:creationId xmlns:p14="http://schemas.microsoft.com/office/powerpoint/2010/main" val="268657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98616" y="556644"/>
            <a:ext cx="391164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Conclusion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2064327" y="1479974"/>
            <a:ext cx="9185564" cy="4949432"/>
          </a:xfrm>
          <a:prstGeom prst="rect">
            <a:avLst/>
          </a:prstGeom>
        </p:spPr>
        <p:txBody>
          <a:bodyPr wrap="square">
            <a:spAutoFit/>
          </a:bodyPr>
          <a:lstStyle/>
          <a:p>
            <a:pPr algn="just">
              <a:lnSpc>
                <a:spcPct val="150000"/>
              </a:lnSpc>
              <a:spcAft>
                <a:spcPts val="800"/>
              </a:spcAft>
            </a:pPr>
            <a:r>
              <a:rPr lang="en-US" sz="1600" dirty="0" smtClean="0">
                <a:latin typeface="+mj-lt"/>
                <a:ea typeface="Times New Roman" panose="02020603050405020304" pitchFamily="18" charset="0"/>
              </a:rPr>
              <a:t>The </a:t>
            </a:r>
            <a:r>
              <a:rPr lang="en-US" sz="1600" dirty="0">
                <a:latin typeface="+mj-lt"/>
                <a:ea typeface="Times New Roman" panose="02020603050405020304" pitchFamily="18" charset="0"/>
              </a:rPr>
              <a:t>Results shows that we can attain an accurate crop yield prediction using the Decision Tree algorithm. Decision Tree algorithm achieves highest R Squared value as 0.922 .It is suitable for massive crop yield prediction in agricultural planning</a:t>
            </a:r>
            <a:r>
              <a:rPr lang="en-US" sz="1600" dirty="0" smtClean="0">
                <a:latin typeface="+mj-lt"/>
                <a:ea typeface="Times New Roman" panose="02020603050405020304" pitchFamily="18" charset="0"/>
              </a:rPr>
              <a:t>.. From </a:t>
            </a:r>
            <a:r>
              <a:rPr lang="en-US" sz="1600" dirty="0">
                <a:latin typeface="+mj-lt"/>
                <a:ea typeface="Times New Roman" panose="02020603050405020304" pitchFamily="18" charset="0"/>
              </a:rPr>
              <a:t>our models we have concluded that no model can be perfect they need tuning as they predict different output when trained with different parameters. For such case we have used  Random Search CV for choosing the right number of parameters.</a:t>
            </a:r>
            <a:endParaRPr lang="en-IN" sz="1600" dirty="0">
              <a:latin typeface="+mj-lt"/>
              <a:ea typeface="Calibri" panose="020F0502020204030204" pitchFamily="34" charset="0"/>
            </a:endParaRPr>
          </a:p>
          <a:p>
            <a:pPr algn="just">
              <a:lnSpc>
                <a:spcPct val="150000"/>
              </a:lnSpc>
              <a:spcAft>
                <a:spcPts val="800"/>
              </a:spcAft>
            </a:pPr>
            <a:r>
              <a:rPr lang="en-US" sz="1600" dirty="0">
                <a:latin typeface="+mj-lt"/>
                <a:ea typeface="Times New Roman" panose="02020603050405020304" pitchFamily="18" charset="0"/>
              </a:rPr>
              <a:t>Even when we have applied the deep learning (ANN)we have applied a dropout of 0.2 in each layer and we have made total five layers neural network one each for the input and output layer and three for the hidden layers. We have concluded that using different optimizers and activation function gives different outputs we have studied several documents and thus we have applied </a:t>
            </a:r>
            <a:r>
              <a:rPr lang="en-US" sz="1600" dirty="0" err="1">
                <a:latin typeface="+mj-lt"/>
                <a:ea typeface="Times New Roman" panose="02020603050405020304" pitchFamily="18" charset="0"/>
              </a:rPr>
              <a:t>ReLu</a:t>
            </a:r>
            <a:r>
              <a:rPr lang="en-US" sz="1600" dirty="0">
                <a:latin typeface="+mj-lt"/>
                <a:ea typeface="Times New Roman" panose="02020603050405020304" pitchFamily="18" charset="0"/>
              </a:rPr>
              <a:t> as our activation function and </a:t>
            </a:r>
            <a:r>
              <a:rPr lang="en-US" sz="1600" dirty="0" err="1">
                <a:latin typeface="+mj-lt"/>
                <a:ea typeface="Times New Roman" panose="02020603050405020304" pitchFamily="18" charset="0"/>
              </a:rPr>
              <a:t>Nadam</a:t>
            </a:r>
            <a:r>
              <a:rPr lang="en-US" sz="1600" dirty="0">
                <a:latin typeface="+mj-lt"/>
                <a:ea typeface="Times New Roman" panose="02020603050405020304" pitchFamily="18" charset="0"/>
              </a:rPr>
              <a:t> as our optimizer. Our model will be helpful for the farmers as it will predict the Production as an output for the district that will be input by the user.</a:t>
            </a:r>
            <a:endParaRPr lang="en-IN" sz="1600" dirty="0">
              <a:effectLst/>
              <a:latin typeface="+mj-lt"/>
              <a:ea typeface="Calibri" panose="020F0502020204030204" pitchFamily="34" charset="0"/>
            </a:endParaRPr>
          </a:p>
        </p:txBody>
      </p:sp>
    </p:spTree>
    <p:extLst>
      <p:ext uri="{BB962C8B-B14F-4D97-AF65-F5344CB8AC3E}">
        <p14:creationId xmlns:p14="http://schemas.microsoft.com/office/powerpoint/2010/main" val="223961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53584" y="473516"/>
            <a:ext cx="3653564" cy="923330"/>
          </a:xfrm>
          <a:prstGeom prst="rect">
            <a:avLst/>
          </a:prstGeom>
          <a:noFill/>
        </p:spPr>
        <p:txBody>
          <a:bodyPr wrap="non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Limitations</a:t>
            </a:r>
            <a:endParaRPr lang="en-US" sz="5400" b="0" cap="none" spc="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2355272" y="1513505"/>
            <a:ext cx="8866910" cy="5067404"/>
          </a:xfrm>
          <a:prstGeom prst="rect">
            <a:avLst/>
          </a:prstGeom>
        </p:spPr>
        <p:txBody>
          <a:bodyPr wrap="square">
            <a:spAutoFit/>
          </a:bodyPr>
          <a:lstStyle/>
          <a:p>
            <a:pPr marL="342900" marR="252095" lvl="0" indent="-342900" algn="just">
              <a:lnSpc>
                <a:spcPct val="150000"/>
              </a:lnSpc>
              <a:spcBef>
                <a:spcPts val="1400"/>
              </a:spcBef>
              <a:spcAft>
                <a:spcPts val="0"/>
              </a:spcAft>
              <a:buFont typeface="+mj-lt"/>
              <a:buAutoNum type="arabicPeriod"/>
            </a:pPr>
            <a:r>
              <a:rPr lang="en-US" b="1" dirty="0">
                <a:solidFill>
                  <a:srgbClr val="000000"/>
                </a:solidFill>
                <a:latin typeface="+mj-lt"/>
                <a:ea typeface="Times New Roman" panose="02020603050405020304" pitchFamily="18" charset="0"/>
              </a:rPr>
              <a:t>Dataset: - </a:t>
            </a:r>
            <a:r>
              <a:rPr lang="en-US" dirty="0">
                <a:solidFill>
                  <a:srgbClr val="000000"/>
                </a:solidFill>
                <a:latin typeface="+mj-lt"/>
                <a:ea typeface="Times New Roman" panose="02020603050405020304" pitchFamily="18" charset="0"/>
              </a:rPr>
              <a:t>As we all know that for deep learning classifiers models to perform well they need large amount of datasets because larger datasets means large amount of different qualities and size but in our case we have a limited dataset. Apart from that because of the hardware limitation we have run 100 epochs as it was time consuming .Even in the case of Random and </a:t>
            </a:r>
            <a:r>
              <a:rPr lang="en-US" dirty="0" err="1">
                <a:solidFill>
                  <a:srgbClr val="000000"/>
                </a:solidFill>
                <a:latin typeface="+mj-lt"/>
                <a:ea typeface="Times New Roman" panose="02020603050405020304" pitchFamily="18" charset="0"/>
              </a:rPr>
              <a:t>Cv</a:t>
            </a:r>
            <a:r>
              <a:rPr lang="en-US" dirty="0">
                <a:solidFill>
                  <a:srgbClr val="000000"/>
                </a:solidFill>
                <a:latin typeface="+mj-lt"/>
                <a:ea typeface="Times New Roman" panose="02020603050405020304" pitchFamily="18" charset="0"/>
              </a:rPr>
              <a:t> Search which have applied for </a:t>
            </a:r>
            <a:r>
              <a:rPr lang="en-US" dirty="0" err="1">
                <a:solidFill>
                  <a:srgbClr val="000000"/>
                </a:solidFill>
                <a:latin typeface="+mj-lt"/>
                <a:ea typeface="Times New Roman" panose="02020603050405020304" pitchFamily="18" charset="0"/>
              </a:rPr>
              <a:t>Hyperparameter</a:t>
            </a:r>
            <a:r>
              <a:rPr lang="en-US" dirty="0">
                <a:solidFill>
                  <a:srgbClr val="000000"/>
                </a:solidFill>
                <a:latin typeface="+mj-lt"/>
                <a:ea typeface="Times New Roman" panose="02020603050405020304" pitchFamily="18" charset="0"/>
              </a:rPr>
              <a:t> tuning we have tuned only certain parameters as it was impossible to tune each parameter in these laptops because of  limited hardware.</a:t>
            </a:r>
            <a:endParaRPr lang="en-IN" sz="1600" dirty="0">
              <a:solidFill>
                <a:srgbClr val="000000"/>
              </a:solidFill>
              <a:latin typeface="+mj-lt"/>
              <a:ea typeface="Calibri" panose="020F0502020204030204" pitchFamily="34" charset="0"/>
            </a:endParaRPr>
          </a:p>
          <a:p>
            <a:pPr marL="342900" marR="252095" lvl="0" indent="-342900" algn="just">
              <a:lnSpc>
                <a:spcPct val="150000"/>
              </a:lnSpc>
              <a:spcAft>
                <a:spcPts val="0"/>
              </a:spcAft>
              <a:buFont typeface="+mj-lt"/>
              <a:buAutoNum type="arabicPeriod"/>
            </a:pPr>
            <a:r>
              <a:rPr lang="en-US" b="1" dirty="0">
                <a:solidFill>
                  <a:srgbClr val="000000"/>
                </a:solidFill>
                <a:latin typeface="+mj-lt"/>
                <a:ea typeface="Times New Roman" panose="02020603050405020304" pitchFamily="18" charset="0"/>
              </a:rPr>
              <a:t>Missing Data Issue: </a:t>
            </a:r>
            <a:r>
              <a:rPr lang="en-US" dirty="0">
                <a:solidFill>
                  <a:srgbClr val="000000"/>
                </a:solidFill>
                <a:latin typeface="+mj-lt"/>
                <a:ea typeface="Times New Roman" panose="02020603050405020304" pitchFamily="18" charset="0"/>
              </a:rPr>
              <a:t>-Since we haven’t got the data of the temperature of different data regions so we have predicted those values using RNN and LSTM, however we have achieved a minimal error.</a:t>
            </a:r>
            <a:endParaRPr lang="en-IN" sz="1600" dirty="0">
              <a:solidFill>
                <a:srgbClr val="000000"/>
              </a:solidFill>
              <a:effectLst/>
              <a:latin typeface="+mj-lt"/>
              <a:ea typeface="Calibri" panose="020F0502020204030204" pitchFamily="34" charset="0"/>
            </a:endParaRPr>
          </a:p>
        </p:txBody>
      </p:sp>
    </p:spTree>
    <p:extLst>
      <p:ext uri="{BB962C8B-B14F-4D97-AF65-F5344CB8AC3E}">
        <p14:creationId xmlns:p14="http://schemas.microsoft.com/office/powerpoint/2010/main" val="203280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5208" y="376535"/>
            <a:ext cx="424988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Introduction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1939636" y="1607127"/>
            <a:ext cx="8174182" cy="4801314"/>
          </a:xfrm>
          <a:prstGeom prst="rect">
            <a:avLst/>
          </a:prstGeom>
          <a:noFill/>
        </p:spPr>
        <p:txBody>
          <a:bodyPr wrap="square" rtlCol="0">
            <a:spAutoFit/>
          </a:bodyPr>
          <a:lstStyle/>
          <a:p>
            <a:r>
              <a:rPr lang="en-US" dirty="0"/>
              <a:t>Evolution of IT has opened new fields like never before and with machine learning and Deep learning has gone a step further to give back to the society and take the loads off the shoulder of the farmers who still rely on old data and are not up to date with the latest trends as weather and soil composition are changing they need to know how much they have to put in water and different fertilizers to maintain the required composition for the required crop to maximize crop yield.</a:t>
            </a:r>
            <a:endParaRPr lang="en-IN" dirty="0"/>
          </a:p>
          <a:p>
            <a:r>
              <a:rPr lang="en-IN" dirty="0" smtClean="0"/>
              <a:t>Crop methodology is used to increase the production of suitable crops suited according to the </a:t>
            </a:r>
            <a:r>
              <a:rPr lang="en-IN" dirty="0" err="1" smtClean="0"/>
              <a:t>prefered</a:t>
            </a:r>
            <a:r>
              <a:rPr lang="en-IN" dirty="0" smtClean="0"/>
              <a:t> areas. Crop yield is directly dependent on two major factors, i.e. Soil and weather, and these two factors keep changing  time to time. Analysis of rainfall and temperature are of utmost importance. further crop methodology is used to predict the suitable crop by sensing various important parameters of soil (</a:t>
            </a:r>
            <a:r>
              <a:rPr lang="en-IN" dirty="0" err="1" smtClean="0"/>
              <a:t>Nitrogen,electrical</a:t>
            </a:r>
            <a:r>
              <a:rPr lang="en-IN" dirty="0" smtClean="0"/>
              <a:t> conductivity, PH)  and also parameter related to atmosphere(</a:t>
            </a:r>
            <a:r>
              <a:rPr lang="en-IN" dirty="0" err="1" smtClean="0"/>
              <a:t>rainfall,temperature</a:t>
            </a:r>
            <a:r>
              <a:rPr lang="en-IN" dirty="0" smtClean="0"/>
              <a:t>). Taking all factors into account and selecting the crop best suited to maximize yield.</a:t>
            </a:r>
            <a:endParaRPr lang="en-IN" dirty="0"/>
          </a:p>
        </p:txBody>
      </p:sp>
    </p:spTree>
    <p:extLst>
      <p:ext uri="{BB962C8B-B14F-4D97-AF65-F5344CB8AC3E}">
        <p14:creationId xmlns:p14="http://schemas.microsoft.com/office/powerpoint/2010/main" val="302226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6109" y="1942284"/>
            <a:ext cx="8811491" cy="3139321"/>
          </a:xfrm>
          <a:prstGeom prst="rect">
            <a:avLst/>
          </a:prstGeom>
        </p:spPr>
        <p:txBody>
          <a:bodyPr wrap="square">
            <a:spAutoFit/>
          </a:bodyPr>
          <a:lstStyle/>
          <a:p>
            <a:r>
              <a:rPr lang="en-IN" dirty="0" smtClean="0"/>
              <a:t>Further </a:t>
            </a:r>
            <a:r>
              <a:rPr lang="en-IN" dirty="0"/>
              <a:t>crop methodology is used to predict the suitable crop by sensing various important parameters of soil (</a:t>
            </a:r>
            <a:r>
              <a:rPr lang="en-IN" dirty="0" err="1"/>
              <a:t>Nitrogen,electrical</a:t>
            </a:r>
            <a:r>
              <a:rPr lang="en-IN" dirty="0"/>
              <a:t> conductivity, PH)  and also parameter related to atmosphere(</a:t>
            </a:r>
            <a:r>
              <a:rPr lang="en-IN" dirty="0" err="1"/>
              <a:t>rainfall,temperature</a:t>
            </a:r>
            <a:r>
              <a:rPr lang="en-IN" dirty="0"/>
              <a:t>). Taking all factors into account and selecting the crop best suited to maximize yield</a:t>
            </a:r>
            <a:r>
              <a:rPr lang="en-IN" dirty="0" smtClean="0"/>
              <a:t>.</a:t>
            </a:r>
          </a:p>
          <a:p>
            <a:r>
              <a:rPr lang="en-IN" dirty="0" smtClean="0"/>
              <a:t>These weather conditions have a direct effect on crop yield.</a:t>
            </a:r>
          </a:p>
          <a:p>
            <a:r>
              <a:rPr lang="en-IN" dirty="0" smtClean="0"/>
              <a:t>There are various effective tool in modelling and prediction.</a:t>
            </a:r>
          </a:p>
          <a:p>
            <a:r>
              <a:rPr lang="en-IN" dirty="0" smtClean="0"/>
              <a:t>These tool have certain </a:t>
            </a:r>
            <a:r>
              <a:rPr lang="en-IN" dirty="0" err="1" smtClean="0"/>
              <a:t>parametres</a:t>
            </a:r>
            <a:r>
              <a:rPr lang="en-IN" dirty="0" smtClean="0"/>
              <a:t> that decide the crop type.</a:t>
            </a:r>
          </a:p>
          <a:p>
            <a:r>
              <a:rPr lang="en-IN" dirty="0" smtClean="0"/>
              <a:t>Hence these parameters are considered as the input for the proposed system  and based on the manipulation with these inputs the desired output must be produced</a:t>
            </a:r>
          </a:p>
          <a:p>
            <a:endParaRPr lang="en-IN" dirty="0"/>
          </a:p>
        </p:txBody>
      </p:sp>
    </p:spTree>
    <p:extLst>
      <p:ext uri="{BB962C8B-B14F-4D97-AF65-F5344CB8AC3E}">
        <p14:creationId xmlns:p14="http://schemas.microsoft.com/office/powerpoint/2010/main" val="142131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1598" y="833735"/>
            <a:ext cx="173316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2632362" y="2612351"/>
            <a:ext cx="8506691" cy="2031325"/>
          </a:xfrm>
          <a:prstGeom prst="rect">
            <a:avLst/>
          </a:prstGeom>
          <a:noFill/>
        </p:spPr>
        <p:txBody>
          <a:bodyPr wrap="square" rtlCol="0">
            <a:spAutoFit/>
          </a:bodyPr>
          <a:lstStyle/>
          <a:p>
            <a:r>
              <a:rPr lang="en-IN" dirty="0" smtClean="0"/>
              <a:t>Agriculture is a business with risk and reliable, crop yield prediction is vital for decisions related to agriculture risk management.</a:t>
            </a:r>
          </a:p>
          <a:p>
            <a:r>
              <a:rPr lang="en-IN" dirty="0" smtClean="0"/>
              <a:t>The vision of meeting world’s food demands for the increasing population throughout the world is becoming more important in these recent years.</a:t>
            </a:r>
          </a:p>
          <a:p>
            <a:r>
              <a:rPr lang="en-IN" dirty="0" smtClean="0"/>
              <a:t>Eventually, it helps in achieving zero hunger, predictions could be used by crop managers to minimize losses when unfavourable conditions may occur.</a:t>
            </a:r>
            <a:endParaRPr lang="en-IN" dirty="0"/>
          </a:p>
        </p:txBody>
      </p:sp>
    </p:spTree>
    <p:extLst>
      <p:ext uri="{BB962C8B-B14F-4D97-AF65-F5344CB8AC3E}">
        <p14:creationId xmlns:p14="http://schemas.microsoft.com/office/powerpoint/2010/main" val="249876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7411" y="431954"/>
            <a:ext cx="168668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How</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2673927" y="1466120"/>
            <a:ext cx="8160328" cy="4801314"/>
          </a:xfrm>
          <a:prstGeom prst="rect">
            <a:avLst/>
          </a:prstGeom>
          <a:noFill/>
        </p:spPr>
        <p:txBody>
          <a:bodyPr wrap="square" rtlCol="0">
            <a:spAutoFit/>
          </a:bodyPr>
          <a:lstStyle/>
          <a:p>
            <a:r>
              <a:rPr lang="en-IN" dirty="0"/>
              <a:t>“</a:t>
            </a:r>
            <a:r>
              <a:rPr lang="en-IN" dirty="0" smtClean="0"/>
              <a:t>ARTIFICIAL NEURAL NETWORK”</a:t>
            </a:r>
            <a:endParaRPr lang="en-IN" dirty="0"/>
          </a:p>
          <a:p>
            <a:r>
              <a:rPr lang="en-IN" dirty="0" smtClean="0"/>
              <a:t>  ANN is Scalable,, accurate and inexpensive and a versatile method to predict crop yield.</a:t>
            </a:r>
          </a:p>
          <a:p>
            <a:pPr marL="285750" indent="-285750">
              <a:buFont typeface="Arial" panose="020B0604020202020204" pitchFamily="34" charset="0"/>
              <a:buChar char="•"/>
            </a:pPr>
            <a:r>
              <a:rPr lang="en-IN" dirty="0" smtClean="0"/>
              <a:t>Information processing architecture loosely modelled on the brain.</a:t>
            </a:r>
          </a:p>
          <a:p>
            <a:pPr marL="285750" indent="-285750">
              <a:buFont typeface="Arial" panose="020B0604020202020204" pitchFamily="34" charset="0"/>
              <a:buChar char="•"/>
            </a:pPr>
            <a:r>
              <a:rPr lang="en-IN" dirty="0" smtClean="0"/>
              <a:t>Consist of a large number of interconnected processing units.</a:t>
            </a:r>
          </a:p>
          <a:p>
            <a:pPr marL="285750" indent="-285750">
              <a:buFont typeface="Arial" panose="020B0604020202020204" pitchFamily="34" charset="0"/>
              <a:buChar char="•"/>
            </a:pPr>
            <a:r>
              <a:rPr lang="en-IN" dirty="0" smtClean="0"/>
              <a:t>Work in paralle</a:t>
            </a:r>
            <a:r>
              <a:rPr lang="en-IN" dirty="0"/>
              <a:t>l</a:t>
            </a:r>
            <a:r>
              <a:rPr lang="en-IN" dirty="0" smtClean="0"/>
              <a:t> to accomplish a global task.</a:t>
            </a:r>
          </a:p>
          <a:p>
            <a:pPr marL="285750" indent="-285750">
              <a:buFont typeface="Arial" panose="020B0604020202020204" pitchFamily="34" charset="0"/>
              <a:buChar char="•"/>
            </a:pPr>
            <a:r>
              <a:rPr lang="en-IN" dirty="0" smtClean="0"/>
              <a:t>Main function is to receive a set of input, perform progressively complex calculation and use the output to solve a problem.</a:t>
            </a:r>
          </a:p>
          <a:p>
            <a:endParaRPr lang="en-IN" dirty="0" smtClean="0"/>
          </a:p>
          <a:p>
            <a:r>
              <a:rPr lang="en-IN" dirty="0" smtClean="0"/>
              <a:t>ANN  </a:t>
            </a:r>
            <a:r>
              <a:rPr lang="en-IN" dirty="0"/>
              <a:t>is defined by three types of parameters :</a:t>
            </a:r>
          </a:p>
          <a:p>
            <a:pPr marL="342900" indent="-342900">
              <a:buFont typeface="+mj-lt"/>
              <a:buAutoNum type="arabicPeriod"/>
            </a:pPr>
            <a:r>
              <a:rPr lang="en-IN" dirty="0"/>
              <a:t>The interconnection pattern between different layers of </a:t>
            </a:r>
            <a:r>
              <a:rPr lang="en-IN" dirty="0" err="1"/>
              <a:t>neurns</a:t>
            </a:r>
            <a:r>
              <a:rPr lang="en-IN" dirty="0"/>
              <a:t>(called commonly called weight).</a:t>
            </a:r>
          </a:p>
          <a:p>
            <a:pPr marL="342900" indent="-342900">
              <a:buFont typeface="+mj-lt"/>
              <a:buAutoNum type="arabicPeriod"/>
            </a:pPr>
            <a:r>
              <a:rPr lang="en-IN" dirty="0"/>
              <a:t>The learning process for updating the weights of the interconnections</a:t>
            </a:r>
          </a:p>
          <a:p>
            <a:pPr marL="342900" indent="-342900">
              <a:buFont typeface="+mj-lt"/>
              <a:buAutoNum type="arabicPeriod"/>
            </a:pPr>
            <a:r>
              <a:rPr lang="en-IN" dirty="0"/>
              <a:t>The activation function that converts a </a:t>
            </a:r>
            <a:r>
              <a:rPr lang="en-IN" dirty="0" err="1"/>
              <a:t>neuron;s</a:t>
            </a:r>
            <a:r>
              <a:rPr lang="en-IN" dirty="0"/>
              <a:t> weighted input to its output activation.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7541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57914" y="653626"/>
            <a:ext cx="283282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Dataset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1676399" y="1576956"/>
            <a:ext cx="8742218" cy="5355312"/>
          </a:xfrm>
          <a:prstGeom prst="rect">
            <a:avLst/>
          </a:prstGeom>
          <a:noFill/>
        </p:spPr>
        <p:txBody>
          <a:bodyPr wrap="square" rtlCol="0">
            <a:spAutoFit/>
          </a:bodyPr>
          <a:lstStyle/>
          <a:p>
            <a:r>
              <a:rPr lang="en-US" dirty="0"/>
              <a:t>Dataset has been taken from the </a:t>
            </a:r>
            <a:r>
              <a:rPr lang="en-US" dirty="0" smtClean="0"/>
              <a:t>government site(</a:t>
            </a:r>
            <a:r>
              <a:rPr lang="en-IN" u="sng" dirty="0">
                <a:hlinkClick r:id="rId2"/>
              </a:rPr>
              <a:t>http://www:data.gov.in</a:t>
            </a:r>
            <a:r>
              <a:rPr lang="en-IN" u="sng" dirty="0" smtClean="0">
                <a:hlinkClick r:id="rId2"/>
              </a:rPr>
              <a:t>/</a:t>
            </a:r>
            <a:r>
              <a:rPr lang="en-US" dirty="0" smtClean="0"/>
              <a:t>). </a:t>
            </a:r>
            <a:r>
              <a:rPr lang="en-US" dirty="0"/>
              <a:t>In this dataset we have included several features. </a:t>
            </a:r>
            <a:r>
              <a:rPr lang="en-US" dirty="0" smtClean="0"/>
              <a:t>Dataset </a:t>
            </a:r>
            <a:r>
              <a:rPr lang="en-US" dirty="0"/>
              <a:t>contain more than 50,000 tuples. Our dataset comprises of total of 31 states and 537 districts</a:t>
            </a:r>
            <a:r>
              <a:rPr lang="en-US" dirty="0" smtClean="0"/>
              <a:t>.</a:t>
            </a:r>
            <a:r>
              <a:rPr lang="en-US" dirty="0"/>
              <a:t> Due to the importance of rainfall and temperature these were chosen as major features to begin </a:t>
            </a:r>
            <a:r>
              <a:rPr lang="en-US" dirty="0" smtClean="0"/>
              <a:t>,temperature </a:t>
            </a:r>
            <a:r>
              <a:rPr lang="en-US" dirty="0"/>
              <a:t>and rainfall </a:t>
            </a:r>
            <a:r>
              <a:rPr lang="en-US" dirty="0" smtClean="0"/>
              <a:t>data were appended </a:t>
            </a:r>
            <a:r>
              <a:rPr lang="en-US" dirty="0"/>
              <a:t>in the previous dataset which comprises of features such as area, crop, season (</a:t>
            </a:r>
            <a:r>
              <a:rPr lang="en-US" dirty="0" err="1"/>
              <a:t>kharif</a:t>
            </a:r>
            <a:r>
              <a:rPr lang="en-US" dirty="0"/>
              <a:t>, </a:t>
            </a:r>
            <a:r>
              <a:rPr lang="en-US" dirty="0" err="1"/>
              <a:t>rabi</a:t>
            </a:r>
            <a:r>
              <a:rPr lang="en-US" dirty="0"/>
              <a:t>, summer), further we were having data for previous 10 years of rainfall and </a:t>
            </a:r>
            <a:r>
              <a:rPr lang="en-US" dirty="0" err="1" smtClean="0"/>
              <a:t>temperature,using</a:t>
            </a:r>
            <a:r>
              <a:rPr lang="en-US" dirty="0" smtClean="0"/>
              <a:t> </a:t>
            </a:r>
            <a:r>
              <a:rPr lang="en-US" dirty="0"/>
              <a:t>time series analysis we predicted the rainfall and temperature for the next year(11</a:t>
            </a:r>
            <a:r>
              <a:rPr lang="en-US" baseline="30000" dirty="0"/>
              <a:t>th</a:t>
            </a:r>
            <a:r>
              <a:rPr lang="en-US" dirty="0"/>
              <a:t> year). </a:t>
            </a:r>
            <a:r>
              <a:rPr lang="en-US" dirty="0" smtClean="0"/>
              <a:t>Important </a:t>
            </a:r>
            <a:r>
              <a:rPr lang="en-US" dirty="0"/>
              <a:t>features </a:t>
            </a:r>
            <a:r>
              <a:rPr lang="en-US" dirty="0" smtClean="0"/>
              <a:t>were appended to the dataset so </a:t>
            </a:r>
            <a:r>
              <a:rPr lang="en-US" dirty="0"/>
              <a:t>that we can get better accuracy from our models and to minimize the mean absolute error. The features we added are Potential of Hydrogen (PH), Conductivity, Nitrogen and electrical conductivity. Our dataset was divided into three parts: testing dataset, validation dataset and training dataset. Our final dataset consists of 9 important features and these are Temperature, Rainfall, Area, Season, Crop, Production, PH, </a:t>
            </a:r>
            <a:r>
              <a:rPr lang="en-US" dirty="0" err="1"/>
              <a:t>Nitrogen,Electrical</a:t>
            </a:r>
            <a:r>
              <a:rPr lang="en-US" dirty="0"/>
              <a:t> Conductivity.</a:t>
            </a:r>
            <a:endParaRPr lang="en-IN" dirty="0"/>
          </a:p>
          <a:p>
            <a:endParaRPr lang="en-IN" dirty="0"/>
          </a:p>
          <a:p>
            <a:r>
              <a:rPr lang="en-IN" dirty="0"/>
              <a:t> </a:t>
            </a:r>
          </a:p>
          <a:p>
            <a:endParaRPr lang="en-IN" dirty="0"/>
          </a:p>
        </p:txBody>
      </p:sp>
    </p:spTree>
    <p:extLst>
      <p:ext uri="{BB962C8B-B14F-4D97-AF65-F5344CB8AC3E}">
        <p14:creationId xmlns:p14="http://schemas.microsoft.com/office/powerpoint/2010/main" val="189268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23346" y="473516"/>
            <a:ext cx="413927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Design Flow</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479154" y="2153149"/>
            <a:ext cx="1601819" cy="127708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bg1"/>
                </a:solidFill>
              </a:rPr>
              <a:t>Gathered required data</a:t>
            </a:r>
            <a:endParaRPr lang="en-IN" sz="1600" dirty="0">
              <a:solidFill>
                <a:schemeClr val="bg1"/>
              </a:solidFill>
            </a:endParaRPr>
          </a:p>
        </p:txBody>
      </p:sp>
      <p:sp>
        <p:nvSpPr>
          <p:cNvPr id="7" name="Rectangle 6"/>
          <p:cNvSpPr/>
          <p:nvPr/>
        </p:nvSpPr>
        <p:spPr>
          <a:xfrm>
            <a:off x="4655127" y="2153149"/>
            <a:ext cx="1773382" cy="13104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Performed required pre-processing</a:t>
            </a:r>
            <a:endParaRPr lang="en-IN" dirty="0"/>
          </a:p>
        </p:txBody>
      </p:sp>
      <p:sp>
        <p:nvSpPr>
          <p:cNvPr id="8" name="Rectangle 7"/>
          <p:cNvSpPr/>
          <p:nvPr/>
        </p:nvSpPr>
        <p:spPr>
          <a:xfrm>
            <a:off x="6996544" y="2119744"/>
            <a:ext cx="1524001" cy="1343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Split the data into training, testing and validation</a:t>
            </a:r>
            <a:endParaRPr lang="en-IN" dirty="0"/>
          </a:p>
        </p:txBody>
      </p:sp>
      <p:sp>
        <p:nvSpPr>
          <p:cNvPr id="9" name="Rectangle 8"/>
          <p:cNvSpPr/>
          <p:nvPr/>
        </p:nvSpPr>
        <p:spPr>
          <a:xfrm>
            <a:off x="8936180" y="2119744"/>
            <a:ext cx="1773383" cy="1343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Selected different machine learning models</a:t>
            </a:r>
            <a:endParaRPr lang="en-IN" dirty="0"/>
          </a:p>
        </p:txBody>
      </p:sp>
      <p:sp>
        <p:nvSpPr>
          <p:cNvPr id="10" name="Rectangle 9"/>
          <p:cNvSpPr/>
          <p:nvPr/>
        </p:nvSpPr>
        <p:spPr>
          <a:xfrm>
            <a:off x="9033161" y="4350327"/>
            <a:ext cx="1925784" cy="117763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Trained our model with the training data</a:t>
            </a:r>
            <a:endParaRPr lang="en-IN" dirty="0"/>
          </a:p>
        </p:txBody>
      </p:sp>
      <p:sp>
        <p:nvSpPr>
          <p:cNvPr id="11" name="Rectangle 10"/>
          <p:cNvSpPr/>
          <p:nvPr/>
        </p:nvSpPr>
        <p:spPr>
          <a:xfrm>
            <a:off x="5888182" y="4364182"/>
            <a:ext cx="2244439" cy="11776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Validated using R square and mean absolute error</a:t>
            </a:r>
            <a:endParaRPr lang="en-IN" dirty="0"/>
          </a:p>
        </p:txBody>
      </p:sp>
      <p:sp>
        <p:nvSpPr>
          <p:cNvPr id="12" name="Rectangle 11"/>
          <p:cNvSpPr/>
          <p:nvPr/>
        </p:nvSpPr>
        <p:spPr>
          <a:xfrm>
            <a:off x="3105037" y="4364182"/>
            <a:ext cx="1951873" cy="117763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After testing gave output in tons</a:t>
            </a:r>
            <a:endParaRPr lang="en-IN" dirty="0"/>
          </a:p>
        </p:txBody>
      </p:sp>
      <p:sp>
        <p:nvSpPr>
          <p:cNvPr id="13" name="Right Arrow 12"/>
          <p:cNvSpPr/>
          <p:nvPr/>
        </p:nvSpPr>
        <p:spPr>
          <a:xfrm>
            <a:off x="4080973" y="2757055"/>
            <a:ext cx="574154" cy="180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6428509" y="2757055"/>
            <a:ext cx="568035" cy="180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8520545" y="2757055"/>
            <a:ext cx="415635" cy="180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9809018" y="3463635"/>
            <a:ext cx="166255" cy="886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Left Arrow 16"/>
          <p:cNvSpPr/>
          <p:nvPr/>
        </p:nvSpPr>
        <p:spPr>
          <a:xfrm>
            <a:off x="8132621" y="4835236"/>
            <a:ext cx="900540" cy="1662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Left Arrow 17"/>
          <p:cNvSpPr/>
          <p:nvPr/>
        </p:nvSpPr>
        <p:spPr>
          <a:xfrm>
            <a:off x="5056910" y="4890653"/>
            <a:ext cx="831272" cy="1662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707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4995" y="639772"/>
            <a:ext cx="9996647"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Implementation and solution approach</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1995055" y="1676400"/>
            <a:ext cx="8963889" cy="4847481"/>
          </a:xfrm>
          <a:prstGeom prst="rect">
            <a:avLst/>
          </a:prstGeom>
        </p:spPr>
        <p:txBody>
          <a:bodyPr wrap="square">
            <a:spAutoFit/>
          </a:bodyPr>
          <a:lstStyle/>
          <a:p>
            <a:pPr>
              <a:lnSpc>
                <a:spcPct val="150000"/>
              </a:lnSpc>
              <a:spcAft>
                <a:spcPts val="0"/>
              </a:spcAft>
            </a:pPr>
            <a:r>
              <a:rPr lang="en-US" dirty="0">
                <a:ea typeface="Times New Roman" panose="02020603050405020304" pitchFamily="18" charset="0"/>
              </a:rPr>
              <a:t>The project is designed to predict the production of a certain region when the given features (Rainfall, Temperature, Season, Crop, Nitrogen, pH and Electrical Conductivity)were feed to the model. Talking about each feature we have collected Rainfall, Temperature from Government site. Since the data was not available in the proper csv format so we have scrapped the data and converted the collected data into proper csv format. Other features were collected (pH, Nitrogen, Electrical Conductivity) were scrapped using the Government site .The temperature that we have collected from the website was not of the same years as that of the Rainfall, so we have used Time Series analysis in order to get those values. Since it was a Time series analysis so we have used RNN(Recurrent Neural Network) along with LSTM.</a:t>
            </a:r>
            <a:endParaRPr lang="en-IN" sz="1600" dirty="0">
              <a:ea typeface="Calibri" panose="020F0502020204030204" pitchFamily="34" charset="0"/>
            </a:endParaRPr>
          </a:p>
          <a:p>
            <a:pPr>
              <a:spcAft>
                <a:spcPts val="0"/>
              </a:spcAft>
            </a:pPr>
            <a:r>
              <a:rPr lang="en-IN" sz="1200" dirty="0">
                <a:latin typeface="Calibri" panose="020F0502020204030204" pitchFamily="34"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5502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5382" y="1633293"/>
            <a:ext cx="8229600" cy="4201150"/>
          </a:xfrm>
          <a:prstGeom prst="rect">
            <a:avLst/>
          </a:prstGeom>
        </p:spPr>
        <p:txBody>
          <a:bodyPr wrap="square">
            <a:spAutoFit/>
          </a:bodyPr>
          <a:lstStyle/>
          <a:p>
            <a:pPr algn="just">
              <a:lnSpc>
                <a:spcPct val="150000"/>
              </a:lnSpc>
              <a:spcAft>
                <a:spcPts val="0"/>
              </a:spcAft>
            </a:pPr>
            <a:r>
              <a:rPr lang="en-US" dirty="0">
                <a:latin typeface="+mj-lt"/>
                <a:ea typeface="Times New Roman" panose="02020603050405020304" pitchFamily="18" charset="0"/>
              </a:rPr>
              <a:t>Now we had the raw data collected from different sources. We have Preprocessed the data using such as Encoding the categorical </a:t>
            </a:r>
            <a:r>
              <a:rPr lang="en-US" dirty="0" smtClean="0">
                <a:latin typeface="+mj-lt"/>
                <a:ea typeface="Times New Roman" panose="02020603050405020304" pitchFamily="18" charset="0"/>
              </a:rPr>
              <a:t>Columns (Season , Crop</a:t>
            </a:r>
            <a:r>
              <a:rPr lang="en-US" dirty="0">
                <a:latin typeface="+mj-lt"/>
                <a:ea typeface="Times New Roman" panose="02020603050405020304" pitchFamily="18" charset="0"/>
              </a:rPr>
              <a:t>).We have Used the different methodologies to check for the correlation, Skewness and the distribution of the data. We have used </a:t>
            </a:r>
            <a:r>
              <a:rPr lang="en-US" dirty="0" err="1">
                <a:latin typeface="+mj-lt"/>
                <a:ea typeface="Times New Roman" panose="02020603050405020304" pitchFamily="18" charset="0"/>
              </a:rPr>
              <a:t>visualising</a:t>
            </a:r>
            <a:r>
              <a:rPr lang="en-US" dirty="0">
                <a:latin typeface="+mj-lt"/>
                <a:ea typeface="Times New Roman" panose="02020603050405020304" pitchFamily="18" charset="0"/>
              </a:rPr>
              <a:t> libraries </a:t>
            </a:r>
            <a:r>
              <a:rPr lang="en-US" dirty="0" err="1">
                <a:latin typeface="+mj-lt"/>
                <a:ea typeface="Times New Roman" panose="02020603050405020304" pitchFamily="18" charset="0"/>
              </a:rPr>
              <a:t>seaborn</a:t>
            </a:r>
            <a:r>
              <a:rPr lang="en-US" dirty="0">
                <a:latin typeface="+mj-lt"/>
                <a:ea typeface="Times New Roman" panose="02020603050405020304" pitchFamily="18" charset="0"/>
              </a:rPr>
              <a:t> and </a:t>
            </a:r>
            <a:r>
              <a:rPr lang="en-US" dirty="0" err="1">
                <a:latin typeface="+mj-lt"/>
                <a:ea typeface="Times New Roman" panose="02020603050405020304" pitchFamily="18" charset="0"/>
              </a:rPr>
              <a:t>matplotlib</a:t>
            </a:r>
            <a:r>
              <a:rPr lang="en-US" dirty="0">
                <a:latin typeface="+mj-lt"/>
                <a:ea typeface="Times New Roman" panose="02020603050405020304" pitchFamily="18" charset="0"/>
              </a:rPr>
              <a:t> for making visualizations. Since we have our target variable </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Producion</a:t>
            </a:r>
            <a:r>
              <a:rPr lang="en-US" dirty="0">
                <a:latin typeface="+mj-lt"/>
                <a:ea typeface="Times New Roman" panose="02020603050405020304" pitchFamily="18" charset="0"/>
              </a:rPr>
              <a:t>) which has continuous values so we have applied different regression techniques for making our </a:t>
            </a:r>
            <a:r>
              <a:rPr lang="en-US" dirty="0" err="1">
                <a:latin typeface="+mj-lt"/>
                <a:ea typeface="Times New Roman" panose="02020603050405020304" pitchFamily="18" charset="0"/>
              </a:rPr>
              <a:t>regressor</a:t>
            </a:r>
            <a:r>
              <a:rPr lang="en-US" dirty="0">
                <a:latin typeface="+mj-lt"/>
                <a:ea typeface="Times New Roman" panose="02020603050405020304" pitchFamily="18" charset="0"/>
              </a:rPr>
              <a:t> models and have tested them using metrics such as R-squared and  MAE(Mean Absolute Error).</a:t>
            </a:r>
            <a:endParaRPr lang="en-IN" sz="1600" dirty="0">
              <a:latin typeface="+mj-lt"/>
              <a:ea typeface="Calibri" panose="020F0502020204030204" pitchFamily="34" charset="0"/>
            </a:endParaRPr>
          </a:p>
          <a:p>
            <a:pPr>
              <a:spcAft>
                <a:spcPts val="0"/>
              </a:spcAft>
            </a:pPr>
            <a:endParaRPr lang="en-IN" sz="1200" dirty="0">
              <a:latin typeface="Calibri" panose="020F0502020204030204" pitchFamily="34" charset="0"/>
              <a:ea typeface="Calibri" panose="020F0502020204030204" pitchFamily="34" charset="0"/>
            </a:endParaRPr>
          </a:p>
          <a:p>
            <a:pPr>
              <a:spcAft>
                <a:spcPts val="0"/>
              </a:spcAft>
            </a:pPr>
            <a:r>
              <a:rPr lang="en-IN" sz="1200" dirty="0">
                <a:latin typeface="Calibri" panose="020F0502020204030204" pitchFamily="34"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550927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127</TotalTime>
  <Words>1405</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Anshuman Singh</dc:creator>
  <cp:lastModifiedBy>Anshuman Singh</cp:lastModifiedBy>
  <cp:revision>20</cp:revision>
  <dcterms:created xsi:type="dcterms:W3CDTF">2020-06-01T16:56:27Z</dcterms:created>
  <dcterms:modified xsi:type="dcterms:W3CDTF">2020-06-01T19:04:05Z</dcterms:modified>
</cp:coreProperties>
</file>