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Amazon Delivery in Boston	</a:t>
            </a:r>
            <a:br>
              <a:rPr lang="en-US" dirty="0"/>
            </a:br>
            <a:endParaRPr lang="en-US" dirty="0"/>
          </a:p>
        </p:txBody>
      </p:sp>
      <p:sp>
        <p:nvSpPr>
          <p:cNvPr id="3" name="Subtitle 2"/>
          <p:cNvSpPr>
            <a:spLocks noGrp="1"/>
          </p:cNvSpPr>
          <p:nvPr>
            <p:ph type="subTitle" idx="1"/>
          </p:nvPr>
        </p:nvSpPr>
        <p:spPr/>
        <p:txBody>
          <a:bodyPr>
            <a:normAutofit lnSpcReduction="10000"/>
          </a:bodyPr>
          <a:lstStyle/>
          <a:p>
            <a:pPr algn="r"/>
            <a:r>
              <a:rPr lang="en-US" b="1" u="sng" dirty="0"/>
              <a:t>INFO6205 – Final Project</a:t>
            </a:r>
          </a:p>
          <a:p>
            <a:pPr algn="r"/>
            <a:endParaRPr lang="en-US" b="1" u="sng" dirty="0"/>
          </a:p>
          <a:p>
            <a:pPr algn="r"/>
            <a:r>
              <a:rPr lang="en-US" b="1" u="sng" dirty="0"/>
              <a:t>Neelesh Saxena</a:t>
            </a:r>
            <a:endParaRPr lang="en-US" dirty="0"/>
          </a:p>
          <a:p>
            <a:endParaRPr lang="en-US" dirty="0"/>
          </a:p>
          <a:p>
            <a:endParaRPr lang="en-US" dirty="0"/>
          </a:p>
        </p:txBody>
      </p:sp>
    </p:spTree>
    <p:extLst>
      <p:ext uri="{BB962C8B-B14F-4D97-AF65-F5344CB8AC3E}">
        <p14:creationId xmlns:p14="http://schemas.microsoft.com/office/powerpoint/2010/main" val="73515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updating	</a:t>
            </a:r>
          </a:p>
        </p:txBody>
      </p:sp>
      <p:pic>
        <p:nvPicPr>
          <p:cNvPr id="4" name="Content Placeholder 3"/>
          <p:cNvPicPr>
            <a:picLocks noGrp="1"/>
          </p:cNvPicPr>
          <p:nvPr>
            <p:ph sz="half" idx="1"/>
          </p:nvPr>
        </p:nvPicPr>
        <p:blipFill>
          <a:blip r:embed="rId2"/>
          <a:stretch>
            <a:fillRect/>
          </a:stretch>
        </p:blipFill>
        <p:spPr>
          <a:xfrm>
            <a:off x="537329" y="2262432"/>
            <a:ext cx="6365122" cy="1391641"/>
          </a:xfrm>
          <a:prstGeom prst="rect">
            <a:avLst/>
          </a:prstGeom>
        </p:spPr>
      </p:pic>
      <p:sp>
        <p:nvSpPr>
          <p:cNvPr id="5" name="Content Placeholder 4"/>
          <p:cNvSpPr>
            <a:spLocks noGrp="1"/>
          </p:cNvSpPr>
          <p:nvPr>
            <p:ph sz="half" idx="2"/>
          </p:nvPr>
        </p:nvSpPr>
        <p:spPr/>
        <p:txBody>
          <a:bodyPr/>
          <a:lstStyle/>
          <a:p>
            <a:r>
              <a:rPr lang="en-US" dirty="0"/>
              <a:t>The velocity array is continuous numbers between 0 and number of customers. The velocity arrays are initially initialized randomly. For all the following iterations, the below formula has been used for updating the velocity </a:t>
            </a:r>
          </a:p>
          <a:p>
            <a:endParaRPr lang="en-US" dirty="0"/>
          </a:p>
        </p:txBody>
      </p:sp>
      <p:pic>
        <p:nvPicPr>
          <p:cNvPr id="6" name="Picture 5"/>
          <p:cNvPicPr/>
          <p:nvPr/>
        </p:nvPicPr>
        <p:blipFill>
          <a:blip r:embed="rId3"/>
          <a:stretch>
            <a:fillRect/>
          </a:stretch>
        </p:blipFill>
        <p:spPr>
          <a:xfrm>
            <a:off x="537329" y="3855645"/>
            <a:ext cx="6365122" cy="1687316"/>
          </a:xfrm>
          <a:prstGeom prst="rect">
            <a:avLst/>
          </a:prstGeom>
        </p:spPr>
      </p:pic>
    </p:spTree>
    <p:extLst>
      <p:ext uri="{BB962C8B-B14F-4D97-AF65-F5344CB8AC3E}">
        <p14:creationId xmlns:p14="http://schemas.microsoft.com/office/powerpoint/2010/main" val="376522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vector Updating</a:t>
            </a:r>
          </a:p>
        </p:txBody>
      </p:sp>
      <p:sp>
        <p:nvSpPr>
          <p:cNvPr id="4" name="Content Placeholder 3"/>
          <p:cNvSpPr>
            <a:spLocks noGrp="1"/>
          </p:cNvSpPr>
          <p:nvPr>
            <p:ph sz="half" idx="2"/>
          </p:nvPr>
        </p:nvSpPr>
        <p:spPr/>
        <p:txBody>
          <a:bodyPr/>
          <a:lstStyle/>
          <a:p>
            <a:r>
              <a:rPr lang="en-US" dirty="0"/>
              <a:t>The equation is used to calculate the new X (route) for each particle </a:t>
            </a:r>
          </a:p>
        </p:txBody>
      </p:sp>
      <p:pic>
        <p:nvPicPr>
          <p:cNvPr id="5" name="Content Placeholder 4"/>
          <p:cNvPicPr>
            <a:picLocks noGrp="1"/>
          </p:cNvPicPr>
          <p:nvPr>
            <p:ph sz="half" idx="1"/>
          </p:nvPr>
        </p:nvPicPr>
        <p:blipFill>
          <a:blip r:embed="rId2"/>
          <a:stretch>
            <a:fillRect/>
          </a:stretch>
        </p:blipFill>
        <p:spPr>
          <a:xfrm>
            <a:off x="2120417" y="3205408"/>
            <a:ext cx="3667125" cy="809625"/>
          </a:xfrm>
          <a:prstGeom prst="rect">
            <a:avLst/>
          </a:prstGeom>
        </p:spPr>
      </p:pic>
    </p:spTree>
    <p:extLst>
      <p:ext uri="{BB962C8B-B14F-4D97-AF65-F5344CB8AC3E}">
        <p14:creationId xmlns:p14="http://schemas.microsoft.com/office/powerpoint/2010/main" val="3663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Swarm Iterator</a:t>
            </a:r>
          </a:p>
        </p:txBody>
      </p:sp>
      <p:sp>
        <p:nvSpPr>
          <p:cNvPr id="4" name="Content Placeholder 3"/>
          <p:cNvSpPr>
            <a:spLocks noGrp="1"/>
          </p:cNvSpPr>
          <p:nvPr>
            <p:ph sz="half" idx="2"/>
          </p:nvPr>
        </p:nvSpPr>
        <p:spPr/>
        <p:txBody>
          <a:bodyPr/>
          <a:lstStyle/>
          <a:p>
            <a:r>
              <a:rPr lang="en-US" dirty="0"/>
              <a:t>Calls </a:t>
            </a:r>
            <a:r>
              <a:rPr lang="en-US" dirty="0" err="1"/>
              <a:t>updateFitnessValues</a:t>
            </a:r>
            <a:r>
              <a:rPr lang="en-US" dirty="0"/>
              <a:t>()</a:t>
            </a:r>
          </a:p>
          <a:p>
            <a:r>
              <a:rPr lang="en-US" dirty="0" err="1"/>
              <a:t>Calss</a:t>
            </a:r>
            <a:r>
              <a:rPr lang="en-US" dirty="0"/>
              <a:t> </a:t>
            </a:r>
            <a:r>
              <a:rPr lang="en-US" dirty="0" err="1"/>
              <a:t>updateGbest</a:t>
            </a:r>
            <a:r>
              <a:rPr lang="en-US" dirty="0"/>
              <a:t>()</a:t>
            </a:r>
          </a:p>
          <a:p>
            <a:r>
              <a:rPr lang="en-US" dirty="0"/>
              <a:t>Calls </a:t>
            </a:r>
            <a:r>
              <a:rPr lang="en-US" dirty="0" err="1"/>
              <a:t>udpateVelocity</a:t>
            </a:r>
            <a:r>
              <a:rPr lang="en-US" dirty="0"/>
              <a:t>()</a:t>
            </a:r>
          </a:p>
          <a:p>
            <a:r>
              <a:rPr lang="en-US" dirty="0"/>
              <a:t>Calls update()</a:t>
            </a:r>
          </a:p>
          <a:p>
            <a:endParaRPr lang="en-US" dirty="0"/>
          </a:p>
        </p:txBody>
      </p:sp>
      <p:pic>
        <p:nvPicPr>
          <p:cNvPr id="5" name="Content Placeholder 4"/>
          <p:cNvPicPr>
            <a:picLocks noGrp="1"/>
          </p:cNvPicPr>
          <p:nvPr>
            <p:ph sz="half" idx="1"/>
          </p:nvPr>
        </p:nvPicPr>
        <p:blipFill>
          <a:blip r:embed="rId2"/>
          <a:stretch>
            <a:fillRect/>
          </a:stretch>
        </p:blipFill>
        <p:spPr>
          <a:xfrm>
            <a:off x="1797361" y="3167226"/>
            <a:ext cx="4313237" cy="1088829"/>
          </a:xfrm>
          <a:prstGeom prst="rect">
            <a:avLst/>
          </a:prstGeom>
        </p:spPr>
      </p:pic>
    </p:spTree>
    <p:extLst>
      <p:ext uri="{BB962C8B-B14F-4D97-AF65-F5344CB8AC3E}">
        <p14:creationId xmlns:p14="http://schemas.microsoft.com/office/powerpoint/2010/main" val="78352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a:t>Suppose after the final iteration, the </a:t>
            </a:r>
            <a:r>
              <a:rPr lang="en-US" dirty="0" err="1"/>
              <a:t>gBest</a:t>
            </a:r>
            <a:r>
              <a:rPr lang="en-US" dirty="0"/>
              <a:t> array holds </a:t>
            </a:r>
          </a:p>
          <a:p>
            <a:r>
              <a:rPr lang="en-US" dirty="0"/>
              <a:t>X = [5.9,7.9,7.8,7.3,5.93,7.38,9.39,10.0,6.9,4.26]</a:t>
            </a:r>
          </a:p>
          <a:p>
            <a:r>
              <a:rPr lang="en-US" dirty="0"/>
              <a:t>The route for this is calculated based on ranks. The lowest value, 4.26 is the first customer to be serviced, customer with the value 5.9 would be selected next and so on. In case of similar ranks, the velocity array is referenced, and the minimum value between the similar values is serviced first.</a:t>
            </a:r>
          </a:p>
          <a:p>
            <a:r>
              <a:rPr lang="en-US" dirty="0"/>
              <a:t>Decode into</a:t>
            </a:r>
          </a:p>
          <a:p>
            <a:endParaRPr lang="en-US" dirty="0"/>
          </a:p>
          <a:p>
            <a:endParaRPr lang="en-US" dirty="0"/>
          </a:p>
        </p:txBody>
      </p:sp>
      <p:pic>
        <p:nvPicPr>
          <p:cNvPr id="8" name="Picture 7"/>
          <p:cNvPicPr/>
          <p:nvPr/>
        </p:nvPicPr>
        <p:blipFill>
          <a:blip r:embed="rId2"/>
          <a:stretch>
            <a:fillRect/>
          </a:stretch>
        </p:blipFill>
        <p:spPr>
          <a:xfrm>
            <a:off x="2589212" y="4910644"/>
            <a:ext cx="8553270" cy="1377033"/>
          </a:xfrm>
          <a:prstGeom prst="rect">
            <a:avLst/>
          </a:prstGeom>
        </p:spPr>
      </p:pic>
    </p:spTree>
    <p:extLst>
      <p:ext uri="{BB962C8B-B14F-4D97-AF65-F5344CB8AC3E}">
        <p14:creationId xmlns:p14="http://schemas.microsoft.com/office/powerpoint/2010/main" val="182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420156" y="2133600"/>
            <a:ext cx="5253513" cy="3778250"/>
          </a:xfrm>
          <a:prstGeom prst="rect">
            <a:avLst/>
          </a:prstGeom>
        </p:spPr>
      </p:pic>
    </p:spTree>
    <p:extLst>
      <p:ext uri="{BB962C8B-B14F-4D97-AF65-F5344CB8AC3E}">
        <p14:creationId xmlns:p14="http://schemas.microsoft.com/office/powerpoint/2010/main" val="428346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p>
        </p:txBody>
      </p:sp>
      <p:sp>
        <p:nvSpPr>
          <p:cNvPr id="3" name="Content Placeholder 2"/>
          <p:cNvSpPr>
            <a:spLocks noGrp="1"/>
          </p:cNvSpPr>
          <p:nvPr>
            <p:ph idx="1"/>
          </p:nvPr>
        </p:nvSpPr>
        <p:spPr/>
        <p:txBody>
          <a:bodyPr/>
          <a:lstStyle/>
          <a:p>
            <a:r>
              <a:rPr lang="en-US" b="1" dirty="0"/>
              <a:t>Two major points that were notices in the trend:</a:t>
            </a:r>
          </a:p>
          <a:p>
            <a:pPr lvl="0"/>
            <a:r>
              <a:rPr lang="en-US" dirty="0"/>
              <a:t>Increasing just the number of particles does not necessarily improve the results</a:t>
            </a:r>
          </a:p>
          <a:p>
            <a:pPr lvl="0"/>
            <a:r>
              <a:rPr lang="en-US" dirty="0"/>
              <a:t>Increasing the iterations to 100+, provides a better result as compared to iterations less than 100. </a:t>
            </a:r>
          </a:p>
          <a:p>
            <a:pPr lvl="0"/>
            <a:r>
              <a:rPr lang="en-US" dirty="0"/>
              <a:t>Increasing the number of particles to more than 500 and number of iterations to more than 700, definitely provides the best results for the chosen 10 customers.</a:t>
            </a:r>
          </a:p>
          <a:p>
            <a:endParaRPr lang="en-US" dirty="0"/>
          </a:p>
        </p:txBody>
      </p:sp>
    </p:spTree>
    <p:extLst>
      <p:ext uri="{BB962C8B-B14F-4D97-AF65-F5344CB8AC3E}">
        <p14:creationId xmlns:p14="http://schemas.microsoft.com/office/powerpoint/2010/main" val="138211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757191" y="1905000"/>
            <a:ext cx="6254834" cy="4420386"/>
          </a:xfrm>
          <a:prstGeom prst="rect">
            <a:avLst/>
          </a:prstGeom>
        </p:spPr>
      </p:pic>
    </p:spTree>
    <p:extLst>
      <p:ext uri="{BB962C8B-B14F-4D97-AF65-F5344CB8AC3E}">
        <p14:creationId xmlns:p14="http://schemas.microsoft.com/office/powerpoint/2010/main" val="172455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Amazon is struggling </a:t>
            </a:r>
            <a:r>
              <a:rPr lang="en-US"/>
              <a:t>to provide </a:t>
            </a:r>
            <a:r>
              <a:rPr lang="en-US" dirty="0"/>
              <a:t>delivery service to its customers.</a:t>
            </a:r>
          </a:p>
          <a:p>
            <a:r>
              <a:rPr lang="en-US" dirty="0"/>
              <a:t> The problem arises from the fact that there are multiple orders for products in the city, keeping in mind that there are fixed number of transport carriers used to deliver, each carrier can carry some number of deliveries. </a:t>
            </a:r>
          </a:p>
          <a:p>
            <a:r>
              <a:rPr lang="en-US" dirty="0"/>
              <a:t>What should be the minimal total cost of the number of routes, the minimal/optimal travel length, and the minimal/optimal travel time?</a:t>
            </a:r>
          </a:p>
          <a:p>
            <a:endParaRPr lang="en-US" dirty="0"/>
          </a:p>
        </p:txBody>
      </p:sp>
    </p:spTree>
    <p:extLst>
      <p:ext uri="{BB962C8B-B14F-4D97-AF65-F5344CB8AC3E}">
        <p14:creationId xmlns:p14="http://schemas.microsoft.com/office/powerpoint/2010/main" val="248813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a:t>
            </a:r>
          </a:p>
        </p:txBody>
      </p:sp>
      <p:sp>
        <p:nvSpPr>
          <p:cNvPr id="3" name="Content Placeholder 2"/>
          <p:cNvSpPr>
            <a:spLocks noGrp="1"/>
          </p:cNvSpPr>
          <p:nvPr>
            <p:ph idx="1"/>
          </p:nvPr>
        </p:nvSpPr>
        <p:spPr/>
        <p:txBody>
          <a:bodyPr/>
          <a:lstStyle/>
          <a:p>
            <a:r>
              <a:rPr lang="en-US" dirty="0"/>
              <a:t>The objective here is to minimize the total cost for Amazon, which constitutes the number of routes that each delivery guy takes</a:t>
            </a:r>
          </a:p>
          <a:p>
            <a:r>
              <a:rPr lang="en-US" dirty="0"/>
              <a:t>Optimizing their delivery route to deliver products keeping in mind each customer is visited only once. </a:t>
            </a:r>
          </a:p>
          <a:p>
            <a:r>
              <a:rPr lang="en-US" dirty="0"/>
              <a:t>Optimizing the route keeping in mind the time and distance factor </a:t>
            </a:r>
          </a:p>
          <a:p>
            <a:r>
              <a:rPr lang="en-US" dirty="0"/>
              <a:t>The proposed PSO algorithm has been applied to provide these solutions	</a:t>
            </a:r>
          </a:p>
        </p:txBody>
      </p:sp>
    </p:spTree>
    <p:extLst>
      <p:ext uri="{BB962C8B-B14F-4D97-AF65-F5344CB8AC3E}">
        <p14:creationId xmlns:p14="http://schemas.microsoft.com/office/powerpoint/2010/main" val="327992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Vehicle Routing Problem		</a:t>
            </a:r>
          </a:p>
        </p:txBody>
      </p:sp>
      <p:sp>
        <p:nvSpPr>
          <p:cNvPr id="3" name="Content Placeholder 2"/>
          <p:cNvSpPr>
            <a:spLocks noGrp="1"/>
          </p:cNvSpPr>
          <p:nvPr>
            <p:ph idx="1"/>
          </p:nvPr>
        </p:nvSpPr>
        <p:spPr/>
        <p:txBody>
          <a:bodyPr/>
          <a:lstStyle/>
          <a:p>
            <a:r>
              <a:rPr lang="en-US" dirty="0"/>
              <a:t>Have modeled the Amazon problem into a Vehicle Routing Problem which classify problem related to distribution of goods between depots and users.</a:t>
            </a:r>
          </a:p>
          <a:p>
            <a:r>
              <a:rPr lang="en-US" dirty="0"/>
              <a:t>The users are geographically scattered across the map and the users can be categorized into customers, retailers, etc.</a:t>
            </a:r>
          </a:p>
          <a:p>
            <a:r>
              <a:rPr lang="en-US" dirty="0"/>
              <a:t>The distribution of goods is done by one or multiple depots through one or multiple vehicles </a:t>
            </a:r>
          </a:p>
          <a:p>
            <a:r>
              <a:rPr lang="en-US" dirty="0"/>
              <a:t>My model takes distribution to multiple user through vehicles from a single depot.</a:t>
            </a:r>
          </a:p>
          <a:p>
            <a:pPr marL="0" indent="0">
              <a:buNone/>
            </a:pPr>
            <a:endParaRPr lang="en-US" dirty="0"/>
          </a:p>
        </p:txBody>
      </p:sp>
    </p:spTree>
    <p:extLst>
      <p:ext uri="{BB962C8B-B14F-4D97-AF65-F5344CB8AC3E}">
        <p14:creationId xmlns:p14="http://schemas.microsoft.com/office/powerpoint/2010/main" val="118668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Swarm Optimization	</a:t>
            </a:r>
          </a:p>
        </p:txBody>
      </p:sp>
      <p:sp>
        <p:nvSpPr>
          <p:cNvPr id="3" name="Content Placeholder 2"/>
          <p:cNvSpPr>
            <a:spLocks noGrp="1"/>
          </p:cNvSpPr>
          <p:nvPr>
            <p:ph idx="1"/>
          </p:nvPr>
        </p:nvSpPr>
        <p:spPr/>
        <p:txBody>
          <a:bodyPr/>
          <a:lstStyle/>
          <a:p>
            <a:r>
              <a:rPr lang="en-US" dirty="0"/>
              <a:t>An iterative function that searches over a search space with embedded particles.</a:t>
            </a:r>
          </a:p>
          <a:p>
            <a:r>
              <a:rPr lang="en-US" dirty="0"/>
              <a:t>Particles calculate their fitness value over each iteration.</a:t>
            </a:r>
          </a:p>
          <a:p>
            <a:r>
              <a:rPr lang="en-US" dirty="0"/>
              <a:t>Each particle determines its movement by combining their current fitness value, previous fitness values and the global fitness values.</a:t>
            </a:r>
          </a:p>
          <a:p>
            <a:r>
              <a:rPr lang="en-US" dirty="0"/>
              <a:t>In short the particles update their position with the help of other particles keeping a swarm like movement.</a:t>
            </a:r>
          </a:p>
          <a:p>
            <a:r>
              <a:rPr lang="en-US" dirty="0"/>
              <a:t>The next iteration starts after the positions of all particles have been updated</a:t>
            </a:r>
          </a:p>
        </p:txBody>
      </p:sp>
    </p:spTree>
    <p:extLst>
      <p:ext uri="{BB962C8B-B14F-4D97-AF65-F5344CB8AC3E}">
        <p14:creationId xmlns:p14="http://schemas.microsoft.com/office/powerpoint/2010/main" val="60159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definitions</a:t>
            </a:r>
          </a:p>
        </p:txBody>
      </p:sp>
      <p:pic>
        <p:nvPicPr>
          <p:cNvPr id="4" name="Content Placeholder 3"/>
          <p:cNvPicPr>
            <a:picLocks noGrp="1" noChangeAspect="1"/>
          </p:cNvPicPr>
          <p:nvPr>
            <p:ph idx="1"/>
          </p:nvPr>
        </p:nvPicPr>
        <p:blipFill>
          <a:blip r:embed="rId2"/>
          <a:stretch>
            <a:fillRect/>
          </a:stretch>
        </p:blipFill>
        <p:spPr>
          <a:xfrm>
            <a:off x="3556000" y="2133600"/>
            <a:ext cx="5628640" cy="4531360"/>
          </a:xfrm>
          <a:prstGeom prst="rect">
            <a:avLst/>
          </a:prstGeom>
        </p:spPr>
      </p:pic>
    </p:spTree>
    <p:extLst>
      <p:ext uri="{BB962C8B-B14F-4D97-AF65-F5344CB8AC3E}">
        <p14:creationId xmlns:p14="http://schemas.microsoft.com/office/powerpoint/2010/main" val="12809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4619543" y="2223430"/>
            <a:ext cx="6953577" cy="2541610"/>
          </a:xfrm>
          <a:prstGeom prst="rect">
            <a:avLst/>
          </a:prstGeom>
        </p:spPr>
      </p:pic>
      <p:sp>
        <p:nvSpPr>
          <p:cNvPr id="2" name="Title 1"/>
          <p:cNvSpPr>
            <a:spLocks noGrp="1"/>
          </p:cNvSpPr>
          <p:nvPr>
            <p:ph type="title"/>
          </p:nvPr>
        </p:nvSpPr>
        <p:spPr>
          <a:xfrm>
            <a:off x="649224" y="645106"/>
            <a:ext cx="3650279" cy="1259894"/>
          </a:xfrm>
        </p:spPr>
        <p:txBody>
          <a:bodyPr>
            <a:normAutofit/>
          </a:bodyPr>
          <a:lstStyle/>
          <a:p>
            <a:r>
              <a:rPr lang="en-US" dirty="0"/>
              <a:t>Example Simulation	</a:t>
            </a:r>
          </a:p>
        </p:txBody>
      </p:sp>
      <p:sp>
        <p:nvSpPr>
          <p:cNvPr id="3" name="Content Placeholder 2"/>
          <p:cNvSpPr>
            <a:spLocks noGrp="1"/>
          </p:cNvSpPr>
          <p:nvPr>
            <p:ph idx="1"/>
          </p:nvPr>
        </p:nvSpPr>
        <p:spPr>
          <a:xfrm>
            <a:off x="649225" y="2133600"/>
            <a:ext cx="3650278" cy="3759253"/>
          </a:xfrm>
        </p:spPr>
        <p:txBody>
          <a:bodyPr>
            <a:normAutofit lnSpcReduction="10000"/>
          </a:bodyPr>
          <a:lstStyle/>
          <a:p>
            <a:r>
              <a:rPr lang="en-US" dirty="0"/>
              <a:t>Chose 10 customers with random addresses scattered through Boston through MySQL database.</a:t>
            </a:r>
          </a:p>
          <a:p>
            <a:r>
              <a:rPr lang="en-US" dirty="0"/>
              <a:t>Initialization –</a:t>
            </a:r>
          </a:p>
          <a:p>
            <a:pPr lvl="1"/>
            <a:r>
              <a:rPr lang="en-US" dirty="0"/>
              <a:t>First I initialize my adjacency matrix for keeping the distances between all the edges. I have used Google Distance Matrix API for retrieving the actual distance (miles) and duration (minutes). </a:t>
            </a:r>
          </a:p>
        </p:txBody>
      </p:sp>
    </p:spTree>
    <p:extLst>
      <p:ext uri="{BB962C8B-B14F-4D97-AF65-F5344CB8AC3E}">
        <p14:creationId xmlns:p14="http://schemas.microsoft.com/office/powerpoint/2010/main" val="42615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6591" y="1624553"/>
            <a:ext cx="8915400" cy="3778250"/>
          </a:xfrm>
        </p:spPr>
        <p:txBody>
          <a:bodyPr/>
          <a:lstStyle/>
          <a:p>
            <a:r>
              <a:rPr lang="en-US" b="1" dirty="0"/>
              <a:t> Suppose the number of particles, say N, are set to 3. Particles are now initialized with initial solutions (randomly shuffled route sequences) </a:t>
            </a:r>
          </a:p>
          <a:p>
            <a:r>
              <a:rPr lang="en-US" b="1" dirty="0"/>
              <a:t>Here the values in X represent the customers, like 1.0 is the first customer in my main customer list. It has been encoded to form a route </a:t>
            </a:r>
            <a:r>
              <a:rPr lang="en-US" b="1" dirty="0" err="1"/>
              <a:t>congigration</a:t>
            </a:r>
            <a:r>
              <a:rPr lang="en-US" b="1" dirty="0"/>
              <a:t>.</a:t>
            </a:r>
            <a:endParaRPr lang="en-US" dirty="0"/>
          </a:p>
          <a:p>
            <a:r>
              <a:rPr lang="en-US" dirty="0"/>
              <a:t>X1</a:t>
            </a:r>
            <a:r>
              <a:rPr lang="en-US" b="1" dirty="0"/>
              <a:t> = </a:t>
            </a:r>
            <a:r>
              <a:rPr lang="en-US" dirty="0"/>
              <a:t>[3.0, 2.0, 6.0, 8.0, 1.0, 4.0, 7.0, 10.0, 5.0, 9.0] (route configurations)</a:t>
            </a:r>
          </a:p>
          <a:p>
            <a:r>
              <a:rPr lang="en-US" dirty="0"/>
              <a:t>V1 = [9.65, 6.87, 0.29, 0.43, 3.53, 6.12, 9.9, 1.85, 0.32, 2.34] (randomly generated between 0 – number of customers)</a:t>
            </a:r>
          </a:p>
          <a:p>
            <a:endParaRPr lang="en-US" dirty="0"/>
          </a:p>
        </p:txBody>
      </p:sp>
    </p:spTree>
    <p:extLst>
      <p:ext uri="{BB962C8B-B14F-4D97-AF65-F5344CB8AC3E}">
        <p14:creationId xmlns:p14="http://schemas.microsoft.com/office/powerpoint/2010/main" val="50063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Value	</a:t>
            </a:r>
          </a:p>
        </p:txBody>
      </p:sp>
      <p:sp>
        <p:nvSpPr>
          <p:cNvPr id="3" name="Content Placeholder 2"/>
          <p:cNvSpPr>
            <a:spLocks noGrp="1"/>
          </p:cNvSpPr>
          <p:nvPr>
            <p:ph idx="1"/>
          </p:nvPr>
        </p:nvSpPr>
        <p:spPr/>
        <p:txBody>
          <a:bodyPr/>
          <a:lstStyle/>
          <a:p>
            <a:r>
              <a:rPr lang="en-US" dirty="0"/>
              <a:t>Keeping in mind my problem of delivering amazons goods by reducing the cost and minimizing the distance and duration and finding the optimal path</a:t>
            </a:r>
            <a:r>
              <a:rPr lang="en-US" b="1" dirty="0"/>
              <a:t>, I pick up each route (X for each particle) decode the actual path and calculate the distance and duration for that route, add them up and update my fitness value if the current one is less than the previous best.</a:t>
            </a:r>
            <a:endParaRPr lang="en-US" dirty="0"/>
          </a:p>
          <a:p>
            <a:r>
              <a:rPr lang="en-US" dirty="0"/>
              <a:t>Each time the fitness values are changed for each particle, </a:t>
            </a:r>
            <a:r>
              <a:rPr lang="en-US" b="1" dirty="0"/>
              <a:t>the fitness values are checked against </a:t>
            </a:r>
            <a:r>
              <a:rPr lang="en-US" b="1" dirty="0" err="1"/>
              <a:t>gBest</a:t>
            </a:r>
            <a:r>
              <a:rPr lang="en-US" dirty="0"/>
              <a:t> (global best route with minimized distance and duration), and if the current X is less than the </a:t>
            </a:r>
            <a:r>
              <a:rPr lang="en-US" dirty="0" err="1"/>
              <a:t>gBest</a:t>
            </a:r>
            <a:r>
              <a:rPr lang="en-US" dirty="0"/>
              <a:t>, it is updated with fitness value and route as shown below.</a:t>
            </a:r>
          </a:p>
          <a:p>
            <a:r>
              <a:rPr lang="en-US" dirty="0"/>
              <a:t>This is how the communication between particles occurs.</a:t>
            </a:r>
          </a:p>
          <a:p>
            <a:endParaRPr lang="en-US" dirty="0"/>
          </a:p>
        </p:txBody>
      </p:sp>
    </p:spTree>
    <p:extLst>
      <p:ext uri="{BB962C8B-B14F-4D97-AF65-F5344CB8AC3E}">
        <p14:creationId xmlns:p14="http://schemas.microsoft.com/office/powerpoint/2010/main" val="23180718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831</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Amazon Delivery in Boston  </vt:lpstr>
      <vt:lpstr>Problem Statement</vt:lpstr>
      <vt:lpstr>Proposed Solution </vt:lpstr>
      <vt:lpstr>Vehicle Routing Problem  </vt:lpstr>
      <vt:lpstr>Particle Swarm Optimization </vt:lpstr>
      <vt:lpstr>Classes and definitions</vt:lpstr>
      <vt:lpstr>Example Simulation </vt:lpstr>
      <vt:lpstr>PowerPoint Presentation</vt:lpstr>
      <vt:lpstr>Fitness Value </vt:lpstr>
      <vt:lpstr>Velocity updating </vt:lpstr>
      <vt:lpstr>X vector Updating</vt:lpstr>
      <vt:lpstr>Swarm Iterator</vt:lpstr>
      <vt:lpstr>PowerPoint Presentation</vt:lpstr>
      <vt:lpstr>PowerPoint Presentation</vt:lpstr>
      <vt:lpstr>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1 Day Delivery in Boston  </dc:title>
  <dc:creator>Neelesh Saxena</dc:creator>
  <cp:lastModifiedBy>Neelesh Saxena</cp:lastModifiedBy>
  <cp:revision>13</cp:revision>
  <dcterms:created xsi:type="dcterms:W3CDTF">2017-04-29T02:05:16Z</dcterms:created>
  <dcterms:modified xsi:type="dcterms:W3CDTF">2017-04-29T22:24:07Z</dcterms:modified>
</cp:coreProperties>
</file>