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68" r:id="rId12"/>
    <p:sldId id="269" r:id="rId13"/>
    <p:sldId id="270" r:id="rId1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27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C1804-C1DB-4B70-9460-AD4F8FDFD60D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DCB77-97D2-40E3-8508-5E2B5E89B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84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DCB77-97D2-40E3-8508-5E2B5E89B59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380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DCB77-97D2-40E3-8508-5E2B5E89B59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14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0" i="0">
                <a:solidFill>
                  <a:srgbClr val="2F3B2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800" b="0" i="0">
                <a:solidFill>
                  <a:srgbClr val="2F3B2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EBD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26979" y="502559"/>
            <a:ext cx="1142999" cy="11429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88943" y="1868182"/>
            <a:ext cx="1009649" cy="10096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85850" y="3172191"/>
            <a:ext cx="981074" cy="98107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85850" y="4438048"/>
            <a:ext cx="1076324" cy="100964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85850" y="5783767"/>
            <a:ext cx="1076324" cy="107632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88943" y="7196589"/>
            <a:ext cx="1009649" cy="1219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85850" y="8746622"/>
            <a:ext cx="876299" cy="12572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0" i="0">
                <a:solidFill>
                  <a:srgbClr val="2F3B2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0" i="0">
                <a:solidFill>
                  <a:srgbClr val="2F3B2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F3B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638730" y="6795477"/>
            <a:ext cx="1001394" cy="57150"/>
          </a:xfrm>
          <a:custGeom>
            <a:avLst/>
            <a:gdLst/>
            <a:ahLst/>
            <a:cxnLst/>
            <a:rect l="l" t="t" r="r" b="b"/>
            <a:pathLst>
              <a:path w="1001395" h="57150">
                <a:moveTo>
                  <a:pt x="57150" y="19050"/>
                </a:moveTo>
                <a:lnTo>
                  <a:pt x="0" y="19050"/>
                </a:lnTo>
                <a:lnTo>
                  <a:pt x="0" y="38100"/>
                </a:lnTo>
                <a:lnTo>
                  <a:pt x="57150" y="38100"/>
                </a:lnTo>
                <a:lnTo>
                  <a:pt x="57150" y="19050"/>
                </a:lnTo>
                <a:close/>
              </a:path>
              <a:path w="1001395" h="57150">
                <a:moveTo>
                  <a:pt x="133350" y="19050"/>
                </a:moveTo>
                <a:lnTo>
                  <a:pt x="76200" y="19050"/>
                </a:lnTo>
                <a:lnTo>
                  <a:pt x="76200" y="38100"/>
                </a:lnTo>
                <a:lnTo>
                  <a:pt x="133350" y="38100"/>
                </a:lnTo>
                <a:lnTo>
                  <a:pt x="133350" y="19050"/>
                </a:lnTo>
                <a:close/>
              </a:path>
              <a:path w="1001395" h="57150">
                <a:moveTo>
                  <a:pt x="209550" y="19050"/>
                </a:moveTo>
                <a:lnTo>
                  <a:pt x="152400" y="19050"/>
                </a:lnTo>
                <a:lnTo>
                  <a:pt x="152400" y="38100"/>
                </a:lnTo>
                <a:lnTo>
                  <a:pt x="209550" y="38100"/>
                </a:lnTo>
                <a:lnTo>
                  <a:pt x="209550" y="19050"/>
                </a:lnTo>
                <a:close/>
              </a:path>
              <a:path w="1001395" h="57150">
                <a:moveTo>
                  <a:pt x="285750" y="19050"/>
                </a:moveTo>
                <a:lnTo>
                  <a:pt x="228600" y="19050"/>
                </a:lnTo>
                <a:lnTo>
                  <a:pt x="228600" y="38100"/>
                </a:lnTo>
                <a:lnTo>
                  <a:pt x="285750" y="38100"/>
                </a:lnTo>
                <a:lnTo>
                  <a:pt x="285750" y="19050"/>
                </a:lnTo>
                <a:close/>
              </a:path>
              <a:path w="1001395" h="57150">
                <a:moveTo>
                  <a:pt x="361950" y="19050"/>
                </a:moveTo>
                <a:lnTo>
                  <a:pt x="304800" y="19050"/>
                </a:lnTo>
                <a:lnTo>
                  <a:pt x="304800" y="38100"/>
                </a:lnTo>
                <a:lnTo>
                  <a:pt x="361950" y="38100"/>
                </a:lnTo>
                <a:lnTo>
                  <a:pt x="361950" y="19050"/>
                </a:lnTo>
                <a:close/>
              </a:path>
              <a:path w="1001395" h="57150">
                <a:moveTo>
                  <a:pt x="438150" y="19050"/>
                </a:moveTo>
                <a:lnTo>
                  <a:pt x="381000" y="19050"/>
                </a:lnTo>
                <a:lnTo>
                  <a:pt x="381000" y="38100"/>
                </a:lnTo>
                <a:lnTo>
                  <a:pt x="438150" y="38100"/>
                </a:lnTo>
                <a:lnTo>
                  <a:pt x="438150" y="19050"/>
                </a:lnTo>
                <a:close/>
              </a:path>
              <a:path w="1001395" h="57150">
                <a:moveTo>
                  <a:pt x="514350" y="19050"/>
                </a:moveTo>
                <a:lnTo>
                  <a:pt x="457200" y="19050"/>
                </a:lnTo>
                <a:lnTo>
                  <a:pt x="457200" y="38100"/>
                </a:lnTo>
                <a:lnTo>
                  <a:pt x="514350" y="38100"/>
                </a:lnTo>
                <a:lnTo>
                  <a:pt x="514350" y="19050"/>
                </a:lnTo>
                <a:close/>
              </a:path>
              <a:path w="1001395" h="57150">
                <a:moveTo>
                  <a:pt x="590550" y="19050"/>
                </a:moveTo>
                <a:lnTo>
                  <a:pt x="533400" y="19050"/>
                </a:lnTo>
                <a:lnTo>
                  <a:pt x="533400" y="38100"/>
                </a:lnTo>
                <a:lnTo>
                  <a:pt x="590550" y="38100"/>
                </a:lnTo>
                <a:lnTo>
                  <a:pt x="590550" y="19050"/>
                </a:lnTo>
                <a:close/>
              </a:path>
              <a:path w="1001395" h="57150">
                <a:moveTo>
                  <a:pt x="666750" y="19050"/>
                </a:moveTo>
                <a:lnTo>
                  <a:pt x="609600" y="19050"/>
                </a:lnTo>
                <a:lnTo>
                  <a:pt x="609600" y="38100"/>
                </a:lnTo>
                <a:lnTo>
                  <a:pt x="666750" y="38100"/>
                </a:lnTo>
                <a:lnTo>
                  <a:pt x="666750" y="19050"/>
                </a:lnTo>
                <a:close/>
              </a:path>
              <a:path w="1001395" h="57150">
                <a:moveTo>
                  <a:pt x="742950" y="19050"/>
                </a:moveTo>
                <a:lnTo>
                  <a:pt x="685800" y="19050"/>
                </a:lnTo>
                <a:lnTo>
                  <a:pt x="685800" y="38100"/>
                </a:lnTo>
                <a:lnTo>
                  <a:pt x="742950" y="38100"/>
                </a:lnTo>
                <a:lnTo>
                  <a:pt x="742950" y="19050"/>
                </a:lnTo>
                <a:close/>
              </a:path>
              <a:path w="1001395" h="57150">
                <a:moveTo>
                  <a:pt x="819150" y="19050"/>
                </a:moveTo>
                <a:lnTo>
                  <a:pt x="762000" y="19050"/>
                </a:lnTo>
                <a:lnTo>
                  <a:pt x="762000" y="38100"/>
                </a:lnTo>
                <a:lnTo>
                  <a:pt x="819150" y="38100"/>
                </a:lnTo>
                <a:lnTo>
                  <a:pt x="819150" y="19050"/>
                </a:lnTo>
                <a:close/>
              </a:path>
              <a:path w="1001395" h="57150">
                <a:moveTo>
                  <a:pt x="895350" y="19050"/>
                </a:moveTo>
                <a:lnTo>
                  <a:pt x="838200" y="19050"/>
                </a:lnTo>
                <a:lnTo>
                  <a:pt x="838200" y="38100"/>
                </a:lnTo>
                <a:lnTo>
                  <a:pt x="895350" y="38100"/>
                </a:lnTo>
                <a:lnTo>
                  <a:pt x="895350" y="19050"/>
                </a:lnTo>
                <a:close/>
              </a:path>
              <a:path w="1001395" h="57150">
                <a:moveTo>
                  <a:pt x="958138" y="19050"/>
                </a:moveTo>
                <a:lnTo>
                  <a:pt x="914400" y="19050"/>
                </a:lnTo>
                <a:lnTo>
                  <a:pt x="914400" y="38100"/>
                </a:lnTo>
                <a:lnTo>
                  <a:pt x="958138" y="38100"/>
                </a:lnTo>
                <a:lnTo>
                  <a:pt x="958138" y="19050"/>
                </a:lnTo>
                <a:close/>
              </a:path>
              <a:path w="1001395" h="57150">
                <a:moveTo>
                  <a:pt x="1001001" y="28575"/>
                </a:moveTo>
                <a:lnTo>
                  <a:pt x="962901" y="0"/>
                </a:lnTo>
                <a:lnTo>
                  <a:pt x="962901" y="57150"/>
                </a:lnTo>
                <a:lnTo>
                  <a:pt x="1001001" y="28575"/>
                </a:lnTo>
                <a:close/>
              </a:path>
            </a:pathLst>
          </a:custGeom>
          <a:solidFill>
            <a:srgbClr val="EFEB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635" y="6795466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099" y="28574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EFEB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7479" y="449311"/>
            <a:ext cx="2250824" cy="194019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EB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4965" y="1623829"/>
            <a:ext cx="2510154" cy="1214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800" b="0" i="0">
                <a:solidFill>
                  <a:srgbClr val="2F3B2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4965" y="2614429"/>
            <a:ext cx="8502015" cy="5561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800" b="0" i="0">
                <a:solidFill>
                  <a:srgbClr val="2F3B2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shuklaneelesh26@gmail.com" TargetMode="External"/><Relationship Id="rId2" Type="http://schemas.openxmlformats.org/officeDocument/2006/relationships/hyperlink" Target="https://www.linkedin.com/in/neelesh-shukla-6a3758247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etcode.com/user1947Le/https: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156190" cy="10287000"/>
          </a:xfrm>
          <a:custGeom>
            <a:avLst/>
            <a:gdLst/>
            <a:ahLst/>
            <a:cxnLst/>
            <a:rect l="l" t="t" r="r" b="b"/>
            <a:pathLst>
              <a:path w="10156190" h="10287000">
                <a:moveTo>
                  <a:pt x="0" y="10286999"/>
                </a:moveTo>
                <a:lnTo>
                  <a:pt x="10156152" y="10286999"/>
                </a:lnTo>
                <a:lnTo>
                  <a:pt x="10156152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EFEB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156152" y="0"/>
            <a:ext cx="8132445" cy="10287000"/>
            <a:chOff x="10156152" y="0"/>
            <a:chExt cx="8132445" cy="10287000"/>
          </a:xfrm>
        </p:grpSpPr>
        <p:sp>
          <p:nvSpPr>
            <p:cNvPr id="4" name="object 4"/>
            <p:cNvSpPr/>
            <p:nvPr/>
          </p:nvSpPr>
          <p:spPr>
            <a:xfrm>
              <a:off x="10156152" y="0"/>
              <a:ext cx="8132445" cy="10287000"/>
            </a:xfrm>
            <a:custGeom>
              <a:avLst/>
              <a:gdLst/>
              <a:ahLst/>
              <a:cxnLst/>
              <a:rect l="l" t="t" r="r" b="b"/>
              <a:pathLst>
                <a:path w="8132444" h="10287000">
                  <a:moveTo>
                    <a:pt x="8131848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8131848" y="0"/>
                  </a:lnTo>
                  <a:lnTo>
                    <a:pt x="8131848" y="10286999"/>
                  </a:lnTo>
                  <a:close/>
                </a:path>
              </a:pathLst>
            </a:custGeom>
            <a:solidFill>
              <a:srgbClr val="2F3B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24742" y="8445829"/>
              <a:ext cx="1685925" cy="28575"/>
            </a:xfrm>
            <a:custGeom>
              <a:avLst/>
              <a:gdLst/>
              <a:ahLst/>
              <a:cxnLst/>
              <a:rect l="l" t="t" r="r" b="b"/>
              <a:pathLst>
                <a:path w="1685925" h="28575">
                  <a:moveTo>
                    <a:pt x="85725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85725" y="28575"/>
                  </a:lnTo>
                  <a:lnTo>
                    <a:pt x="85725" y="0"/>
                  </a:lnTo>
                  <a:close/>
                </a:path>
                <a:path w="1685925" h="28575">
                  <a:moveTo>
                    <a:pt x="200025" y="0"/>
                  </a:moveTo>
                  <a:lnTo>
                    <a:pt x="114300" y="0"/>
                  </a:lnTo>
                  <a:lnTo>
                    <a:pt x="114300" y="28575"/>
                  </a:lnTo>
                  <a:lnTo>
                    <a:pt x="200025" y="28575"/>
                  </a:lnTo>
                  <a:lnTo>
                    <a:pt x="200025" y="0"/>
                  </a:lnTo>
                  <a:close/>
                </a:path>
                <a:path w="1685925" h="28575">
                  <a:moveTo>
                    <a:pt x="314325" y="0"/>
                  </a:moveTo>
                  <a:lnTo>
                    <a:pt x="228600" y="0"/>
                  </a:lnTo>
                  <a:lnTo>
                    <a:pt x="228600" y="28575"/>
                  </a:lnTo>
                  <a:lnTo>
                    <a:pt x="314325" y="28575"/>
                  </a:lnTo>
                  <a:lnTo>
                    <a:pt x="314325" y="0"/>
                  </a:lnTo>
                  <a:close/>
                </a:path>
                <a:path w="1685925" h="28575">
                  <a:moveTo>
                    <a:pt x="428625" y="0"/>
                  </a:moveTo>
                  <a:lnTo>
                    <a:pt x="342900" y="0"/>
                  </a:lnTo>
                  <a:lnTo>
                    <a:pt x="342900" y="28575"/>
                  </a:lnTo>
                  <a:lnTo>
                    <a:pt x="428625" y="28575"/>
                  </a:lnTo>
                  <a:lnTo>
                    <a:pt x="428625" y="0"/>
                  </a:lnTo>
                  <a:close/>
                </a:path>
                <a:path w="1685925" h="28575">
                  <a:moveTo>
                    <a:pt x="542925" y="0"/>
                  </a:moveTo>
                  <a:lnTo>
                    <a:pt x="457200" y="0"/>
                  </a:lnTo>
                  <a:lnTo>
                    <a:pt x="457200" y="28575"/>
                  </a:lnTo>
                  <a:lnTo>
                    <a:pt x="542925" y="28575"/>
                  </a:lnTo>
                  <a:lnTo>
                    <a:pt x="542925" y="0"/>
                  </a:lnTo>
                  <a:close/>
                </a:path>
                <a:path w="1685925" h="28575">
                  <a:moveTo>
                    <a:pt x="657225" y="0"/>
                  </a:moveTo>
                  <a:lnTo>
                    <a:pt x="571500" y="0"/>
                  </a:lnTo>
                  <a:lnTo>
                    <a:pt x="571500" y="28575"/>
                  </a:lnTo>
                  <a:lnTo>
                    <a:pt x="657225" y="28575"/>
                  </a:lnTo>
                  <a:lnTo>
                    <a:pt x="657225" y="0"/>
                  </a:lnTo>
                  <a:close/>
                </a:path>
                <a:path w="1685925" h="28575">
                  <a:moveTo>
                    <a:pt x="771525" y="0"/>
                  </a:moveTo>
                  <a:lnTo>
                    <a:pt x="685800" y="0"/>
                  </a:lnTo>
                  <a:lnTo>
                    <a:pt x="685800" y="28575"/>
                  </a:lnTo>
                  <a:lnTo>
                    <a:pt x="771525" y="28575"/>
                  </a:lnTo>
                  <a:lnTo>
                    <a:pt x="771525" y="0"/>
                  </a:lnTo>
                  <a:close/>
                </a:path>
                <a:path w="1685925" h="28575">
                  <a:moveTo>
                    <a:pt x="885825" y="0"/>
                  </a:moveTo>
                  <a:lnTo>
                    <a:pt x="800100" y="0"/>
                  </a:lnTo>
                  <a:lnTo>
                    <a:pt x="800100" y="28575"/>
                  </a:lnTo>
                  <a:lnTo>
                    <a:pt x="885825" y="28575"/>
                  </a:lnTo>
                  <a:lnTo>
                    <a:pt x="885825" y="0"/>
                  </a:lnTo>
                  <a:close/>
                </a:path>
                <a:path w="1685925" h="28575">
                  <a:moveTo>
                    <a:pt x="1000125" y="0"/>
                  </a:moveTo>
                  <a:lnTo>
                    <a:pt x="914400" y="0"/>
                  </a:lnTo>
                  <a:lnTo>
                    <a:pt x="914400" y="28575"/>
                  </a:lnTo>
                  <a:lnTo>
                    <a:pt x="1000125" y="28575"/>
                  </a:lnTo>
                  <a:lnTo>
                    <a:pt x="1000125" y="0"/>
                  </a:lnTo>
                  <a:close/>
                </a:path>
                <a:path w="1685925" h="28575">
                  <a:moveTo>
                    <a:pt x="1114425" y="0"/>
                  </a:moveTo>
                  <a:lnTo>
                    <a:pt x="1028700" y="0"/>
                  </a:lnTo>
                  <a:lnTo>
                    <a:pt x="1028700" y="28575"/>
                  </a:lnTo>
                  <a:lnTo>
                    <a:pt x="1114425" y="28575"/>
                  </a:lnTo>
                  <a:lnTo>
                    <a:pt x="1114425" y="0"/>
                  </a:lnTo>
                  <a:close/>
                </a:path>
                <a:path w="1685925" h="28575">
                  <a:moveTo>
                    <a:pt x="1228725" y="0"/>
                  </a:moveTo>
                  <a:lnTo>
                    <a:pt x="1143000" y="0"/>
                  </a:lnTo>
                  <a:lnTo>
                    <a:pt x="1143000" y="28575"/>
                  </a:lnTo>
                  <a:lnTo>
                    <a:pt x="1228725" y="28575"/>
                  </a:lnTo>
                  <a:lnTo>
                    <a:pt x="1228725" y="0"/>
                  </a:lnTo>
                  <a:close/>
                </a:path>
                <a:path w="1685925" h="28575">
                  <a:moveTo>
                    <a:pt x="1343025" y="0"/>
                  </a:moveTo>
                  <a:lnTo>
                    <a:pt x="1257300" y="0"/>
                  </a:lnTo>
                  <a:lnTo>
                    <a:pt x="1257300" y="28575"/>
                  </a:lnTo>
                  <a:lnTo>
                    <a:pt x="1343025" y="28575"/>
                  </a:lnTo>
                  <a:lnTo>
                    <a:pt x="1343025" y="0"/>
                  </a:lnTo>
                  <a:close/>
                </a:path>
                <a:path w="1685925" h="28575">
                  <a:moveTo>
                    <a:pt x="1457325" y="0"/>
                  </a:moveTo>
                  <a:lnTo>
                    <a:pt x="1371600" y="0"/>
                  </a:lnTo>
                  <a:lnTo>
                    <a:pt x="1371600" y="28575"/>
                  </a:lnTo>
                  <a:lnTo>
                    <a:pt x="1457325" y="28575"/>
                  </a:lnTo>
                  <a:lnTo>
                    <a:pt x="1457325" y="0"/>
                  </a:lnTo>
                  <a:close/>
                </a:path>
                <a:path w="1685925" h="28575">
                  <a:moveTo>
                    <a:pt x="1571625" y="0"/>
                  </a:moveTo>
                  <a:lnTo>
                    <a:pt x="1485900" y="0"/>
                  </a:lnTo>
                  <a:lnTo>
                    <a:pt x="1485900" y="28575"/>
                  </a:lnTo>
                  <a:lnTo>
                    <a:pt x="1571625" y="28575"/>
                  </a:lnTo>
                  <a:lnTo>
                    <a:pt x="1571625" y="0"/>
                  </a:lnTo>
                  <a:close/>
                </a:path>
                <a:path w="1685925" h="28575">
                  <a:moveTo>
                    <a:pt x="1685925" y="0"/>
                  </a:moveTo>
                  <a:lnTo>
                    <a:pt x="1600200" y="0"/>
                  </a:lnTo>
                  <a:lnTo>
                    <a:pt x="1600200" y="28575"/>
                  </a:lnTo>
                  <a:lnTo>
                    <a:pt x="1685925" y="28575"/>
                  </a:lnTo>
                  <a:lnTo>
                    <a:pt x="1685925" y="0"/>
                  </a:lnTo>
                  <a:close/>
                </a:path>
              </a:pathLst>
            </a:custGeom>
            <a:solidFill>
              <a:srgbClr val="EFEB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039253" y="8460109"/>
              <a:ext cx="4200525" cy="0"/>
            </a:xfrm>
            <a:custGeom>
              <a:avLst/>
              <a:gdLst/>
              <a:ahLst/>
              <a:cxnLst/>
              <a:rect l="l" t="t" r="r" b="b"/>
              <a:pathLst>
                <a:path w="4200525">
                  <a:moveTo>
                    <a:pt x="0" y="0"/>
                  </a:moveTo>
                  <a:lnTo>
                    <a:pt x="4200524" y="0"/>
                  </a:lnTo>
                </a:path>
              </a:pathLst>
            </a:custGeom>
            <a:ln w="28574">
              <a:solidFill>
                <a:srgbClr val="EFEBD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100" y="264903"/>
            <a:ext cx="1933574" cy="204787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6000" y="3146544"/>
            <a:ext cx="2720340" cy="1121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150" spc="60" dirty="0">
                <a:latin typeface="Trebuchet MS"/>
                <a:cs typeface="Trebuchet MS"/>
              </a:rPr>
              <a:t>Digital</a:t>
            </a:r>
            <a:endParaRPr sz="71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20600" y="7715866"/>
            <a:ext cx="3265083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0"/>
              </a:spcBef>
            </a:pPr>
            <a:r>
              <a:rPr lang="en-IN" sz="3600" dirty="0" smtClean="0">
                <a:solidFill>
                  <a:srgbClr val="EFEBDF"/>
                </a:solidFill>
                <a:latin typeface="Times New Roman"/>
                <a:cs typeface="Times New Roman"/>
              </a:rPr>
              <a:t>Neelesh Shukla</a:t>
            </a:r>
            <a:endParaRPr sz="3600" dirty="0">
              <a:solidFill>
                <a:srgbClr val="EFEBDF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32192" y="8730645"/>
            <a:ext cx="238880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dirty="0" smtClean="0">
                <a:solidFill>
                  <a:srgbClr val="EFEB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20BCE10236</a:t>
            </a:r>
            <a:endParaRPr sz="2800" dirty="0">
              <a:solidFill>
                <a:srgbClr val="EFEBD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6000" y="3991789"/>
            <a:ext cx="8966200" cy="23897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450" spc="1325" dirty="0">
                <a:solidFill>
                  <a:srgbClr val="2F3B2E"/>
                </a:solidFill>
                <a:latin typeface="Trebuchet MS"/>
                <a:cs typeface="Trebuchet MS"/>
              </a:rPr>
              <a:t>P</a:t>
            </a:r>
            <a:r>
              <a:rPr sz="15450" spc="505" dirty="0">
                <a:solidFill>
                  <a:srgbClr val="2F3B2E"/>
                </a:solidFill>
                <a:latin typeface="Trebuchet MS"/>
                <a:cs typeface="Trebuchet MS"/>
              </a:rPr>
              <a:t>o</a:t>
            </a:r>
            <a:r>
              <a:rPr sz="15450" spc="875" dirty="0">
                <a:solidFill>
                  <a:srgbClr val="2F3B2E"/>
                </a:solidFill>
                <a:latin typeface="Trebuchet MS"/>
                <a:cs typeface="Trebuchet MS"/>
              </a:rPr>
              <a:t>r</a:t>
            </a:r>
            <a:r>
              <a:rPr sz="15450" spc="-915" dirty="0">
                <a:solidFill>
                  <a:srgbClr val="2F3B2E"/>
                </a:solidFill>
                <a:latin typeface="Trebuchet MS"/>
                <a:cs typeface="Trebuchet MS"/>
              </a:rPr>
              <a:t>t</a:t>
            </a:r>
            <a:r>
              <a:rPr lang="en-IN" sz="15450" spc="-915" dirty="0">
                <a:solidFill>
                  <a:srgbClr val="2F3B2E"/>
                </a:solidFill>
                <a:latin typeface="Trebuchet MS"/>
                <a:cs typeface="Trebuchet MS"/>
              </a:rPr>
              <a:t>o</a:t>
            </a:r>
            <a:r>
              <a:rPr sz="15450" spc="25" dirty="0">
                <a:solidFill>
                  <a:srgbClr val="2F3B2E"/>
                </a:solidFill>
                <a:latin typeface="Trebuchet MS"/>
                <a:cs typeface="Trebuchet MS"/>
              </a:rPr>
              <a:t>f</a:t>
            </a:r>
            <a:r>
              <a:rPr sz="15450" spc="505" dirty="0">
                <a:solidFill>
                  <a:srgbClr val="2F3B2E"/>
                </a:solidFill>
                <a:latin typeface="Trebuchet MS"/>
                <a:cs typeface="Trebuchet MS"/>
              </a:rPr>
              <a:t>o</a:t>
            </a:r>
            <a:r>
              <a:rPr sz="15450" spc="-425" dirty="0">
                <a:solidFill>
                  <a:srgbClr val="2F3B2E"/>
                </a:solidFill>
                <a:latin typeface="Trebuchet MS"/>
                <a:cs typeface="Trebuchet MS"/>
              </a:rPr>
              <a:t>l</a:t>
            </a:r>
            <a:r>
              <a:rPr sz="15450" spc="-275" dirty="0">
                <a:solidFill>
                  <a:srgbClr val="2F3B2E"/>
                </a:solidFill>
                <a:latin typeface="Trebuchet MS"/>
                <a:cs typeface="Trebuchet MS"/>
              </a:rPr>
              <a:t>i</a:t>
            </a:r>
            <a:r>
              <a:rPr sz="15450" spc="509" dirty="0">
                <a:solidFill>
                  <a:srgbClr val="2F3B2E"/>
                </a:solidFill>
                <a:latin typeface="Trebuchet MS"/>
                <a:cs typeface="Trebuchet MS"/>
              </a:rPr>
              <a:t>o</a:t>
            </a:r>
            <a:endParaRPr sz="15450" dirty="0">
              <a:latin typeface="Trebuchet MS"/>
              <a:cs typeface="Trebuchet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337" y="701919"/>
            <a:ext cx="5371065" cy="71320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"/>
            <a:ext cx="18288000" cy="3189605"/>
          </a:xfrm>
          <a:custGeom>
            <a:avLst/>
            <a:gdLst/>
            <a:ahLst/>
            <a:cxnLst/>
            <a:rect l="l" t="t" r="r" b="b"/>
            <a:pathLst>
              <a:path w="18288000" h="3189605">
                <a:moveTo>
                  <a:pt x="18287999" y="3189419"/>
                </a:moveTo>
                <a:lnTo>
                  <a:pt x="0" y="318941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189419"/>
                </a:lnTo>
                <a:close/>
              </a:path>
            </a:pathLst>
          </a:custGeom>
          <a:solidFill>
            <a:srgbClr val="2F3B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277950" y="9776755"/>
            <a:ext cx="16224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95" dirty="0">
                <a:solidFill>
                  <a:srgbClr val="2F3B2E"/>
                </a:solidFill>
                <a:latin typeface="Arial MT"/>
                <a:cs typeface="Arial MT"/>
              </a:rPr>
              <a:t>P</a:t>
            </a:r>
            <a:r>
              <a:rPr sz="2200" spc="-15" dirty="0">
                <a:solidFill>
                  <a:srgbClr val="2F3B2E"/>
                </a:solidFill>
                <a:latin typeface="Arial MT"/>
                <a:cs typeface="Arial MT"/>
              </a:rPr>
              <a:t>a</a:t>
            </a:r>
            <a:r>
              <a:rPr sz="2200" spc="70" dirty="0">
                <a:solidFill>
                  <a:srgbClr val="2F3B2E"/>
                </a:solidFill>
                <a:latin typeface="Arial MT"/>
                <a:cs typeface="Arial MT"/>
              </a:rPr>
              <a:t>g</a:t>
            </a:r>
            <a:r>
              <a:rPr sz="2200" spc="-60" dirty="0">
                <a:solidFill>
                  <a:srgbClr val="2F3B2E"/>
                </a:solidFill>
                <a:latin typeface="Arial MT"/>
                <a:cs typeface="Arial MT"/>
              </a:rPr>
              <a:t>e</a:t>
            </a:r>
            <a:r>
              <a:rPr sz="2200" spc="-40" dirty="0">
                <a:solidFill>
                  <a:srgbClr val="2F3B2E"/>
                </a:solidFill>
                <a:latin typeface="Arial MT"/>
                <a:cs typeface="Arial MT"/>
              </a:rPr>
              <a:t> </a:t>
            </a:r>
            <a:r>
              <a:rPr sz="2200" spc="-570" dirty="0">
                <a:solidFill>
                  <a:srgbClr val="2F3B2E"/>
                </a:solidFill>
                <a:latin typeface="Arial MT"/>
                <a:cs typeface="Arial MT"/>
              </a:rPr>
              <a:t>1</a:t>
            </a:r>
            <a:r>
              <a:rPr sz="2200" spc="50" dirty="0">
                <a:solidFill>
                  <a:srgbClr val="2F3B2E"/>
                </a:solidFill>
                <a:latin typeface="Arial MT"/>
                <a:cs typeface="Arial MT"/>
              </a:rPr>
              <a:t>0</a:t>
            </a:r>
            <a:r>
              <a:rPr sz="2200" spc="-40" dirty="0">
                <a:solidFill>
                  <a:srgbClr val="2F3B2E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2F3B2E"/>
                </a:solidFill>
                <a:latin typeface="Arial MT"/>
                <a:cs typeface="Arial MT"/>
              </a:rPr>
              <a:t>0</a:t>
            </a:r>
            <a:r>
              <a:rPr sz="2200" spc="220" dirty="0">
                <a:solidFill>
                  <a:srgbClr val="2F3B2E"/>
                </a:solidFill>
                <a:latin typeface="Arial MT"/>
                <a:cs typeface="Arial MT"/>
              </a:rPr>
              <a:t>f</a:t>
            </a:r>
            <a:r>
              <a:rPr sz="2200" spc="-40" dirty="0">
                <a:solidFill>
                  <a:srgbClr val="2F3B2E"/>
                </a:solidFill>
                <a:latin typeface="Arial MT"/>
                <a:cs typeface="Arial MT"/>
              </a:rPr>
              <a:t> </a:t>
            </a:r>
            <a:r>
              <a:rPr sz="2200" spc="-570" dirty="0">
                <a:solidFill>
                  <a:srgbClr val="2F3B2E"/>
                </a:solidFill>
                <a:latin typeface="Arial MT"/>
                <a:cs typeface="Arial MT"/>
              </a:rPr>
              <a:t>1</a:t>
            </a:r>
            <a:r>
              <a:rPr lang="en-IN" sz="2200" spc="-40" dirty="0">
                <a:solidFill>
                  <a:srgbClr val="2F3B2E"/>
                </a:solidFill>
                <a:latin typeface="Arial MT"/>
                <a:cs typeface="Arial MT"/>
              </a:rPr>
              <a:t>3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2167" y="1057016"/>
            <a:ext cx="15712440" cy="133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8600" spc="790" dirty="0">
                <a:solidFill>
                  <a:srgbClr val="EFEBDF"/>
                </a:solidFill>
              </a:rPr>
              <a:t>Epics</a:t>
            </a:r>
            <a:r>
              <a:rPr sz="8600" spc="-385" dirty="0">
                <a:solidFill>
                  <a:srgbClr val="EFEBDF"/>
                </a:solidFill>
              </a:rPr>
              <a:t> </a:t>
            </a:r>
            <a:r>
              <a:rPr sz="8600" spc="-1150" dirty="0">
                <a:solidFill>
                  <a:srgbClr val="EFEBDF"/>
                </a:solidFill>
              </a:rPr>
              <a:t>:</a:t>
            </a:r>
            <a:r>
              <a:rPr sz="8600" spc="-385" dirty="0">
                <a:solidFill>
                  <a:srgbClr val="EFEBDF"/>
                </a:solidFill>
              </a:rPr>
              <a:t> </a:t>
            </a:r>
            <a:r>
              <a:rPr lang="en-IN" sz="8600" spc="700" dirty="0" smtClean="0">
                <a:solidFill>
                  <a:srgbClr val="EFEBDF"/>
                </a:solidFill>
              </a:rPr>
              <a:t>ASPEN AI</a:t>
            </a:r>
            <a:endParaRPr sz="8600" dirty="0"/>
          </a:p>
        </p:txBody>
      </p:sp>
      <p:sp>
        <p:nvSpPr>
          <p:cNvPr id="7" name="object 7"/>
          <p:cNvSpPr/>
          <p:nvPr/>
        </p:nvSpPr>
        <p:spPr>
          <a:xfrm>
            <a:off x="1862582" y="3944873"/>
            <a:ext cx="978535" cy="2962275"/>
          </a:xfrm>
          <a:custGeom>
            <a:avLst/>
            <a:gdLst/>
            <a:ahLst/>
            <a:cxnLst/>
            <a:rect l="l" t="t" r="r" b="b"/>
            <a:pathLst>
              <a:path w="978535" h="2962275">
                <a:moveTo>
                  <a:pt x="781202" y="2933700"/>
                </a:moveTo>
                <a:lnTo>
                  <a:pt x="617410" y="2933700"/>
                </a:lnTo>
                <a:lnTo>
                  <a:pt x="617410" y="2962275"/>
                </a:lnTo>
                <a:lnTo>
                  <a:pt x="781202" y="2962275"/>
                </a:lnTo>
                <a:lnTo>
                  <a:pt x="781202" y="2933700"/>
                </a:lnTo>
                <a:close/>
              </a:path>
              <a:path w="978535" h="2962275">
                <a:moveTo>
                  <a:pt x="978103" y="0"/>
                </a:moveTo>
                <a:lnTo>
                  <a:pt x="901611" y="0"/>
                </a:lnTo>
                <a:lnTo>
                  <a:pt x="0" y="0"/>
                </a:lnTo>
                <a:lnTo>
                  <a:pt x="0" y="28575"/>
                </a:lnTo>
                <a:lnTo>
                  <a:pt x="901611" y="28575"/>
                </a:lnTo>
                <a:lnTo>
                  <a:pt x="978103" y="28575"/>
                </a:lnTo>
                <a:lnTo>
                  <a:pt x="9781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2167" y="3554199"/>
            <a:ext cx="10918190" cy="4785092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75"/>
              </a:spcBef>
            </a:pPr>
            <a:r>
              <a:rPr sz="2350" b="1" u="heavy" spc="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Descri</a:t>
            </a:r>
            <a:r>
              <a:rPr sz="2350" b="1" spc="5" dirty="0">
                <a:latin typeface="Georgia"/>
                <a:cs typeface="Georgia"/>
              </a:rPr>
              <a:t>ption</a:t>
            </a:r>
            <a:r>
              <a:rPr sz="2350" b="1" spc="-40" dirty="0">
                <a:latin typeface="Georgia"/>
                <a:cs typeface="Georgia"/>
              </a:rPr>
              <a:t> </a:t>
            </a:r>
            <a:r>
              <a:rPr sz="2350" b="1" spc="5" dirty="0">
                <a:latin typeface="Georgia"/>
                <a:cs typeface="Georgia"/>
              </a:rPr>
              <a:t>:</a:t>
            </a:r>
            <a:endParaRPr sz="2350" dirty="0">
              <a:latin typeface="Georgia"/>
              <a:cs typeface="Georgia"/>
            </a:endParaRPr>
          </a:p>
          <a:p>
            <a:pPr marL="12700" marR="5080" algn="just">
              <a:lnSpc>
                <a:spcPct val="117000"/>
              </a:lnSpc>
            </a:pPr>
            <a:r>
              <a:rPr lang="en-US" sz="2350" spc="5" dirty="0" smtClean="0">
                <a:latin typeface="Georgia"/>
                <a:cs typeface="Georgia"/>
              </a:rPr>
              <a:t>Created an Voice </a:t>
            </a:r>
            <a:r>
              <a:rPr lang="en-US" sz="2350" spc="5" dirty="0" smtClean="0">
                <a:latin typeface="Georgia"/>
                <a:cs typeface="Georgia"/>
              </a:rPr>
              <a:t>Assistant </a:t>
            </a:r>
            <a:r>
              <a:rPr lang="en-US" sz="2350" spc="5" dirty="0" smtClean="0">
                <a:latin typeface="Georgia"/>
                <a:cs typeface="Georgia"/>
              </a:rPr>
              <a:t>AI Similar to Alexa Using JavaScript and uploaded it on a website of our own Using </a:t>
            </a:r>
            <a:r>
              <a:rPr lang="en-US" sz="2350" spc="5" dirty="0" err="1" smtClean="0">
                <a:latin typeface="Georgia"/>
                <a:cs typeface="Georgia"/>
              </a:rPr>
              <a:t>Html,Css</a:t>
            </a:r>
            <a:r>
              <a:rPr lang="en-US" sz="2350" spc="5" dirty="0" smtClean="0">
                <a:latin typeface="Georgia"/>
                <a:cs typeface="Georgia"/>
              </a:rPr>
              <a:t>.</a:t>
            </a:r>
            <a:endParaRPr lang="en-US" sz="2350" spc="5" dirty="0">
              <a:latin typeface="Georgia"/>
              <a:cs typeface="Georgia"/>
            </a:endParaRPr>
          </a:p>
          <a:p>
            <a:pPr marL="12700" marR="5080" algn="just">
              <a:lnSpc>
                <a:spcPct val="117000"/>
              </a:lnSpc>
            </a:pPr>
            <a:r>
              <a:rPr lang="en-US" sz="2350" b="1" u="heavy" spc="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Technolo</a:t>
            </a:r>
            <a:r>
              <a:rPr lang="en-US" sz="2350" b="1" spc="5" dirty="0">
                <a:latin typeface="Georgia"/>
                <a:cs typeface="Georgia"/>
              </a:rPr>
              <a:t>gy:</a:t>
            </a:r>
            <a:endParaRPr lang="en-US" sz="235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350" spc="5" dirty="0">
                <a:latin typeface="Georgia"/>
                <a:cs typeface="Georgia"/>
              </a:rPr>
              <a:t>HTML,</a:t>
            </a:r>
            <a:r>
              <a:rPr sz="2350" spc="-5" dirty="0">
                <a:latin typeface="Georgia"/>
                <a:cs typeface="Georgia"/>
              </a:rPr>
              <a:t> </a:t>
            </a:r>
            <a:r>
              <a:rPr sz="2350" spc="5" dirty="0">
                <a:latin typeface="Georgia"/>
                <a:cs typeface="Georgia"/>
              </a:rPr>
              <a:t>CSS,</a:t>
            </a:r>
            <a:r>
              <a:rPr sz="2350" dirty="0">
                <a:latin typeface="Georgia"/>
                <a:cs typeface="Georgia"/>
              </a:rPr>
              <a:t> </a:t>
            </a:r>
            <a:r>
              <a:rPr lang="en-IN" sz="2350" spc="5" dirty="0">
                <a:latin typeface="Georgia"/>
                <a:cs typeface="Georgia"/>
              </a:rPr>
              <a:t>MySQL</a:t>
            </a:r>
            <a:r>
              <a:rPr sz="2350" spc="5" dirty="0">
                <a:latin typeface="Georgia"/>
                <a:cs typeface="Georgia"/>
              </a:rPr>
              <a:t>,</a:t>
            </a:r>
            <a:r>
              <a:rPr sz="2350" spc="-5" dirty="0">
                <a:latin typeface="Georgia"/>
                <a:cs typeface="Georgia"/>
              </a:rPr>
              <a:t> </a:t>
            </a:r>
            <a:r>
              <a:rPr sz="2350" dirty="0" smtClean="0">
                <a:latin typeface="Georgia"/>
                <a:cs typeface="Georgia"/>
              </a:rPr>
              <a:t>JavaScript</a:t>
            </a:r>
            <a:endParaRPr lang="en-US" sz="2350" dirty="0" smtClean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endParaRPr sz="33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350" b="1" u="heavy" spc="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Team</a:t>
            </a:r>
            <a:r>
              <a:rPr sz="2350" b="1" u="heavy" spc="-4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2350" b="1" u="heavy" spc="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Pro</a:t>
            </a:r>
            <a:r>
              <a:rPr sz="2350" b="1" spc="5" dirty="0">
                <a:latin typeface="Georgia"/>
                <a:cs typeface="Georgia"/>
              </a:rPr>
              <a:t>j</a:t>
            </a:r>
            <a:r>
              <a:rPr sz="2350" b="1" u="heavy" spc="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ect:</a:t>
            </a:r>
            <a:endParaRPr sz="235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en-IN" sz="2350" spc="-40" dirty="0">
                <a:latin typeface="Georgia"/>
                <a:cs typeface="Georgia"/>
              </a:rPr>
              <a:t>8</a:t>
            </a:r>
            <a:r>
              <a:rPr sz="2350" spc="-40" dirty="0">
                <a:latin typeface="Georgia"/>
                <a:cs typeface="Georgia"/>
              </a:rPr>
              <a:t> </a:t>
            </a:r>
            <a:r>
              <a:rPr sz="2350" spc="5" dirty="0">
                <a:latin typeface="Georgia"/>
                <a:cs typeface="Georgia"/>
              </a:rPr>
              <a:t>members</a:t>
            </a:r>
            <a:endParaRPr sz="235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350" b="1" u="heavy" spc="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Role: </a:t>
            </a:r>
            <a:endParaRPr sz="235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350" spc="5" dirty="0">
                <a:latin typeface="Georgia"/>
                <a:cs typeface="Georgia"/>
              </a:rPr>
              <a:t>Front</a:t>
            </a:r>
            <a:r>
              <a:rPr sz="2350" spc="-15" dirty="0">
                <a:latin typeface="Georgia"/>
                <a:cs typeface="Georgia"/>
              </a:rPr>
              <a:t> </a:t>
            </a:r>
            <a:r>
              <a:rPr sz="2350" spc="5" dirty="0">
                <a:latin typeface="Georgia"/>
                <a:cs typeface="Georgia"/>
              </a:rPr>
              <a:t>End</a:t>
            </a:r>
            <a:r>
              <a:rPr sz="2350" spc="-15" dirty="0">
                <a:latin typeface="Georgia"/>
                <a:cs typeface="Georgia"/>
              </a:rPr>
              <a:t> </a:t>
            </a:r>
            <a:r>
              <a:rPr sz="2350" dirty="0">
                <a:latin typeface="Georgia"/>
                <a:cs typeface="Georgia"/>
              </a:rPr>
              <a:t>Developer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6A3FE8-81F8-B170-8BAD-D24D0A3C5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600" y="3554199"/>
            <a:ext cx="5662708" cy="46026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2017" y="543044"/>
            <a:ext cx="1600199" cy="12096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181508" y="2184326"/>
            <a:ext cx="0" cy="6492240"/>
          </a:xfrm>
          <a:custGeom>
            <a:avLst/>
            <a:gdLst/>
            <a:ahLst/>
            <a:cxnLst/>
            <a:rect l="l" t="t" r="r" b="b"/>
            <a:pathLst>
              <a:path h="6492240">
                <a:moveTo>
                  <a:pt x="0" y="6492239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52529" y="2841036"/>
            <a:ext cx="4133849" cy="41338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0109" y="726916"/>
            <a:ext cx="4363085" cy="1121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150" spc="-525" dirty="0">
                <a:latin typeface="Verdana"/>
                <a:cs typeface="Verdana"/>
              </a:rPr>
              <a:t>Certificates</a:t>
            </a:r>
            <a:endParaRPr sz="71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4159" y="7368658"/>
            <a:ext cx="5059045" cy="8396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16599"/>
              </a:lnSpc>
              <a:spcBef>
                <a:spcPts val="95"/>
              </a:spcBef>
            </a:pPr>
            <a:r>
              <a:rPr sz="2400" spc="5" dirty="0">
                <a:solidFill>
                  <a:srgbClr val="2F3B2E"/>
                </a:solidFill>
                <a:latin typeface="Georgia"/>
                <a:cs typeface="Georgia"/>
              </a:rPr>
              <a:t>Microsoft Certified </a:t>
            </a:r>
            <a:r>
              <a:rPr lang="en-US" sz="2400" spc="5" dirty="0" smtClean="0">
                <a:solidFill>
                  <a:srgbClr val="2F3B2E"/>
                </a:solidFill>
                <a:latin typeface="Georgia"/>
                <a:cs typeface="Georgia"/>
              </a:rPr>
              <a:t>AI-900:Azure AI Fundamentals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47880" y="7362438"/>
            <a:ext cx="3790950" cy="8622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1660" marR="5080" indent="-569595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solidFill>
                  <a:srgbClr val="2F3B2E"/>
                </a:solidFill>
                <a:latin typeface="Georgia"/>
                <a:cs typeface="Georgia"/>
              </a:rPr>
              <a:t>Microsoft</a:t>
            </a:r>
            <a:r>
              <a:rPr sz="2400" spc="-15" dirty="0">
                <a:solidFill>
                  <a:srgbClr val="2F3B2E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2F3B2E"/>
                </a:solidFill>
                <a:latin typeface="Georgia"/>
                <a:cs typeface="Georgia"/>
              </a:rPr>
              <a:t>Certified</a:t>
            </a:r>
            <a:r>
              <a:rPr sz="2400" spc="-10" dirty="0">
                <a:solidFill>
                  <a:srgbClr val="2F3B2E"/>
                </a:solidFill>
                <a:latin typeface="Georgia"/>
                <a:cs typeface="Georgia"/>
              </a:rPr>
              <a:t> </a:t>
            </a:r>
            <a:r>
              <a:rPr sz="2400" dirty="0" smtClean="0">
                <a:solidFill>
                  <a:srgbClr val="2F3B2E"/>
                </a:solidFill>
                <a:latin typeface="Georgia"/>
                <a:cs typeface="Georgia"/>
              </a:rPr>
              <a:t>A</a:t>
            </a:r>
            <a:r>
              <a:rPr lang="en-US" sz="2400" dirty="0" smtClean="0">
                <a:solidFill>
                  <a:srgbClr val="2F3B2E"/>
                </a:solidFill>
                <a:latin typeface="Georgia"/>
                <a:cs typeface="Georgia"/>
              </a:rPr>
              <a:t>I</a:t>
            </a:r>
            <a:r>
              <a:rPr sz="2400" spc="-85" dirty="0" smtClean="0">
                <a:solidFill>
                  <a:srgbClr val="2F3B2E"/>
                </a:solidFill>
                <a:latin typeface="Georgia"/>
                <a:cs typeface="Georgia"/>
              </a:rPr>
              <a:t>900</a:t>
            </a:r>
            <a:r>
              <a:rPr sz="2400" spc="-10" dirty="0" smtClean="0">
                <a:solidFill>
                  <a:srgbClr val="2F3B2E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2F3B2E"/>
                </a:solidFill>
                <a:latin typeface="Georgia"/>
                <a:cs typeface="Georgia"/>
              </a:rPr>
              <a:t>: </a:t>
            </a:r>
            <a:r>
              <a:rPr sz="2400" spc="-565" dirty="0">
                <a:solidFill>
                  <a:srgbClr val="2F3B2E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2F3B2E"/>
                </a:solidFill>
                <a:latin typeface="Georgia"/>
                <a:cs typeface="Georgia"/>
              </a:rPr>
              <a:t>Azure</a:t>
            </a:r>
            <a:r>
              <a:rPr sz="2400" spc="-15" dirty="0">
                <a:solidFill>
                  <a:srgbClr val="2F3B2E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2F3B2E"/>
                </a:solidFill>
                <a:latin typeface="Georgia"/>
                <a:cs typeface="Georgia"/>
              </a:rPr>
              <a:t>Funamentals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55683" y="9479485"/>
            <a:ext cx="15963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45" dirty="0">
                <a:latin typeface="Trebuchet MS"/>
                <a:cs typeface="Trebuchet MS"/>
              </a:rPr>
              <a:t>P</a:t>
            </a:r>
            <a:r>
              <a:rPr sz="2200" spc="55" dirty="0">
                <a:latin typeface="Trebuchet MS"/>
                <a:cs typeface="Trebuchet MS"/>
              </a:rPr>
              <a:t>a</a:t>
            </a:r>
            <a:r>
              <a:rPr sz="2200" spc="190" dirty="0">
                <a:latin typeface="Trebuchet MS"/>
                <a:cs typeface="Trebuchet MS"/>
              </a:rPr>
              <a:t>g</a:t>
            </a:r>
            <a:r>
              <a:rPr sz="2200" spc="-35" dirty="0">
                <a:latin typeface="Trebuchet MS"/>
                <a:cs typeface="Trebuchet MS"/>
              </a:rPr>
              <a:t>e</a:t>
            </a:r>
            <a:r>
              <a:rPr sz="2200" spc="-90" dirty="0">
                <a:latin typeface="Trebuchet MS"/>
                <a:cs typeface="Trebuchet MS"/>
              </a:rPr>
              <a:t> </a:t>
            </a:r>
            <a:r>
              <a:rPr sz="2200" spc="-500" dirty="0">
                <a:latin typeface="Trebuchet MS"/>
                <a:cs typeface="Trebuchet MS"/>
              </a:rPr>
              <a:t>1</a:t>
            </a:r>
            <a:r>
              <a:rPr lang="en-IN" sz="2200" spc="30" dirty="0">
                <a:latin typeface="Trebuchet MS"/>
                <a:cs typeface="Trebuchet MS"/>
              </a:rPr>
              <a:t>1</a:t>
            </a:r>
            <a:r>
              <a:rPr sz="2200" spc="-90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o</a:t>
            </a:r>
            <a:r>
              <a:rPr sz="2200" spc="20" dirty="0">
                <a:latin typeface="Trebuchet MS"/>
                <a:cs typeface="Trebuchet MS"/>
              </a:rPr>
              <a:t>f</a:t>
            </a:r>
            <a:r>
              <a:rPr sz="2200" spc="-90" dirty="0">
                <a:latin typeface="Trebuchet MS"/>
                <a:cs typeface="Trebuchet MS"/>
              </a:rPr>
              <a:t> </a:t>
            </a:r>
            <a:r>
              <a:rPr sz="2200" spc="-500" dirty="0">
                <a:latin typeface="Trebuchet MS"/>
                <a:cs typeface="Trebuchet MS"/>
              </a:rPr>
              <a:t>1</a:t>
            </a:r>
            <a:r>
              <a:rPr lang="en-IN" sz="2200" spc="25" dirty="0">
                <a:latin typeface="Trebuchet MS"/>
                <a:cs typeface="Trebuchet MS"/>
              </a:rPr>
              <a:t>3</a:t>
            </a:r>
            <a:endParaRPr sz="2200" dirty="0"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509" y="1905695"/>
            <a:ext cx="7018628" cy="541066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2017" y="543044"/>
            <a:ext cx="1600199" cy="12096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163019" y="2545961"/>
            <a:ext cx="0" cy="6492240"/>
          </a:xfrm>
          <a:custGeom>
            <a:avLst/>
            <a:gdLst/>
            <a:ahLst/>
            <a:cxnLst/>
            <a:rect l="l" t="t" r="r" b="b"/>
            <a:pathLst>
              <a:path h="6492240">
                <a:moveTo>
                  <a:pt x="0" y="6492239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0109" y="726916"/>
            <a:ext cx="4363085" cy="1121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150" spc="-525" dirty="0">
                <a:latin typeface="Verdana"/>
                <a:cs typeface="Verdana"/>
              </a:rPr>
              <a:t>Certificates</a:t>
            </a:r>
            <a:endParaRPr sz="71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7306" y="7780087"/>
            <a:ext cx="3842093" cy="38407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lang="en-US" sz="2400" b="0" i="0" dirty="0" smtClean="0">
                <a:solidFill>
                  <a:srgbClr val="373A3C"/>
                </a:solidFill>
                <a:effectLst/>
                <a:latin typeface="OpenSans-light"/>
              </a:rPr>
              <a:t>Smart-Bridge Data Analysis</a:t>
            </a:r>
            <a:endParaRPr lang="en-IN" sz="2400" b="0" i="0" dirty="0">
              <a:solidFill>
                <a:srgbClr val="373A3C"/>
              </a:solidFill>
              <a:effectLst/>
              <a:latin typeface="OpenSans-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39800" y="7780087"/>
            <a:ext cx="166848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27257" y="9479482"/>
            <a:ext cx="16249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45" dirty="0">
                <a:latin typeface="Trebuchet MS"/>
                <a:cs typeface="Trebuchet MS"/>
              </a:rPr>
              <a:t>P</a:t>
            </a:r>
            <a:r>
              <a:rPr sz="2200" spc="55" dirty="0">
                <a:latin typeface="Trebuchet MS"/>
                <a:cs typeface="Trebuchet MS"/>
              </a:rPr>
              <a:t>a</a:t>
            </a:r>
            <a:r>
              <a:rPr sz="2200" spc="190" dirty="0">
                <a:latin typeface="Trebuchet MS"/>
                <a:cs typeface="Trebuchet MS"/>
              </a:rPr>
              <a:t>g</a:t>
            </a:r>
            <a:r>
              <a:rPr sz="2200" spc="-35" dirty="0">
                <a:latin typeface="Trebuchet MS"/>
                <a:cs typeface="Trebuchet MS"/>
              </a:rPr>
              <a:t>e</a:t>
            </a:r>
            <a:r>
              <a:rPr sz="2200" spc="-90" dirty="0">
                <a:latin typeface="Trebuchet MS"/>
                <a:cs typeface="Trebuchet MS"/>
              </a:rPr>
              <a:t> </a:t>
            </a:r>
            <a:r>
              <a:rPr sz="2200" spc="-500" dirty="0">
                <a:latin typeface="Trebuchet MS"/>
                <a:cs typeface="Trebuchet MS"/>
              </a:rPr>
              <a:t>1</a:t>
            </a:r>
            <a:r>
              <a:rPr lang="en-IN" sz="2200" spc="254" dirty="0">
                <a:latin typeface="Trebuchet MS"/>
                <a:cs typeface="Trebuchet MS"/>
              </a:rPr>
              <a:t>2</a:t>
            </a:r>
            <a:r>
              <a:rPr sz="2200" spc="-90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o</a:t>
            </a:r>
            <a:r>
              <a:rPr sz="2200" spc="20" dirty="0">
                <a:latin typeface="Trebuchet MS"/>
                <a:cs typeface="Trebuchet MS"/>
              </a:rPr>
              <a:t>f</a:t>
            </a:r>
            <a:r>
              <a:rPr sz="2200" spc="-90" dirty="0">
                <a:latin typeface="Trebuchet MS"/>
                <a:cs typeface="Trebuchet MS"/>
              </a:rPr>
              <a:t> </a:t>
            </a:r>
            <a:r>
              <a:rPr sz="2200" spc="-500" dirty="0">
                <a:latin typeface="Trebuchet MS"/>
                <a:cs typeface="Trebuchet MS"/>
              </a:rPr>
              <a:t>1</a:t>
            </a:r>
            <a:r>
              <a:rPr lang="en-IN" sz="2200" spc="25" dirty="0">
                <a:latin typeface="Trebuchet MS"/>
                <a:cs typeface="Trebuchet MS"/>
              </a:rPr>
              <a:t>3</a:t>
            </a:r>
            <a:endParaRPr sz="2200" dirty="0"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240" y="3208638"/>
            <a:ext cx="6971997" cy="4038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4364" y="1287621"/>
            <a:ext cx="6370872" cy="599746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650313" y="7780087"/>
            <a:ext cx="3978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spcBef>
                <a:spcPts val="114"/>
              </a:spcBef>
            </a:pPr>
            <a:r>
              <a:rPr lang="en-US" sz="2400" dirty="0" smtClean="0">
                <a:solidFill>
                  <a:srgbClr val="373A3C"/>
                </a:solidFill>
                <a:latin typeface="OpenSans-light"/>
              </a:rPr>
              <a:t>IBM DevOps Fundamentals</a:t>
            </a:r>
            <a:endParaRPr lang="en-IN" sz="2400" dirty="0">
              <a:solidFill>
                <a:srgbClr val="373A3C"/>
              </a:solidFill>
              <a:latin typeface="OpenSans-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966535"/>
            <a:ext cx="23126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45" dirty="0">
                <a:solidFill>
                  <a:srgbClr val="2F3B2E"/>
                </a:solidFill>
                <a:latin typeface="Cambria"/>
                <a:cs typeface="Cambria"/>
              </a:rPr>
              <a:t>Digital</a:t>
            </a:r>
            <a:r>
              <a:rPr sz="2600" spc="70" dirty="0">
                <a:solidFill>
                  <a:srgbClr val="2F3B2E"/>
                </a:solidFill>
                <a:latin typeface="Cambria"/>
                <a:cs typeface="Cambria"/>
              </a:rPr>
              <a:t> </a:t>
            </a:r>
            <a:r>
              <a:rPr sz="2600" spc="85" dirty="0">
                <a:solidFill>
                  <a:srgbClr val="2F3B2E"/>
                </a:solidFill>
                <a:latin typeface="Cambria"/>
                <a:cs typeface="Cambria"/>
              </a:rPr>
              <a:t>Porfolio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6465" y="3114201"/>
            <a:ext cx="5548135" cy="29713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30"/>
              </a:spcBef>
            </a:pPr>
            <a:r>
              <a:rPr lang="en-IN" sz="9600" dirty="0">
                <a:latin typeface="Cambria"/>
                <a:cs typeface="Cambria"/>
              </a:rPr>
              <a:t>Connect With ME</a:t>
            </a:r>
            <a:endParaRPr sz="96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58400" y="774889"/>
            <a:ext cx="70358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>
              <a:spcAft>
                <a:spcPts val="0"/>
              </a:spcAft>
            </a:pPr>
            <a:r>
              <a:rPr lang="en-IN" sz="3600" u="sng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https://www.linkedin.com/in/neelesh-shukla-6a3758247/</a:t>
            </a:r>
            <a:endParaRPr lang="en-IN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0" y="1998900"/>
            <a:ext cx="9379659" cy="9064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100"/>
              </a:spcBef>
            </a:pPr>
            <a:r>
              <a:rPr lang="en-IN" sz="3400" spc="-10" dirty="0" smtClean="0">
                <a:solidFill>
                  <a:srgbClr val="2F3B2E"/>
                </a:solidFill>
                <a:latin typeface="Georgia"/>
                <a:cs typeface="Georgia"/>
                <a:hlinkClick r:id="rId3"/>
              </a:rPr>
              <a:t>shuklaneelesh26</a:t>
            </a:r>
            <a:r>
              <a:rPr sz="3400" spc="-10" dirty="0" smtClean="0">
                <a:solidFill>
                  <a:srgbClr val="2F3B2E"/>
                </a:solidFill>
                <a:latin typeface="Georgia"/>
                <a:cs typeface="Georgia"/>
                <a:hlinkClick r:id="rId3"/>
              </a:rPr>
              <a:t>@gmail.com</a:t>
            </a:r>
            <a:endParaRPr sz="3400" dirty="0">
              <a:latin typeface="Georgia"/>
              <a:cs typeface="Georgia"/>
            </a:endParaRPr>
          </a:p>
          <a:p>
            <a:pPr marL="156845" marR="1326515" indent="-144780">
              <a:lnSpc>
                <a:spcPct val="247400"/>
              </a:lnSpc>
              <a:spcBef>
                <a:spcPts val="105"/>
              </a:spcBef>
              <a:tabLst>
                <a:tab pos="3438525" algn="l"/>
              </a:tabLst>
            </a:pPr>
            <a:r>
              <a:rPr sz="3400" spc="-5" dirty="0" smtClean="0">
                <a:latin typeface="Georgia"/>
                <a:cs typeface="Georgia"/>
              </a:rPr>
              <a:t>@</a:t>
            </a:r>
            <a:r>
              <a:rPr lang="en-IN" sz="3400" spc="-5" dirty="0" err="1" smtClean="0">
                <a:latin typeface="Georgia"/>
                <a:cs typeface="Georgia"/>
              </a:rPr>
              <a:t>neele_sh_ukla</a:t>
            </a:r>
            <a:endParaRPr lang="en-IN" sz="3400" spc="-5" dirty="0">
              <a:latin typeface="Georgia"/>
              <a:cs typeface="Georgia"/>
            </a:endParaRPr>
          </a:p>
          <a:p>
            <a:pPr marL="156845" marR="1326515" indent="-144780">
              <a:lnSpc>
                <a:spcPct val="247400"/>
              </a:lnSpc>
              <a:spcBef>
                <a:spcPts val="105"/>
              </a:spcBef>
              <a:tabLst>
                <a:tab pos="3438525" algn="l"/>
              </a:tabLst>
            </a:pPr>
            <a:r>
              <a:rPr lang="en-IN" sz="3400" spc="-5" dirty="0">
                <a:solidFill>
                  <a:srgbClr val="2F3B2E"/>
                </a:solidFill>
                <a:latin typeface="Georgia"/>
                <a:cs typeface="Georgia"/>
              </a:rPr>
              <a:t>https://github.com/neeleshshukla</a:t>
            </a:r>
            <a:endParaRPr lang="en-IN" sz="2800" spc="-5" dirty="0">
              <a:solidFill>
                <a:srgbClr val="2F3B2E"/>
              </a:solidFill>
              <a:latin typeface="Georgia"/>
              <a:cs typeface="Georgia"/>
            </a:endParaRPr>
          </a:p>
          <a:p>
            <a:pPr marL="156845" marR="1326515" indent="-144780">
              <a:lnSpc>
                <a:spcPct val="247400"/>
              </a:lnSpc>
              <a:spcBef>
                <a:spcPts val="105"/>
              </a:spcBef>
              <a:tabLst>
                <a:tab pos="3438525" algn="l"/>
              </a:tabLst>
            </a:pPr>
            <a:endParaRPr lang="en-IN" sz="2800" dirty="0">
              <a:latin typeface="Georgia"/>
              <a:cs typeface="Georgia"/>
            </a:endParaRPr>
          </a:p>
          <a:p>
            <a:pPr marL="156845" marR="1326515" indent="-144780">
              <a:lnSpc>
                <a:spcPct val="247400"/>
              </a:lnSpc>
              <a:spcBef>
                <a:spcPts val="105"/>
              </a:spcBef>
              <a:tabLst>
                <a:tab pos="3438525" algn="l"/>
              </a:tabLst>
            </a:pPr>
            <a:r>
              <a:rPr lang="en-IN" sz="3200" spc="25" dirty="0" smtClean="0">
                <a:solidFill>
                  <a:srgbClr val="2F3B2E"/>
                </a:solidFill>
                <a:latin typeface="Georgia"/>
                <a:cs typeface="Georgia"/>
              </a:rPr>
              <a:t> </a:t>
            </a:r>
          </a:p>
          <a:p>
            <a:pPr marL="156845" marR="1326515" indent="-144780">
              <a:lnSpc>
                <a:spcPct val="247400"/>
              </a:lnSpc>
              <a:spcBef>
                <a:spcPts val="105"/>
              </a:spcBef>
              <a:tabLst>
                <a:tab pos="3438525" algn="l"/>
              </a:tabLst>
            </a:pPr>
            <a:r>
              <a:rPr lang="en-IN" sz="3200" spc="25" dirty="0" smtClean="0">
                <a:solidFill>
                  <a:srgbClr val="2F3B2E"/>
                </a:solidFill>
                <a:latin typeface="Georgia"/>
                <a:cs typeface="Georgia"/>
                <a:hlinkClick r:id="rId4"/>
              </a:rPr>
              <a:t>https</a:t>
            </a:r>
            <a:r>
              <a:rPr lang="en-IN" sz="3200" spc="25" dirty="0">
                <a:solidFill>
                  <a:srgbClr val="2F3B2E"/>
                </a:solidFill>
                <a:latin typeface="Georgia"/>
                <a:cs typeface="Georgia"/>
                <a:hlinkClick r:id="rId4"/>
              </a:rPr>
              <a:t>://leetcode.com/user1947Le/</a:t>
            </a:r>
            <a:r>
              <a:rPr lang="en-IN" sz="3000" spc="-35" dirty="0" smtClean="0">
                <a:solidFill>
                  <a:srgbClr val="2F3B2E"/>
                </a:solidFill>
                <a:latin typeface="Lucida Sans Unicode"/>
                <a:cs typeface="Lucida Sans Unicode"/>
                <a:hlinkClick r:id="rId4"/>
              </a:rPr>
              <a:t>https://</a:t>
            </a:r>
            <a:endParaRPr lang="en-IN" sz="3000" spc="-35" dirty="0" smtClean="0">
              <a:solidFill>
                <a:srgbClr val="2F3B2E"/>
              </a:solidFill>
              <a:latin typeface="Lucida Sans Unicode"/>
              <a:cs typeface="Lucida Sans Unicode"/>
            </a:endParaRPr>
          </a:p>
          <a:p>
            <a:pPr marL="156845" marR="1326515" indent="-144780">
              <a:lnSpc>
                <a:spcPct val="247400"/>
              </a:lnSpc>
              <a:spcBef>
                <a:spcPts val="105"/>
              </a:spcBef>
              <a:tabLst>
                <a:tab pos="3438525" algn="l"/>
              </a:tabLst>
            </a:pPr>
            <a:r>
              <a:rPr lang="en-US" sz="1600" spc="-35" dirty="0">
                <a:solidFill>
                  <a:srgbClr val="2F3B2E"/>
                </a:solidFill>
                <a:latin typeface="Lucida Sans Unicode"/>
                <a:cs typeface="Lucida Sans Unicode"/>
              </a:rPr>
              <a:t>https://drive.google.com/file/d/1YHxHreuLc6Hrz4gg2G2Qv3y94yuUMdwX/view?usp=drive_link</a:t>
            </a:r>
          </a:p>
          <a:p>
            <a:pPr marL="156845" marR="1326515" indent="-144780">
              <a:lnSpc>
                <a:spcPct val="247400"/>
              </a:lnSpc>
              <a:spcBef>
                <a:spcPts val="105"/>
              </a:spcBef>
              <a:tabLst>
                <a:tab pos="3438525" algn="l"/>
              </a:tabLst>
            </a:pPr>
            <a:endParaRPr sz="3000" dirty="0">
              <a:latin typeface="Lucida Sans Unicode"/>
              <a:cs typeface="Lucida Sans Unicode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AF0A76-7F63-B5C6-ABDC-393AFFF88E4F}"/>
              </a:ext>
            </a:extLst>
          </p:cNvPr>
          <p:cNvSpPr/>
          <p:nvPr/>
        </p:nvSpPr>
        <p:spPr>
          <a:xfrm>
            <a:off x="8016446" y="5755505"/>
            <a:ext cx="2057400" cy="1447800"/>
          </a:xfrm>
          <a:prstGeom prst="roundRect">
            <a:avLst/>
          </a:prstGeom>
          <a:solidFill>
            <a:srgbClr val="EFEBDF"/>
          </a:solidFill>
          <a:ln>
            <a:solidFill>
              <a:srgbClr val="EFEB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985583"/>
            <a:ext cx="26822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85" dirty="0">
                <a:solidFill>
                  <a:srgbClr val="EFEBDF"/>
                </a:solidFill>
                <a:latin typeface="Verdana"/>
                <a:cs typeface="Verdana"/>
              </a:rPr>
              <a:t>D</a:t>
            </a:r>
            <a:r>
              <a:rPr sz="2600" spc="110" dirty="0">
                <a:solidFill>
                  <a:srgbClr val="EFEBDF"/>
                </a:solidFill>
                <a:latin typeface="Verdana"/>
                <a:cs typeface="Verdana"/>
              </a:rPr>
              <a:t>i</a:t>
            </a:r>
            <a:r>
              <a:rPr sz="2600" spc="-155" dirty="0">
                <a:solidFill>
                  <a:srgbClr val="EFEBDF"/>
                </a:solidFill>
                <a:latin typeface="Verdana"/>
                <a:cs typeface="Verdana"/>
              </a:rPr>
              <a:t>g</a:t>
            </a:r>
            <a:r>
              <a:rPr sz="2600" spc="110" dirty="0">
                <a:solidFill>
                  <a:srgbClr val="EFEBDF"/>
                </a:solidFill>
                <a:latin typeface="Verdana"/>
                <a:cs typeface="Verdana"/>
              </a:rPr>
              <a:t>i</a:t>
            </a:r>
            <a:r>
              <a:rPr sz="2600" spc="200" dirty="0">
                <a:solidFill>
                  <a:srgbClr val="EFEBDF"/>
                </a:solidFill>
                <a:latin typeface="Verdana"/>
                <a:cs typeface="Verdana"/>
              </a:rPr>
              <a:t>t</a:t>
            </a:r>
            <a:r>
              <a:rPr sz="2600" spc="-245" dirty="0">
                <a:solidFill>
                  <a:srgbClr val="EFEBDF"/>
                </a:solidFill>
                <a:latin typeface="Verdana"/>
                <a:cs typeface="Verdana"/>
              </a:rPr>
              <a:t>a</a:t>
            </a:r>
            <a:r>
              <a:rPr sz="2600" spc="434" dirty="0">
                <a:solidFill>
                  <a:srgbClr val="EFEBDF"/>
                </a:solidFill>
                <a:latin typeface="Verdana"/>
                <a:cs typeface="Verdana"/>
              </a:rPr>
              <a:t>l</a:t>
            </a:r>
            <a:r>
              <a:rPr sz="2600" spc="-400" dirty="0">
                <a:solidFill>
                  <a:srgbClr val="EFEBDF"/>
                </a:solidFill>
                <a:latin typeface="Verdana"/>
                <a:cs typeface="Verdana"/>
              </a:rPr>
              <a:t> </a:t>
            </a:r>
            <a:r>
              <a:rPr sz="2600" spc="-145" dirty="0">
                <a:solidFill>
                  <a:srgbClr val="EFEBDF"/>
                </a:solidFill>
                <a:latin typeface="Verdana"/>
                <a:cs typeface="Verdana"/>
              </a:rPr>
              <a:t>P</a:t>
            </a:r>
            <a:r>
              <a:rPr sz="2600" spc="-65" dirty="0">
                <a:solidFill>
                  <a:srgbClr val="EFEBDF"/>
                </a:solidFill>
                <a:latin typeface="Verdana"/>
                <a:cs typeface="Verdana"/>
              </a:rPr>
              <a:t>o</a:t>
            </a:r>
            <a:r>
              <a:rPr sz="2600" cap="small" spc="-90" dirty="0">
                <a:solidFill>
                  <a:srgbClr val="EFEBDF"/>
                </a:solidFill>
                <a:latin typeface="Verdana"/>
                <a:cs typeface="Verdana"/>
              </a:rPr>
              <a:t>r</a:t>
            </a:r>
            <a:r>
              <a:rPr sz="2600" cap="small" spc="-70" dirty="0">
                <a:solidFill>
                  <a:srgbClr val="EFEBDF"/>
                </a:solidFill>
                <a:latin typeface="Verdana"/>
                <a:cs typeface="Verdana"/>
              </a:rPr>
              <a:t>t</a:t>
            </a:r>
            <a:r>
              <a:rPr sz="2600" spc="240" dirty="0">
                <a:solidFill>
                  <a:srgbClr val="EFEBDF"/>
                </a:solidFill>
                <a:latin typeface="Verdana"/>
                <a:cs typeface="Verdana"/>
              </a:rPr>
              <a:t>f</a:t>
            </a:r>
            <a:r>
              <a:rPr sz="2600" spc="-65" dirty="0">
                <a:solidFill>
                  <a:srgbClr val="EFEBDF"/>
                </a:solidFill>
                <a:latin typeface="Verdana"/>
                <a:cs typeface="Verdana"/>
              </a:rPr>
              <a:t>o</a:t>
            </a:r>
            <a:r>
              <a:rPr sz="2600" spc="430" dirty="0">
                <a:solidFill>
                  <a:srgbClr val="EFEBDF"/>
                </a:solidFill>
                <a:latin typeface="Verdana"/>
                <a:cs typeface="Verdana"/>
              </a:rPr>
              <a:t>l</a:t>
            </a:r>
            <a:r>
              <a:rPr sz="2600" spc="110" dirty="0">
                <a:solidFill>
                  <a:srgbClr val="EFEBDF"/>
                </a:solidFill>
                <a:latin typeface="Verdana"/>
                <a:cs typeface="Verdana"/>
              </a:rPr>
              <a:t>i</a:t>
            </a:r>
            <a:r>
              <a:rPr sz="2600" spc="-60" dirty="0">
                <a:solidFill>
                  <a:srgbClr val="EFEBDF"/>
                </a:solidFill>
                <a:latin typeface="Verdana"/>
                <a:cs typeface="Verdana"/>
              </a:rPr>
              <a:t>o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57377" y="3389363"/>
            <a:ext cx="21736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5" dirty="0">
                <a:solidFill>
                  <a:srgbClr val="EFEBDF"/>
                </a:solidFill>
                <a:latin typeface="Trebuchet MS"/>
                <a:cs typeface="Trebuchet MS"/>
              </a:rPr>
              <a:t>Introducing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8880506"/>
            <a:ext cx="26860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60" dirty="0">
                <a:solidFill>
                  <a:srgbClr val="EFEBDF"/>
                </a:solidFill>
                <a:latin typeface="Arial MT"/>
                <a:cs typeface="Arial MT"/>
              </a:rPr>
              <a:t>VIT</a:t>
            </a:r>
            <a:r>
              <a:rPr sz="2200" spc="-50" dirty="0">
                <a:solidFill>
                  <a:srgbClr val="EFEBDF"/>
                </a:solidFill>
                <a:latin typeface="Arial MT"/>
                <a:cs typeface="Arial MT"/>
              </a:rPr>
              <a:t> Bhopal </a:t>
            </a:r>
            <a:r>
              <a:rPr sz="2200" spc="-15" dirty="0">
                <a:solidFill>
                  <a:srgbClr val="EFEBDF"/>
                </a:solidFill>
                <a:latin typeface="Arial MT"/>
                <a:cs typeface="Arial MT"/>
              </a:rPr>
              <a:t>University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79563" y="8880506"/>
            <a:ext cx="16929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0" dirty="0">
                <a:solidFill>
                  <a:srgbClr val="EFEBDF"/>
                </a:solidFill>
                <a:latin typeface="Arial MT"/>
                <a:cs typeface="Arial MT"/>
              </a:rPr>
              <a:t>Page</a:t>
            </a:r>
            <a:r>
              <a:rPr sz="2200" spc="-65" dirty="0">
                <a:solidFill>
                  <a:srgbClr val="EFEBDF"/>
                </a:solidFill>
                <a:latin typeface="Arial MT"/>
                <a:cs typeface="Arial MT"/>
              </a:rPr>
              <a:t> </a:t>
            </a:r>
            <a:r>
              <a:rPr sz="2200" spc="15" dirty="0">
                <a:solidFill>
                  <a:srgbClr val="EFEBDF"/>
                </a:solidFill>
                <a:latin typeface="Arial MT"/>
                <a:cs typeface="Arial MT"/>
              </a:rPr>
              <a:t>02</a:t>
            </a:r>
            <a:r>
              <a:rPr sz="2200" spc="-65" dirty="0">
                <a:solidFill>
                  <a:srgbClr val="EFEBDF"/>
                </a:solidFill>
                <a:latin typeface="Arial MT"/>
                <a:cs typeface="Arial MT"/>
              </a:rPr>
              <a:t> </a:t>
            </a:r>
            <a:r>
              <a:rPr sz="2200" spc="135" dirty="0">
                <a:solidFill>
                  <a:srgbClr val="EFEBDF"/>
                </a:solidFill>
                <a:latin typeface="Arial MT"/>
                <a:cs typeface="Arial MT"/>
              </a:rPr>
              <a:t>0f</a:t>
            </a:r>
            <a:r>
              <a:rPr sz="2200" spc="-65" dirty="0">
                <a:solidFill>
                  <a:srgbClr val="EFEBDF"/>
                </a:solidFill>
                <a:latin typeface="Arial MT"/>
                <a:cs typeface="Arial MT"/>
              </a:rPr>
              <a:t> </a:t>
            </a:r>
            <a:r>
              <a:rPr sz="2200" spc="-305" dirty="0">
                <a:solidFill>
                  <a:srgbClr val="EFEBDF"/>
                </a:solidFill>
                <a:latin typeface="Arial MT"/>
                <a:cs typeface="Arial MT"/>
              </a:rPr>
              <a:t>1</a:t>
            </a:r>
            <a:r>
              <a:rPr lang="en-IN" sz="2200" spc="-305" dirty="0">
                <a:solidFill>
                  <a:srgbClr val="EFEBDF"/>
                </a:solidFill>
                <a:latin typeface="Arial MT"/>
                <a:cs typeface="Arial MT"/>
              </a:rPr>
              <a:t>3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83758" y="984281"/>
            <a:ext cx="15881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200" spc="-85" dirty="0">
                <a:solidFill>
                  <a:srgbClr val="EFEBDF"/>
                </a:solidFill>
                <a:latin typeface="Arial MT"/>
                <a:cs typeface="Arial MT"/>
              </a:rPr>
              <a:t>20BCE10060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78007" y="4816824"/>
            <a:ext cx="12390793" cy="10599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800" i="1" spc="-190" dirty="0">
                <a:solidFill>
                  <a:srgbClr val="EFEBDF"/>
                </a:solidFill>
                <a:latin typeface="Georgia"/>
                <a:cs typeface="Georgia"/>
              </a:rPr>
              <a:t>Hey</a:t>
            </a:r>
            <a:r>
              <a:rPr sz="6800" i="1" spc="135" dirty="0">
                <a:solidFill>
                  <a:srgbClr val="EFEBDF"/>
                </a:solidFill>
                <a:latin typeface="Georgia"/>
                <a:cs typeface="Georgia"/>
              </a:rPr>
              <a:t> </a:t>
            </a:r>
            <a:r>
              <a:rPr sz="6800" i="1" spc="35" dirty="0">
                <a:solidFill>
                  <a:srgbClr val="EFEBDF"/>
                </a:solidFill>
                <a:latin typeface="Georgia"/>
                <a:cs typeface="Georgia"/>
              </a:rPr>
              <a:t>there</a:t>
            </a:r>
            <a:r>
              <a:rPr sz="6800" i="1" spc="140" dirty="0">
                <a:solidFill>
                  <a:srgbClr val="EFEBDF"/>
                </a:solidFill>
                <a:latin typeface="Georgia"/>
                <a:cs typeface="Georgia"/>
              </a:rPr>
              <a:t> </a:t>
            </a:r>
            <a:r>
              <a:rPr sz="6800" i="1" spc="-225" dirty="0">
                <a:solidFill>
                  <a:srgbClr val="EFEBDF"/>
                </a:solidFill>
                <a:latin typeface="Georgia"/>
                <a:cs typeface="Georgia"/>
              </a:rPr>
              <a:t>,</a:t>
            </a:r>
            <a:r>
              <a:rPr sz="6800" i="1" spc="140" dirty="0">
                <a:solidFill>
                  <a:srgbClr val="EFEBDF"/>
                </a:solidFill>
                <a:latin typeface="Georgia"/>
                <a:cs typeface="Georgia"/>
              </a:rPr>
              <a:t> </a:t>
            </a:r>
            <a:r>
              <a:rPr sz="6800" i="1" spc="-385" dirty="0">
                <a:solidFill>
                  <a:srgbClr val="EFEBDF"/>
                </a:solidFill>
                <a:latin typeface="Georgia"/>
                <a:cs typeface="Georgia"/>
              </a:rPr>
              <a:t>I</a:t>
            </a:r>
            <a:r>
              <a:rPr sz="6800" i="1" spc="140" dirty="0">
                <a:solidFill>
                  <a:srgbClr val="EFEBDF"/>
                </a:solidFill>
                <a:latin typeface="Georgia"/>
                <a:cs typeface="Georgia"/>
              </a:rPr>
              <a:t> </a:t>
            </a:r>
            <a:r>
              <a:rPr sz="6800" i="1" spc="-95" dirty="0">
                <a:solidFill>
                  <a:srgbClr val="EFEBDF"/>
                </a:solidFill>
                <a:latin typeface="Georgia"/>
                <a:cs typeface="Georgia"/>
              </a:rPr>
              <a:t>am</a:t>
            </a:r>
            <a:r>
              <a:rPr sz="6800" i="1" spc="140" dirty="0">
                <a:solidFill>
                  <a:srgbClr val="EFEBDF"/>
                </a:solidFill>
                <a:latin typeface="Georgia"/>
                <a:cs typeface="Georgia"/>
              </a:rPr>
              <a:t> </a:t>
            </a:r>
            <a:r>
              <a:rPr lang="en-US" sz="6800" i="1" spc="-130" dirty="0" smtClean="0">
                <a:solidFill>
                  <a:srgbClr val="EFEBDF"/>
                </a:solidFill>
                <a:latin typeface="Georgia"/>
                <a:cs typeface="Georgia"/>
              </a:rPr>
              <a:t>Neelesh Shukla</a:t>
            </a:r>
            <a:r>
              <a:rPr sz="6800" i="1" spc="-405" dirty="0" smtClean="0">
                <a:solidFill>
                  <a:srgbClr val="EFEBDF"/>
                </a:solidFill>
                <a:latin typeface="Georgia"/>
                <a:cs typeface="Georgia"/>
              </a:rPr>
              <a:t>!</a:t>
            </a:r>
            <a:endParaRPr sz="6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8100"/>
            <a:ext cx="9327515" cy="10287000"/>
          </a:xfrm>
          <a:custGeom>
            <a:avLst/>
            <a:gdLst/>
            <a:ahLst/>
            <a:cxnLst/>
            <a:rect l="l" t="t" r="r" b="b"/>
            <a:pathLst>
              <a:path w="9327515" h="10287000">
                <a:moveTo>
                  <a:pt x="9327240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9327240" y="0"/>
                </a:lnTo>
                <a:lnTo>
                  <a:pt x="9327240" y="10286999"/>
                </a:lnTo>
                <a:close/>
              </a:path>
            </a:pathLst>
          </a:custGeom>
          <a:solidFill>
            <a:srgbClr val="2F3B2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19857" y="2199940"/>
            <a:ext cx="4114799" cy="41147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6000" y="966535"/>
            <a:ext cx="24244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0" dirty="0">
                <a:solidFill>
                  <a:srgbClr val="EFEBDF"/>
                </a:solidFill>
                <a:latin typeface="Trebuchet MS"/>
                <a:cs typeface="Trebuchet MS"/>
              </a:rPr>
              <a:t>Digital</a:t>
            </a:r>
            <a:r>
              <a:rPr sz="2600" spc="-135" dirty="0">
                <a:solidFill>
                  <a:srgbClr val="EFEBDF"/>
                </a:solidFill>
                <a:latin typeface="Trebuchet MS"/>
                <a:cs typeface="Trebuchet MS"/>
              </a:rPr>
              <a:t> </a:t>
            </a:r>
            <a:r>
              <a:rPr sz="2600" spc="35" dirty="0">
                <a:solidFill>
                  <a:srgbClr val="EFEBDF"/>
                </a:solidFill>
                <a:latin typeface="Trebuchet MS"/>
                <a:cs typeface="Trebuchet MS"/>
              </a:rPr>
              <a:t>Portfolio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97274" y="8880506"/>
            <a:ext cx="167513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0" dirty="0">
                <a:solidFill>
                  <a:srgbClr val="2F3B2E"/>
                </a:solidFill>
                <a:latin typeface="Arial MT"/>
                <a:cs typeface="Arial MT"/>
              </a:rPr>
              <a:t>Page</a:t>
            </a:r>
            <a:r>
              <a:rPr sz="2200" spc="-65" dirty="0">
                <a:solidFill>
                  <a:srgbClr val="2F3B2E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solidFill>
                  <a:srgbClr val="2F3B2E"/>
                </a:solidFill>
                <a:latin typeface="Arial MT"/>
                <a:cs typeface="Arial MT"/>
              </a:rPr>
              <a:t>03</a:t>
            </a:r>
            <a:r>
              <a:rPr sz="2200" spc="-65" dirty="0">
                <a:solidFill>
                  <a:srgbClr val="2F3B2E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2F3B2E"/>
                </a:solidFill>
                <a:latin typeface="Arial MT"/>
                <a:cs typeface="Arial MT"/>
              </a:rPr>
              <a:t>of</a:t>
            </a:r>
            <a:r>
              <a:rPr sz="2200" spc="-65" dirty="0">
                <a:solidFill>
                  <a:srgbClr val="2F3B2E"/>
                </a:solidFill>
                <a:latin typeface="Arial MT"/>
                <a:cs typeface="Arial MT"/>
              </a:rPr>
              <a:t> </a:t>
            </a:r>
            <a:r>
              <a:rPr sz="2200" spc="-305" dirty="0">
                <a:solidFill>
                  <a:srgbClr val="2F3B2E"/>
                </a:solidFill>
                <a:latin typeface="Arial MT"/>
                <a:cs typeface="Arial MT"/>
              </a:rPr>
              <a:t>1</a:t>
            </a:r>
            <a:r>
              <a:rPr lang="en-IN" sz="2200" spc="-305" dirty="0">
                <a:solidFill>
                  <a:srgbClr val="2F3B2E"/>
                </a:solidFill>
                <a:latin typeface="Arial MT"/>
                <a:cs typeface="Arial MT"/>
              </a:rPr>
              <a:t>3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95204" y="1929123"/>
            <a:ext cx="4826635" cy="133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600" spc="229" dirty="0">
                <a:solidFill>
                  <a:srgbClr val="EFEBDF"/>
                </a:solidFill>
                <a:latin typeface="Trebuchet MS"/>
                <a:cs typeface="Trebuchet MS"/>
              </a:rPr>
              <a:t>About</a:t>
            </a:r>
            <a:r>
              <a:rPr sz="8600" spc="-370" dirty="0">
                <a:solidFill>
                  <a:srgbClr val="EFEBDF"/>
                </a:solidFill>
                <a:latin typeface="Trebuchet MS"/>
                <a:cs typeface="Trebuchet MS"/>
              </a:rPr>
              <a:t> </a:t>
            </a:r>
            <a:r>
              <a:rPr sz="8600" spc="465" dirty="0">
                <a:solidFill>
                  <a:srgbClr val="EFEBDF"/>
                </a:solidFill>
                <a:latin typeface="Trebuchet MS"/>
                <a:cs typeface="Trebuchet MS"/>
              </a:rPr>
              <a:t>Me</a:t>
            </a:r>
            <a:endParaRPr sz="8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5204" y="3624098"/>
            <a:ext cx="7924800" cy="68210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7500"/>
              </a:lnSpc>
              <a:spcBef>
                <a:spcPts val="100"/>
              </a:spcBef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I'm currently in my fourth year at VIT Bhopal University, majoring in Computer Science and Engineering. My academic journey is marked by a keen focus on Java programming </a:t>
            </a:r>
            <a:r>
              <a:rPr lang="en-US" sz="2800" b="0" i="0" dirty="0" smtClean="0">
                <a:solidFill>
                  <a:srgbClr val="D1D5DB"/>
                </a:solidFill>
                <a:effectLst/>
                <a:latin typeface="Söhne"/>
              </a:rPr>
              <a:t>,Python and working on Data </a:t>
            </a:r>
            <a:r>
              <a:rPr lang="en-US" sz="2800" b="0" i="0" dirty="0" err="1" smtClean="0">
                <a:solidFill>
                  <a:srgbClr val="D1D5DB"/>
                </a:solidFill>
                <a:effectLst/>
                <a:latin typeface="Söhne"/>
              </a:rPr>
              <a:t>Anlaysis</a:t>
            </a:r>
            <a:r>
              <a:rPr lang="en-US" sz="2800" b="0" i="0" dirty="0" smtClean="0">
                <a:solidFill>
                  <a:srgbClr val="D1D5DB"/>
                </a:solidFill>
                <a:effectLst/>
                <a:latin typeface="Söhne"/>
              </a:rPr>
              <a:t> where 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I explore the intersection of code and creativity. Beyond this, my interests in art, as drawing has become a hobby. Additionally, I find solace in the great outdoors, with hiking and camping being a favorite pastime.</a:t>
            </a:r>
            <a:endParaRPr sz="25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47058" y="6743700"/>
            <a:ext cx="5326615" cy="183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900" spc="-135" dirty="0" smtClean="0">
                <a:solidFill>
                  <a:srgbClr val="2F3B2E"/>
                </a:solidFill>
                <a:latin typeface="Times New Roman"/>
                <a:cs typeface="Times New Roman"/>
              </a:rPr>
              <a:t>Java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900" spc="-135" dirty="0" smtClean="0">
                <a:solidFill>
                  <a:srgbClr val="2F3B2E"/>
                </a:solidFill>
                <a:latin typeface="Times New Roman"/>
                <a:cs typeface="Times New Roman"/>
              </a:rPr>
              <a:t>Python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900" spc="-135" dirty="0" smtClean="0">
                <a:solidFill>
                  <a:srgbClr val="2F3B2E"/>
                </a:solidFill>
                <a:latin typeface="Times New Roman"/>
                <a:cs typeface="Times New Roman"/>
              </a:rPr>
              <a:t>MYSQL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sz="2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5882" y="4236053"/>
            <a:ext cx="15962630" cy="4960620"/>
            <a:chOff x="2325882" y="4236053"/>
            <a:chExt cx="15962630" cy="4960620"/>
          </a:xfrm>
        </p:grpSpPr>
        <p:sp>
          <p:nvSpPr>
            <p:cNvPr id="3" name="object 3"/>
            <p:cNvSpPr/>
            <p:nvPr/>
          </p:nvSpPr>
          <p:spPr>
            <a:xfrm>
              <a:off x="2325882" y="4236053"/>
              <a:ext cx="15948025" cy="4960620"/>
            </a:xfrm>
            <a:custGeom>
              <a:avLst/>
              <a:gdLst/>
              <a:ahLst/>
              <a:cxnLst/>
              <a:rect l="l" t="t" r="r" b="b"/>
              <a:pathLst>
                <a:path w="15948025" h="4960620">
                  <a:moveTo>
                    <a:pt x="15947760" y="4960236"/>
                  </a:moveTo>
                  <a:lnTo>
                    <a:pt x="0" y="4960236"/>
                  </a:lnTo>
                  <a:lnTo>
                    <a:pt x="0" y="0"/>
                  </a:lnTo>
                  <a:lnTo>
                    <a:pt x="15947760" y="0"/>
                  </a:lnTo>
                  <a:lnTo>
                    <a:pt x="15947760" y="4960236"/>
                  </a:lnTo>
                  <a:close/>
                </a:path>
              </a:pathLst>
            </a:custGeom>
            <a:solidFill>
              <a:srgbClr val="2F3B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89923" y="5234642"/>
              <a:ext cx="10908665" cy="0"/>
            </a:xfrm>
            <a:custGeom>
              <a:avLst/>
              <a:gdLst/>
              <a:ahLst/>
              <a:cxnLst/>
              <a:rect l="l" t="t" r="r" b="b"/>
              <a:pathLst>
                <a:path w="10908665">
                  <a:moveTo>
                    <a:pt x="0" y="0"/>
                  </a:moveTo>
                  <a:lnTo>
                    <a:pt x="10908431" y="0"/>
                  </a:lnTo>
                </a:path>
              </a:pathLst>
            </a:custGeom>
            <a:ln w="28574">
              <a:solidFill>
                <a:srgbClr val="EFEBD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4355" y="5015267"/>
              <a:ext cx="11495405" cy="415290"/>
            </a:xfrm>
            <a:custGeom>
              <a:avLst/>
              <a:gdLst/>
              <a:ahLst/>
              <a:cxnLst/>
              <a:rect l="l" t="t" r="r" b="b"/>
              <a:pathLst>
                <a:path w="11495405" h="415289">
                  <a:moveTo>
                    <a:pt x="391121" y="195567"/>
                  </a:moveTo>
                  <a:lnTo>
                    <a:pt x="385953" y="150723"/>
                  </a:lnTo>
                  <a:lnTo>
                    <a:pt x="371246" y="109562"/>
                  </a:lnTo>
                  <a:lnTo>
                    <a:pt x="348157" y="73253"/>
                  </a:lnTo>
                  <a:lnTo>
                    <a:pt x="317881" y="42964"/>
                  </a:lnTo>
                  <a:lnTo>
                    <a:pt x="281559" y="19888"/>
                  </a:lnTo>
                  <a:lnTo>
                    <a:pt x="240398" y="5168"/>
                  </a:lnTo>
                  <a:lnTo>
                    <a:pt x="195567" y="0"/>
                  </a:lnTo>
                  <a:lnTo>
                    <a:pt x="150723" y="5168"/>
                  </a:lnTo>
                  <a:lnTo>
                    <a:pt x="109562" y="19888"/>
                  </a:lnTo>
                  <a:lnTo>
                    <a:pt x="73253" y="42964"/>
                  </a:lnTo>
                  <a:lnTo>
                    <a:pt x="42964" y="73253"/>
                  </a:lnTo>
                  <a:lnTo>
                    <a:pt x="19875" y="109562"/>
                  </a:lnTo>
                  <a:lnTo>
                    <a:pt x="5168" y="150723"/>
                  </a:lnTo>
                  <a:lnTo>
                    <a:pt x="0" y="195567"/>
                  </a:lnTo>
                  <a:lnTo>
                    <a:pt x="5168" y="240411"/>
                  </a:lnTo>
                  <a:lnTo>
                    <a:pt x="19875" y="281571"/>
                  </a:lnTo>
                  <a:lnTo>
                    <a:pt x="42964" y="317881"/>
                  </a:lnTo>
                  <a:lnTo>
                    <a:pt x="73253" y="348170"/>
                  </a:lnTo>
                  <a:lnTo>
                    <a:pt x="109562" y="371246"/>
                  </a:lnTo>
                  <a:lnTo>
                    <a:pt x="150723" y="385965"/>
                  </a:lnTo>
                  <a:lnTo>
                    <a:pt x="195567" y="391121"/>
                  </a:lnTo>
                  <a:lnTo>
                    <a:pt x="240398" y="385965"/>
                  </a:lnTo>
                  <a:lnTo>
                    <a:pt x="281559" y="371246"/>
                  </a:lnTo>
                  <a:lnTo>
                    <a:pt x="317881" y="348170"/>
                  </a:lnTo>
                  <a:lnTo>
                    <a:pt x="348157" y="317881"/>
                  </a:lnTo>
                  <a:lnTo>
                    <a:pt x="371246" y="281571"/>
                  </a:lnTo>
                  <a:lnTo>
                    <a:pt x="385953" y="240411"/>
                  </a:lnTo>
                  <a:lnTo>
                    <a:pt x="391121" y="195567"/>
                  </a:lnTo>
                  <a:close/>
                </a:path>
                <a:path w="11495405" h="415289">
                  <a:moveTo>
                    <a:pt x="6195593" y="195567"/>
                  </a:moveTo>
                  <a:lnTo>
                    <a:pt x="6190437" y="150723"/>
                  </a:lnTo>
                  <a:lnTo>
                    <a:pt x="6175718" y="109562"/>
                  </a:lnTo>
                  <a:lnTo>
                    <a:pt x="6152642" y="73253"/>
                  </a:lnTo>
                  <a:lnTo>
                    <a:pt x="6122352" y="42964"/>
                  </a:lnTo>
                  <a:lnTo>
                    <a:pt x="6086043" y="19888"/>
                  </a:lnTo>
                  <a:lnTo>
                    <a:pt x="6044882" y="5168"/>
                  </a:lnTo>
                  <a:lnTo>
                    <a:pt x="6000039" y="0"/>
                  </a:lnTo>
                  <a:lnTo>
                    <a:pt x="5955195" y="5168"/>
                  </a:lnTo>
                  <a:lnTo>
                    <a:pt x="5914034" y="19888"/>
                  </a:lnTo>
                  <a:lnTo>
                    <a:pt x="5877725" y="42964"/>
                  </a:lnTo>
                  <a:lnTo>
                    <a:pt x="5847435" y="73253"/>
                  </a:lnTo>
                  <a:lnTo>
                    <a:pt x="5824359" y="109562"/>
                  </a:lnTo>
                  <a:lnTo>
                    <a:pt x="5809640" y="150723"/>
                  </a:lnTo>
                  <a:lnTo>
                    <a:pt x="5804484" y="195567"/>
                  </a:lnTo>
                  <a:lnTo>
                    <a:pt x="5809640" y="240411"/>
                  </a:lnTo>
                  <a:lnTo>
                    <a:pt x="5824359" y="281571"/>
                  </a:lnTo>
                  <a:lnTo>
                    <a:pt x="5847435" y="317881"/>
                  </a:lnTo>
                  <a:lnTo>
                    <a:pt x="5877725" y="348170"/>
                  </a:lnTo>
                  <a:lnTo>
                    <a:pt x="5914034" y="371246"/>
                  </a:lnTo>
                  <a:lnTo>
                    <a:pt x="5955195" y="385965"/>
                  </a:lnTo>
                  <a:lnTo>
                    <a:pt x="6000039" y="391121"/>
                  </a:lnTo>
                  <a:lnTo>
                    <a:pt x="6044882" y="385965"/>
                  </a:lnTo>
                  <a:lnTo>
                    <a:pt x="6086043" y="371246"/>
                  </a:lnTo>
                  <a:lnTo>
                    <a:pt x="6122352" y="348170"/>
                  </a:lnTo>
                  <a:lnTo>
                    <a:pt x="6152642" y="317881"/>
                  </a:lnTo>
                  <a:lnTo>
                    <a:pt x="6175718" y="281571"/>
                  </a:lnTo>
                  <a:lnTo>
                    <a:pt x="6190437" y="240411"/>
                  </a:lnTo>
                  <a:lnTo>
                    <a:pt x="6195593" y="195567"/>
                  </a:lnTo>
                  <a:close/>
                </a:path>
                <a:path w="11495405" h="415289">
                  <a:moveTo>
                    <a:pt x="11495113" y="219379"/>
                  </a:moveTo>
                  <a:lnTo>
                    <a:pt x="11489957" y="174536"/>
                  </a:lnTo>
                  <a:lnTo>
                    <a:pt x="11475237" y="133375"/>
                  </a:lnTo>
                  <a:lnTo>
                    <a:pt x="11452149" y="97066"/>
                  </a:lnTo>
                  <a:lnTo>
                    <a:pt x="11421872" y="66776"/>
                  </a:lnTo>
                  <a:lnTo>
                    <a:pt x="11385563" y="43700"/>
                  </a:lnTo>
                  <a:lnTo>
                    <a:pt x="11344402" y="28981"/>
                  </a:lnTo>
                  <a:lnTo>
                    <a:pt x="11299558" y="23812"/>
                  </a:lnTo>
                  <a:lnTo>
                    <a:pt x="11254715" y="28981"/>
                  </a:lnTo>
                  <a:lnTo>
                    <a:pt x="11213554" y="43700"/>
                  </a:lnTo>
                  <a:lnTo>
                    <a:pt x="11177245" y="66776"/>
                  </a:lnTo>
                  <a:lnTo>
                    <a:pt x="11146955" y="97066"/>
                  </a:lnTo>
                  <a:lnTo>
                    <a:pt x="11123867" y="133375"/>
                  </a:lnTo>
                  <a:lnTo>
                    <a:pt x="11109160" y="174536"/>
                  </a:lnTo>
                  <a:lnTo>
                    <a:pt x="11103991" y="219367"/>
                  </a:lnTo>
                  <a:lnTo>
                    <a:pt x="11109160" y="264223"/>
                  </a:lnTo>
                  <a:lnTo>
                    <a:pt x="11123867" y="305384"/>
                  </a:lnTo>
                  <a:lnTo>
                    <a:pt x="11146955" y="341693"/>
                  </a:lnTo>
                  <a:lnTo>
                    <a:pt x="11177245" y="371983"/>
                  </a:lnTo>
                  <a:lnTo>
                    <a:pt x="11213554" y="395058"/>
                  </a:lnTo>
                  <a:lnTo>
                    <a:pt x="11254715" y="409778"/>
                  </a:lnTo>
                  <a:lnTo>
                    <a:pt x="11299558" y="414934"/>
                  </a:lnTo>
                  <a:lnTo>
                    <a:pt x="11344402" y="409778"/>
                  </a:lnTo>
                  <a:lnTo>
                    <a:pt x="11385563" y="395058"/>
                  </a:lnTo>
                  <a:lnTo>
                    <a:pt x="11421872" y="371983"/>
                  </a:lnTo>
                  <a:lnTo>
                    <a:pt x="11452149" y="341693"/>
                  </a:lnTo>
                  <a:lnTo>
                    <a:pt x="11475237" y="305384"/>
                  </a:lnTo>
                  <a:lnTo>
                    <a:pt x="11489957" y="264223"/>
                  </a:lnTo>
                  <a:lnTo>
                    <a:pt x="11495113" y="219379"/>
                  </a:lnTo>
                  <a:close/>
                </a:path>
              </a:pathLst>
            </a:custGeom>
            <a:solidFill>
              <a:srgbClr val="EFEB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393916" y="5210829"/>
              <a:ext cx="3857625" cy="0"/>
            </a:xfrm>
            <a:custGeom>
              <a:avLst/>
              <a:gdLst/>
              <a:ahLst/>
              <a:cxnLst/>
              <a:rect l="l" t="t" r="r" b="b"/>
              <a:pathLst>
                <a:path w="3857625">
                  <a:moveTo>
                    <a:pt x="0" y="0"/>
                  </a:moveTo>
                  <a:lnTo>
                    <a:pt x="3857624" y="0"/>
                  </a:lnTo>
                </a:path>
              </a:pathLst>
            </a:custGeom>
            <a:ln w="28574">
              <a:solidFill>
                <a:srgbClr val="EFEBD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280116" y="5196542"/>
              <a:ext cx="8255" cy="28575"/>
            </a:xfrm>
            <a:custGeom>
              <a:avLst/>
              <a:gdLst/>
              <a:ahLst/>
              <a:cxnLst/>
              <a:rect l="l" t="t" r="r" b="b"/>
              <a:pathLst>
                <a:path w="8255" h="28575">
                  <a:moveTo>
                    <a:pt x="7883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7883" y="0"/>
                  </a:lnTo>
                  <a:lnTo>
                    <a:pt x="7883" y="28574"/>
                  </a:lnTo>
                  <a:close/>
                </a:path>
              </a:pathLst>
            </a:custGeom>
            <a:solidFill>
              <a:srgbClr val="EFEB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92182" y="1778001"/>
            <a:ext cx="2200274" cy="23240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081663" y="4266165"/>
            <a:ext cx="7950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85" dirty="0" smtClean="0">
                <a:solidFill>
                  <a:srgbClr val="EFEBDF"/>
                </a:solidFill>
                <a:latin typeface="Times New Roman"/>
                <a:cs typeface="Times New Roman"/>
              </a:rPr>
              <a:t>2</a:t>
            </a:r>
            <a:r>
              <a:rPr sz="3300" spc="105" dirty="0" smtClean="0">
                <a:solidFill>
                  <a:srgbClr val="EFEBDF"/>
                </a:solidFill>
                <a:latin typeface="Times New Roman"/>
                <a:cs typeface="Times New Roman"/>
              </a:rPr>
              <a:t>0</a:t>
            </a:r>
            <a:r>
              <a:rPr sz="3300" spc="-525" dirty="0" smtClean="0">
                <a:solidFill>
                  <a:srgbClr val="EFEBDF"/>
                </a:solidFill>
                <a:latin typeface="Times New Roman"/>
                <a:cs typeface="Times New Roman"/>
              </a:rPr>
              <a:t>1</a:t>
            </a:r>
            <a:r>
              <a:rPr lang="en-US" sz="3300" spc="-50" dirty="0">
                <a:solidFill>
                  <a:srgbClr val="EFEBDF"/>
                </a:solidFill>
                <a:latin typeface="Times New Roman"/>
                <a:cs typeface="Times New Roman"/>
              </a:rPr>
              <a:t>7</a:t>
            </a:r>
            <a:endParaRPr sz="33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58317" y="4266165"/>
            <a:ext cx="8705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85" dirty="0" smtClean="0">
                <a:solidFill>
                  <a:srgbClr val="EFEBDF"/>
                </a:solidFill>
                <a:latin typeface="Times New Roman"/>
                <a:cs typeface="Times New Roman"/>
              </a:rPr>
              <a:t>2</a:t>
            </a:r>
            <a:r>
              <a:rPr sz="3300" spc="105" dirty="0" smtClean="0">
                <a:solidFill>
                  <a:srgbClr val="EFEBDF"/>
                </a:solidFill>
                <a:latin typeface="Times New Roman"/>
                <a:cs typeface="Times New Roman"/>
              </a:rPr>
              <a:t>0</a:t>
            </a:r>
            <a:r>
              <a:rPr lang="en-US" sz="3300" spc="-85" dirty="0" smtClean="0">
                <a:solidFill>
                  <a:srgbClr val="EFEBDF"/>
                </a:solidFill>
                <a:latin typeface="Times New Roman"/>
                <a:cs typeface="Times New Roman"/>
              </a:rPr>
              <a:t>19</a:t>
            </a:r>
            <a:endParaRPr sz="33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81663" y="5507976"/>
            <a:ext cx="3623937" cy="2125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8020">
              <a:lnSpc>
                <a:spcPct val="132200"/>
              </a:lnSpc>
              <a:spcBef>
                <a:spcPts val="100"/>
              </a:spcBef>
            </a:pPr>
            <a:r>
              <a:rPr sz="2600" spc="-5" dirty="0">
                <a:solidFill>
                  <a:srgbClr val="EFEBDF"/>
                </a:solidFill>
                <a:latin typeface="Arial MT"/>
                <a:cs typeface="Arial MT"/>
              </a:rPr>
              <a:t>H</a:t>
            </a:r>
            <a:r>
              <a:rPr sz="2600" spc="-40" dirty="0">
                <a:solidFill>
                  <a:srgbClr val="EFEBDF"/>
                </a:solidFill>
                <a:latin typeface="Arial MT"/>
                <a:cs typeface="Arial MT"/>
              </a:rPr>
              <a:t>i</a:t>
            </a:r>
            <a:r>
              <a:rPr sz="2600" spc="85" dirty="0">
                <a:solidFill>
                  <a:srgbClr val="EFEBDF"/>
                </a:solidFill>
                <a:latin typeface="Arial MT"/>
                <a:cs typeface="Arial MT"/>
              </a:rPr>
              <a:t>g</a:t>
            </a:r>
            <a:r>
              <a:rPr sz="2600" spc="-40" dirty="0">
                <a:solidFill>
                  <a:srgbClr val="EFEBDF"/>
                </a:solidFill>
                <a:latin typeface="Arial MT"/>
                <a:cs typeface="Arial MT"/>
              </a:rPr>
              <a:t>h</a:t>
            </a:r>
            <a:r>
              <a:rPr sz="2600" spc="-45" dirty="0">
                <a:solidFill>
                  <a:srgbClr val="EFEBDF"/>
                </a:solidFill>
                <a:latin typeface="Arial MT"/>
                <a:cs typeface="Arial MT"/>
              </a:rPr>
              <a:t> </a:t>
            </a:r>
            <a:r>
              <a:rPr sz="2600" spc="-235" dirty="0">
                <a:solidFill>
                  <a:srgbClr val="EFEBDF"/>
                </a:solidFill>
                <a:latin typeface="Arial MT"/>
                <a:cs typeface="Arial MT"/>
              </a:rPr>
              <a:t>S</a:t>
            </a:r>
            <a:r>
              <a:rPr sz="2600" spc="15" dirty="0">
                <a:solidFill>
                  <a:srgbClr val="EFEBDF"/>
                </a:solidFill>
                <a:latin typeface="Arial MT"/>
                <a:cs typeface="Arial MT"/>
              </a:rPr>
              <a:t>c</a:t>
            </a:r>
            <a:r>
              <a:rPr sz="2600" spc="-45" dirty="0">
                <a:solidFill>
                  <a:srgbClr val="EFEBDF"/>
                </a:solidFill>
                <a:latin typeface="Arial MT"/>
                <a:cs typeface="Arial MT"/>
              </a:rPr>
              <a:t>h</a:t>
            </a:r>
            <a:r>
              <a:rPr sz="2600" spc="-80" dirty="0">
                <a:solidFill>
                  <a:srgbClr val="EFEBDF"/>
                </a:solidFill>
                <a:latin typeface="Arial MT"/>
                <a:cs typeface="Arial MT"/>
              </a:rPr>
              <a:t>oo</a:t>
            </a:r>
            <a:r>
              <a:rPr sz="2600" spc="-30" dirty="0">
                <a:solidFill>
                  <a:srgbClr val="EFEBDF"/>
                </a:solidFill>
                <a:latin typeface="Arial MT"/>
                <a:cs typeface="Arial MT"/>
              </a:rPr>
              <a:t>l</a:t>
            </a:r>
            <a:r>
              <a:rPr sz="2600" spc="-45" dirty="0">
                <a:solidFill>
                  <a:srgbClr val="EFEBDF"/>
                </a:solidFill>
                <a:latin typeface="Arial MT"/>
                <a:cs typeface="Arial MT"/>
              </a:rPr>
              <a:t> </a:t>
            </a:r>
            <a:r>
              <a:rPr sz="2600" spc="-130" dirty="0">
                <a:solidFill>
                  <a:srgbClr val="EFEBDF"/>
                </a:solidFill>
                <a:latin typeface="Arial MT"/>
                <a:cs typeface="Arial MT"/>
              </a:rPr>
              <a:t>(</a:t>
            </a:r>
            <a:r>
              <a:rPr sz="2600" spc="-45" dirty="0">
                <a:solidFill>
                  <a:srgbClr val="EFEBDF"/>
                </a:solidFill>
                <a:latin typeface="Arial MT"/>
                <a:cs typeface="Arial MT"/>
              </a:rPr>
              <a:t> </a:t>
            </a:r>
            <a:r>
              <a:rPr sz="2600" spc="35" dirty="0">
                <a:solidFill>
                  <a:srgbClr val="EFEBDF"/>
                </a:solidFill>
                <a:latin typeface="Arial MT"/>
                <a:cs typeface="Arial MT"/>
              </a:rPr>
              <a:t>X</a:t>
            </a:r>
            <a:r>
              <a:rPr sz="2600" spc="160" dirty="0">
                <a:solidFill>
                  <a:srgbClr val="EFEBDF"/>
                </a:solidFill>
                <a:latin typeface="Arial MT"/>
                <a:cs typeface="Arial MT"/>
              </a:rPr>
              <a:t>t</a:t>
            </a:r>
            <a:r>
              <a:rPr sz="2600" spc="-40" dirty="0">
                <a:solidFill>
                  <a:srgbClr val="EFEBDF"/>
                </a:solidFill>
                <a:latin typeface="Arial MT"/>
                <a:cs typeface="Arial MT"/>
              </a:rPr>
              <a:t>h</a:t>
            </a:r>
            <a:r>
              <a:rPr sz="2600" spc="-45" dirty="0">
                <a:solidFill>
                  <a:srgbClr val="EFEBDF"/>
                </a:solidFill>
                <a:latin typeface="Arial MT"/>
                <a:cs typeface="Arial MT"/>
              </a:rPr>
              <a:t> </a:t>
            </a:r>
            <a:r>
              <a:rPr sz="2600" spc="-75" dirty="0">
                <a:solidFill>
                  <a:srgbClr val="EFEBDF"/>
                </a:solidFill>
                <a:latin typeface="Arial MT"/>
                <a:cs typeface="Arial MT"/>
              </a:rPr>
              <a:t>)  </a:t>
            </a:r>
            <a:r>
              <a:rPr lang="en-IN" sz="2600" spc="-90" dirty="0">
                <a:solidFill>
                  <a:srgbClr val="EFEBDF"/>
                </a:solidFill>
                <a:latin typeface="Arial MT"/>
                <a:cs typeface="Arial MT"/>
              </a:rPr>
              <a:t>CBSE</a:t>
            </a:r>
            <a:endParaRPr sz="2600" dirty="0">
              <a:latin typeface="Arial MT"/>
              <a:cs typeface="Arial MT"/>
            </a:endParaRPr>
          </a:p>
          <a:p>
            <a:pPr marL="12700" marR="5080">
              <a:lnSpc>
                <a:spcPct val="132200"/>
              </a:lnSpc>
            </a:pPr>
            <a:r>
              <a:rPr lang="en-IN" sz="2600" spc="-60" dirty="0">
                <a:solidFill>
                  <a:srgbClr val="EFEBDF"/>
                </a:solidFill>
                <a:latin typeface="Arial MT"/>
                <a:cs typeface="Arial MT"/>
              </a:rPr>
              <a:t>Blue Bells Public  School</a:t>
            </a:r>
          </a:p>
          <a:p>
            <a:pPr marL="12700" marR="5080">
              <a:lnSpc>
                <a:spcPct val="132200"/>
              </a:lnSpc>
            </a:pPr>
            <a:r>
              <a:rPr lang="en-US" sz="2600" spc="-60" dirty="0">
                <a:solidFill>
                  <a:srgbClr val="EFEBDF"/>
                </a:solidFill>
                <a:latin typeface="Arial MT"/>
                <a:cs typeface="Arial MT"/>
              </a:rPr>
              <a:t>Percentage: </a:t>
            </a:r>
            <a:r>
              <a:rPr lang="en-US" sz="2600" spc="-60" dirty="0" smtClean="0">
                <a:solidFill>
                  <a:srgbClr val="EFEBDF"/>
                </a:solidFill>
                <a:latin typeface="Arial MT"/>
                <a:cs typeface="Arial MT"/>
              </a:rPr>
              <a:t>79.83</a:t>
            </a:r>
            <a:endParaRPr lang="en-IN" sz="2600" spc="-60" dirty="0">
              <a:solidFill>
                <a:srgbClr val="EFEBDF"/>
              </a:solidFill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91401" y="5507976"/>
            <a:ext cx="4724400" cy="15972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5430">
              <a:lnSpc>
                <a:spcPct val="132200"/>
              </a:lnSpc>
              <a:spcBef>
                <a:spcPts val="100"/>
              </a:spcBef>
            </a:pPr>
            <a:r>
              <a:rPr sz="2600" spc="290" dirty="0">
                <a:solidFill>
                  <a:srgbClr val="EFEBDF"/>
                </a:solidFill>
                <a:latin typeface="Arial MT"/>
                <a:cs typeface="Arial MT"/>
              </a:rPr>
              <a:t>I</a:t>
            </a:r>
            <a:r>
              <a:rPr sz="2600" spc="-65" dirty="0">
                <a:solidFill>
                  <a:srgbClr val="EFEBDF"/>
                </a:solidFill>
                <a:latin typeface="Arial MT"/>
                <a:cs typeface="Arial MT"/>
              </a:rPr>
              <a:t>n</a:t>
            </a:r>
            <a:r>
              <a:rPr sz="2600" spc="160" dirty="0">
                <a:solidFill>
                  <a:srgbClr val="EFEBDF"/>
                </a:solidFill>
                <a:latin typeface="Arial MT"/>
                <a:cs typeface="Arial MT"/>
              </a:rPr>
              <a:t>t</a:t>
            </a:r>
            <a:r>
              <a:rPr sz="2600" spc="-75" dirty="0">
                <a:solidFill>
                  <a:srgbClr val="EFEBDF"/>
                </a:solidFill>
                <a:latin typeface="Arial MT"/>
                <a:cs typeface="Arial MT"/>
              </a:rPr>
              <a:t>e</a:t>
            </a:r>
            <a:r>
              <a:rPr sz="2600" spc="110" dirty="0">
                <a:solidFill>
                  <a:srgbClr val="EFEBDF"/>
                </a:solidFill>
                <a:latin typeface="Arial MT"/>
                <a:cs typeface="Arial MT"/>
              </a:rPr>
              <a:t>r</a:t>
            </a:r>
            <a:r>
              <a:rPr sz="2600" spc="-254" dirty="0">
                <a:solidFill>
                  <a:srgbClr val="EFEBDF"/>
                </a:solidFill>
                <a:latin typeface="Arial MT"/>
                <a:cs typeface="Arial MT"/>
              </a:rPr>
              <a:t>m</a:t>
            </a:r>
            <a:r>
              <a:rPr sz="2600" spc="-75" dirty="0">
                <a:solidFill>
                  <a:srgbClr val="EFEBDF"/>
                </a:solidFill>
                <a:latin typeface="Arial MT"/>
                <a:cs typeface="Arial MT"/>
              </a:rPr>
              <a:t>e</a:t>
            </a:r>
            <a:r>
              <a:rPr sz="2600" spc="50" dirty="0">
                <a:solidFill>
                  <a:srgbClr val="EFEBDF"/>
                </a:solidFill>
                <a:latin typeface="Arial MT"/>
                <a:cs typeface="Arial MT"/>
              </a:rPr>
              <a:t>d</a:t>
            </a:r>
            <a:r>
              <a:rPr sz="2600" spc="-40" dirty="0">
                <a:solidFill>
                  <a:srgbClr val="EFEBDF"/>
                </a:solidFill>
                <a:latin typeface="Arial MT"/>
                <a:cs typeface="Arial MT"/>
              </a:rPr>
              <a:t>i</a:t>
            </a:r>
            <a:r>
              <a:rPr sz="2600" spc="-15" dirty="0">
                <a:solidFill>
                  <a:srgbClr val="EFEBDF"/>
                </a:solidFill>
                <a:latin typeface="Arial MT"/>
                <a:cs typeface="Arial MT"/>
              </a:rPr>
              <a:t>a</a:t>
            </a:r>
            <a:r>
              <a:rPr sz="2600" spc="160" dirty="0">
                <a:solidFill>
                  <a:srgbClr val="EFEBDF"/>
                </a:solidFill>
                <a:latin typeface="Arial MT"/>
                <a:cs typeface="Arial MT"/>
              </a:rPr>
              <a:t>t</a:t>
            </a:r>
            <a:r>
              <a:rPr sz="2600" spc="-70" dirty="0">
                <a:solidFill>
                  <a:srgbClr val="EFEBDF"/>
                </a:solidFill>
                <a:latin typeface="Arial MT"/>
                <a:cs typeface="Arial MT"/>
              </a:rPr>
              <a:t>e</a:t>
            </a:r>
            <a:r>
              <a:rPr sz="2600" spc="-45" dirty="0">
                <a:solidFill>
                  <a:srgbClr val="EFEBDF"/>
                </a:solidFill>
                <a:latin typeface="Arial MT"/>
                <a:cs typeface="Arial MT"/>
              </a:rPr>
              <a:t> </a:t>
            </a:r>
            <a:r>
              <a:rPr sz="2600" spc="-130" dirty="0">
                <a:solidFill>
                  <a:srgbClr val="EFEBDF"/>
                </a:solidFill>
                <a:latin typeface="Arial MT"/>
                <a:cs typeface="Arial MT"/>
              </a:rPr>
              <a:t>(</a:t>
            </a:r>
            <a:r>
              <a:rPr sz="2600" spc="-45" dirty="0">
                <a:solidFill>
                  <a:srgbClr val="EFEBDF"/>
                </a:solidFill>
                <a:latin typeface="Arial MT"/>
                <a:cs typeface="Arial MT"/>
              </a:rPr>
              <a:t> </a:t>
            </a:r>
            <a:r>
              <a:rPr sz="2600" spc="35" dirty="0">
                <a:solidFill>
                  <a:srgbClr val="EFEBDF"/>
                </a:solidFill>
                <a:latin typeface="Arial MT"/>
                <a:cs typeface="Arial MT"/>
              </a:rPr>
              <a:t>X</a:t>
            </a:r>
            <a:r>
              <a:rPr sz="2600" spc="290" dirty="0">
                <a:solidFill>
                  <a:srgbClr val="EFEBDF"/>
                </a:solidFill>
                <a:latin typeface="Arial MT"/>
                <a:cs typeface="Arial MT"/>
              </a:rPr>
              <a:t>II</a:t>
            </a:r>
            <a:r>
              <a:rPr sz="2600" spc="160" dirty="0">
                <a:solidFill>
                  <a:srgbClr val="EFEBDF"/>
                </a:solidFill>
                <a:latin typeface="Arial MT"/>
                <a:cs typeface="Arial MT"/>
              </a:rPr>
              <a:t>t</a:t>
            </a:r>
            <a:r>
              <a:rPr sz="2600" spc="-40" dirty="0">
                <a:solidFill>
                  <a:srgbClr val="EFEBDF"/>
                </a:solidFill>
                <a:latin typeface="Arial MT"/>
                <a:cs typeface="Arial MT"/>
              </a:rPr>
              <a:t>h</a:t>
            </a:r>
            <a:r>
              <a:rPr sz="2600" spc="-45" dirty="0">
                <a:solidFill>
                  <a:srgbClr val="EFEBDF"/>
                </a:solidFill>
                <a:latin typeface="Arial MT"/>
                <a:cs typeface="Arial MT"/>
              </a:rPr>
              <a:t> </a:t>
            </a:r>
            <a:r>
              <a:rPr sz="2600" spc="-75" dirty="0">
                <a:solidFill>
                  <a:srgbClr val="EFEBDF"/>
                </a:solidFill>
                <a:latin typeface="Arial MT"/>
                <a:cs typeface="Arial MT"/>
              </a:rPr>
              <a:t>)  </a:t>
            </a:r>
            <a:r>
              <a:rPr lang="en-US" sz="2600" spc="-90" dirty="0" smtClean="0">
                <a:solidFill>
                  <a:srgbClr val="EFEBDF"/>
                </a:solidFill>
                <a:latin typeface="Arial MT"/>
                <a:cs typeface="Arial MT"/>
              </a:rPr>
              <a:t>ICSE</a:t>
            </a:r>
            <a:endParaRPr sz="2600" dirty="0">
              <a:latin typeface="Arial MT"/>
              <a:cs typeface="Arial MT"/>
            </a:endParaRPr>
          </a:p>
          <a:p>
            <a:pPr marL="12700" marR="5080">
              <a:lnSpc>
                <a:spcPct val="132200"/>
              </a:lnSpc>
            </a:pPr>
            <a:r>
              <a:rPr lang="en-IN" sz="2600" spc="-60" dirty="0" smtClean="0">
                <a:solidFill>
                  <a:srgbClr val="EFEBDF"/>
                </a:solidFill>
                <a:latin typeface="Arial MT"/>
                <a:cs typeface="Arial MT"/>
              </a:rPr>
              <a:t>Blue Bells Public  School</a:t>
            </a:r>
          </a:p>
          <a:p>
            <a:pPr marL="12700" marR="5080">
              <a:lnSpc>
                <a:spcPct val="132200"/>
              </a:lnSpc>
            </a:pPr>
            <a:r>
              <a:rPr lang="en-US" sz="2600" spc="-60" dirty="0" smtClean="0">
                <a:solidFill>
                  <a:srgbClr val="EFEBDF"/>
                </a:solidFill>
                <a:latin typeface="Arial MT"/>
                <a:cs typeface="Arial MT"/>
              </a:rPr>
              <a:t>Percentage: 76.2</a:t>
            </a:r>
            <a:endParaRPr lang="en-IN" sz="2600" spc="-60" dirty="0" smtClean="0">
              <a:solidFill>
                <a:srgbClr val="EFEBDF"/>
              </a:solidFill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14958" y="4266165"/>
            <a:ext cx="8369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85" dirty="0">
                <a:solidFill>
                  <a:srgbClr val="EFEBDF"/>
                </a:solidFill>
                <a:latin typeface="Times New Roman"/>
                <a:cs typeface="Times New Roman"/>
              </a:rPr>
              <a:t>2</a:t>
            </a:r>
            <a:r>
              <a:rPr sz="3300" spc="105" dirty="0">
                <a:solidFill>
                  <a:srgbClr val="EFEBDF"/>
                </a:solidFill>
                <a:latin typeface="Times New Roman"/>
                <a:cs typeface="Times New Roman"/>
              </a:rPr>
              <a:t>0</a:t>
            </a:r>
            <a:r>
              <a:rPr sz="3300" spc="-85" dirty="0">
                <a:solidFill>
                  <a:srgbClr val="EFEBDF"/>
                </a:solidFill>
                <a:latin typeface="Times New Roman"/>
                <a:cs typeface="Times New Roman"/>
              </a:rPr>
              <a:t>2</a:t>
            </a:r>
            <a:r>
              <a:rPr sz="3300" spc="-160" dirty="0">
                <a:solidFill>
                  <a:srgbClr val="EFEBDF"/>
                </a:solidFill>
                <a:latin typeface="Times New Roman"/>
                <a:cs typeface="Times New Roman"/>
              </a:rPr>
              <a:t>4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304341" y="5474638"/>
            <a:ext cx="3169285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7980">
              <a:lnSpc>
                <a:spcPct val="132200"/>
              </a:lnSpc>
              <a:spcBef>
                <a:spcPts val="100"/>
              </a:spcBef>
            </a:pPr>
            <a:r>
              <a:rPr sz="2600" spc="-40" dirty="0">
                <a:solidFill>
                  <a:srgbClr val="EFEBDF"/>
                </a:solidFill>
                <a:latin typeface="Arial MT"/>
                <a:cs typeface="Arial MT"/>
              </a:rPr>
              <a:t>Under</a:t>
            </a:r>
            <a:r>
              <a:rPr sz="2600" spc="-75" dirty="0">
                <a:solidFill>
                  <a:srgbClr val="EFEBDF"/>
                </a:solidFill>
                <a:latin typeface="Arial MT"/>
                <a:cs typeface="Arial MT"/>
              </a:rPr>
              <a:t> </a:t>
            </a:r>
            <a:r>
              <a:rPr sz="2600" spc="135" dirty="0">
                <a:solidFill>
                  <a:srgbClr val="EFEBDF"/>
                </a:solidFill>
                <a:latin typeface="Arial MT"/>
                <a:cs typeface="Arial MT"/>
              </a:rPr>
              <a:t>-</a:t>
            </a:r>
            <a:r>
              <a:rPr sz="2600" spc="-75" dirty="0">
                <a:solidFill>
                  <a:srgbClr val="EFEBDF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EFEBDF"/>
                </a:solidFill>
                <a:latin typeface="Arial MT"/>
                <a:cs typeface="Arial MT"/>
              </a:rPr>
              <a:t>Graduation </a:t>
            </a:r>
            <a:r>
              <a:rPr sz="2600" spc="-705" dirty="0">
                <a:solidFill>
                  <a:srgbClr val="EFEBDF"/>
                </a:solidFill>
                <a:latin typeface="Arial MT"/>
                <a:cs typeface="Arial MT"/>
              </a:rPr>
              <a:t> </a:t>
            </a:r>
            <a:r>
              <a:rPr sz="2600" spc="-55" dirty="0">
                <a:solidFill>
                  <a:srgbClr val="EFEBDF"/>
                </a:solidFill>
                <a:latin typeface="Arial MT"/>
                <a:cs typeface="Arial MT"/>
              </a:rPr>
              <a:t>Bachelor’s</a:t>
            </a:r>
            <a:endParaRPr sz="2600" dirty="0">
              <a:latin typeface="Arial MT"/>
              <a:cs typeface="Arial MT"/>
            </a:endParaRPr>
          </a:p>
          <a:p>
            <a:pPr marL="12700" marR="5080">
              <a:lnSpc>
                <a:spcPct val="132200"/>
              </a:lnSpc>
            </a:pPr>
            <a:r>
              <a:rPr sz="2600" spc="75" dirty="0">
                <a:solidFill>
                  <a:srgbClr val="EFEBDF"/>
                </a:solidFill>
                <a:latin typeface="Arial MT"/>
                <a:cs typeface="Arial MT"/>
              </a:rPr>
              <a:t>VIT</a:t>
            </a:r>
            <a:r>
              <a:rPr sz="2600" spc="-85" dirty="0">
                <a:solidFill>
                  <a:srgbClr val="EFEBDF"/>
                </a:solidFill>
                <a:latin typeface="Arial MT"/>
                <a:cs typeface="Arial MT"/>
              </a:rPr>
              <a:t> </a:t>
            </a:r>
            <a:r>
              <a:rPr sz="2600" spc="-55" dirty="0">
                <a:solidFill>
                  <a:srgbClr val="EFEBDF"/>
                </a:solidFill>
                <a:latin typeface="Arial MT"/>
                <a:cs typeface="Arial MT"/>
              </a:rPr>
              <a:t>Bhopal</a:t>
            </a:r>
            <a:r>
              <a:rPr sz="2600" spc="-80" dirty="0">
                <a:solidFill>
                  <a:srgbClr val="EFEBDF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EFEBDF"/>
                </a:solidFill>
                <a:latin typeface="Arial MT"/>
                <a:cs typeface="Arial MT"/>
              </a:rPr>
              <a:t>University </a:t>
            </a:r>
            <a:r>
              <a:rPr sz="2600" spc="-705" dirty="0">
                <a:solidFill>
                  <a:srgbClr val="EFEBDF"/>
                </a:solidFill>
                <a:latin typeface="Arial MT"/>
                <a:cs typeface="Arial MT"/>
              </a:rPr>
              <a:t> </a:t>
            </a:r>
            <a:r>
              <a:rPr sz="2600" spc="-85" dirty="0">
                <a:solidFill>
                  <a:srgbClr val="EFEBDF"/>
                </a:solidFill>
                <a:latin typeface="Arial MT"/>
                <a:cs typeface="Arial MT"/>
              </a:rPr>
              <a:t>CGPA</a:t>
            </a:r>
            <a:r>
              <a:rPr sz="2600" spc="-50" dirty="0">
                <a:solidFill>
                  <a:srgbClr val="EFEBDF"/>
                </a:solidFill>
                <a:latin typeface="Arial MT"/>
                <a:cs typeface="Arial MT"/>
              </a:rPr>
              <a:t> </a:t>
            </a:r>
            <a:r>
              <a:rPr sz="2600" spc="65" dirty="0">
                <a:solidFill>
                  <a:srgbClr val="EFEBDF"/>
                </a:solidFill>
                <a:latin typeface="Arial MT"/>
                <a:cs typeface="Arial MT"/>
              </a:rPr>
              <a:t>:</a:t>
            </a:r>
            <a:r>
              <a:rPr sz="2600" spc="-50" dirty="0">
                <a:solidFill>
                  <a:srgbClr val="EFEBDF"/>
                </a:solidFill>
                <a:latin typeface="Arial MT"/>
                <a:cs typeface="Arial MT"/>
              </a:rPr>
              <a:t> </a:t>
            </a:r>
            <a:r>
              <a:rPr lang="en-IN" sz="2600" spc="-270" dirty="0">
                <a:solidFill>
                  <a:srgbClr val="EFEBDF"/>
                </a:solidFill>
                <a:latin typeface="Arial MT"/>
                <a:cs typeface="Arial MT"/>
              </a:rPr>
              <a:t>7.31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57452" y="981878"/>
            <a:ext cx="6797675" cy="95250"/>
          </a:xfrm>
          <a:custGeom>
            <a:avLst/>
            <a:gdLst/>
            <a:ahLst/>
            <a:cxnLst/>
            <a:rect l="l" t="t" r="r" b="b"/>
            <a:pathLst>
              <a:path w="6797675" h="95250">
                <a:moveTo>
                  <a:pt x="6797262" y="95249"/>
                </a:moveTo>
                <a:lnTo>
                  <a:pt x="0" y="95249"/>
                </a:lnTo>
                <a:lnTo>
                  <a:pt x="0" y="0"/>
                </a:lnTo>
                <a:lnTo>
                  <a:pt x="6797262" y="0"/>
                </a:lnTo>
                <a:lnTo>
                  <a:pt x="6797262" y="95249"/>
                </a:lnTo>
                <a:close/>
              </a:path>
            </a:pathLst>
          </a:custGeom>
          <a:solidFill>
            <a:srgbClr val="2F3B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712388" y="981878"/>
            <a:ext cx="118745" cy="95250"/>
          </a:xfrm>
          <a:custGeom>
            <a:avLst/>
            <a:gdLst/>
            <a:ahLst/>
            <a:cxnLst/>
            <a:rect l="l" t="t" r="r" b="b"/>
            <a:pathLst>
              <a:path w="118745" h="95250">
                <a:moveTo>
                  <a:pt x="118158" y="95249"/>
                </a:moveTo>
                <a:lnTo>
                  <a:pt x="0" y="95249"/>
                </a:lnTo>
                <a:lnTo>
                  <a:pt x="0" y="0"/>
                </a:lnTo>
                <a:lnTo>
                  <a:pt x="118158" y="0"/>
                </a:lnTo>
                <a:lnTo>
                  <a:pt x="118158" y="95249"/>
                </a:lnTo>
                <a:close/>
              </a:path>
            </a:pathLst>
          </a:custGeom>
          <a:solidFill>
            <a:srgbClr val="2F3B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5444752" y="0"/>
            <a:ext cx="739902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760" dirty="0">
                <a:latin typeface="Times New Roman"/>
                <a:cs typeface="Times New Roman"/>
              </a:rPr>
              <a:t>A</a:t>
            </a:r>
            <a:r>
              <a:rPr b="1" spc="-105" dirty="0">
                <a:latin typeface="Times New Roman"/>
                <a:cs typeface="Times New Roman"/>
              </a:rPr>
              <a:t>c</a:t>
            </a:r>
            <a:r>
              <a:rPr b="1" spc="-135" dirty="0">
                <a:latin typeface="Times New Roman"/>
                <a:cs typeface="Times New Roman"/>
              </a:rPr>
              <a:t>a</a:t>
            </a:r>
            <a:r>
              <a:rPr b="1" spc="-150" dirty="0">
                <a:latin typeface="Times New Roman"/>
                <a:cs typeface="Times New Roman"/>
              </a:rPr>
              <a:t>d</a:t>
            </a:r>
            <a:r>
              <a:rPr b="1" spc="140" dirty="0">
                <a:latin typeface="Times New Roman"/>
                <a:cs typeface="Times New Roman"/>
              </a:rPr>
              <a:t>e</a:t>
            </a:r>
            <a:r>
              <a:rPr b="1" spc="35" dirty="0">
                <a:latin typeface="Times New Roman"/>
                <a:cs typeface="Times New Roman"/>
              </a:rPr>
              <a:t>m</a:t>
            </a:r>
            <a:r>
              <a:rPr b="1" spc="110" dirty="0">
                <a:latin typeface="Times New Roman"/>
                <a:cs typeface="Times New Roman"/>
              </a:rPr>
              <a:t>i</a:t>
            </a:r>
            <a:r>
              <a:rPr b="1" spc="-105" dirty="0">
                <a:latin typeface="Times New Roman"/>
                <a:cs typeface="Times New Roman"/>
              </a:rPr>
              <a:t>c</a:t>
            </a:r>
            <a:r>
              <a:rPr b="1" spc="-595" dirty="0">
                <a:latin typeface="Times New Roman"/>
                <a:cs typeface="Times New Roman"/>
              </a:rPr>
              <a:t> </a:t>
            </a:r>
            <a:r>
              <a:rPr b="1" spc="-245" dirty="0">
                <a:latin typeface="Times New Roman"/>
                <a:cs typeface="Times New Roman"/>
              </a:rPr>
              <a:t>H</a:t>
            </a:r>
            <a:r>
              <a:rPr b="1" spc="110" dirty="0">
                <a:latin typeface="Times New Roman"/>
                <a:cs typeface="Times New Roman"/>
              </a:rPr>
              <a:t>i</a:t>
            </a:r>
            <a:r>
              <a:rPr b="1" spc="145" dirty="0">
                <a:latin typeface="Times New Roman"/>
                <a:cs typeface="Times New Roman"/>
              </a:rPr>
              <a:t>s</a:t>
            </a:r>
            <a:r>
              <a:rPr b="1" spc="-10" dirty="0">
                <a:latin typeface="Times New Roman"/>
                <a:cs typeface="Times New Roman"/>
              </a:rPr>
              <a:t>t</a:t>
            </a:r>
            <a:r>
              <a:rPr b="1" spc="120" dirty="0">
                <a:latin typeface="Times New Roman"/>
                <a:cs typeface="Times New Roman"/>
              </a:rPr>
              <a:t>o</a:t>
            </a:r>
            <a:r>
              <a:rPr b="1" spc="-260" dirty="0">
                <a:latin typeface="Times New Roman"/>
                <a:cs typeface="Times New Roman"/>
              </a:rPr>
              <a:t>r</a:t>
            </a:r>
            <a:r>
              <a:rPr b="1" spc="-285" dirty="0">
                <a:latin typeface="Times New Roman"/>
                <a:cs typeface="Times New Roman"/>
              </a:rPr>
              <a:t>y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6128221" y="9366159"/>
            <a:ext cx="17183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0" dirty="0">
                <a:latin typeface="Arial MT"/>
                <a:cs typeface="Arial MT"/>
              </a:rPr>
              <a:t>Page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114" dirty="0">
                <a:latin typeface="Arial MT"/>
                <a:cs typeface="Arial MT"/>
              </a:rPr>
              <a:t>04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135" dirty="0">
                <a:latin typeface="Arial MT"/>
                <a:cs typeface="Arial MT"/>
              </a:rPr>
              <a:t>0f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305" dirty="0">
                <a:latin typeface="Arial MT"/>
                <a:cs typeface="Arial MT"/>
              </a:rPr>
              <a:t>1</a:t>
            </a:r>
            <a:r>
              <a:rPr lang="en-IN" sz="2200" spc="-305" dirty="0">
                <a:latin typeface="Arial MT"/>
                <a:cs typeface="Arial MT"/>
              </a:rPr>
              <a:t>3</a:t>
            </a:r>
            <a:endParaRPr sz="2200" dirty="0">
              <a:latin typeface="Arial MT"/>
              <a:cs typeface="Arial MT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801685"/>
            <a:ext cx="2143125" cy="21431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491" y="1801684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56659"/>
            <a:ext cx="12840970" cy="7903845"/>
          </a:xfrm>
          <a:custGeom>
            <a:avLst/>
            <a:gdLst/>
            <a:ahLst/>
            <a:cxnLst/>
            <a:rect l="l" t="t" r="r" b="b"/>
            <a:pathLst>
              <a:path w="12840970" h="7903845">
                <a:moveTo>
                  <a:pt x="12840751" y="7903433"/>
                </a:moveTo>
                <a:lnTo>
                  <a:pt x="0" y="7903433"/>
                </a:lnTo>
                <a:lnTo>
                  <a:pt x="0" y="0"/>
                </a:lnTo>
                <a:lnTo>
                  <a:pt x="12840751" y="0"/>
                </a:lnTo>
                <a:lnTo>
                  <a:pt x="12840751" y="7903433"/>
                </a:lnTo>
                <a:close/>
              </a:path>
            </a:pathLst>
          </a:custGeom>
          <a:solidFill>
            <a:srgbClr val="2F3B2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77258" y="3240625"/>
            <a:ext cx="3571874" cy="41147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950925" y="9432390"/>
            <a:ext cx="16744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0" dirty="0">
                <a:solidFill>
                  <a:srgbClr val="2F3B2E"/>
                </a:solidFill>
                <a:latin typeface="Arial MT"/>
                <a:cs typeface="Arial MT"/>
              </a:rPr>
              <a:t>Page</a:t>
            </a:r>
            <a:r>
              <a:rPr sz="2200" spc="-65" dirty="0">
                <a:solidFill>
                  <a:srgbClr val="2F3B2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F3B2E"/>
                </a:solidFill>
                <a:latin typeface="Arial MT"/>
                <a:cs typeface="Arial MT"/>
              </a:rPr>
              <a:t>05</a:t>
            </a:r>
            <a:r>
              <a:rPr sz="2200" spc="-60" dirty="0">
                <a:solidFill>
                  <a:srgbClr val="2F3B2E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2F3B2E"/>
                </a:solidFill>
                <a:latin typeface="Arial MT"/>
                <a:cs typeface="Arial MT"/>
              </a:rPr>
              <a:t>of</a:t>
            </a:r>
            <a:r>
              <a:rPr sz="2200" spc="-60" dirty="0">
                <a:solidFill>
                  <a:srgbClr val="2F3B2E"/>
                </a:solidFill>
                <a:latin typeface="Arial MT"/>
                <a:cs typeface="Arial MT"/>
              </a:rPr>
              <a:t> </a:t>
            </a:r>
            <a:r>
              <a:rPr sz="2200" spc="-305" dirty="0">
                <a:solidFill>
                  <a:srgbClr val="2F3B2E"/>
                </a:solidFill>
                <a:latin typeface="Arial MT"/>
                <a:cs typeface="Arial MT"/>
              </a:rPr>
              <a:t>1</a:t>
            </a:r>
            <a:r>
              <a:rPr lang="en-IN" sz="2200" spc="-305" dirty="0">
                <a:solidFill>
                  <a:srgbClr val="2F3B2E"/>
                </a:solidFill>
                <a:latin typeface="Arial MT"/>
                <a:cs typeface="Arial MT"/>
              </a:rPr>
              <a:t>3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83758" y="984281"/>
            <a:ext cx="176537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200" dirty="0">
                <a:latin typeface="Arial MT"/>
                <a:cs typeface="Arial MT"/>
              </a:rPr>
              <a:t>20BCE10060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96479" y="1761684"/>
            <a:ext cx="5377815" cy="104775"/>
          </a:xfrm>
          <a:custGeom>
            <a:avLst/>
            <a:gdLst/>
            <a:ahLst/>
            <a:cxnLst/>
            <a:rect l="l" t="t" r="r" b="b"/>
            <a:pathLst>
              <a:path w="5377815" h="104775">
                <a:moveTo>
                  <a:pt x="5377755" y="104774"/>
                </a:moveTo>
                <a:lnTo>
                  <a:pt x="0" y="104774"/>
                </a:lnTo>
                <a:lnTo>
                  <a:pt x="0" y="0"/>
                </a:lnTo>
                <a:lnTo>
                  <a:pt x="5377755" y="0"/>
                </a:lnTo>
                <a:lnTo>
                  <a:pt x="5377755" y="104774"/>
                </a:lnTo>
                <a:close/>
              </a:path>
            </a:pathLst>
          </a:custGeom>
          <a:solidFill>
            <a:srgbClr val="2F3B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83779" y="612366"/>
            <a:ext cx="5403215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0" b="1" spc="-5" dirty="0">
                <a:latin typeface="Georgia"/>
                <a:cs typeface="Georgia"/>
              </a:rPr>
              <a:t>Technical</a:t>
            </a:r>
            <a:endParaRPr sz="8500">
              <a:latin typeface="Georgia"/>
              <a:cs typeface="Georgi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2980" y="3949097"/>
            <a:ext cx="180975" cy="1809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2980" y="4777772"/>
            <a:ext cx="180975" cy="1809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2980" y="5606447"/>
            <a:ext cx="180975" cy="1809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2980" y="6435122"/>
            <a:ext cx="180975" cy="1809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2980" y="7263797"/>
            <a:ext cx="180975" cy="18097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2980" y="8092471"/>
            <a:ext cx="180975" cy="18097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874440" y="3503314"/>
            <a:ext cx="3230960" cy="58859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4795">
              <a:lnSpc>
                <a:spcPct val="115700"/>
              </a:lnSpc>
              <a:spcBef>
                <a:spcPts val="100"/>
              </a:spcBef>
            </a:pPr>
            <a:r>
              <a:rPr sz="4700" spc="-5" dirty="0">
                <a:solidFill>
                  <a:srgbClr val="FFFFFF"/>
                </a:solidFill>
                <a:latin typeface="Georgia"/>
                <a:cs typeface="Georgia"/>
              </a:rPr>
              <a:t>Java </a:t>
            </a:r>
            <a:r>
              <a:rPr sz="47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4700" spc="-10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4700" spc="-5" dirty="0">
                <a:solidFill>
                  <a:srgbClr val="FFFFFF"/>
                </a:solidFill>
                <a:latin typeface="Georgia"/>
                <a:cs typeface="Georgia"/>
              </a:rPr>
              <a:t>ySQ</a:t>
            </a:r>
            <a:r>
              <a:rPr sz="4700" dirty="0">
                <a:solidFill>
                  <a:srgbClr val="FFFFFF"/>
                </a:solidFill>
                <a:latin typeface="Georgia"/>
                <a:cs typeface="Georgia"/>
              </a:rPr>
              <a:t>L  </a:t>
            </a:r>
            <a:r>
              <a:rPr sz="4700" spc="-5" dirty="0">
                <a:solidFill>
                  <a:srgbClr val="FFFFFF"/>
                </a:solidFill>
                <a:latin typeface="Georgia"/>
                <a:cs typeface="Georgia"/>
              </a:rPr>
              <a:t>HTML </a:t>
            </a:r>
            <a:r>
              <a:rPr sz="47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4700" spc="-5" dirty="0">
                <a:solidFill>
                  <a:srgbClr val="FFFFFF"/>
                </a:solidFill>
                <a:latin typeface="Georgia"/>
                <a:cs typeface="Georgia"/>
              </a:rPr>
              <a:t>CSS</a:t>
            </a:r>
            <a:endParaRPr sz="4700" dirty="0">
              <a:latin typeface="Georgia"/>
              <a:cs typeface="Georgia"/>
            </a:endParaRPr>
          </a:p>
          <a:p>
            <a:pPr marL="12700" marR="5080">
              <a:lnSpc>
                <a:spcPct val="115700"/>
              </a:lnSpc>
            </a:pPr>
            <a:r>
              <a:rPr lang="en-IN" sz="4700" spc="-5" dirty="0">
                <a:solidFill>
                  <a:srgbClr val="FFFFFF"/>
                </a:solidFill>
                <a:latin typeface="Georgia"/>
                <a:cs typeface="Georgia"/>
              </a:rPr>
              <a:t>Python</a:t>
            </a:r>
            <a:r>
              <a:rPr sz="4700" spc="-5" dirty="0">
                <a:solidFill>
                  <a:srgbClr val="FFFFFF"/>
                </a:solidFill>
                <a:latin typeface="Georgia"/>
                <a:cs typeface="Georgia"/>
              </a:rPr>
              <a:t>  </a:t>
            </a:r>
            <a:endParaRPr lang="en-IN" sz="4700" spc="-5" dirty="0" smtClean="0">
              <a:solidFill>
                <a:srgbClr val="FFFFFF"/>
              </a:solidFill>
              <a:latin typeface="Georgia"/>
              <a:cs typeface="Georgia"/>
            </a:endParaRPr>
          </a:p>
          <a:p>
            <a:pPr marL="12700" marR="5080">
              <a:lnSpc>
                <a:spcPct val="115700"/>
              </a:lnSpc>
            </a:pPr>
            <a:r>
              <a:rPr lang="en-US" sz="4700" spc="-5" dirty="0" smtClean="0">
                <a:solidFill>
                  <a:srgbClr val="FFFFFF"/>
                </a:solidFill>
                <a:latin typeface="Georgia"/>
                <a:cs typeface="Georgia"/>
              </a:rPr>
              <a:t>Tableau</a:t>
            </a:r>
            <a:endParaRPr lang="en-IN" sz="4700" spc="-5" dirty="0">
              <a:solidFill>
                <a:srgbClr val="FFFFFF"/>
              </a:solidFill>
              <a:latin typeface="Georgia"/>
              <a:cs typeface="Georgia"/>
            </a:endParaRPr>
          </a:p>
          <a:p>
            <a:pPr marL="12700" marR="5080">
              <a:lnSpc>
                <a:spcPct val="115700"/>
              </a:lnSpc>
            </a:pPr>
            <a:r>
              <a:rPr lang="en-IN" sz="4700" spc="-5" dirty="0" smtClean="0">
                <a:solidFill>
                  <a:srgbClr val="FFFFFF"/>
                </a:solidFill>
                <a:latin typeface="Georgia"/>
                <a:cs typeface="Georgia"/>
              </a:rPr>
              <a:t>Power BI</a:t>
            </a:r>
            <a:endParaRPr lang="en-IN" sz="4700" spc="-5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pic>
        <p:nvPicPr>
          <p:cNvPr id="15" name="object 13">
            <a:extLst>
              <a:ext uri="{FF2B5EF4-FFF2-40B4-BE49-F238E27FC236}">
                <a16:creationId xmlns:a16="http://schemas.microsoft.com/office/drawing/2014/main" id="{966064E7-3315-E714-5A36-31CBFDA5957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2979" y="8921145"/>
            <a:ext cx="180975" cy="1809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89868"/>
            <a:ext cx="12840970" cy="7897495"/>
          </a:xfrm>
          <a:custGeom>
            <a:avLst/>
            <a:gdLst/>
            <a:ahLst/>
            <a:cxnLst/>
            <a:rect l="l" t="t" r="r" b="b"/>
            <a:pathLst>
              <a:path w="12840970" h="7897495">
                <a:moveTo>
                  <a:pt x="0" y="0"/>
                </a:moveTo>
                <a:lnTo>
                  <a:pt x="12840750" y="0"/>
                </a:lnTo>
                <a:lnTo>
                  <a:pt x="12840750" y="7897130"/>
                </a:lnTo>
                <a:lnTo>
                  <a:pt x="0" y="7897130"/>
                </a:lnTo>
                <a:lnTo>
                  <a:pt x="0" y="0"/>
                </a:lnTo>
                <a:close/>
              </a:path>
            </a:pathLst>
          </a:custGeom>
          <a:solidFill>
            <a:srgbClr val="2F3B2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02620" y="3222992"/>
            <a:ext cx="4581524" cy="3657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966106" y="9432389"/>
            <a:ext cx="16592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0" dirty="0">
                <a:solidFill>
                  <a:srgbClr val="2F3B2E"/>
                </a:solidFill>
                <a:latin typeface="Arial MT"/>
                <a:cs typeface="Arial MT"/>
              </a:rPr>
              <a:t>Page</a:t>
            </a:r>
            <a:r>
              <a:rPr sz="2200" spc="-65" dirty="0">
                <a:solidFill>
                  <a:srgbClr val="2F3B2E"/>
                </a:solidFill>
                <a:latin typeface="Arial MT"/>
                <a:cs typeface="Arial MT"/>
              </a:rPr>
              <a:t> </a:t>
            </a:r>
            <a:r>
              <a:rPr sz="2200" spc="-60" dirty="0">
                <a:solidFill>
                  <a:srgbClr val="2F3B2E"/>
                </a:solidFill>
                <a:latin typeface="Arial MT"/>
                <a:cs typeface="Arial MT"/>
              </a:rPr>
              <a:t>0</a:t>
            </a:r>
            <a:r>
              <a:rPr lang="en-IN" sz="2200" spc="-60" dirty="0">
                <a:solidFill>
                  <a:srgbClr val="2F3B2E"/>
                </a:solidFill>
                <a:latin typeface="Arial MT"/>
                <a:cs typeface="Arial MT"/>
              </a:rPr>
              <a:t>6</a:t>
            </a:r>
            <a:r>
              <a:rPr sz="2200" spc="-60" dirty="0">
                <a:solidFill>
                  <a:srgbClr val="2F3B2E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2F3B2E"/>
                </a:solidFill>
                <a:latin typeface="Arial MT"/>
                <a:cs typeface="Arial MT"/>
              </a:rPr>
              <a:t>of</a:t>
            </a:r>
            <a:r>
              <a:rPr sz="2200" spc="-60" dirty="0">
                <a:solidFill>
                  <a:srgbClr val="2F3B2E"/>
                </a:solidFill>
                <a:latin typeface="Arial MT"/>
                <a:cs typeface="Arial MT"/>
              </a:rPr>
              <a:t> </a:t>
            </a:r>
            <a:r>
              <a:rPr sz="2200" spc="-305" dirty="0">
                <a:solidFill>
                  <a:srgbClr val="2F3B2E"/>
                </a:solidFill>
                <a:latin typeface="Arial MT"/>
                <a:cs typeface="Arial MT"/>
              </a:rPr>
              <a:t>1</a:t>
            </a:r>
            <a:r>
              <a:rPr lang="en-IN" sz="2200" spc="-305" dirty="0">
                <a:solidFill>
                  <a:srgbClr val="2F3B2E"/>
                </a:solidFill>
                <a:latin typeface="Arial MT"/>
                <a:cs typeface="Arial MT"/>
              </a:rPr>
              <a:t>3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83758" y="984281"/>
            <a:ext cx="15881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85" dirty="0">
                <a:solidFill>
                  <a:srgbClr val="2F3B2E"/>
                </a:solidFill>
                <a:latin typeface="Arial MT"/>
                <a:cs typeface="Arial MT"/>
              </a:rPr>
              <a:t>20BCE10</a:t>
            </a:r>
            <a:r>
              <a:rPr lang="en-IN" sz="2200" spc="-85" dirty="0">
                <a:solidFill>
                  <a:srgbClr val="2F3B2E"/>
                </a:solidFill>
                <a:latin typeface="Arial MT"/>
                <a:cs typeface="Arial MT"/>
              </a:rPr>
              <a:t>060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867" y="1714059"/>
            <a:ext cx="10423525" cy="104775"/>
          </a:xfrm>
          <a:custGeom>
            <a:avLst/>
            <a:gdLst/>
            <a:ahLst/>
            <a:cxnLst/>
            <a:rect l="l" t="t" r="r" b="b"/>
            <a:pathLst>
              <a:path w="10423525" h="104775">
                <a:moveTo>
                  <a:pt x="10423474" y="104774"/>
                </a:moveTo>
                <a:lnTo>
                  <a:pt x="0" y="104774"/>
                </a:lnTo>
                <a:lnTo>
                  <a:pt x="0" y="0"/>
                </a:lnTo>
                <a:lnTo>
                  <a:pt x="10423474" y="0"/>
                </a:lnTo>
                <a:lnTo>
                  <a:pt x="10423474" y="104774"/>
                </a:lnTo>
                <a:close/>
              </a:path>
            </a:pathLst>
          </a:custGeom>
          <a:solidFill>
            <a:srgbClr val="2F3B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167" y="564741"/>
            <a:ext cx="10448925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7795" algn="l"/>
                <a:tab pos="7073265" algn="l"/>
              </a:tabLst>
            </a:pPr>
            <a:r>
              <a:rPr sz="8500" b="1" spc="-65" dirty="0">
                <a:latin typeface="Times New Roman"/>
                <a:cs typeface="Times New Roman"/>
              </a:rPr>
              <a:t>Courses	</a:t>
            </a:r>
            <a:r>
              <a:rPr sz="8500" b="1" spc="-35" dirty="0">
                <a:latin typeface="Times New Roman"/>
                <a:cs typeface="Times New Roman"/>
              </a:rPr>
              <a:t>across	</a:t>
            </a:r>
            <a:r>
              <a:rPr sz="8500" b="1" spc="114" dirty="0">
                <a:latin typeface="Times New Roman"/>
                <a:cs typeface="Times New Roman"/>
              </a:rPr>
              <a:t>B.Tech</a:t>
            </a:r>
            <a:endParaRPr sz="85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0929" y="3766887"/>
            <a:ext cx="133350" cy="1333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0929" y="4366962"/>
            <a:ext cx="133350" cy="1333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0929" y="4967037"/>
            <a:ext cx="133350" cy="1333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0929" y="5567112"/>
            <a:ext cx="133350" cy="1333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0929" y="6167187"/>
            <a:ext cx="133350" cy="13334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0929" y="6767262"/>
            <a:ext cx="133350" cy="13334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0929" y="7367337"/>
            <a:ext cx="133350" cy="13334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0929" y="7967412"/>
            <a:ext cx="133350" cy="13334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10929" y="8567487"/>
            <a:ext cx="133350" cy="13334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0929" y="9167562"/>
            <a:ext cx="133350" cy="13334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48948" y="2526461"/>
            <a:ext cx="9719310" cy="6389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4400" b="1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10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4400" b="1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19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4400" b="1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55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sz="44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25" dirty="0">
                <a:solidFill>
                  <a:srgbClr val="FFFFFF"/>
                </a:solidFill>
                <a:latin typeface="Arial"/>
                <a:cs typeface="Arial"/>
              </a:rPr>
              <a:t>Subjects</a:t>
            </a:r>
            <a:endParaRPr sz="4400" dirty="0">
              <a:latin typeface="Arial"/>
              <a:cs typeface="Arial"/>
            </a:endParaRPr>
          </a:p>
          <a:p>
            <a:pPr marL="1895475" marR="556895">
              <a:lnSpc>
                <a:spcPct val="115799"/>
              </a:lnSpc>
              <a:spcBef>
                <a:spcPts val="1914"/>
              </a:spcBef>
              <a:tabLst>
                <a:tab pos="2802890" algn="l"/>
                <a:tab pos="3094355" algn="l"/>
              </a:tabLst>
            </a:pPr>
            <a:r>
              <a:rPr sz="3400" spc="-5" dirty="0">
                <a:solidFill>
                  <a:srgbClr val="FFFFFF"/>
                </a:solidFill>
                <a:latin typeface="Georgia"/>
                <a:cs typeface="Georgia"/>
              </a:rPr>
              <a:t>DSA:	Data Structures and Algorithms </a:t>
            </a:r>
            <a:r>
              <a:rPr sz="3400" spc="-8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Georgia"/>
                <a:cs typeface="Georgia"/>
              </a:rPr>
              <a:t>OS:	Operating</a:t>
            </a:r>
            <a:r>
              <a:rPr sz="34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Georgia"/>
                <a:cs typeface="Georgia"/>
              </a:rPr>
              <a:t>System</a:t>
            </a:r>
            <a:endParaRPr sz="3400" dirty="0">
              <a:latin typeface="Georgia"/>
              <a:cs typeface="Georgia"/>
            </a:endParaRPr>
          </a:p>
          <a:p>
            <a:pPr marL="1895475" marR="467359">
              <a:lnSpc>
                <a:spcPct val="115799"/>
              </a:lnSpc>
            </a:pPr>
            <a:r>
              <a:rPr sz="3400" spc="-5" dirty="0">
                <a:solidFill>
                  <a:srgbClr val="FFFFFF"/>
                </a:solidFill>
                <a:latin typeface="Georgia"/>
                <a:cs typeface="Georgia"/>
              </a:rPr>
              <a:t>DBMS: Database </a:t>
            </a:r>
            <a:r>
              <a:rPr sz="3400" spc="-10" dirty="0">
                <a:solidFill>
                  <a:srgbClr val="FFFFFF"/>
                </a:solidFill>
                <a:latin typeface="Georgia"/>
                <a:cs typeface="Georgia"/>
              </a:rPr>
              <a:t>Management </a:t>
            </a:r>
            <a:r>
              <a:rPr sz="3400" spc="-5" dirty="0">
                <a:solidFill>
                  <a:srgbClr val="FFFFFF"/>
                </a:solidFill>
                <a:latin typeface="Georgia"/>
                <a:cs typeface="Georgia"/>
              </a:rPr>
              <a:t>System </a:t>
            </a:r>
            <a:r>
              <a:rPr sz="3400" spc="-8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Georgia"/>
                <a:cs typeface="Georgia"/>
              </a:rPr>
              <a:t>CN:</a:t>
            </a:r>
            <a:r>
              <a:rPr sz="34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Georgia"/>
                <a:cs typeface="Georgia"/>
              </a:rPr>
              <a:t>Computer</a:t>
            </a:r>
            <a:r>
              <a:rPr sz="34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Georgia"/>
                <a:cs typeface="Georgia"/>
              </a:rPr>
              <a:t>Networks</a:t>
            </a:r>
            <a:endParaRPr sz="3400" dirty="0">
              <a:latin typeface="Georgia"/>
              <a:cs typeface="Georgia"/>
            </a:endParaRPr>
          </a:p>
          <a:p>
            <a:pPr marL="1895475" marR="4960620">
              <a:lnSpc>
                <a:spcPct val="115799"/>
              </a:lnSpc>
            </a:pPr>
            <a:r>
              <a:rPr sz="3400" spc="-5" dirty="0">
                <a:solidFill>
                  <a:srgbClr val="FFFFFF"/>
                </a:solidFill>
                <a:latin typeface="Georgia"/>
                <a:cs typeface="Georgia"/>
              </a:rPr>
              <a:t>Java </a:t>
            </a:r>
            <a:r>
              <a:rPr sz="3400" spc="8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Georgia"/>
                <a:cs typeface="Georgia"/>
              </a:rPr>
              <a:t>Advanced</a:t>
            </a:r>
            <a:r>
              <a:rPr sz="3400" spc="-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Georgia"/>
                <a:cs typeface="Georgia"/>
              </a:rPr>
              <a:t>Java</a:t>
            </a:r>
            <a:endParaRPr sz="3400" dirty="0">
              <a:latin typeface="Georgia"/>
              <a:cs typeface="Georgia"/>
            </a:endParaRPr>
          </a:p>
          <a:p>
            <a:pPr marL="1895475">
              <a:lnSpc>
                <a:spcPct val="100000"/>
              </a:lnSpc>
              <a:spcBef>
                <a:spcPts val="645"/>
              </a:spcBef>
            </a:pPr>
            <a:r>
              <a:rPr sz="3400" spc="-5" dirty="0">
                <a:solidFill>
                  <a:srgbClr val="FFFFFF"/>
                </a:solidFill>
                <a:latin typeface="Georgia"/>
                <a:cs typeface="Georgia"/>
              </a:rPr>
              <a:t>Software</a:t>
            </a:r>
            <a:r>
              <a:rPr sz="34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Georgia"/>
                <a:cs typeface="Georgia"/>
              </a:rPr>
              <a:t>Testing</a:t>
            </a:r>
            <a:endParaRPr sz="3400" dirty="0">
              <a:latin typeface="Georgia"/>
              <a:cs typeface="Georgia"/>
            </a:endParaRPr>
          </a:p>
          <a:p>
            <a:pPr marL="1895475" marR="5080">
              <a:lnSpc>
                <a:spcPct val="115799"/>
              </a:lnSpc>
            </a:pPr>
            <a:r>
              <a:rPr sz="3400" spc="-5" dirty="0">
                <a:solidFill>
                  <a:srgbClr val="FFFFFF"/>
                </a:solidFill>
                <a:latin typeface="Georgia"/>
                <a:cs typeface="Georgia"/>
              </a:rPr>
              <a:t>DAA </a:t>
            </a:r>
            <a:r>
              <a:rPr sz="3400" dirty="0">
                <a:solidFill>
                  <a:srgbClr val="FFFFFF"/>
                </a:solidFill>
                <a:latin typeface="Georgia"/>
                <a:cs typeface="Georgia"/>
              </a:rPr>
              <a:t>: </a:t>
            </a:r>
            <a:r>
              <a:rPr sz="3400" spc="-5" dirty="0">
                <a:solidFill>
                  <a:srgbClr val="FFFFFF"/>
                </a:solidFill>
                <a:latin typeface="Georgia"/>
                <a:cs typeface="Georgia"/>
              </a:rPr>
              <a:t>Design and Analysis of Algorithms </a:t>
            </a:r>
            <a:r>
              <a:rPr sz="3400" spc="-8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400" spc="-5" dirty="0" smtClean="0">
                <a:solidFill>
                  <a:srgbClr val="FFFFFF"/>
                </a:solidFill>
                <a:latin typeface="Georgia"/>
                <a:cs typeface="Georgia"/>
              </a:rPr>
              <a:t>Python</a:t>
            </a:r>
            <a:endParaRPr sz="3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63642" y="9388239"/>
            <a:ext cx="16827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0" dirty="0">
                <a:solidFill>
                  <a:srgbClr val="2F3B2E"/>
                </a:solidFill>
                <a:latin typeface="Arial MT"/>
                <a:cs typeface="Arial MT"/>
              </a:rPr>
              <a:t>Page</a:t>
            </a:r>
            <a:r>
              <a:rPr sz="2200" spc="-65" dirty="0">
                <a:solidFill>
                  <a:srgbClr val="2F3B2E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2F3B2E"/>
                </a:solidFill>
                <a:latin typeface="Arial MT"/>
                <a:cs typeface="Arial MT"/>
              </a:rPr>
              <a:t>0</a:t>
            </a:r>
            <a:r>
              <a:rPr lang="en-IN" sz="2200" spc="-25" dirty="0">
                <a:solidFill>
                  <a:srgbClr val="2F3B2E"/>
                </a:solidFill>
                <a:latin typeface="Arial MT"/>
                <a:cs typeface="Arial MT"/>
              </a:rPr>
              <a:t>7</a:t>
            </a:r>
            <a:r>
              <a:rPr sz="2200" spc="-65" dirty="0">
                <a:solidFill>
                  <a:srgbClr val="2F3B2E"/>
                </a:solidFill>
                <a:latin typeface="Arial MT"/>
                <a:cs typeface="Arial MT"/>
              </a:rPr>
              <a:t> </a:t>
            </a:r>
            <a:r>
              <a:rPr sz="2200" spc="135" dirty="0">
                <a:solidFill>
                  <a:srgbClr val="2F3B2E"/>
                </a:solidFill>
                <a:latin typeface="Arial MT"/>
                <a:cs typeface="Arial MT"/>
              </a:rPr>
              <a:t>0f</a:t>
            </a:r>
            <a:r>
              <a:rPr sz="2200" spc="-65" dirty="0">
                <a:solidFill>
                  <a:srgbClr val="2F3B2E"/>
                </a:solidFill>
                <a:latin typeface="Arial MT"/>
                <a:cs typeface="Arial MT"/>
              </a:rPr>
              <a:t> </a:t>
            </a:r>
            <a:r>
              <a:rPr sz="2200" spc="-305" dirty="0">
                <a:solidFill>
                  <a:srgbClr val="2F3B2E"/>
                </a:solidFill>
                <a:latin typeface="Arial MT"/>
                <a:cs typeface="Arial MT"/>
              </a:rPr>
              <a:t>1</a:t>
            </a:r>
            <a:r>
              <a:rPr lang="en-IN" sz="2200" spc="-305" dirty="0">
                <a:solidFill>
                  <a:srgbClr val="2F3B2E"/>
                </a:solidFill>
                <a:latin typeface="Arial MT"/>
                <a:cs typeface="Arial MT"/>
              </a:rPr>
              <a:t>3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64131" y="366594"/>
            <a:ext cx="15881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200" spc="-85" dirty="0">
                <a:solidFill>
                  <a:srgbClr val="2F3B2E"/>
                </a:solidFill>
                <a:latin typeface="Arial MT"/>
                <a:cs typeface="Arial MT"/>
              </a:rPr>
              <a:t>20BCE10060</a:t>
            </a:r>
            <a:endParaRPr sz="22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3253" y="3647892"/>
            <a:ext cx="11306174" cy="47053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58061" y="5519744"/>
            <a:ext cx="1869439" cy="875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50" b="1" spc="145" dirty="0">
                <a:latin typeface="Georgia"/>
                <a:cs typeface="Georgia"/>
              </a:rPr>
              <a:t>2</a:t>
            </a:r>
            <a:r>
              <a:rPr sz="5550" b="1" spc="-270" dirty="0">
                <a:latin typeface="Georgia"/>
                <a:cs typeface="Georgia"/>
              </a:rPr>
              <a:t>0</a:t>
            </a:r>
            <a:r>
              <a:rPr sz="5550" b="1" spc="145" dirty="0">
                <a:latin typeface="Georgia"/>
                <a:cs typeface="Georgia"/>
              </a:rPr>
              <a:t>2</a:t>
            </a:r>
            <a:r>
              <a:rPr sz="5550" b="1" spc="-265" dirty="0">
                <a:latin typeface="Georgia"/>
                <a:cs typeface="Georgia"/>
              </a:rPr>
              <a:t>0</a:t>
            </a:r>
            <a:endParaRPr sz="555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1247" y="1888363"/>
            <a:ext cx="3611879" cy="1164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17300"/>
              </a:lnSpc>
              <a:spcBef>
                <a:spcPts val="95"/>
              </a:spcBef>
            </a:pPr>
            <a:r>
              <a:rPr sz="3200" spc="-180" dirty="0">
                <a:latin typeface="Georgia"/>
                <a:cs typeface="Georgia"/>
              </a:rPr>
              <a:t>P</a:t>
            </a:r>
            <a:r>
              <a:rPr sz="3200" cap="small" spc="-90" dirty="0">
                <a:latin typeface="Georgia"/>
                <a:cs typeface="Georgia"/>
              </a:rPr>
              <a:t>r</a:t>
            </a:r>
            <a:r>
              <a:rPr sz="3200" cap="small" spc="-20" dirty="0">
                <a:latin typeface="Georgia"/>
                <a:cs typeface="Georgia"/>
              </a:rPr>
              <a:t>o</a:t>
            </a:r>
            <a:r>
              <a:rPr sz="3200" cap="small" spc="-385" dirty="0">
                <a:latin typeface="Georgia"/>
                <a:cs typeface="Georgia"/>
              </a:rPr>
              <a:t>j</a:t>
            </a:r>
            <a:r>
              <a:rPr sz="3200" spc="85" dirty="0">
                <a:latin typeface="Georgia"/>
                <a:cs typeface="Georgia"/>
              </a:rPr>
              <a:t>e</a:t>
            </a:r>
            <a:r>
              <a:rPr sz="3200" spc="260" dirty="0">
                <a:latin typeface="Georgia"/>
                <a:cs typeface="Georgia"/>
              </a:rPr>
              <a:t>c</a:t>
            </a:r>
            <a:r>
              <a:rPr sz="3200" spc="420" dirty="0">
                <a:latin typeface="Georgia"/>
                <a:cs typeface="Georgia"/>
              </a:rPr>
              <a:t>t</a:t>
            </a:r>
            <a:r>
              <a:rPr sz="3200" spc="-135" dirty="0">
                <a:latin typeface="Georgia"/>
                <a:cs typeface="Georgia"/>
              </a:rPr>
              <a:t> </a:t>
            </a:r>
            <a:r>
              <a:rPr sz="3200" spc="-190" dirty="0">
                <a:latin typeface="Georgia"/>
                <a:cs typeface="Georgia"/>
              </a:rPr>
              <a:t>E</a:t>
            </a:r>
            <a:r>
              <a:rPr sz="3200" spc="204" dirty="0">
                <a:latin typeface="Georgia"/>
                <a:cs typeface="Georgia"/>
              </a:rPr>
              <a:t>x</a:t>
            </a:r>
            <a:r>
              <a:rPr sz="3200" spc="85" dirty="0">
                <a:latin typeface="Georgia"/>
                <a:cs typeface="Georgia"/>
              </a:rPr>
              <a:t>i</a:t>
            </a:r>
            <a:r>
              <a:rPr sz="3200" cap="small" spc="-5" dirty="0">
                <a:latin typeface="Georgia"/>
                <a:cs typeface="Georgia"/>
              </a:rPr>
              <a:t>b</a:t>
            </a:r>
            <a:r>
              <a:rPr sz="3200" spc="85" dirty="0">
                <a:latin typeface="Georgia"/>
                <a:cs typeface="Georgia"/>
              </a:rPr>
              <a:t>i</a:t>
            </a:r>
            <a:r>
              <a:rPr sz="3200" spc="420" dirty="0">
                <a:latin typeface="Georgia"/>
                <a:cs typeface="Georgia"/>
              </a:rPr>
              <a:t>t</a:t>
            </a:r>
            <a:r>
              <a:rPr sz="3200" spc="85" dirty="0">
                <a:latin typeface="Georgia"/>
                <a:cs typeface="Georgia"/>
              </a:rPr>
              <a:t>i</a:t>
            </a:r>
            <a:r>
              <a:rPr sz="3200" spc="155" dirty="0">
                <a:latin typeface="Georgia"/>
                <a:cs typeface="Georgia"/>
              </a:rPr>
              <a:t>o</a:t>
            </a:r>
            <a:r>
              <a:rPr sz="3200" spc="80" dirty="0">
                <a:latin typeface="Georgia"/>
                <a:cs typeface="Georgia"/>
              </a:rPr>
              <a:t>n</a:t>
            </a:r>
            <a:r>
              <a:rPr sz="3200" spc="-135" dirty="0">
                <a:latin typeface="Georgia"/>
                <a:cs typeface="Georgia"/>
              </a:rPr>
              <a:t> </a:t>
            </a:r>
            <a:r>
              <a:rPr sz="3200" spc="-275" dirty="0">
                <a:latin typeface="Georgia"/>
                <a:cs typeface="Georgia"/>
              </a:rPr>
              <a:t>1</a:t>
            </a:r>
            <a:r>
              <a:rPr sz="3200" spc="-210" dirty="0">
                <a:latin typeface="Georgia"/>
                <a:cs typeface="Georgia"/>
              </a:rPr>
              <a:t>: </a:t>
            </a:r>
            <a:r>
              <a:rPr lang="en-IN" sz="3200" spc="-190" dirty="0" smtClean="0">
                <a:latin typeface="Georgia"/>
                <a:cs typeface="Georgia"/>
              </a:rPr>
              <a:t>Cricket Data Analysis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10592" y="8338077"/>
            <a:ext cx="3814408" cy="17535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7300"/>
              </a:lnSpc>
              <a:spcBef>
                <a:spcPts val="95"/>
              </a:spcBef>
            </a:pPr>
            <a:r>
              <a:rPr sz="3200" spc="-180" dirty="0">
                <a:latin typeface="Georgia"/>
                <a:cs typeface="Georgia"/>
              </a:rPr>
              <a:t>P</a:t>
            </a:r>
            <a:r>
              <a:rPr sz="3200" cap="small" spc="-90" dirty="0">
                <a:latin typeface="Georgia"/>
                <a:cs typeface="Georgia"/>
              </a:rPr>
              <a:t>r</a:t>
            </a:r>
            <a:r>
              <a:rPr sz="3200" cap="small" spc="-20" dirty="0">
                <a:latin typeface="Georgia"/>
                <a:cs typeface="Georgia"/>
              </a:rPr>
              <a:t>o</a:t>
            </a:r>
            <a:r>
              <a:rPr sz="3200" cap="small" spc="-385" dirty="0">
                <a:latin typeface="Georgia"/>
                <a:cs typeface="Georgia"/>
              </a:rPr>
              <a:t>j</a:t>
            </a:r>
            <a:r>
              <a:rPr sz="3200" spc="85" dirty="0">
                <a:latin typeface="Georgia"/>
                <a:cs typeface="Georgia"/>
              </a:rPr>
              <a:t>e</a:t>
            </a:r>
            <a:r>
              <a:rPr sz="3200" spc="260" dirty="0">
                <a:latin typeface="Georgia"/>
                <a:cs typeface="Georgia"/>
              </a:rPr>
              <a:t>c</a:t>
            </a:r>
            <a:r>
              <a:rPr sz="3200" spc="420" dirty="0">
                <a:latin typeface="Georgia"/>
                <a:cs typeface="Georgia"/>
              </a:rPr>
              <a:t>t</a:t>
            </a:r>
            <a:r>
              <a:rPr sz="3200" spc="-135" dirty="0">
                <a:latin typeface="Georgia"/>
                <a:cs typeface="Georgia"/>
              </a:rPr>
              <a:t> </a:t>
            </a:r>
            <a:r>
              <a:rPr sz="3200" spc="-190" dirty="0">
                <a:latin typeface="Georgia"/>
                <a:cs typeface="Georgia"/>
              </a:rPr>
              <a:t>E</a:t>
            </a:r>
            <a:r>
              <a:rPr sz="3200" spc="204" dirty="0">
                <a:latin typeface="Georgia"/>
                <a:cs typeface="Georgia"/>
              </a:rPr>
              <a:t>x</a:t>
            </a:r>
            <a:r>
              <a:rPr sz="3200" spc="85" dirty="0">
                <a:latin typeface="Georgia"/>
                <a:cs typeface="Georgia"/>
              </a:rPr>
              <a:t>i</a:t>
            </a:r>
            <a:r>
              <a:rPr sz="3200" cap="small" spc="-5" dirty="0">
                <a:latin typeface="Georgia"/>
                <a:cs typeface="Georgia"/>
              </a:rPr>
              <a:t>b</a:t>
            </a:r>
            <a:r>
              <a:rPr sz="3200" spc="85" dirty="0">
                <a:latin typeface="Georgia"/>
                <a:cs typeface="Georgia"/>
              </a:rPr>
              <a:t>i</a:t>
            </a:r>
            <a:r>
              <a:rPr sz="3200" spc="420" dirty="0">
                <a:latin typeface="Georgia"/>
                <a:cs typeface="Georgia"/>
              </a:rPr>
              <a:t>t</a:t>
            </a:r>
            <a:r>
              <a:rPr sz="3200" spc="85" dirty="0">
                <a:latin typeface="Georgia"/>
                <a:cs typeface="Georgia"/>
              </a:rPr>
              <a:t>i</a:t>
            </a:r>
            <a:r>
              <a:rPr sz="3200" cap="small" spc="-20" dirty="0">
                <a:latin typeface="Georgia"/>
                <a:cs typeface="Georgia"/>
              </a:rPr>
              <a:t>o</a:t>
            </a:r>
            <a:r>
              <a:rPr sz="3200" spc="80" dirty="0">
                <a:latin typeface="Georgia"/>
                <a:cs typeface="Georgia"/>
              </a:rPr>
              <a:t>n</a:t>
            </a:r>
            <a:r>
              <a:rPr sz="3200" spc="-135" dirty="0">
                <a:latin typeface="Georgia"/>
                <a:cs typeface="Georgia"/>
              </a:rPr>
              <a:t> </a:t>
            </a:r>
            <a:r>
              <a:rPr sz="3200" spc="-210" dirty="0">
                <a:latin typeface="Georgia"/>
                <a:cs typeface="Georgia"/>
              </a:rPr>
              <a:t>2: </a:t>
            </a:r>
            <a:r>
              <a:rPr lang="en-IN" sz="3200" dirty="0" smtClean="0">
                <a:latin typeface="Georgia"/>
                <a:cs typeface="Georgia"/>
              </a:rPr>
              <a:t>Game </a:t>
            </a:r>
            <a:r>
              <a:rPr lang="en-IN" sz="3200" dirty="0" err="1" smtClean="0">
                <a:latin typeface="Georgia"/>
                <a:cs typeface="Georgia"/>
              </a:rPr>
              <a:t>Develpement</a:t>
            </a:r>
            <a:endParaRPr lang="en-IN" sz="3200" dirty="0">
              <a:latin typeface="Georgia"/>
              <a:cs typeface="Georgia"/>
            </a:endParaRPr>
          </a:p>
          <a:p>
            <a:pPr marL="12700" marR="5080" algn="ctr">
              <a:lnSpc>
                <a:spcPct val="117300"/>
              </a:lnSpc>
              <a:spcBef>
                <a:spcPts val="95"/>
              </a:spcBef>
            </a:pPr>
            <a:endParaRPr sz="3200" dirty="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72553" y="1888363"/>
            <a:ext cx="2397125" cy="118494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3200" spc="-190" dirty="0">
                <a:latin typeface="Georgia"/>
                <a:cs typeface="Georgia"/>
              </a:rPr>
              <a:t>E</a:t>
            </a:r>
            <a:r>
              <a:rPr sz="3200" spc="-180" dirty="0">
                <a:latin typeface="Georgia"/>
                <a:cs typeface="Georgia"/>
              </a:rPr>
              <a:t>P</a:t>
            </a:r>
            <a:r>
              <a:rPr sz="3200" spc="-90" dirty="0">
                <a:latin typeface="Georgia"/>
                <a:cs typeface="Georgia"/>
              </a:rPr>
              <a:t>I</a:t>
            </a:r>
            <a:r>
              <a:rPr sz="3200" spc="-45" dirty="0">
                <a:latin typeface="Georgia"/>
                <a:cs typeface="Georgia"/>
              </a:rPr>
              <a:t>C</a:t>
            </a:r>
            <a:r>
              <a:rPr sz="3200" spc="-95" dirty="0">
                <a:latin typeface="Georgia"/>
                <a:cs typeface="Georgia"/>
              </a:rPr>
              <a:t>S</a:t>
            </a:r>
            <a:r>
              <a:rPr sz="3200" spc="-135" dirty="0">
                <a:latin typeface="Georgia"/>
                <a:cs typeface="Georgia"/>
              </a:rPr>
              <a:t> </a:t>
            </a:r>
            <a:r>
              <a:rPr sz="3200" spc="-235" dirty="0" smtClean="0">
                <a:latin typeface="Georgia"/>
                <a:cs typeface="Georgia"/>
              </a:rPr>
              <a:t>:</a:t>
            </a:r>
            <a:endParaRPr lang="en-US" sz="3200" spc="-235" dirty="0" smtClean="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lang="en-US" sz="3200" spc="-235" dirty="0" smtClean="0">
                <a:latin typeface="Georgia"/>
                <a:cs typeface="Georgia"/>
              </a:rPr>
              <a:t>ASPEN AI </a:t>
            </a:r>
            <a:endParaRPr lang="en-IN" sz="3200" spc="-235" dirty="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37546" y="8419800"/>
            <a:ext cx="3335853" cy="50718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-45" dirty="0" smtClean="0">
                <a:latin typeface="Georgia"/>
                <a:cs typeface="Georgia"/>
              </a:rPr>
              <a:t>C</a:t>
            </a:r>
            <a:r>
              <a:rPr sz="3200" spc="25" dirty="0" smtClean="0">
                <a:latin typeface="Georgia"/>
                <a:cs typeface="Georgia"/>
              </a:rPr>
              <a:t>a</a:t>
            </a:r>
            <a:r>
              <a:rPr sz="3200" spc="-290" dirty="0" smtClean="0">
                <a:latin typeface="Georgia"/>
                <a:cs typeface="Georgia"/>
              </a:rPr>
              <a:t>p</a:t>
            </a:r>
            <a:r>
              <a:rPr sz="3200" spc="90" dirty="0" smtClean="0">
                <a:latin typeface="Georgia"/>
                <a:cs typeface="Georgia"/>
              </a:rPr>
              <a:t>s</a:t>
            </a:r>
            <a:r>
              <a:rPr lang="en-US" sz="3200" spc="420" dirty="0" smtClean="0">
                <a:latin typeface="Georgia"/>
                <a:cs typeface="Georgia"/>
              </a:rPr>
              <a:t>to</a:t>
            </a:r>
            <a:r>
              <a:rPr sz="3200" spc="80" dirty="0" smtClean="0">
                <a:latin typeface="Georgia"/>
                <a:cs typeface="Georgia"/>
              </a:rPr>
              <a:t>n</a:t>
            </a:r>
            <a:r>
              <a:rPr sz="3200" spc="85" dirty="0" smtClean="0">
                <a:latin typeface="Georgia"/>
                <a:cs typeface="Georgia"/>
              </a:rPr>
              <a:t>e</a:t>
            </a:r>
            <a:r>
              <a:rPr sz="3200" spc="-135" dirty="0" smtClean="0">
                <a:latin typeface="Georgia"/>
                <a:cs typeface="Georgia"/>
              </a:rPr>
              <a:t> </a:t>
            </a:r>
            <a:r>
              <a:rPr sz="3200" spc="-235" dirty="0">
                <a:latin typeface="Georgia"/>
                <a:cs typeface="Georgia"/>
              </a:rPr>
              <a:t>: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25898" y="8910137"/>
            <a:ext cx="4585702" cy="1164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1760">
              <a:lnSpc>
                <a:spcPct val="117300"/>
              </a:lnSpc>
              <a:spcBef>
                <a:spcPts val="95"/>
              </a:spcBef>
            </a:pPr>
            <a:r>
              <a:rPr lang="en-US" sz="3200" dirty="0" smtClean="0">
                <a:latin typeface="Georgia"/>
                <a:cs typeface="Georgia"/>
              </a:rPr>
              <a:t>Early recognition of Parkinson’s Disease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60582" y="5519744"/>
            <a:ext cx="1869439" cy="875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50" b="1" spc="145" dirty="0">
                <a:latin typeface="Georgia"/>
                <a:cs typeface="Georgia"/>
              </a:rPr>
              <a:t>2</a:t>
            </a:r>
            <a:r>
              <a:rPr sz="5550" b="1" spc="-270" dirty="0">
                <a:latin typeface="Georgia"/>
                <a:cs typeface="Georgia"/>
              </a:rPr>
              <a:t>0</a:t>
            </a:r>
            <a:r>
              <a:rPr sz="5550" b="1" spc="145" dirty="0">
                <a:latin typeface="Georgia"/>
                <a:cs typeface="Georgia"/>
              </a:rPr>
              <a:t>2</a:t>
            </a:r>
            <a:r>
              <a:rPr sz="5550" b="1" spc="25" dirty="0">
                <a:latin typeface="Georgia"/>
                <a:cs typeface="Georgia"/>
              </a:rPr>
              <a:t>4</a:t>
            </a:r>
            <a:endParaRPr sz="5550">
              <a:latin typeface="Georgia"/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5201" y="1196825"/>
            <a:ext cx="6688455" cy="114300"/>
          </a:xfrm>
          <a:custGeom>
            <a:avLst/>
            <a:gdLst/>
            <a:ahLst/>
            <a:cxnLst/>
            <a:rect l="l" t="t" r="r" b="b"/>
            <a:pathLst>
              <a:path w="6688455" h="114300">
                <a:moveTo>
                  <a:pt x="6688166" y="114299"/>
                </a:moveTo>
                <a:lnTo>
                  <a:pt x="0" y="114299"/>
                </a:lnTo>
                <a:lnTo>
                  <a:pt x="0" y="0"/>
                </a:lnTo>
                <a:lnTo>
                  <a:pt x="6688166" y="0"/>
                </a:lnTo>
                <a:lnTo>
                  <a:pt x="6688166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61479" y="1196825"/>
            <a:ext cx="4815205" cy="114300"/>
          </a:xfrm>
          <a:custGeom>
            <a:avLst/>
            <a:gdLst/>
            <a:ahLst/>
            <a:cxnLst/>
            <a:rect l="l" t="t" r="r" b="b"/>
            <a:pathLst>
              <a:path w="4815205" h="114300">
                <a:moveTo>
                  <a:pt x="4814585" y="114299"/>
                </a:moveTo>
                <a:lnTo>
                  <a:pt x="0" y="114299"/>
                </a:lnTo>
                <a:lnTo>
                  <a:pt x="0" y="0"/>
                </a:lnTo>
                <a:lnTo>
                  <a:pt x="4814585" y="0"/>
                </a:lnTo>
                <a:lnTo>
                  <a:pt x="4814585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52501" y="0"/>
            <a:ext cx="1193673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b="1" spc="65" dirty="0">
                <a:solidFill>
                  <a:srgbClr val="000000"/>
                </a:solidFill>
                <a:latin typeface="Calibri"/>
                <a:cs typeface="Calibri"/>
              </a:rPr>
              <a:t>Academic</a:t>
            </a:r>
            <a:r>
              <a:rPr sz="9200" b="1" spc="-5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9200" b="1" spc="65" dirty="0">
                <a:solidFill>
                  <a:srgbClr val="000000"/>
                </a:solidFill>
                <a:latin typeface="Calibri"/>
                <a:cs typeface="Calibri"/>
              </a:rPr>
              <a:t>Projects</a:t>
            </a:r>
            <a:r>
              <a:rPr sz="9200" b="1" spc="-49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9200" b="1" spc="325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9200" b="1" spc="-5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9200" b="1" spc="90" dirty="0">
                <a:solidFill>
                  <a:srgbClr val="000000"/>
                </a:solidFill>
                <a:latin typeface="Calibri"/>
                <a:cs typeface="Calibri"/>
              </a:rPr>
              <a:t>UG</a:t>
            </a:r>
            <a:endParaRPr sz="9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3189605"/>
          </a:xfrm>
          <a:custGeom>
            <a:avLst/>
            <a:gdLst/>
            <a:ahLst/>
            <a:cxnLst/>
            <a:rect l="l" t="t" r="r" b="b"/>
            <a:pathLst>
              <a:path w="18288000" h="3189605">
                <a:moveTo>
                  <a:pt x="18287999" y="3189422"/>
                </a:moveTo>
                <a:lnTo>
                  <a:pt x="0" y="3189422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189422"/>
                </a:lnTo>
                <a:close/>
              </a:path>
            </a:pathLst>
          </a:custGeom>
          <a:solidFill>
            <a:srgbClr val="2F3B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63879" y="9213881"/>
            <a:ext cx="16941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0" dirty="0">
                <a:solidFill>
                  <a:srgbClr val="2F3B2E"/>
                </a:solidFill>
                <a:latin typeface="Arial MT"/>
                <a:cs typeface="Arial MT"/>
              </a:rPr>
              <a:t>Page</a:t>
            </a:r>
            <a:r>
              <a:rPr sz="2200" spc="-65" dirty="0">
                <a:solidFill>
                  <a:srgbClr val="2F3B2E"/>
                </a:solidFill>
                <a:latin typeface="Arial MT"/>
                <a:cs typeface="Arial MT"/>
              </a:rPr>
              <a:t> </a:t>
            </a:r>
            <a:r>
              <a:rPr sz="2200" spc="20" dirty="0">
                <a:solidFill>
                  <a:srgbClr val="2F3B2E"/>
                </a:solidFill>
                <a:latin typeface="Arial MT"/>
                <a:cs typeface="Arial MT"/>
              </a:rPr>
              <a:t>0</a:t>
            </a:r>
            <a:r>
              <a:rPr lang="en-IN" sz="2200" spc="20" dirty="0">
                <a:solidFill>
                  <a:srgbClr val="2F3B2E"/>
                </a:solidFill>
                <a:latin typeface="Arial MT"/>
                <a:cs typeface="Arial MT"/>
              </a:rPr>
              <a:t>8</a:t>
            </a:r>
            <a:r>
              <a:rPr sz="2200" spc="-65" dirty="0">
                <a:solidFill>
                  <a:srgbClr val="2F3B2E"/>
                </a:solidFill>
                <a:latin typeface="Arial MT"/>
                <a:cs typeface="Arial MT"/>
              </a:rPr>
              <a:t> </a:t>
            </a:r>
            <a:r>
              <a:rPr sz="2200" spc="135" dirty="0">
                <a:solidFill>
                  <a:srgbClr val="2F3B2E"/>
                </a:solidFill>
                <a:latin typeface="Arial MT"/>
                <a:cs typeface="Arial MT"/>
              </a:rPr>
              <a:t>0f</a:t>
            </a:r>
            <a:r>
              <a:rPr sz="2200" spc="-65" dirty="0">
                <a:solidFill>
                  <a:srgbClr val="2F3B2E"/>
                </a:solidFill>
                <a:latin typeface="Arial MT"/>
                <a:cs typeface="Arial MT"/>
              </a:rPr>
              <a:t> </a:t>
            </a:r>
            <a:r>
              <a:rPr sz="2200" spc="-305" dirty="0">
                <a:solidFill>
                  <a:srgbClr val="2F3B2E"/>
                </a:solidFill>
                <a:latin typeface="Arial MT"/>
                <a:cs typeface="Arial MT"/>
              </a:rPr>
              <a:t>1</a:t>
            </a:r>
            <a:r>
              <a:rPr lang="en-IN" sz="2200" spc="-305" dirty="0">
                <a:solidFill>
                  <a:srgbClr val="2F3B2E"/>
                </a:solidFill>
                <a:latin typeface="Arial MT"/>
                <a:cs typeface="Arial MT"/>
              </a:rPr>
              <a:t>3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5913" y="1020967"/>
            <a:ext cx="17698233" cy="1336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600" spc="790" dirty="0">
                <a:solidFill>
                  <a:srgbClr val="EFEBDF"/>
                </a:solidFill>
              </a:rPr>
              <a:t>P</a:t>
            </a:r>
            <a:r>
              <a:rPr sz="8600" spc="730" dirty="0">
                <a:solidFill>
                  <a:srgbClr val="EFEBDF"/>
                </a:solidFill>
              </a:rPr>
              <a:t>r</a:t>
            </a:r>
            <a:r>
              <a:rPr sz="8600" spc="225" dirty="0">
                <a:solidFill>
                  <a:srgbClr val="EFEBDF"/>
                </a:solidFill>
              </a:rPr>
              <a:t>o</a:t>
            </a:r>
            <a:r>
              <a:rPr sz="8600" spc="-125" dirty="0">
                <a:solidFill>
                  <a:srgbClr val="EFEBDF"/>
                </a:solidFill>
              </a:rPr>
              <a:t>j</a:t>
            </a:r>
            <a:r>
              <a:rPr sz="8600" spc="-185" dirty="0">
                <a:solidFill>
                  <a:srgbClr val="EFEBDF"/>
                </a:solidFill>
              </a:rPr>
              <a:t>e</a:t>
            </a:r>
            <a:r>
              <a:rPr sz="8600" spc="375" dirty="0">
                <a:solidFill>
                  <a:srgbClr val="EFEBDF"/>
                </a:solidFill>
              </a:rPr>
              <a:t>c</a:t>
            </a:r>
            <a:r>
              <a:rPr sz="8600" spc="30" dirty="0">
                <a:solidFill>
                  <a:srgbClr val="EFEBDF"/>
                </a:solidFill>
              </a:rPr>
              <a:t>t</a:t>
            </a:r>
            <a:r>
              <a:rPr sz="8600" spc="-385" dirty="0">
                <a:solidFill>
                  <a:srgbClr val="EFEBDF"/>
                </a:solidFill>
              </a:rPr>
              <a:t> </a:t>
            </a:r>
            <a:r>
              <a:rPr sz="8600" spc="-1150" dirty="0">
                <a:solidFill>
                  <a:srgbClr val="EFEBDF"/>
                </a:solidFill>
              </a:rPr>
              <a:t>:</a:t>
            </a:r>
            <a:r>
              <a:rPr sz="8600" spc="-385" dirty="0">
                <a:solidFill>
                  <a:srgbClr val="EFEBDF"/>
                </a:solidFill>
              </a:rPr>
              <a:t> </a:t>
            </a:r>
            <a:r>
              <a:rPr lang="en-IN" sz="7200" spc="635" dirty="0" smtClean="0">
                <a:solidFill>
                  <a:srgbClr val="EFEBDF"/>
                </a:solidFill>
              </a:rPr>
              <a:t>CRICKET DATA ANALYSIS</a:t>
            </a:r>
            <a:endParaRPr sz="7200" dirty="0"/>
          </a:p>
        </p:txBody>
      </p:sp>
      <p:sp>
        <p:nvSpPr>
          <p:cNvPr id="6" name="object 6"/>
          <p:cNvSpPr/>
          <p:nvPr/>
        </p:nvSpPr>
        <p:spPr>
          <a:xfrm>
            <a:off x="1862582" y="3944873"/>
            <a:ext cx="978535" cy="28575"/>
          </a:xfrm>
          <a:custGeom>
            <a:avLst/>
            <a:gdLst/>
            <a:ahLst/>
            <a:cxnLst/>
            <a:rect l="l" t="t" r="r" b="b"/>
            <a:pathLst>
              <a:path w="978535" h="28575">
                <a:moveTo>
                  <a:pt x="978103" y="0"/>
                </a:moveTo>
                <a:lnTo>
                  <a:pt x="901611" y="0"/>
                </a:lnTo>
                <a:lnTo>
                  <a:pt x="0" y="0"/>
                </a:lnTo>
                <a:lnTo>
                  <a:pt x="0" y="28575"/>
                </a:lnTo>
                <a:lnTo>
                  <a:pt x="901611" y="28575"/>
                </a:lnTo>
                <a:lnTo>
                  <a:pt x="978103" y="28575"/>
                </a:lnTo>
                <a:lnTo>
                  <a:pt x="9781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80002" y="6040367"/>
            <a:ext cx="163830" cy="28575"/>
          </a:xfrm>
          <a:custGeom>
            <a:avLst/>
            <a:gdLst/>
            <a:ahLst/>
            <a:cxnLst/>
            <a:rect l="l" t="t" r="r" b="b"/>
            <a:pathLst>
              <a:path w="163830" h="28575">
                <a:moveTo>
                  <a:pt x="163791" y="28574"/>
                </a:moveTo>
                <a:lnTo>
                  <a:pt x="0" y="28574"/>
                </a:lnTo>
                <a:lnTo>
                  <a:pt x="0" y="0"/>
                </a:lnTo>
                <a:lnTo>
                  <a:pt x="163791" y="0"/>
                </a:lnTo>
                <a:lnTo>
                  <a:pt x="163791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2167" y="3554196"/>
            <a:ext cx="10918190" cy="4746812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75"/>
              </a:spcBef>
            </a:pPr>
            <a:r>
              <a:rPr sz="3200" b="1" u="heavy" spc="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Descri</a:t>
            </a:r>
            <a:r>
              <a:rPr sz="3200" b="1" spc="5" dirty="0">
                <a:latin typeface="Georgia"/>
                <a:cs typeface="Georgia"/>
              </a:rPr>
              <a:t>ption</a:t>
            </a:r>
            <a:r>
              <a:rPr sz="3200" b="1" spc="-40" dirty="0">
                <a:latin typeface="Georgia"/>
                <a:cs typeface="Georgia"/>
              </a:rPr>
              <a:t> </a:t>
            </a:r>
            <a:r>
              <a:rPr sz="3200" b="1" spc="5" dirty="0">
                <a:latin typeface="Georgia"/>
                <a:cs typeface="Georgia"/>
              </a:rPr>
              <a:t>:</a:t>
            </a:r>
            <a:endParaRPr sz="32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lang="en-US" sz="3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sz="3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 cricket T20 world cup (2022) data to build insights on a best 11 players team that can be used to pick the Best X1.</a:t>
            </a:r>
            <a:endParaRPr sz="33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endParaRPr lang="en-US" sz="2350" b="1" u="heavy" spc="5" dirty="0" smtClean="0">
              <a:uFill>
                <a:solidFill>
                  <a:srgbClr val="000000"/>
                </a:solidFill>
              </a:uFill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800" b="1" u="heavy" spc="5" dirty="0" smtClean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Technolo</a:t>
            </a:r>
            <a:r>
              <a:rPr sz="2800" b="1" spc="5" dirty="0" smtClean="0">
                <a:latin typeface="Georgia"/>
                <a:cs typeface="Georgia"/>
              </a:rPr>
              <a:t>gy</a:t>
            </a:r>
            <a:r>
              <a:rPr sz="2800" b="1" spc="5" dirty="0">
                <a:latin typeface="Georgia"/>
                <a:cs typeface="Georgia"/>
              </a:rPr>
              <a:t>:</a:t>
            </a:r>
            <a:endParaRPr sz="2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lang="en-US" sz="3300" dirty="0" smtClean="0">
                <a:latin typeface="Georgia"/>
                <a:cs typeface="Georgia"/>
              </a:rPr>
              <a:t>Python , MYSQL, Tableau, </a:t>
            </a:r>
            <a:r>
              <a:rPr lang="en-US" sz="3300" dirty="0" err="1" smtClean="0">
                <a:latin typeface="Georgia"/>
                <a:cs typeface="Georgia"/>
              </a:rPr>
              <a:t>PowerBI</a:t>
            </a:r>
            <a:endParaRPr sz="33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endParaRPr lang="en-US" sz="2350" b="1" u="heavy" spc="10" dirty="0" smtClean="0">
              <a:uFill>
                <a:solidFill>
                  <a:srgbClr val="000000"/>
                </a:solidFill>
              </a:uFill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800" b="1" u="heavy" spc="10" dirty="0" smtClean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Team</a:t>
            </a:r>
            <a:r>
              <a:rPr sz="2800" b="1" u="heavy" spc="-45" dirty="0" smtClean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Pro</a:t>
            </a:r>
            <a:r>
              <a:rPr sz="2800" b="1" spc="5" dirty="0">
                <a:latin typeface="Georgia"/>
                <a:cs typeface="Georgia"/>
              </a:rPr>
              <a:t>j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ect:</a:t>
            </a:r>
            <a:endParaRPr sz="28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en-IN" sz="2350" spc="90" dirty="0" smtClean="0">
                <a:latin typeface="Georgia"/>
                <a:cs typeface="Georgia"/>
              </a:rPr>
              <a:t>3 </a:t>
            </a:r>
            <a:r>
              <a:rPr lang="en-IN" sz="2350" spc="5" dirty="0" smtClean="0">
                <a:latin typeface="Georgia"/>
                <a:cs typeface="Georgia"/>
              </a:rPr>
              <a:t>members</a:t>
            </a:r>
            <a:endParaRPr sz="2350" dirty="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2167" y="8164297"/>
            <a:ext cx="4937760" cy="1661352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endParaRPr lang="en-US" sz="2350" b="1" u="heavy" spc="5" dirty="0" smtClean="0">
              <a:uFill>
                <a:solidFill>
                  <a:srgbClr val="000000"/>
                </a:solidFill>
              </a:uFill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350" b="1" u="heavy" spc="5" dirty="0" smtClean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Role</a:t>
            </a:r>
            <a:r>
              <a:rPr sz="2350" b="1" u="heavy" spc="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: </a:t>
            </a:r>
            <a:endParaRPr lang="en-IN" sz="2350" b="1" u="heavy" spc="5" dirty="0">
              <a:uFill>
                <a:solidFill>
                  <a:srgbClr val="000000"/>
                </a:solidFill>
              </a:uFill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en-US" sz="2350" spc="5" dirty="0">
                <a:latin typeface="Georgia"/>
                <a:cs typeface="Georgia"/>
              </a:rPr>
              <a:t> Data Cleaning and Dashboard Building Using BI Power</a:t>
            </a:r>
            <a:endParaRPr lang="en-US" sz="2350" dirty="0">
              <a:latin typeface="Georgia"/>
              <a:cs typeface="Georgi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87889C-12A7-B58A-5D2B-ED148CA2E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400" y="3973448"/>
            <a:ext cx="5723130" cy="392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3189605"/>
          </a:xfrm>
          <a:custGeom>
            <a:avLst/>
            <a:gdLst/>
            <a:ahLst/>
            <a:cxnLst/>
            <a:rect l="l" t="t" r="r" b="b"/>
            <a:pathLst>
              <a:path w="18288000" h="3189605">
                <a:moveTo>
                  <a:pt x="18287999" y="3189422"/>
                </a:moveTo>
                <a:lnTo>
                  <a:pt x="0" y="3189422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189422"/>
                </a:lnTo>
                <a:close/>
              </a:path>
            </a:pathLst>
          </a:custGeom>
          <a:solidFill>
            <a:srgbClr val="2F3B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370968" y="9567086"/>
            <a:ext cx="152908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45" dirty="0">
                <a:solidFill>
                  <a:srgbClr val="2F3B2E"/>
                </a:solidFill>
                <a:latin typeface="Trebuchet MS"/>
                <a:cs typeface="Trebuchet MS"/>
              </a:rPr>
              <a:t>P</a:t>
            </a:r>
            <a:r>
              <a:rPr sz="2200" spc="55" dirty="0">
                <a:solidFill>
                  <a:srgbClr val="2F3B2E"/>
                </a:solidFill>
                <a:latin typeface="Trebuchet MS"/>
                <a:cs typeface="Trebuchet MS"/>
              </a:rPr>
              <a:t>a</a:t>
            </a:r>
            <a:r>
              <a:rPr sz="2200" spc="190" dirty="0">
                <a:solidFill>
                  <a:srgbClr val="2F3B2E"/>
                </a:solidFill>
                <a:latin typeface="Trebuchet MS"/>
                <a:cs typeface="Trebuchet MS"/>
              </a:rPr>
              <a:t>g</a:t>
            </a:r>
            <a:r>
              <a:rPr sz="2200" spc="-35" dirty="0">
                <a:solidFill>
                  <a:srgbClr val="2F3B2E"/>
                </a:solidFill>
                <a:latin typeface="Trebuchet MS"/>
                <a:cs typeface="Trebuchet MS"/>
              </a:rPr>
              <a:t>e</a:t>
            </a:r>
            <a:r>
              <a:rPr sz="2200" spc="-90" dirty="0">
                <a:solidFill>
                  <a:srgbClr val="2F3B2E"/>
                </a:solidFill>
                <a:latin typeface="Trebuchet MS"/>
                <a:cs typeface="Trebuchet MS"/>
              </a:rPr>
              <a:t> </a:t>
            </a:r>
            <a:r>
              <a:rPr lang="en-IN" sz="2200" spc="-500" dirty="0">
                <a:solidFill>
                  <a:srgbClr val="2F3B2E"/>
                </a:solidFill>
                <a:latin typeface="Trebuchet MS"/>
                <a:cs typeface="Trebuchet MS"/>
              </a:rPr>
              <a:t>9     </a:t>
            </a:r>
            <a:r>
              <a:rPr sz="2200" spc="-25" dirty="0">
                <a:solidFill>
                  <a:srgbClr val="2F3B2E"/>
                </a:solidFill>
                <a:latin typeface="Trebuchet MS"/>
                <a:cs typeface="Trebuchet MS"/>
              </a:rPr>
              <a:t>o</a:t>
            </a:r>
            <a:r>
              <a:rPr sz="2200" spc="20" dirty="0">
                <a:solidFill>
                  <a:srgbClr val="2F3B2E"/>
                </a:solidFill>
                <a:latin typeface="Trebuchet MS"/>
                <a:cs typeface="Trebuchet MS"/>
              </a:rPr>
              <a:t>f</a:t>
            </a:r>
            <a:r>
              <a:rPr sz="2200" spc="-90" dirty="0">
                <a:solidFill>
                  <a:srgbClr val="2F3B2E"/>
                </a:solidFill>
                <a:latin typeface="Trebuchet MS"/>
                <a:cs typeface="Trebuchet MS"/>
              </a:rPr>
              <a:t> </a:t>
            </a:r>
            <a:r>
              <a:rPr sz="2200" spc="-500" dirty="0">
                <a:solidFill>
                  <a:srgbClr val="2F3B2E"/>
                </a:solidFill>
                <a:latin typeface="Trebuchet MS"/>
                <a:cs typeface="Trebuchet MS"/>
              </a:rPr>
              <a:t>1</a:t>
            </a:r>
            <a:r>
              <a:rPr lang="en-IN" sz="2200" spc="25" dirty="0">
                <a:solidFill>
                  <a:srgbClr val="2F3B2E"/>
                </a:solidFill>
                <a:latin typeface="Trebuchet MS"/>
                <a:cs typeface="Trebuchet MS"/>
              </a:rPr>
              <a:t>3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2166" y="1057019"/>
            <a:ext cx="17393434" cy="1336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8600" spc="570" dirty="0">
                <a:solidFill>
                  <a:srgbClr val="EFEBDF"/>
                </a:solidFill>
                <a:latin typeface="Cambria"/>
                <a:cs typeface="Cambria"/>
              </a:rPr>
              <a:t>Project</a:t>
            </a:r>
            <a:r>
              <a:rPr lang="en-IN" sz="8600" spc="400" dirty="0">
                <a:solidFill>
                  <a:srgbClr val="EFEBDF"/>
                </a:solidFill>
                <a:latin typeface="Cambria"/>
                <a:cs typeface="Cambria"/>
              </a:rPr>
              <a:t> </a:t>
            </a:r>
            <a:r>
              <a:rPr lang="en-IN" sz="8600" spc="-380" dirty="0">
                <a:solidFill>
                  <a:srgbClr val="EFEBDF"/>
                </a:solidFill>
                <a:latin typeface="Cambria"/>
                <a:cs typeface="Cambria"/>
              </a:rPr>
              <a:t>:</a:t>
            </a:r>
            <a:r>
              <a:rPr lang="en-IN" sz="8600" spc="395" dirty="0">
                <a:solidFill>
                  <a:srgbClr val="EFEBDF"/>
                </a:solidFill>
                <a:latin typeface="Cambria"/>
                <a:cs typeface="Cambria"/>
              </a:rPr>
              <a:t> </a:t>
            </a:r>
            <a:r>
              <a:rPr lang="en-IN" sz="8600" spc="660" dirty="0" smtClean="0">
                <a:solidFill>
                  <a:srgbClr val="EFEBDF"/>
                </a:solidFill>
                <a:latin typeface="Cambria"/>
                <a:cs typeface="Cambria"/>
              </a:rPr>
              <a:t>GAME DEVELOPEMENT</a:t>
            </a:r>
            <a:endParaRPr lang="en-IN" sz="8600" dirty="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62582" y="3492715"/>
            <a:ext cx="978535" cy="28575"/>
          </a:xfrm>
          <a:custGeom>
            <a:avLst/>
            <a:gdLst/>
            <a:ahLst/>
            <a:cxnLst/>
            <a:rect l="l" t="t" r="r" b="b"/>
            <a:pathLst>
              <a:path w="978535" h="28575">
                <a:moveTo>
                  <a:pt x="978103" y="0"/>
                </a:moveTo>
                <a:lnTo>
                  <a:pt x="901611" y="0"/>
                </a:lnTo>
                <a:lnTo>
                  <a:pt x="0" y="0"/>
                </a:lnTo>
                <a:lnTo>
                  <a:pt x="0" y="28575"/>
                </a:lnTo>
                <a:lnTo>
                  <a:pt x="901611" y="28575"/>
                </a:lnTo>
                <a:lnTo>
                  <a:pt x="978103" y="28575"/>
                </a:lnTo>
                <a:lnTo>
                  <a:pt x="9781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80002" y="7264603"/>
            <a:ext cx="163830" cy="28575"/>
          </a:xfrm>
          <a:custGeom>
            <a:avLst/>
            <a:gdLst/>
            <a:ahLst/>
            <a:cxnLst/>
            <a:rect l="l" t="t" r="r" b="b"/>
            <a:pathLst>
              <a:path w="163830" h="28575">
                <a:moveTo>
                  <a:pt x="163791" y="28574"/>
                </a:moveTo>
                <a:lnTo>
                  <a:pt x="0" y="28574"/>
                </a:lnTo>
                <a:lnTo>
                  <a:pt x="0" y="0"/>
                </a:lnTo>
                <a:lnTo>
                  <a:pt x="163791" y="0"/>
                </a:lnTo>
                <a:lnTo>
                  <a:pt x="163791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2167" y="3102033"/>
            <a:ext cx="10918190" cy="2976777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75"/>
              </a:spcBef>
            </a:pPr>
            <a:r>
              <a:rPr sz="2350" b="1" u="heavy" spc="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Descri</a:t>
            </a:r>
            <a:r>
              <a:rPr sz="2350" b="1" spc="5" dirty="0">
                <a:latin typeface="Georgia"/>
                <a:cs typeface="Georgia"/>
              </a:rPr>
              <a:t>ption</a:t>
            </a:r>
            <a:r>
              <a:rPr sz="2350" b="1" spc="-40" dirty="0">
                <a:latin typeface="Georgia"/>
                <a:cs typeface="Georgia"/>
              </a:rPr>
              <a:t> </a:t>
            </a:r>
            <a:r>
              <a:rPr sz="2350" b="1" spc="5" dirty="0">
                <a:latin typeface="Georgia"/>
                <a:cs typeface="Georgia"/>
              </a:rPr>
              <a:t>:</a:t>
            </a:r>
            <a:endParaRPr sz="2350" dirty="0">
              <a:latin typeface="Georgia"/>
              <a:cs typeface="Georgia"/>
            </a:endParaRPr>
          </a:p>
          <a:p>
            <a:pPr marL="12700" marR="5080" algn="just">
              <a:lnSpc>
                <a:spcPct val="117000"/>
              </a:lnSpc>
            </a:pPr>
            <a:r>
              <a:rPr lang="en-US" sz="2350" spc="10" dirty="0" smtClean="0">
                <a:latin typeface="Georgia"/>
                <a:cs typeface="Georgia"/>
              </a:rPr>
              <a:t>Created Multiple games using Unity with the implementation of C#. The Games were 2D games working in any PC/Laptop some example were Fruit </a:t>
            </a:r>
            <a:r>
              <a:rPr lang="en-US" sz="2350" spc="10" dirty="0" err="1" smtClean="0">
                <a:latin typeface="Georgia"/>
                <a:cs typeface="Georgia"/>
              </a:rPr>
              <a:t>Ninja,Speed</a:t>
            </a:r>
            <a:r>
              <a:rPr lang="en-US" sz="2350" spc="10" dirty="0" smtClean="0">
                <a:latin typeface="Georgia"/>
                <a:cs typeface="Georgia"/>
              </a:rPr>
              <a:t> Racing , Type Master </a:t>
            </a:r>
            <a:endParaRPr lang="en-US" sz="2350" spc="10" dirty="0">
              <a:latin typeface="Georgia"/>
              <a:cs typeface="Georgia"/>
            </a:endParaRPr>
          </a:p>
          <a:p>
            <a:pPr marL="12700" marR="5080" algn="just">
              <a:lnSpc>
                <a:spcPct val="117000"/>
              </a:lnSpc>
            </a:pPr>
            <a:endParaRPr lang="en-US" sz="2350" b="1" u="heavy" spc="5" dirty="0" smtClean="0">
              <a:uFill>
                <a:solidFill>
                  <a:srgbClr val="000000"/>
                </a:solidFill>
              </a:uFill>
              <a:latin typeface="Georgia"/>
              <a:cs typeface="Georgia"/>
            </a:endParaRPr>
          </a:p>
          <a:p>
            <a:pPr marL="12700" marR="5080" algn="just">
              <a:lnSpc>
                <a:spcPct val="117000"/>
              </a:lnSpc>
            </a:pPr>
            <a:r>
              <a:rPr sz="2350" b="1" u="heavy" spc="5" dirty="0" smtClean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Technolo</a:t>
            </a:r>
            <a:r>
              <a:rPr sz="2350" b="1" spc="5" dirty="0" smtClean="0">
                <a:latin typeface="Georgia"/>
                <a:cs typeface="Georgia"/>
              </a:rPr>
              <a:t>gy</a:t>
            </a:r>
            <a:r>
              <a:rPr sz="2350" b="1" spc="5" dirty="0">
                <a:latin typeface="Georgia"/>
                <a:cs typeface="Georgia"/>
              </a:rPr>
              <a:t>:</a:t>
            </a:r>
            <a:endParaRPr sz="235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en-IN" sz="2350" spc="5" dirty="0" smtClean="0">
                <a:latin typeface="Georgia"/>
                <a:cs typeface="Georgia"/>
              </a:rPr>
              <a:t>C# , Unity </a:t>
            </a:r>
            <a:endParaRPr sz="2350" dirty="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8159" y="6126133"/>
            <a:ext cx="2188845" cy="8636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350" b="1" u="heavy" spc="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Team</a:t>
            </a:r>
            <a:r>
              <a:rPr sz="2350" b="1" u="heavy" spc="-8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2350" b="1" u="heavy" spc="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Pro</a:t>
            </a:r>
            <a:r>
              <a:rPr sz="2350" b="1" spc="5" dirty="0">
                <a:latin typeface="Georgia"/>
                <a:cs typeface="Georgia"/>
              </a:rPr>
              <a:t>j</a:t>
            </a:r>
            <a:r>
              <a:rPr sz="2350" b="1" u="heavy" spc="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ect:</a:t>
            </a:r>
            <a:endParaRPr sz="235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en-IN" sz="2350" spc="-70" dirty="0">
                <a:latin typeface="Georgia"/>
                <a:cs typeface="Georgia"/>
              </a:rPr>
              <a:t>5</a:t>
            </a:r>
            <a:r>
              <a:rPr sz="2350" spc="-40" dirty="0">
                <a:latin typeface="Georgia"/>
                <a:cs typeface="Georgia"/>
              </a:rPr>
              <a:t> </a:t>
            </a:r>
            <a:r>
              <a:rPr sz="2350" spc="5" dirty="0">
                <a:latin typeface="Georgia"/>
                <a:cs typeface="Georgia"/>
              </a:rPr>
              <a:t>members</a:t>
            </a:r>
            <a:endParaRPr sz="2350" dirty="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8159" y="7200900"/>
            <a:ext cx="3880485" cy="8636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350" b="1" u="heavy" spc="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Role: </a:t>
            </a:r>
            <a:endParaRPr sz="235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en-US" sz="2350" spc="5" dirty="0" smtClean="0">
                <a:latin typeface="Georgia"/>
                <a:cs typeface="Georgia"/>
              </a:rPr>
              <a:t>Fruit Ninja</a:t>
            </a:r>
            <a:r>
              <a:rPr sz="2350" b="1" dirty="0" smtClean="0">
                <a:latin typeface="Georgia"/>
                <a:cs typeface="Georgia"/>
              </a:rPr>
              <a:t>.</a:t>
            </a:r>
            <a:endParaRPr sz="2350" dirty="0">
              <a:latin typeface="Georgia"/>
              <a:cs typeface="Georgi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7171E6-6447-3942-EE31-DBDF1E03C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0397" y="4209535"/>
            <a:ext cx="5609651" cy="372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F3B2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507</Words>
  <Application>Microsoft Office PowerPoint</Application>
  <PresentationFormat>Custom</PresentationFormat>
  <Paragraphs>113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Arial MT</vt:lpstr>
      <vt:lpstr>Calibri</vt:lpstr>
      <vt:lpstr>Cambria</vt:lpstr>
      <vt:lpstr>Georgia</vt:lpstr>
      <vt:lpstr>Lucida Sans Unicode</vt:lpstr>
      <vt:lpstr>OpenSans-light</vt:lpstr>
      <vt:lpstr>Söhne</vt:lpstr>
      <vt:lpstr>Tahoma</vt:lpstr>
      <vt:lpstr>Times New Roman</vt:lpstr>
      <vt:lpstr>Trebuchet MS</vt:lpstr>
      <vt:lpstr>Verdana</vt:lpstr>
      <vt:lpstr>Office Theme</vt:lpstr>
      <vt:lpstr>Digital</vt:lpstr>
      <vt:lpstr>PowerPoint Presentation</vt:lpstr>
      <vt:lpstr>About Me</vt:lpstr>
      <vt:lpstr>Academic History</vt:lpstr>
      <vt:lpstr>Technical</vt:lpstr>
      <vt:lpstr>Courses across B.Tech</vt:lpstr>
      <vt:lpstr>Academic Projects in UG</vt:lpstr>
      <vt:lpstr>Project : CRICKET DATA ANALYSIS</vt:lpstr>
      <vt:lpstr>Project : GAME DEVELOPEMENT</vt:lpstr>
      <vt:lpstr>Epics : ASPEN AI</vt:lpstr>
      <vt:lpstr>Certificates</vt:lpstr>
      <vt:lpstr>Certificates</vt:lpstr>
      <vt:lpstr>https://www.linkedin.com/in/neelesh-shukla-6a3758247/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Aryan Srivastav - DP</dc:title>
  <dc:creator>Aryan Srivastav</dc:creator>
  <cp:keywords>DAF1wLwx5WQ,BAEmub1aWlc</cp:keywords>
  <cp:lastModifiedBy>Neelesh Shukla</cp:lastModifiedBy>
  <cp:revision>6</cp:revision>
  <dcterms:created xsi:type="dcterms:W3CDTF">2023-12-05T14:44:12Z</dcterms:created>
  <dcterms:modified xsi:type="dcterms:W3CDTF">2023-12-16T10:00:04Z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2023-12-01T00:00:00Z</vt:filetime>
  </property>
  <property fmtid="{D5CDD505-2E9C-101B-9397-08002B2CF9AE}" pid="3" name="Creator">
    <vt:lpwstr>Canva</vt:lpwstr>
  </property>
  <property fmtid="{D5CDD505-2E9C-101B-9397-08002B2CF9AE}" pid="4" name="LastSaved">
    <vt:filetime>2023-12-05T00:00:00Z</vt:filetime>
  </property>
</Properties>
</file>