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6" r:id="rId9"/>
    <p:sldId id="287" r:id="rId10"/>
    <p:sldId id="288" r:id="rId11"/>
    <p:sldId id="289" r:id="rId12"/>
    <p:sldId id="291"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19" autoAdjust="0"/>
  </p:normalViewPr>
  <p:slideViewPr>
    <p:cSldViewPr snapToGrid="0">
      <p:cViewPr varScale="1">
        <p:scale>
          <a:sx n="107" d="100"/>
          <a:sy n="107"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ics.uci.edu/ml/datasets/Daphnet+Freezing+of+Gait" TargetMode="External"/><Relationship Id="rId2" Type="http://schemas.openxmlformats.org/officeDocument/2006/relationships/hyperlink" Target="https://physionet.org/content/gaitpdb/1.0.0/"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87939" y="2718891"/>
            <a:ext cx="4100418" cy="2350591"/>
          </a:xfrm>
        </p:spPr>
        <p:txBody>
          <a:bodyPr>
            <a:noAutofit/>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CAPSTONE PROJECT PHASE-1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Phase – I Report</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Submitted by -</a:t>
            </a:r>
            <a:r>
              <a:rPr lang="en-US" sz="1000" b="1" dirty="0">
                <a:effectLst/>
                <a:latin typeface="Times New Roman" panose="02020603050405020304" pitchFamily="18" charset="0"/>
                <a:ea typeface="Times New Roman" panose="02020603050405020304" pitchFamily="18" charset="0"/>
                <a:cs typeface="Times New Roman" panose="02020603050405020304" pitchFamily="18" charset="0"/>
              </a:rPr>
              <a:t>Malay Gupta 20BCE10069,</a:t>
            </a:r>
            <a:r>
              <a:rPr lang="en-IN" sz="1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b="1" dirty="0" err="1">
                <a:effectLst/>
                <a:latin typeface="Times New Roman" panose="02020603050405020304" pitchFamily="18" charset="0"/>
                <a:ea typeface="Times New Roman" panose="02020603050405020304" pitchFamily="18" charset="0"/>
                <a:cs typeface="Times New Roman" panose="02020603050405020304" pitchFamily="18" charset="0"/>
              </a:rPr>
              <a:t>Neelesh</a:t>
            </a:r>
            <a:r>
              <a:rPr lang="en-US" sz="1000" b="1" dirty="0">
                <a:effectLst/>
                <a:latin typeface="Times New Roman" panose="02020603050405020304" pitchFamily="18" charset="0"/>
                <a:ea typeface="Times New Roman" panose="02020603050405020304" pitchFamily="18" charset="0"/>
                <a:cs typeface="Times New Roman" panose="02020603050405020304" pitchFamily="18" charset="0"/>
              </a:rPr>
              <a:t> Shukla  20BCE10236, </a:t>
            </a:r>
            <a:r>
              <a:rPr lang="en-US" sz="1000" b="1" dirty="0" err="1">
                <a:effectLst/>
                <a:latin typeface="Times New Roman" panose="02020603050405020304" pitchFamily="18" charset="0"/>
                <a:ea typeface="Times New Roman" panose="02020603050405020304" pitchFamily="18" charset="0"/>
                <a:cs typeface="Times New Roman" panose="02020603050405020304" pitchFamily="18" charset="0"/>
              </a:rPr>
              <a:t>Vatsalya</a:t>
            </a:r>
            <a:r>
              <a:rPr lang="en-US" sz="1000" b="1" dirty="0">
                <a:effectLst/>
                <a:latin typeface="Times New Roman" panose="02020603050405020304" pitchFamily="18" charset="0"/>
                <a:ea typeface="Times New Roman" panose="02020603050405020304" pitchFamily="18" charset="0"/>
                <a:cs typeface="Times New Roman" panose="02020603050405020304" pitchFamily="18" charset="0"/>
              </a:rPr>
              <a:t> Singh 20BCE10044</a:t>
            </a:r>
            <a:r>
              <a:rPr lang="en-IN" sz="10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000" b="1" dirty="0">
                <a:effectLst/>
                <a:latin typeface="Times New Roman" panose="02020603050405020304" pitchFamily="18" charset="0"/>
                <a:ea typeface="Times New Roman" panose="02020603050405020304" pitchFamily="18" charset="0"/>
                <a:cs typeface="Times New Roman" panose="02020603050405020304" pitchFamily="18" charset="0"/>
              </a:rPr>
              <a:t>Jayant Gautam 20BCE10975, </a:t>
            </a:r>
            <a:r>
              <a:rPr lang="en-IN" sz="10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b="1" dirty="0">
                <a:effectLst/>
                <a:latin typeface="Times New Roman" panose="02020603050405020304" pitchFamily="18" charset="0"/>
                <a:ea typeface="Times New Roman" panose="02020603050405020304" pitchFamily="18" charset="0"/>
              </a:rPr>
              <a:t>Siddhant Jain 20BCE10552</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in partial fulfillment of the requirements for the degree of</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Bachlore of Engineering and Technology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7" name="Picture 2">
            <a:extLst>
              <a:ext uri="{FF2B5EF4-FFF2-40B4-BE49-F238E27FC236}">
                <a16:creationId xmlns:a16="http://schemas.microsoft.com/office/drawing/2014/main" id="{F33A5E11-3D24-CE3D-2F1E-2769EC685A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275" y="2587645"/>
            <a:ext cx="3054402" cy="1206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1AFE99D-4E69-EA69-9BD5-CA1FD7BC0B1C}"/>
              </a:ext>
            </a:extLst>
          </p:cNvPr>
          <p:cNvSpPr txBox="1"/>
          <p:nvPr/>
        </p:nvSpPr>
        <p:spPr>
          <a:xfrm>
            <a:off x="7097307" y="1763485"/>
            <a:ext cx="4178314"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Designing an </a:t>
            </a:r>
            <a:r>
              <a:rPr lang="en-IN" dirty="0" err="1">
                <a:latin typeface="Times New Roman" panose="02020603050405020304" pitchFamily="18" charset="0"/>
                <a:cs typeface="Times New Roman" panose="02020603050405020304" pitchFamily="18" charset="0"/>
              </a:rPr>
              <a:t>appsuite</a:t>
            </a:r>
            <a:r>
              <a:rPr lang="en-IN" dirty="0">
                <a:latin typeface="Times New Roman" panose="02020603050405020304" pitchFamily="18" charset="0"/>
                <a:cs typeface="Times New Roman" panose="02020603050405020304" pitchFamily="18" charset="0"/>
              </a:rPr>
              <a:t> for early detection of Parkinson’s disease using deep learning model.</a:t>
            </a:r>
          </a:p>
        </p:txBody>
      </p:sp>
      <p:sp>
        <p:nvSpPr>
          <p:cNvPr id="6" name="TextBox 5">
            <a:extLst>
              <a:ext uri="{FF2B5EF4-FFF2-40B4-BE49-F238E27FC236}">
                <a16:creationId xmlns:a16="http://schemas.microsoft.com/office/drawing/2014/main" id="{44E76495-0643-1804-B129-DD7F7EB7ED1E}"/>
              </a:ext>
            </a:extLst>
          </p:cNvPr>
          <p:cNvSpPr txBox="1"/>
          <p:nvPr/>
        </p:nvSpPr>
        <p:spPr>
          <a:xfrm>
            <a:off x="994275" y="3978233"/>
            <a:ext cx="3096774" cy="2156488"/>
          </a:xfrm>
          <a:prstGeom prst="rect">
            <a:avLst/>
          </a:prstGeom>
          <a:noFill/>
        </p:spPr>
        <p:txBody>
          <a:bodyPr wrap="square" rtlCol="0">
            <a:spAutoFit/>
          </a:bodyPr>
          <a:lstStyle/>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VIT Bhopal University</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Bhopal</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Madhya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radhesh</a:t>
            </a:r>
            <a:endPar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September, 2023</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CE8E-CC1E-9FF5-5DEC-7A1CD1645C1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33D5F98-18FD-8FB0-4EBC-7CC48C3883EC}"/>
              </a:ext>
            </a:extLst>
          </p:cNvPr>
          <p:cNvSpPr>
            <a:spLocks noGrp="1"/>
          </p:cNvSpPr>
          <p:nvPr>
            <p:ph idx="1"/>
          </p:nvPr>
        </p:nvSpPr>
        <p:spPr>
          <a:xfrm>
            <a:off x="913795" y="2076451"/>
            <a:ext cx="10201509" cy="2667742"/>
          </a:xfrm>
        </p:spPr>
        <p:txBody>
          <a:bodyPr>
            <a:normAutofit lnSpcReduction="10000"/>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In conclusion, the project proposal for early detection of Parkinson's disease using deep learning presents a promising avenue for improving the diagnosis and treatment of this debilitating condition. By leveraging the power of machine learning algorithms, the project aims to identify early signs and symptoms of Parkinson's disease, enabling timely interventions and more effective treatment strategies.</a:t>
            </a:r>
          </a:p>
          <a:p>
            <a:pPr algn="l"/>
            <a:r>
              <a:rPr lang="en-US" sz="1600" b="0" i="0" dirty="0">
                <a:solidFill>
                  <a:schemeClr val="tx1"/>
                </a:solidFill>
                <a:effectLst/>
                <a:latin typeface="Times New Roman" panose="02020603050405020304" pitchFamily="18" charset="0"/>
                <a:cs typeface="Times New Roman" panose="02020603050405020304" pitchFamily="18" charset="0"/>
              </a:rPr>
              <a:t>The utilization of deep learning techniques offers several advantages in this context. Deep learning algorithms can process large amounts of data and extract intricate patterns that may not be apparent to human observers. By training these algorithms on comprehensive datasets that include various clinical markers and symptoms associated with Parkinson's disease, we can develop accurate models capable of identifying subtle indicators that may precede the onset of the disease.</a:t>
            </a:r>
          </a:p>
          <a:p>
            <a:pPr marL="369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06767BBB-9748-2D11-ABD4-0462C21E4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2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25DF-0E67-C52C-6FA0-3780A005CA2F}"/>
              </a:ext>
            </a:extLst>
          </p:cNvPr>
          <p:cNvSpPr>
            <a:spLocks noGrp="1"/>
          </p:cNvSpPr>
          <p:nvPr>
            <p:ph type="title"/>
          </p:nvPr>
        </p:nvSpPr>
        <p:spPr>
          <a:xfrm>
            <a:off x="919119" y="2753096"/>
            <a:ext cx="10353762" cy="1257300"/>
          </a:xfrm>
        </p:spPr>
        <p:txBody>
          <a:bodyPr/>
          <a:lstStyle/>
          <a:p>
            <a:r>
              <a:rPr lang="en-IN" dirty="0"/>
              <a:t>Thank You</a:t>
            </a:r>
          </a:p>
        </p:txBody>
      </p:sp>
      <p:pic>
        <p:nvPicPr>
          <p:cNvPr id="4" name="Picture 1">
            <a:extLst>
              <a:ext uri="{FF2B5EF4-FFF2-40B4-BE49-F238E27FC236}">
                <a16:creationId xmlns:a16="http://schemas.microsoft.com/office/drawing/2014/main" id="{FFD0F8FD-966E-2FC5-A519-A617CCA9B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88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2BC24DD-F97C-D27B-AD2F-1298534F4627}"/>
              </a:ext>
            </a:extLst>
          </p:cNvPr>
          <p:cNvSpPr>
            <a:spLocks noGrp="1"/>
          </p:cNvSpPr>
          <p:nvPr>
            <p:ph type="title"/>
          </p:nvPr>
        </p:nvSpPr>
        <p:spPr/>
        <p:txBody>
          <a:bodyPr/>
          <a:lstStyle/>
          <a:p>
            <a:r>
              <a:rPr lang="en-IN" dirty="0" err="1"/>
              <a:t>Bonafide</a:t>
            </a:r>
            <a:r>
              <a:rPr lang="en-IN" dirty="0"/>
              <a:t> Certificate</a:t>
            </a:r>
          </a:p>
        </p:txBody>
      </p:sp>
      <p:pic>
        <p:nvPicPr>
          <p:cNvPr id="2052" name="Picture 1">
            <a:extLst>
              <a:ext uri="{FF2B5EF4-FFF2-40B4-BE49-F238E27FC236}">
                <a16:creationId xmlns:a16="http://schemas.microsoft.com/office/drawing/2014/main" id="{C49C787C-005D-97F2-F57F-5CD56BE669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931" y="159142"/>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7006ECD-47C9-CC27-756F-F8E5E0BD3462}"/>
              </a:ext>
            </a:extLst>
          </p:cNvPr>
          <p:cNvSpPr txBox="1"/>
          <p:nvPr/>
        </p:nvSpPr>
        <p:spPr>
          <a:xfrm>
            <a:off x="2398816" y="1793174"/>
            <a:ext cx="8461168" cy="1761508"/>
          </a:xfrm>
          <a:prstGeom prst="rect">
            <a:avLst/>
          </a:prstGeom>
          <a:noFill/>
        </p:spPr>
        <p:txBody>
          <a:bodyPr wrap="square" rtlCol="0">
            <a:spAutoFit/>
          </a:bodyPr>
          <a:lstStyle/>
          <a:p>
            <a:pPr algn="ctr"/>
            <a:r>
              <a:rPr lang="en-US" sz="1200" dirty="0">
                <a:effectLst/>
                <a:latin typeface="Times New Roman" panose="02020603050405020304" pitchFamily="18" charset="0"/>
                <a:ea typeface="Times New Roman" panose="02020603050405020304" pitchFamily="18" charset="0"/>
              </a:rPr>
              <a:t>Certified that this project report titled </a:t>
            </a:r>
            <a:r>
              <a:rPr lang="en-US" sz="1200" b="1" dirty="0">
                <a:effectLst/>
                <a:latin typeface="Times New Roman" panose="02020603050405020304" pitchFamily="18" charset="0"/>
                <a:ea typeface="Times New Roman" panose="02020603050405020304" pitchFamily="18" charset="0"/>
              </a:rPr>
              <a:t>“</a:t>
            </a:r>
            <a:r>
              <a:rPr lang="en-US" sz="1200" i="0" dirty="0">
                <a:effectLst/>
                <a:latin typeface="Times New Roman" panose="02020603050405020304" pitchFamily="18" charset="0"/>
                <a:cs typeface="Times New Roman" panose="02020603050405020304" pitchFamily="18" charset="0"/>
              </a:rPr>
              <a:t>Deep Learning Models for the Early Detection of Parkinson’s Disease using the motor-based symptoms.</a:t>
            </a:r>
            <a:r>
              <a:rPr lang="en-US" sz="1200" b="1"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 the </a:t>
            </a:r>
            <a:r>
              <a:rPr lang="en-US" sz="1200" dirty="0" err="1">
                <a:effectLst/>
                <a:latin typeface="Times New Roman" panose="02020603050405020304" pitchFamily="18" charset="0"/>
                <a:ea typeface="Times New Roman" panose="02020603050405020304" pitchFamily="18" charset="0"/>
              </a:rPr>
              <a:t>bonafide</a:t>
            </a:r>
            <a:r>
              <a:rPr lang="en-US" sz="1200" dirty="0">
                <a:effectLst/>
                <a:latin typeface="Times New Roman" panose="02020603050405020304" pitchFamily="18" charset="0"/>
                <a:ea typeface="Times New Roman" panose="02020603050405020304" pitchFamily="18" charset="0"/>
              </a:rPr>
              <a:t> work of </a:t>
            </a:r>
            <a:r>
              <a:rPr lang="en-US" sz="1200" b="1"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Malay Gupta 20BCE10069,</a:t>
            </a: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Neelesh</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Shukla  20BCE10236,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Vatsalya</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Singh 20BCE10044</a:t>
            </a: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Jayant Gautam 20BCE10975, </a:t>
            </a:r>
            <a:r>
              <a:rPr lang="en-IN"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Siddhant Jain 20BCE10552 </a:t>
            </a:r>
            <a:r>
              <a:rPr lang="en-US" sz="1200" dirty="0">
                <a:effectLst/>
                <a:latin typeface="Times New Roman" panose="02020603050405020304" pitchFamily="18" charset="0"/>
                <a:ea typeface="Times New Roman" panose="02020603050405020304" pitchFamily="18" charset="0"/>
              </a:rPr>
              <a:t>who carried out the project work under my supervision.                 		 </a:t>
            </a:r>
            <a:endParaRPr lang="en-IN" sz="1200" dirty="0">
              <a:effectLst/>
              <a:latin typeface="Calibri" panose="020F0502020204030204" pitchFamily="34" charset="0"/>
              <a:ea typeface="Calibri" panose="020F0502020204030204" pitchFamily="34" charset="0"/>
            </a:endParaRPr>
          </a:p>
          <a:p>
            <a:pPr>
              <a:lnSpc>
                <a:spcPct val="115000"/>
              </a:lnSpc>
              <a:spcAft>
                <a:spcPts val="1000"/>
              </a:spcAft>
            </a:pPr>
            <a:r>
              <a:rPr lang="en-US" sz="1200" b="1"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Calibri" panose="020F0502020204030204" pitchFamily="34" charset="0"/>
            </a:endParaRPr>
          </a:p>
          <a:p>
            <a:pPr algn="just">
              <a:lnSpc>
                <a:spcPct val="150000"/>
              </a:lnSpc>
              <a:spcAft>
                <a:spcPts val="1000"/>
              </a:spcAft>
            </a:pPr>
            <a:r>
              <a:rPr lang="en-US" sz="1200" dirty="0">
                <a:effectLst/>
                <a:latin typeface="Times New Roman" panose="02020603050405020304" pitchFamily="18" charset="0"/>
                <a:ea typeface="Times New Roman" panose="02020603050405020304" pitchFamily="18" charset="0"/>
              </a:rPr>
              <a:t>This project report (DSN4095-Capstone Project Phase-I) is submitted for the Project Viva-Voce examination held on …………..</a:t>
            </a:r>
            <a:endParaRPr lang="en-IN" sz="1200" dirty="0">
              <a:effectLst/>
              <a:latin typeface="Calibri" panose="020F0502020204030204" pitchFamily="34" charset="0"/>
              <a:ea typeface="Calibri" panose="020F0502020204030204" pitchFamily="34" charset="0"/>
            </a:endParaRPr>
          </a:p>
          <a:p>
            <a:endParaRPr lang="en-IN" sz="1200" dirty="0"/>
          </a:p>
        </p:txBody>
      </p:sp>
      <p:sp>
        <p:nvSpPr>
          <p:cNvPr id="12" name="TextBox 11">
            <a:extLst>
              <a:ext uri="{FF2B5EF4-FFF2-40B4-BE49-F238E27FC236}">
                <a16:creationId xmlns:a16="http://schemas.microsoft.com/office/drawing/2014/main" id="{B628887C-F04E-4984-7675-49EF58330FCB}"/>
              </a:ext>
            </a:extLst>
          </p:cNvPr>
          <p:cNvSpPr txBox="1"/>
          <p:nvPr/>
        </p:nvSpPr>
        <p:spPr>
          <a:xfrm>
            <a:off x="9755579" y="5961413"/>
            <a:ext cx="1656608" cy="461665"/>
          </a:xfrm>
          <a:prstGeom prst="rect">
            <a:avLst/>
          </a:prstGeom>
          <a:noFill/>
        </p:spPr>
        <p:txBody>
          <a:bodyPr wrap="square" rtlCol="0">
            <a:spAutoFit/>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Supervisor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C519-2342-54B8-3836-D2DB1EB2FAE9}"/>
              </a:ext>
            </a:extLst>
          </p:cNvPr>
          <p:cNvSpPr>
            <a:spLocks noGrp="1"/>
          </p:cNvSpPr>
          <p:nvPr>
            <p:ph type="title"/>
          </p:nvPr>
        </p:nvSpPr>
        <p:spPr/>
        <p:txBody>
          <a:bodyPr/>
          <a:lstStyle/>
          <a:p>
            <a:r>
              <a:rPr lang="en-IN" dirty="0"/>
              <a:t>Index</a:t>
            </a:r>
          </a:p>
        </p:txBody>
      </p:sp>
      <p:graphicFrame>
        <p:nvGraphicFramePr>
          <p:cNvPr id="7" name="Content Placeholder 6">
            <a:extLst>
              <a:ext uri="{FF2B5EF4-FFF2-40B4-BE49-F238E27FC236}">
                <a16:creationId xmlns:a16="http://schemas.microsoft.com/office/drawing/2014/main" id="{524AE181-DA7D-5E70-845E-5C8FE8FDDA7D}"/>
              </a:ext>
            </a:extLst>
          </p:cNvPr>
          <p:cNvGraphicFramePr>
            <a:graphicFrameLocks noGrp="1"/>
          </p:cNvGraphicFramePr>
          <p:nvPr>
            <p:ph idx="1"/>
            <p:extLst>
              <p:ext uri="{D42A27DB-BD31-4B8C-83A1-F6EECF244321}">
                <p14:modId xmlns:p14="http://schemas.microsoft.com/office/powerpoint/2010/main" val="1190381531"/>
              </p:ext>
            </p:extLst>
          </p:nvPr>
        </p:nvGraphicFramePr>
        <p:xfrm>
          <a:off x="914400" y="2076450"/>
          <a:ext cx="10353675" cy="185420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30960985"/>
                    </a:ext>
                  </a:extLst>
                </a:gridCol>
                <a:gridCol w="3451225">
                  <a:extLst>
                    <a:ext uri="{9D8B030D-6E8A-4147-A177-3AD203B41FA5}">
                      <a16:colId xmlns:a16="http://schemas.microsoft.com/office/drawing/2014/main" val="94593364"/>
                    </a:ext>
                  </a:extLst>
                </a:gridCol>
                <a:gridCol w="3451225">
                  <a:extLst>
                    <a:ext uri="{9D8B030D-6E8A-4147-A177-3AD203B41FA5}">
                      <a16:colId xmlns:a16="http://schemas.microsoft.com/office/drawing/2014/main" val="1556881370"/>
                    </a:ext>
                  </a:extLst>
                </a:gridCol>
              </a:tblGrid>
              <a:tr h="370840">
                <a:tc>
                  <a:txBody>
                    <a:bodyPr/>
                    <a:lstStyle/>
                    <a:p>
                      <a:r>
                        <a:rPr lang="en-IN" dirty="0" err="1"/>
                        <a:t>S.No</a:t>
                      </a:r>
                      <a:r>
                        <a:rPr lang="en-IN" dirty="0"/>
                        <a:t>.</a:t>
                      </a:r>
                    </a:p>
                  </a:txBody>
                  <a:tcPr/>
                </a:tc>
                <a:tc>
                  <a:txBody>
                    <a:bodyPr/>
                    <a:lstStyle/>
                    <a:p>
                      <a:r>
                        <a:rPr lang="en-IN" dirty="0"/>
                        <a:t>Topic</a:t>
                      </a:r>
                    </a:p>
                  </a:txBody>
                  <a:tcPr/>
                </a:tc>
                <a:tc>
                  <a:txBody>
                    <a:bodyPr/>
                    <a:lstStyle/>
                    <a:p>
                      <a:r>
                        <a:rPr lang="en-IN" dirty="0"/>
                        <a:t>Slide No.</a:t>
                      </a:r>
                    </a:p>
                  </a:txBody>
                  <a:tcPr/>
                </a:tc>
                <a:extLst>
                  <a:ext uri="{0D108BD9-81ED-4DB2-BD59-A6C34878D82A}">
                    <a16:rowId xmlns:a16="http://schemas.microsoft.com/office/drawing/2014/main" val="1526244039"/>
                  </a:ext>
                </a:extLst>
              </a:tr>
              <a:tr h="370840">
                <a:tc>
                  <a:txBody>
                    <a:bodyPr/>
                    <a:lstStyle/>
                    <a:p>
                      <a:r>
                        <a:rPr lang="en-IN" dirty="0"/>
                        <a:t>1.</a:t>
                      </a:r>
                    </a:p>
                  </a:txBody>
                  <a:tcPr/>
                </a:tc>
                <a:tc>
                  <a:txBody>
                    <a:bodyPr/>
                    <a:lstStyle/>
                    <a:p>
                      <a:r>
                        <a:rPr lang="en-IN" dirty="0"/>
                        <a:t>Introduction</a:t>
                      </a:r>
                    </a:p>
                  </a:txBody>
                  <a:tcPr/>
                </a:tc>
                <a:tc>
                  <a:txBody>
                    <a:bodyPr/>
                    <a:lstStyle/>
                    <a:p>
                      <a:r>
                        <a:rPr lang="en-IN" dirty="0"/>
                        <a:t>4</a:t>
                      </a:r>
                    </a:p>
                  </a:txBody>
                  <a:tcPr/>
                </a:tc>
                <a:extLst>
                  <a:ext uri="{0D108BD9-81ED-4DB2-BD59-A6C34878D82A}">
                    <a16:rowId xmlns:a16="http://schemas.microsoft.com/office/drawing/2014/main" val="1090686236"/>
                  </a:ext>
                </a:extLst>
              </a:tr>
              <a:tr h="370840">
                <a:tc>
                  <a:txBody>
                    <a:bodyPr/>
                    <a:lstStyle/>
                    <a:p>
                      <a:r>
                        <a:rPr lang="en-IN" dirty="0"/>
                        <a:t>2.</a:t>
                      </a:r>
                    </a:p>
                  </a:txBody>
                  <a:tcPr/>
                </a:tc>
                <a:tc>
                  <a:txBody>
                    <a:bodyPr/>
                    <a:lstStyle/>
                    <a:p>
                      <a:r>
                        <a:rPr lang="en-IN" dirty="0"/>
                        <a:t>Motivation</a:t>
                      </a:r>
                    </a:p>
                  </a:txBody>
                  <a:tcPr/>
                </a:tc>
                <a:tc>
                  <a:txBody>
                    <a:bodyPr/>
                    <a:lstStyle/>
                    <a:p>
                      <a:r>
                        <a:rPr lang="en-IN" dirty="0"/>
                        <a:t>5</a:t>
                      </a:r>
                    </a:p>
                  </a:txBody>
                  <a:tcPr/>
                </a:tc>
                <a:extLst>
                  <a:ext uri="{0D108BD9-81ED-4DB2-BD59-A6C34878D82A}">
                    <a16:rowId xmlns:a16="http://schemas.microsoft.com/office/drawing/2014/main" val="184033406"/>
                  </a:ext>
                </a:extLst>
              </a:tr>
              <a:tr h="370840">
                <a:tc>
                  <a:txBody>
                    <a:bodyPr/>
                    <a:lstStyle/>
                    <a:p>
                      <a:r>
                        <a:rPr lang="en-IN" dirty="0"/>
                        <a:t>3.</a:t>
                      </a:r>
                    </a:p>
                  </a:txBody>
                  <a:tcPr/>
                </a:tc>
                <a:tc>
                  <a:txBody>
                    <a:bodyPr/>
                    <a:lstStyle/>
                    <a:p>
                      <a:r>
                        <a:rPr lang="en-IN" dirty="0"/>
                        <a:t>Objective</a:t>
                      </a:r>
                    </a:p>
                  </a:txBody>
                  <a:tcPr/>
                </a:tc>
                <a:tc>
                  <a:txBody>
                    <a:bodyPr/>
                    <a:lstStyle/>
                    <a:p>
                      <a:r>
                        <a:rPr lang="en-IN" dirty="0"/>
                        <a:t>8</a:t>
                      </a:r>
                    </a:p>
                  </a:txBody>
                  <a:tcPr/>
                </a:tc>
                <a:extLst>
                  <a:ext uri="{0D108BD9-81ED-4DB2-BD59-A6C34878D82A}">
                    <a16:rowId xmlns:a16="http://schemas.microsoft.com/office/drawing/2014/main" val="4183302389"/>
                  </a:ext>
                </a:extLst>
              </a:tr>
              <a:tr h="370840">
                <a:tc>
                  <a:txBody>
                    <a:bodyPr/>
                    <a:lstStyle/>
                    <a:p>
                      <a:r>
                        <a:rPr lang="en-IN" dirty="0"/>
                        <a:t>4.</a:t>
                      </a:r>
                    </a:p>
                  </a:txBody>
                  <a:tcPr/>
                </a:tc>
                <a:tc>
                  <a:txBody>
                    <a:bodyPr/>
                    <a:lstStyle/>
                    <a:p>
                      <a:r>
                        <a:rPr lang="en-IN" dirty="0"/>
                        <a:t>Existing work</a:t>
                      </a:r>
                    </a:p>
                  </a:txBody>
                  <a:tcPr/>
                </a:tc>
                <a:tc>
                  <a:txBody>
                    <a:bodyPr/>
                    <a:lstStyle/>
                    <a:p>
                      <a:r>
                        <a:rPr lang="en-IN" dirty="0"/>
                        <a:t>9</a:t>
                      </a:r>
                    </a:p>
                  </a:txBody>
                  <a:tcPr/>
                </a:tc>
                <a:extLst>
                  <a:ext uri="{0D108BD9-81ED-4DB2-BD59-A6C34878D82A}">
                    <a16:rowId xmlns:a16="http://schemas.microsoft.com/office/drawing/2014/main" val="4158083837"/>
                  </a:ext>
                </a:extLst>
              </a:tr>
            </a:tbl>
          </a:graphicData>
        </a:graphic>
      </p:graphicFrame>
      <p:pic>
        <p:nvPicPr>
          <p:cNvPr id="8" name="Picture 1">
            <a:extLst>
              <a:ext uri="{FF2B5EF4-FFF2-40B4-BE49-F238E27FC236}">
                <a16:creationId xmlns:a16="http://schemas.microsoft.com/office/drawing/2014/main" id="{B3491FDB-658C-0CD0-7CAE-A3371CABE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54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AC95-1A9F-97A8-2245-34CCD4ACEE9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B854CF8-CAB6-0617-6DA1-DDD7A8B5E17D}"/>
              </a:ext>
            </a:extLst>
          </p:cNvPr>
          <p:cNvSpPr>
            <a:spLocks noGrp="1"/>
          </p:cNvSpPr>
          <p:nvPr>
            <p:ph idx="1"/>
          </p:nvPr>
        </p:nvSpPr>
        <p:spPr>
          <a:xfrm>
            <a:off x="913795" y="2076450"/>
            <a:ext cx="5748262" cy="4460916"/>
          </a:xfrm>
        </p:spPr>
        <p:txBody>
          <a:bodyPr>
            <a:noAutofit/>
          </a:bodyPr>
          <a:lstStyle/>
          <a:p>
            <a:pPr algn="l"/>
            <a:r>
              <a:rPr lang="en-US" sz="1600" b="0" i="0" dirty="0">
                <a:solidFill>
                  <a:schemeClr val="tx1"/>
                </a:solidFill>
                <a:effectLst/>
                <a:latin typeface="Times New Roman" panose="02020603050405020304" pitchFamily="18" charset="0"/>
                <a:cs typeface="Times New Roman" panose="02020603050405020304" pitchFamily="18" charset="0"/>
              </a:rPr>
              <a:t>The old age population is commonly affected with gait and balance disorders such as Parkinson’s disease (PD). PD is a progressive neurodegenerative movement disorder caused by the degeneration of substantia nigra dopaminergic neurons present in basal ganglia. Parkinson’s Disease (PD) is a disorder of the central nervous system that affects movement, often including tremors.</a:t>
            </a:r>
          </a:p>
          <a:p>
            <a:pPr marL="36900" indent="0" algn="l">
              <a:buNone/>
            </a:pP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Artificial intelligence, revealed - Engineering at Meta">
            <a:extLst>
              <a:ext uri="{FF2B5EF4-FFF2-40B4-BE49-F238E27FC236}">
                <a16:creationId xmlns:a16="http://schemas.microsoft.com/office/drawing/2014/main" id="{BD86CF94-C82F-D25D-63F2-551D4F51D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8624" y="2076450"/>
            <a:ext cx="4734452" cy="30477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D2A9BD8E-9363-E02D-BBC7-56EC594C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42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33D7-A7C5-B6C9-E330-D7A9112240F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CB24BC51-D4D9-042F-6C38-E4A0D2469408}"/>
              </a:ext>
            </a:extLst>
          </p:cNvPr>
          <p:cNvSpPr>
            <a:spLocks noGrp="1"/>
          </p:cNvSpPr>
          <p:nvPr>
            <p:ph idx="1"/>
          </p:nvPr>
        </p:nvSpPr>
        <p:spPr/>
        <p:txBody>
          <a:bodyPr>
            <a:normAutofit fontScale="85000" lnSpcReduction="20000"/>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According to the Parkinson Disease Foundation, one million Americans are living with Parkinson disease, and approximately 60,000 Americans are diagnosed with Parkinson disease each year. Similarly, 1.2 million Europeans suffer from it, and this number is forecasted to double by 2030.</a:t>
            </a:r>
          </a:p>
          <a:p>
            <a:pPr algn="l"/>
            <a:r>
              <a:rPr lang="en-US" b="0" i="0" dirty="0">
                <a:solidFill>
                  <a:schemeClr val="tx1"/>
                </a:solidFill>
                <a:effectLst/>
                <a:latin typeface="Times New Roman" panose="02020603050405020304" pitchFamily="18" charset="0"/>
                <a:cs typeface="Times New Roman" panose="02020603050405020304" pitchFamily="18" charset="0"/>
              </a:rPr>
              <a:t>The </a:t>
            </a:r>
            <a:r>
              <a:rPr lang="en-US" b="1" i="0" dirty="0">
                <a:solidFill>
                  <a:schemeClr val="tx1"/>
                </a:solidFill>
                <a:effectLst/>
                <a:latin typeface="Times New Roman" panose="02020603050405020304" pitchFamily="18" charset="0"/>
                <a:cs typeface="Times New Roman" panose="02020603050405020304" pitchFamily="18" charset="0"/>
              </a:rPr>
              <a:t>early detection of Parkinson’s Disease</a:t>
            </a:r>
            <a:r>
              <a:rPr lang="en-US" b="0" i="0" dirty="0">
                <a:solidFill>
                  <a:schemeClr val="tx1"/>
                </a:solidFill>
                <a:effectLst/>
                <a:latin typeface="Times New Roman" panose="02020603050405020304" pitchFamily="18" charset="0"/>
                <a:cs typeface="Times New Roman" panose="02020603050405020304" pitchFamily="18" charset="0"/>
              </a:rPr>
              <a:t> is a clinical challenge for the scientific community. Currently, no cure is available for the disease or the symptoms; therefore, movement therapy is important to delay the loss of motor function. Patients generally are clearly diagnosed with PD at the advanced stage; moreover, any neuroprotective therapy initiated at such a late stage may have fewer substantial effects on the disease progression. The Deep Learning Models can help in the early identification of Parkinson's Disease using the motor and non-motor symptoms, so that patients can receive the proper treatment and advice regarding care.</a:t>
            </a: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CD6F52D-FDE1-8959-A80D-CE6E6A3E8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87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79F4-084F-C28D-272A-E7A73299588E}"/>
              </a:ext>
            </a:extLst>
          </p:cNvPr>
          <p:cNvSpPr>
            <a:spLocks noGrp="1"/>
          </p:cNvSpPr>
          <p:nvPr>
            <p:ph type="title"/>
          </p:nvPr>
        </p:nvSpPr>
        <p:spPr>
          <a:xfrm>
            <a:off x="865100" y="83127"/>
            <a:ext cx="10353762" cy="1257300"/>
          </a:xfrm>
        </p:spPr>
        <p:txBody>
          <a:bodyPr/>
          <a:lstStyle/>
          <a:p>
            <a:r>
              <a:rPr lang="en-IN" dirty="0"/>
              <a:t>Datasets</a:t>
            </a:r>
          </a:p>
        </p:txBody>
      </p:sp>
      <p:sp>
        <p:nvSpPr>
          <p:cNvPr id="3" name="Content Placeholder 2">
            <a:extLst>
              <a:ext uri="{FF2B5EF4-FFF2-40B4-BE49-F238E27FC236}">
                <a16:creationId xmlns:a16="http://schemas.microsoft.com/office/drawing/2014/main" id="{616935E9-F090-B7B9-73E1-4A4503DF7E61}"/>
              </a:ext>
            </a:extLst>
          </p:cNvPr>
          <p:cNvSpPr>
            <a:spLocks noGrp="1"/>
          </p:cNvSpPr>
          <p:nvPr>
            <p:ph idx="1"/>
          </p:nvPr>
        </p:nvSpPr>
        <p:spPr>
          <a:xfrm>
            <a:off x="705977" y="1067047"/>
            <a:ext cx="9174293" cy="5280314"/>
          </a:xfrm>
        </p:spPr>
        <p:txBody>
          <a:bodyPr>
            <a:noAutofit/>
          </a:bodyPr>
          <a:lstStyle/>
          <a:p>
            <a:pPr algn="l"/>
            <a:r>
              <a:rPr lang="en-US" sz="1400" b="1" i="0" u="none" strike="noStrike" dirty="0" err="1">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Physionet</a:t>
            </a:r>
            <a:r>
              <a:rPr lang="en-US" sz="1400" b="1"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Dataset</a:t>
            </a:r>
            <a:endParaRPr lang="en-US" sz="14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This database contains measures of gait from:</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93 patients with PD (mean age: 66.3 years; 63% men)</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73 healthy controls (mean age: 66.3 years; 55% men)</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database includes the vertical ground reaction force records of subjects as they walked at their usual, self-selected pace for approximately 2 minutes on level ground.</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output of each of these 16 sensors has been digitized and recorded at </a:t>
            </a:r>
            <a:r>
              <a:rPr lang="en-US" sz="1200" b="1" i="0" dirty="0">
                <a:solidFill>
                  <a:schemeClr val="tx1"/>
                </a:solidFill>
                <a:effectLst/>
                <a:latin typeface="Times New Roman" panose="02020603050405020304" pitchFamily="18" charset="0"/>
                <a:cs typeface="Times New Roman" panose="02020603050405020304" pitchFamily="18" charset="0"/>
              </a:rPr>
              <a:t>100 samples per second</a:t>
            </a:r>
            <a:r>
              <a:rPr lang="en-US" sz="1200" b="0" i="0" dirty="0">
                <a:solidFill>
                  <a:schemeClr val="tx1"/>
                </a:solidFill>
                <a:effectLst/>
                <a:latin typeface="Times New Roman" panose="02020603050405020304" pitchFamily="18" charset="0"/>
                <a:cs typeface="Times New Roman" panose="02020603050405020304" pitchFamily="18" charset="0"/>
              </a:rPr>
              <a:t>, and the records also include two signals that reflect the sum of the 8 sensor outputs for each foot.</a:t>
            </a:r>
          </a:p>
          <a:p>
            <a:pPr algn="l"/>
            <a:r>
              <a:rPr lang="en-US" sz="1400" b="1" i="0" u="none" strike="noStrike" dirty="0" err="1">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Daphnet</a:t>
            </a:r>
            <a:r>
              <a:rPr lang="en-US" sz="1400" b="1" i="0" u="none"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Dataset</a:t>
            </a:r>
            <a:endParaRPr lang="en-US" sz="14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dataset comprises of recordings of 3D acceleration at 64 Hz from 3 acceleration sensors.</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The sensors are placed at the ankle (shank), on the thigh, and on the hip. The dataset was recorded in the lab with emphasis on generating many freeze events.</a:t>
            </a:r>
          </a:p>
          <a:p>
            <a:pPr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Users performed three kinds of tasks: straight line walking, walking with numerous turns, and finally a more realistic activity of daily living (ADL) task, where users went into different rooms while fetching coffee, opening doors, etc. The meaning of the annotations of the samples are as follows:</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0</a:t>
            </a:r>
            <a:r>
              <a:rPr lang="en-US" sz="1200" b="0" i="0" dirty="0">
                <a:solidFill>
                  <a:schemeClr val="tx1"/>
                </a:solidFill>
                <a:effectLst/>
                <a:latin typeface="Times New Roman" panose="02020603050405020304" pitchFamily="18" charset="0"/>
                <a:cs typeface="Times New Roman" panose="02020603050405020304" pitchFamily="18" charset="0"/>
              </a:rPr>
              <a:t>: not part of the experiment. For instance, the sensors are installed on the user or the user is performing activities unrelated to the experimental protocol, such as debriefing.</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1</a:t>
            </a:r>
            <a:r>
              <a:rPr lang="en-US" sz="1200" b="0" i="0" dirty="0">
                <a:solidFill>
                  <a:schemeClr val="tx1"/>
                </a:solidFill>
                <a:effectLst/>
                <a:latin typeface="Times New Roman" panose="02020603050405020304" pitchFamily="18" charset="0"/>
                <a:cs typeface="Times New Roman" panose="02020603050405020304" pitchFamily="18" charset="0"/>
              </a:rPr>
              <a:t>: experiment, no freeze (can be any of stand, walk, turn)</a:t>
            </a:r>
          </a:p>
          <a:p>
            <a:pPr marL="742950" lvl="1" indent="-285750"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2</a:t>
            </a:r>
            <a:r>
              <a:rPr lang="en-US" sz="1200" b="0" i="0" dirty="0">
                <a:solidFill>
                  <a:schemeClr val="tx1"/>
                </a:solidFill>
                <a:effectLst/>
                <a:latin typeface="Times New Roman" panose="02020603050405020304" pitchFamily="18" charset="0"/>
                <a:cs typeface="Times New Roman" panose="02020603050405020304" pitchFamily="18" charset="0"/>
              </a:rPr>
              <a:t>: freeze</a:t>
            </a:r>
          </a:p>
          <a:p>
            <a:pPr marL="36900" indent="0">
              <a:buNone/>
            </a:pP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ACE8717C-5CBC-F51B-A0BB-69BC0DFD5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57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BF9ADF-2503-49AD-9621-61FA6BDA2724}"/>
              </a:ext>
            </a:extLst>
          </p:cNvPr>
          <p:cNvPicPr>
            <a:picLocks noGrp="1" noChangeAspect="1"/>
          </p:cNvPicPr>
          <p:nvPr>
            <p:ph idx="1"/>
          </p:nvPr>
        </p:nvPicPr>
        <p:blipFill>
          <a:blip r:embed="rId2"/>
          <a:stretch>
            <a:fillRect/>
          </a:stretch>
        </p:blipFill>
        <p:spPr>
          <a:xfrm>
            <a:off x="2489464" y="1352055"/>
            <a:ext cx="7441053" cy="3714750"/>
          </a:xfrm>
        </p:spPr>
      </p:pic>
      <p:pic>
        <p:nvPicPr>
          <p:cNvPr id="4" name="Picture 1">
            <a:extLst>
              <a:ext uri="{FF2B5EF4-FFF2-40B4-BE49-F238E27FC236}">
                <a16:creationId xmlns:a16="http://schemas.microsoft.com/office/drawing/2014/main" id="{AD1D763B-74B9-EAF3-2E5E-0CD56D4CA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70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DB92-2A0A-EE37-D296-802541918327}"/>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EB67268-EE4A-16F6-8B68-5BA891092E58}"/>
              </a:ext>
            </a:extLst>
          </p:cNvPr>
          <p:cNvSpPr>
            <a:spLocks noGrp="1"/>
          </p:cNvSpPr>
          <p:nvPr>
            <p:ph idx="1"/>
          </p:nvPr>
        </p:nvSpPr>
        <p:spPr>
          <a:xfrm>
            <a:off x="913794" y="2076450"/>
            <a:ext cx="10581519" cy="3504953"/>
          </a:xfrm>
        </p:spPr>
        <p:txBody>
          <a:bodyPr>
            <a:normAutofit/>
          </a:bodyPr>
          <a:lstStyle/>
          <a:p>
            <a:pPr marL="36900" indent="0">
              <a:buNone/>
            </a:pPr>
            <a:r>
              <a:rPr lang="en-US" sz="2000" b="0" i="0" dirty="0">
                <a:solidFill>
                  <a:schemeClr val="tx1"/>
                </a:solidFill>
                <a:effectLst/>
                <a:latin typeface="Times New Roman" panose="02020603050405020304" pitchFamily="18" charset="0"/>
                <a:cs typeface="Times New Roman" panose="02020603050405020304" pitchFamily="18" charset="0"/>
              </a:rPr>
              <a:t>We will be designing a system that uses </a:t>
            </a:r>
            <a:r>
              <a:rPr lang="en-US" sz="2000" b="1" i="0" dirty="0">
                <a:solidFill>
                  <a:schemeClr val="tx1"/>
                </a:solidFill>
                <a:effectLst/>
                <a:latin typeface="Times New Roman" panose="02020603050405020304" pitchFamily="18" charset="0"/>
                <a:cs typeface="Times New Roman" panose="02020603050405020304" pitchFamily="18" charset="0"/>
              </a:rPr>
              <a:t>deep learning to detect Parkinson’s Disease at an earlier stage</a:t>
            </a:r>
            <a:r>
              <a:rPr lang="en-US" sz="2000" b="0" i="0" dirty="0">
                <a:solidFill>
                  <a:schemeClr val="tx1"/>
                </a:solidFill>
                <a:effectLst/>
                <a:latin typeface="Times New Roman" panose="02020603050405020304" pitchFamily="18" charset="0"/>
                <a:cs typeface="Times New Roman" panose="02020603050405020304" pitchFamily="18" charset="0"/>
              </a:rPr>
              <a:t>. Using the motor-based inputs we have developed deep learning models which detects motor-based symptoms in the subject’s body to subsequently detect the onset of Parkinson’s disease and also the severity of the Parkinson’s Disease based on the Hoehn </a:t>
            </a:r>
            <a:r>
              <a:rPr lang="en-US" sz="2000" b="0" i="0" dirty="0" err="1">
                <a:solidFill>
                  <a:schemeClr val="tx1"/>
                </a:solidFill>
                <a:effectLst/>
                <a:latin typeface="Times New Roman" panose="02020603050405020304" pitchFamily="18" charset="0"/>
                <a:cs typeface="Times New Roman" panose="02020603050405020304" pitchFamily="18" charset="0"/>
              </a:rPr>
              <a:t>Yahr</a:t>
            </a:r>
            <a:r>
              <a:rPr lang="en-US" sz="2000" b="0" i="0" dirty="0">
                <a:solidFill>
                  <a:schemeClr val="tx1"/>
                </a:solidFill>
                <a:effectLst/>
                <a:latin typeface="Times New Roman" panose="02020603050405020304" pitchFamily="18" charset="0"/>
                <a:cs typeface="Times New Roman" panose="02020603050405020304" pitchFamily="18" charset="0"/>
              </a:rPr>
              <a:t> Severity Scale.</a:t>
            </a:r>
          </a:p>
          <a:p>
            <a:pPr marL="36900" indent="0">
              <a:buNone/>
            </a:pPr>
            <a:r>
              <a:rPr lang="en-US" sz="2000" b="0" i="0" dirty="0">
                <a:solidFill>
                  <a:schemeClr val="tx1"/>
                </a:solidFill>
                <a:effectLst/>
                <a:latin typeface="-apple-system"/>
              </a:rPr>
              <a:t>The proposed project aligns with the broader objective of enhancing healthcare through the application of artificial intelligence and machine learning. By developing robust deep learning models for early Parkinson's detection, we can contribute to a more proactive and personalized approach to healthcare. This has the potential to reduce the burden on patients and caregivers, improve treatment outcomes, and allocate medical resources more efficiently.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96F4F2A7-3D33-9F55-5552-4186DDA12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653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DE02-9BEB-3DB1-0085-9577BC4793DC}"/>
              </a:ext>
            </a:extLst>
          </p:cNvPr>
          <p:cNvSpPr>
            <a:spLocks noGrp="1"/>
          </p:cNvSpPr>
          <p:nvPr>
            <p:ph type="title"/>
          </p:nvPr>
        </p:nvSpPr>
        <p:spPr/>
        <p:txBody>
          <a:bodyPr/>
          <a:lstStyle/>
          <a:p>
            <a:r>
              <a:rPr lang="en-IN" dirty="0"/>
              <a:t>Existing Work</a:t>
            </a:r>
          </a:p>
        </p:txBody>
      </p:sp>
      <p:sp>
        <p:nvSpPr>
          <p:cNvPr id="3" name="Content Placeholder 2">
            <a:extLst>
              <a:ext uri="{FF2B5EF4-FFF2-40B4-BE49-F238E27FC236}">
                <a16:creationId xmlns:a16="http://schemas.microsoft.com/office/drawing/2014/main" id="{BEE1BE54-7219-8FDA-CC07-E60A09B37978}"/>
              </a:ext>
            </a:extLst>
          </p:cNvPr>
          <p:cNvSpPr>
            <a:spLocks noGrp="1"/>
          </p:cNvSpPr>
          <p:nvPr>
            <p:ph idx="1"/>
          </p:nvPr>
        </p:nvSpPr>
        <p:spPr/>
        <p:txBody>
          <a:bodyPr>
            <a:normAutofit/>
          </a:bodyPr>
          <a:lstStyle/>
          <a:p>
            <a:pPr marL="36900" indent="0">
              <a:buNone/>
            </a:pPr>
            <a:r>
              <a:rPr lang="en-US" sz="1400" b="0" i="0" dirty="0">
                <a:solidFill>
                  <a:schemeClr val="tx1"/>
                </a:solidFill>
                <a:effectLst/>
                <a:latin typeface="Times New Roman" panose="02020603050405020304" pitchFamily="18" charset="0"/>
                <a:cs typeface="Times New Roman" panose="02020603050405020304" pitchFamily="18" charset="0"/>
              </a:rPr>
              <a:t>Until recently, the gold-standard checklist for diagnosis came from the U.K.’s Parkinson’s Disease Society Brain Bank. It was a checklist that doctors followed to determine if the symptoms they saw fit the disease. But that’s now considered outdated. Recently, new criteria from the International Parkinson and Movement Disorder Society have come into use. This list reflects the most current understanding of the condition. It allows doctors to reach a more accurate diagnosis so patients can begin treatment at earlier stages.</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There is no lab or imaging test that is recommended or definitive for Parkinson’s disease. However, in 2011, the U.S. Food and Drug Administration approved an imaging scan called the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This technique allows doctors to see detailed pictures of the brain’s dopamine system.</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A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involves an injection of a small amount of a radioactive drug and a machine called a single-photon emission computed tomography (SPECT) scanner, similar to an MRI.</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 drug binds to dopamine transmitters in the brain, showing where in the brain dopaminergic neurons are. (Dopaminergic neurons are the source of dopamine in the brain; a loss of dopamine is what leads to Parkinson’s.)</a:t>
            </a:r>
          </a:p>
          <a:p>
            <a:pPr algn="l" fontAlgn="base"/>
            <a:r>
              <a:rPr lang="en-US" sz="1400" b="0" i="0" dirty="0">
                <a:solidFill>
                  <a:schemeClr val="tx1"/>
                </a:solidFill>
                <a:effectLst/>
                <a:latin typeface="Times New Roman" panose="02020603050405020304" pitchFamily="18" charset="0"/>
                <a:cs typeface="Times New Roman" panose="02020603050405020304" pitchFamily="18" charset="0"/>
              </a:rPr>
              <a:t>The results of a </a:t>
            </a:r>
            <a:r>
              <a:rPr lang="en-US" sz="1400" b="0" i="0" dirty="0" err="1">
                <a:solidFill>
                  <a:schemeClr val="tx1"/>
                </a:solidFill>
                <a:effectLst/>
                <a:latin typeface="Times New Roman" panose="02020603050405020304" pitchFamily="18" charset="0"/>
                <a:cs typeface="Times New Roman" panose="02020603050405020304" pitchFamily="18" charset="0"/>
              </a:rPr>
              <a:t>DaTscan</a:t>
            </a:r>
            <a:r>
              <a:rPr lang="en-US" sz="1400" b="0" i="0" dirty="0">
                <a:solidFill>
                  <a:schemeClr val="tx1"/>
                </a:solidFill>
                <a:effectLst/>
                <a:latin typeface="Times New Roman" panose="02020603050405020304" pitchFamily="18" charset="0"/>
                <a:cs typeface="Times New Roman" panose="02020603050405020304" pitchFamily="18" charset="0"/>
              </a:rPr>
              <a:t> can’t show that you have Parkinson’s, but they can help your doctor confirm a diagnosis or rule out a Parkinson’s mimic.</a:t>
            </a:r>
          </a:p>
          <a:p>
            <a:pPr marL="36900" indent="0">
              <a:buNone/>
            </a:pP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4" name="Picture 1">
            <a:extLst>
              <a:ext uri="{FF2B5EF4-FFF2-40B4-BE49-F238E27FC236}">
                <a16:creationId xmlns:a16="http://schemas.microsoft.com/office/drawing/2014/main" id="{43392D99-F924-01E6-C775-13DB1093B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725" y="6088063"/>
            <a:ext cx="19462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201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{9654662E-9140-4827-9774-81B0C513FCEB}tf55705232_win32</Template>
  <TotalTime>112</TotalTime>
  <Words>1187</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Goudy Old Style</vt:lpstr>
      <vt:lpstr>Times New Roman</vt:lpstr>
      <vt:lpstr>Wingdings 2</vt:lpstr>
      <vt:lpstr>SlateVTI</vt:lpstr>
      <vt:lpstr>PowerPoint Presentation</vt:lpstr>
      <vt:lpstr>Bonafide Certificate</vt:lpstr>
      <vt:lpstr>Index</vt:lpstr>
      <vt:lpstr>Introduction</vt:lpstr>
      <vt:lpstr>Motivation</vt:lpstr>
      <vt:lpstr>Datasets</vt:lpstr>
      <vt:lpstr>PowerPoint Presentation</vt:lpstr>
      <vt:lpstr>Objective</vt:lpstr>
      <vt:lpstr>Existing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Malay Vipul</dc:creator>
  <cp:lastModifiedBy>Malay Vipul</cp:lastModifiedBy>
  <cp:revision>4</cp:revision>
  <dcterms:created xsi:type="dcterms:W3CDTF">2023-11-28T16:54:30Z</dcterms:created>
  <dcterms:modified xsi:type="dcterms:W3CDTF">2023-12-16T08:59:57Z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