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FACFB-EB38-4FE9-90C3-891EE3817ECF}" v="974" dt="2020-06-07T20:41:12.319"/>
    <p1510:client id="{6E2C64E8-5B9E-4790-A812-C418A439F2DC}" v="176" dt="2020-06-07T19:51:58.041"/>
    <p1510:client id="{B485A459-EE66-4FBF-A3C0-24A9E86290B7}" v="2" dt="2020-06-07T19:58:15.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47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1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8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7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0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1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6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79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9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8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6/7/2020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98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6/7/2020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55730716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26" r:id="rId6"/>
    <p:sldLayoutId id="2147483822" r:id="rId7"/>
    <p:sldLayoutId id="2147483823" r:id="rId8"/>
    <p:sldLayoutId id="2147483824" r:id="rId9"/>
    <p:sldLayoutId id="2147483825"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Category:Suburbs_of_Bangalore" TargetMode="External"/><Relationship Id="rId2" Type="http://schemas.openxmlformats.org/officeDocument/2006/relationships/hyperlink" Target="https://commons.wikimedia.org/wiki/Category:Suburbs_of_Hyderabad,_India" TargetMode="External"/><Relationship Id="rId1" Type="http://schemas.openxmlformats.org/officeDocument/2006/relationships/slideLayout" Target="../slideLayouts/slideLayout2.xml"/><Relationship Id="rId5" Type="http://schemas.openxmlformats.org/officeDocument/2006/relationships/hyperlink" Target="https://commons.wikimedia.org/wiki/Category:Suburbs_of_Chennai%20&#8203;" TargetMode="External"/><Relationship Id="rId4" Type="http://schemas.openxmlformats.org/officeDocument/2006/relationships/hyperlink" Target="https://commons.wikimedia.org/wiki/Category:Suburbs_of_Mumba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6">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3E0F501-B527-4740-A383-798222FE1BF7}"/>
              </a:ext>
            </a:extLst>
          </p:cNvPr>
          <p:cNvPicPr>
            <a:picLocks noChangeAspect="1"/>
          </p:cNvPicPr>
          <p:nvPr/>
        </p:nvPicPr>
        <p:blipFill rotWithShape="1">
          <a:blip r:embed="rId2"/>
          <a:srcRect t="1316"/>
          <a:stretch/>
        </p:blipFill>
        <p:spPr>
          <a:xfrm>
            <a:off x="20" y="-1"/>
            <a:ext cx="12191979" cy="6857999"/>
          </a:xfrm>
          <a:prstGeom prst="rect">
            <a:avLst/>
          </a:prstGeom>
          <a:ln>
            <a:solidFill>
              <a:schemeClr val="accent2">
                <a:lumMod val="60000"/>
                <a:lumOff val="40000"/>
              </a:schemeClr>
            </a:solidFill>
          </a:ln>
        </p:spPr>
      </p:pic>
      <p:sp>
        <p:nvSpPr>
          <p:cNvPr id="59" name="Rectangle 58">
            <a:extLst>
              <a:ext uri="{FF2B5EF4-FFF2-40B4-BE49-F238E27FC236}">
                <a16:creationId xmlns:a16="http://schemas.microsoft.com/office/drawing/2014/main" id="{24FAD405-B1A3-4548-AF6F-946AAC4D3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735"/>
            <a:ext cx="12192000" cy="2844264"/>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7297" y="4218022"/>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6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1138" y="4428031"/>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2D74CFD-51DA-46A5-8632-027B0D2B7269}"/>
              </a:ext>
            </a:extLst>
          </p:cNvPr>
          <p:cNvSpPr>
            <a:spLocks noGrp="1"/>
          </p:cNvSpPr>
          <p:nvPr>
            <p:ph type="ctrTitle"/>
          </p:nvPr>
        </p:nvSpPr>
        <p:spPr>
          <a:xfrm>
            <a:off x="994873" y="4293326"/>
            <a:ext cx="6347918" cy="1840590"/>
          </a:xfrm>
        </p:spPr>
        <p:txBody>
          <a:bodyPr anchor="ctr">
            <a:normAutofit/>
          </a:bodyPr>
          <a:lstStyle/>
          <a:p>
            <a:r>
              <a:rPr lang="en-US" sz="4200">
                <a:solidFill>
                  <a:schemeClr val="bg1"/>
                </a:solidFill>
              </a:rPr>
              <a:t>Ibm data science</a:t>
            </a:r>
            <a:br>
              <a:rPr lang="en-US" sz="4200">
                <a:solidFill>
                  <a:schemeClr val="bg1"/>
                </a:solidFill>
              </a:rPr>
            </a:br>
            <a:r>
              <a:rPr lang="en-US" sz="4200">
                <a:solidFill>
                  <a:schemeClr val="bg1"/>
                </a:solidFill>
              </a:rPr>
              <a:t>professional certificate</a:t>
            </a:r>
          </a:p>
        </p:txBody>
      </p:sp>
      <p:sp>
        <p:nvSpPr>
          <p:cNvPr id="3" name="Subtitle 2">
            <a:extLst>
              <a:ext uri="{FF2B5EF4-FFF2-40B4-BE49-F238E27FC236}">
                <a16:creationId xmlns:a16="http://schemas.microsoft.com/office/drawing/2014/main" id="{1567F3DB-FA18-4ACB-AD52-1BB6AB925443}"/>
              </a:ext>
            </a:extLst>
          </p:cNvPr>
          <p:cNvSpPr>
            <a:spLocks noGrp="1"/>
          </p:cNvSpPr>
          <p:nvPr>
            <p:ph type="subTitle" idx="1"/>
          </p:nvPr>
        </p:nvSpPr>
        <p:spPr>
          <a:xfrm>
            <a:off x="7449798" y="4284982"/>
            <a:ext cx="3633923" cy="1848934"/>
          </a:xfrm>
        </p:spPr>
        <p:txBody>
          <a:bodyPr vert="horz" lIns="91440" tIns="45720" rIns="91440" bIns="45720" rtlCol="0" anchor="ctr">
            <a:normAutofit/>
          </a:bodyPr>
          <a:lstStyle/>
          <a:p>
            <a:r>
              <a:rPr lang="en-US" sz="2000" dirty="0">
                <a:solidFill>
                  <a:schemeClr val="bg1"/>
                </a:solidFill>
              </a:rPr>
              <a:t>Capstone project </a:t>
            </a:r>
          </a:p>
          <a:p>
            <a:r>
              <a:rPr lang="en-US" sz="2000" dirty="0">
                <a:solidFill>
                  <a:schemeClr val="bg1"/>
                </a:solidFill>
              </a:rPr>
              <a:t>By Neelesh Sinha</a:t>
            </a:r>
          </a:p>
          <a:p>
            <a:endParaRPr lang="en-US" sz="2000">
              <a:solidFill>
                <a:schemeClr val="bg1"/>
              </a:solidFill>
            </a:endParaRPr>
          </a:p>
        </p:txBody>
      </p:sp>
    </p:spTree>
    <p:extLst>
      <p:ext uri="{BB962C8B-B14F-4D97-AF65-F5344CB8AC3E}">
        <p14:creationId xmlns:p14="http://schemas.microsoft.com/office/powerpoint/2010/main" val="75971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3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42B69365-CDEE-4083-9EAF-D316C402A04F}"/>
              </a:ext>
            </a:extLst>
          </p:cNvPr>
          <p:cNvSpPr>
            <a:spLocks noGrp="1"/>
          </p:cNvSpPr>
          <p:nvPr>
            <p:ph type="title"/>
          </p:nvPr>
        </p:nvSpPr>
        <p:spPr>
          <a:xfrm>
            <a:off x="1245072" y="1289765"/>
            <a:ext cx="3651101" cy="4270963"/>
          </a:xfrm>
        </p:spPr>
        <p:txBody>
          <a:bodyPr anchor="ctr">
            <a:normAutofit/>
          </a:bodyPr>
          <a:lstStyle/>
          <a:p>
            <a:pPr algn="ctr"/>
            <a:r>
              <a:rPr lang="en-US" sz="4000">
                <a:solidFill>
                  <a:schemeClr val="bg1"/>
                </a:solidFill>
              </a:rPr>
              <a:t>CONCLUSION</a:t>
            </a:r>
          </a:p>
        </p:txBody>
      </p:sp>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1D15FDE-01E1-429A-AEAF-B459FAB6D961}"/>
              </a:ext>
            </a:extLst>
          </p:cNvPr>
          <p:cNvSpPr>
            <a:spLocks noGrp="1"/>
          </p:cNvSpPr>
          <p:nvPr>
            <p:ph idx="1"/>
          </p:nvPr>
        </p:nvSpPr>
        <p:spPr>
          <a:xfrm>
            <a:off x="6397039" y="381935"/>
            <a:ext cx="4685916" cy="5974415"/>
          </a:xfrm>
        </p:spPr>
        <p:txBody>
          <a:bodyPr vert="horz" lIns="91440" tIns="45720" rIns="91440" bIns="45720" rtlCol="0" anchor="ctr">
            <a:normAutofit/>
          </a:bodyPr>
          <a:lstStyle/>
          <a:p>
            <a:endParaRPr lang="en-US" sz="1800"/>
          </a:p>
          <a:p>
            <a:r>
              <a:rPr lang="en-US" sz="1800" dirty="0">
                <a:ea typeface="+mn-lt"/>
                <a:cs typeface="+mn-lt"/>
              </a:rPr>
              <a:t>Based on the number of clusters we can see that Bangalore has the least number of clusters but the no. of clusters is not the only good indicator of diversity in cuisine because a single cluster of Bangalore has 75 categories of cuisine for that we have to examine the data of each cluster and what they offer to customers. After my examination of cluster analysis, I have come to a conclusion that Hyderabad is the most optimal location for starting food delivery service as it contains three big unique clusters with much unique food venue categories and comparable neighbors to Chennai, and Mumbai. </a:t>
            </a:r>
            <a:endParaRPr lang="en-US" sz="1800" dirty="0"/>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5"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69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E472B-45E4-4FD4-BE21-7ED671140616}"/>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chemeClr val="bg1"/>
                </a:solidFill>
                <a:latin typeface="+mj-lt"/>
                <a:ea typeface="+mj-ea"/>
                <a:cs typeface="+mj-cs"/>
              </a:rPr>
              <a:t>THANK YOU</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7202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2CABF-843E-4F67-A7AB-ECA1CE5EB86E}"/>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6700" b="1" i="0" kern="1200" cap="all" baseline="0">
                <a:solidFill>
                  <a:schemeClr val="bg1"/>
                </a:solidFill>
                <a:latin typeface="+mj-lt"/>
                <a:ea typeface="+mj-ea"/>
                <a:cs typeface="+mj-cs"/>
              </a:rPr>
              <a:t>INTRODUCTION</a:t>
            </a:r>
            <a:br>
              <a:rPr lang="en-US" sz="6700" b="1" i="0" kern="1200" cap="all" baseline="0">
                <a:solidFill>
                  <a:schemeClr val="bg1"/>
                </a:solidFill>
                <a:latin typeface="+mj-lt"/>
                <a:ea typeface="+mj-ea"/>
                <a:cs typeface="+mj-cs"/>
              </a:rPr>
            </a:br>
            <a:endParaRPr lang="en-US" sz="6700" b="1" i="0" kern="1200" cap="all" baseline="0">
              <a:solidFill>
                <a:schemeClr val="bg1"/>
              </a:solidFill>
              <a:latin typeface="+mj-lt"/>
              <a:ea typeface="+mj-ea"/>
              <a:cs typeface="+mj-cs"/>
            </a:endParaRPr>
          </a:p>
        </p:txBody>
      </p:sp>
      <p:sp>
        <p:nvSpPr>
          <p:cNvPr id="2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31"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3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33C3BA4-3235-4FAD-9AEC-56191FD5B891}"/>
              </a:ext>
            </a:extLst>
          </p:cNvPr>
          <p:cNvSpPr txBox="1"/>
          <p:nvPr/>
        </p:nvSpPr>
        <p:spPr>
          <a:xfrm>
            <a:off x="1508312" y="3200400"/>
            <a:ext cx="59704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ea typeface="+mn-lt"/>
                <a:cs typeface="+mn-lt"/>
              </a:rPr>
              <a:t>Our client came up with an idea of starting a food delivery service that he wants to start in the most populated city suburbs of India for that our job is to find the best possible location for the service because the future of his business depends on the initial profit of the business. </a:t>
            </a:r>
            <a:endParaRPr lang="en-US"/>
          </a:p>
        </p:txBody>
      </p:sp>
    </p:spTree>
    <p:extLst>
      <p:ext uri="{BB962C8B-B14F-4D97-AF65-F5344CB8AC3E}">
        <p14:creationId xmlns:p14="http://schemas.microsoft.com/office/powerpoint/2010/main" val="94511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593E1-3A86-48DE-B345-933CB7355C9B}"/>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200" b="1" i="0" kern="1200" cap="all" baseline="0">
                <a:solidFill>
                  <a:schemeClr val="bg1"/>
                </a:solidFill>
                <a:latin typeface="+mj-lt"/>
                <a:ea typeface="+mj-ea"/>
                <a:cs typeface="+mj-cs"/>
              </a:rPr>
              <a:t>PROBLEM</a:t>
            </a:r>
            <a:br>
              <a:rPr lang="en-US" sz="7200" b="1" i="0" kern="1200" cap="all" baseline="0">
                <a:solidFill>
                  <a:schemeClr val="bg1"/>
                </a:solidFill>
                <a:latin typeface="+mj-lt"/>
                <a:ea typeface="+mj-ea"/>
                <a:cs typeface="+mj-cs"/>
              </a:rPr>
            </a:br>
            <a:br>
              <a:rPr lang="en-US" sz="7200" b="1" i="0" kern="1200" cap="all" baseline="0">
                <a:solidFill>
                  <a:schemeClr val="bg1"/>
                </a:solidFill>
                <a:latin typeface="+mj-lt"/>
                <a:ea typeface="+mj-ea"/>
                <a:cs typeface="+mj-cs"/>
              </a:rPr>
            </a:br>
            <a:endParaRPr lang="en-US" sz="7200" b="1" i="0" kern="1200" cap="all" baseline="0">
              <a:solidFill>
                <a:schemeClr val="bg1"/>
              </a:solidFill>
              <a:latin typeface="+mj-lt"/>
              <a:ea typeface="+mj-ea"/>
              <a:cs typeface="+mj-cs"/>
            </a:endParaRPr>
          </a:p>
        </p:txBody>
      </p:sp>
      <p:sp>
        <p:nvSpPr>
          <p:cNvPr id="3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4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4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C675ECBB-0A7D-4C9E-AF95-E05C6AEAF712}"/>
              </a:ext>
            </a:extLst>
          </p:cNvPr>
          <p:cNvSpPr txBox="1"/>
          <p:nvPr/>
        </p:nvSpPr>
        <p:spPr>
          <a:xfrm>
            <a:off x="1427070" y="3343275"/>
            <a:ext cx="61834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t>We have to find the most diverse and big cluster of restaurant neighborhoods for the location and for that we will go with k means clustering algorithm for optimal clusters. Then we have to examine cluster content and compare our results to make a final decision.</a:t>
            </a:r>
          </a:p>
        </p:txBody>
      </p:sp>
    </p:spTree>
    <p:extLst>
      <p:ext uri="{BB962C8B-B14F-4D97-AF65-F5344CB8AC3E}">
        <p14:creationId xmlns:p14="http://schemas.microsoft.com/office/powerpoint/2010/main" val="15387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329E686-8E2E-4E94-828F-943A3AC164A5}"/>
              </a:ext>
            </a:extLst>
          </p:cNvPr>
          <p:cNvSpPr>
            <a:spLocks noGrp="1"/>
          </p:cNvSpPr>
          <p:nvPr>
            <p:ph type="title"/>
          </p:nvPr>
        </p:nvSpPr>
        <p:spPr>
          <a:xfrm>
            <a:off x="1245072" y="1289765"/>
            <a:ext cx="3651101" cy="4270963"/>
          </a:xfrm>
        </p:spPr>
        <p:txBody>
          <a:bodyPr anchor="ctr">
            <a:normAutofit/>
          </a:bodyPr>
          <a:lstStyle/>
          <a:p>
            <a:pPr algn="ctr"/>
            <a:r>
              <a:rPr lang="en-US" sz="7200">
                <a:solidFill>
                  <a:schemeClr val="bg1"/>
                </a:solidFill>
              </a:rPr>
              <a:t>DATA</a:t>
            </a:r>
          </a:p>
        </p:txBody>
      </p:sp>
      <p:sp>
        <p:nvSpPr>
          <p:cNvPr id="1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1123FE9B-397E-4B48-A5DE-83AFD6F363D5}"/>
              </a:ext>
            </a:extLst>
          </p:cNvPr>
          <p:cNvSpPr>
            <a:spLocks noGrp="1"/>
          </p:cNvSpPr>
          <p:nvPr>
            <p:ph idx="1"/>
          </p:nvPr>
        </p:nvSpPr>
        <p:spPr>
          <a:xfrm>
            <a:off x="6397039" y="381935"/>
            <a:ext cx="4685916" cy="5974415"/>
          </a:xfrm>
        </p:spPr>
        <p:txBody>
          <a:bodyPr vert="horz" lIns="91440" tIns="45720" rIns="91440" bIns="45720" rtlCol="0" anchor="ctr">
            <a:normAutofit lnSpcReduction="10000"/>
          </a:bodyPr>
          <a:lstStyle/>
          <a:p>
            <a:r>
              <a:rPr lang="en-US" sz="1700" dirty="0">
                <a:ea typeface="+mn-lt"/>
                <a:cs typeface="+mn-lt"/>
              </a:rPr>
              <a:t>First, we will scrape the suburbs of city neighborhood data using beautiful soup from INTERNET and use geopy for location coordinates also preprocess and clean the data, for that our four top cities are  </a:t>
            </a:r>
            <a:endParaRPr lang="en-US" sz="1700" dirty="0"/>
          </a:p>
          <a:p>
            <a:r>
              <a:rPr lang="en-US" sz="1700" dirty="0">
                <a:ea typeface="+mn-lt"/>
                <a:cs typeface="+mn-lt"/>
              </a:rPr>
              <a:t>HYDERABAD </a:t>
            </a:r>
            <a:endParaRPr lang="en-US" sz="1700" dirty="0"/>
          </a:p>
          <a:p>
            <a:r>
              <a:rPr lang="en-US" sz="1700" dirty="0">
                <a:ea typeface="+mn-lt"/>
                <a:cs typeface="+mn-lt"/>
              </a:rPr>
              <a:t>Source </a:t>
            </a:r>
            <a:r>
              <a:rPr lang="en-US" sz="1700" dirty="0">
                <a:ea typeface="+mn-lt"/>
                <a:cs typeface="+mn-lt"/>
                <a:hlinkClick r:id="rId2"/>
              </a:rPr>
              <a:t>https://commons.wikimedia.org/wiki/Category:Suburbs_of_Hyderabad,_India</a:t>
            </a:r>
            <a:r>
              <a:rPr lang="en-US" sz="1700" dirty="0">
                <a:ea typeface="+mn-lt"/>
                <a:cs typeface="+mn-lt"/>
              </a:rPr>
              <a:t> </a:t>
            </a:r>
            <a:endParaRPr lang="en-US" sz="1700" dirty="0"/>
          </a:p>
          <a:p>
            <a:r>
              <a:rPr lang="en-US" sz="1700" dirty="0">
                <a:ea typeface="+mn-lt"/>
                <a:cs typeface="+mn-lt"/>
              </a:rPr>
              <a:t>BANGALORE </a:t>
            </a:r>
            <a:endParaRPr lang="en-US" sz="1700" dirty="0"/>
          </a:p>
          <a:p>
            <a:r>
              <a:rPr lang="en-US" sz="1700" dirty="0">
                <a:ea typeface="+mn-lt"/>
                <a:cs typeface="+mn-lt"/>
              </a:rPr>
              <a:t>Source </a:t>
            </a:r>
            <a:r>
              <a:rPr lang="en-US" sz="1700" dirty="0">
                <a:ea typeface="+mn-lt"/>
                <a:cs typeface="+mn-lt"/>
                <a:hlinkClick r:id="rId3"/>
              </a:rPr>
              <a:t>https://commons.wikimedia.org/wiki/Category:Suburbs_of_Bangalore</a:t>
            </a:r>
            <a:r>
              <a:rPr lang="en-US" sz="1700" dirty="0">
                <a:ea typeface="+mn-lt"/>
                <a:cs typeface="+mn-lt"/>
              </a:rPr>
              <a:t> </a:t>
            </a:r>
            <a:endParaRPr lang="en-US" sz="1700" dirty="0"/>
          </a:p>
          <a:p>
            <a:r>
              <a:rPr lang="en-US" sz="1700" dirty="0">
                <a:ea typeface="+mn-lt"/>
                <a:cs typeface="+mn-lt"/>
              </a:rPr>
              <a:t>MUMBAI </a:t>
            </a:r>
            <a:endParaRPr lang="en-US" sz="1700" dirty="0"/>
          </a:p>
          <a:p>
            <a:r>
              <a:rPr lang="en-US" sz="1700" dirty="0">
                <a:ea typeface="+mn-lt"/>
                <a:cs typeface="+mn-lt"/>
              </a:rPr>
              <a:t>Source </a:t>
            </a:r>
            <a:r>
              <a:rPr lang="en-US" sz="1700" dirty="0">
                <a:ea typeface="+mn-lt"/>
                <a:cs typeface="+mn-lt"/>
                <a:hlinkClick r:id="rId4"/>
              </a:rPr>
              <a:t>https://commons.wikimedia.org/wiki/Category:Suburbs_of_Mumbai</a:t>
            </a:r>
            <a:r>
              <a:rPr lang="en-US" sz="1700" dirty="0">
                <a:ea typeface="+mn-lt"/>
                <a:cs typeface="+mn-lt"/>
              </a:rPr>
              <a:t> </a:t>
            </a:r>
            <a:endParaRPr lang="en-US" sz="1700" dirty="0"/>
          </a:p>
          <a:p>
            <a:r>
              <a:rPr lang="en-US" sz="1700" dirty="0">
                <a:ea typeface="+mn-lt"/>
                <a:cs typeface="+mn-lt"/>
              </a:rPr>
              <a:t>CHENNAI </a:t>
            </a:r>
            <a:endParaRPr lang="en-US" sz="1700" dirty="0"/>
          </a:p>
          <a:p>
            <a:r>
              <a:rPr lang="en-US" sz="1700" dirty="0">
                <a:ea typeface="+mn-lt"/>
                <a:cs typeface="+mn-lt"/>
              </a:rPr>
              <a:t>Source  </a:t>
            </a:r>
            <a:r>
              <a:rPr lang="en-US" sz="1700" dirty="0">
                <a:ea typeface="+mn-lt"/>
                <a:cs typeface="+mn-lt"/>
                <a:hlinkClick r:id="rId5"/>
              </a:rPr>
              <a:t>https://commons.wikimedia.org/wiki/Category:Suburbs_of_Chennai ​</a:t>
            </a:r>
            <a:r>
              <a:rPr lang="en-US" sz="1700" dirty="0">
                <a:ea typeface="+mn-lt"/>
                <a:cs typeface="+mn-lt"/>
              </a:rPr>
              <a:t>          </a:t>
            </a:r>
            <a:endParaRPr lang="en-US" sz="1700" dirty="0"/>
          </a:p>
        </p:txBody>
      </p:sp>
      <p:sp>
        <p:nvSpPr>
          <p:cNvPr id="1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46" name="Straight Connector 1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63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5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AD1D4-1400-4573-A13B-F09CB63DC999}"/>
              </a:ext>
            </a:extLst>
          </p:cNvPr>
          <p:cNvSpPr>
            <a:spLocks noGrp="1"/>
          </p:cNvSpPr>
          <p:nvPr>
            <p:ph type="title"/>
          </p:nvPr>
        </p:nvSpPr>
        <p:spPr>
          <a:xfrm>
            <a:off x="1188069" y="381935"/>
            <a:ext cx="4008583" cy="5974414"/>
          </a:xfrm>
        </p:spPr>
        <p:txBody>
          <a:bodyPr anchor="ctr">
            <a:normAutofit/>
          </a:bodyPr>
          <a:lstStyle/>
          <a:p>
            <a:r>
              <a:rPr lang="en-US" sz="3400">
                <a:solidFill>
                  <a:schemeClr val="bg1"/>
                </a:solidFill>
              </a:rPr>
              <a:t>METHODOLOGY</a:t>
            </a:r>
          </a:p>
        </p:txBody>
      </p:sp>
      <p:sp>
        <p:nvSpPr>
          <p:cNvPr id="5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5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6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0A18DEA-880F-4821-8EBC-689C4C4A50D3}"/>
              </a:ext>
            </a:extLst>
          </p:cNvPr>
          <p:cNvSpPr>
            <a:spLocks noGrp="1"/>
          </p:cNvSpPr>
          <p:nvPr>
            <p:ph idx="1"/>
          </p:nvPr>
        </p:nvSpPr>
        <p:spPr>
          <a:xfrm>
            <a:off x="6096000" y="381935"/>
            <a:ext cx="4986955" cy="5974415"/>
          </a:xfrm>
        </p:spPr>
        <p:txBody>
          <a:bodyPr vert="horz" lIns="91440" tIns="45720" rIns="91440" bIns="45720" rtlCol="0" anchor="ctr">
            <a:normAutofit/>
          </a:bodyPr>
          <a:lstStyle/>
          <a:p>
            <a:endParaRPr lang="en-US" sz="1800"/>
          </a:p>
          <a:p>
            <a:r>
              <a:rPr lang="en-US" sz="1800" dirty="0">
                <a:ea typeface="+mn-lt"/>
                <a:cs typeface="+mn-lt"/>
              </a:rPr>
              <a:t>1.Using Foursquare API to get different types of restaurant that exist within each city's neighborhood. The Foursquare API allows application developers to interact with the Foursquare platform. The API itself is a RESTful set of addresses to which you can send requests, so there's really nothing to download onto your server. The Foursquare Places API provides location-based experiences with diverse information about venues, users, photos, and check-ins. </a:t>
            </a:r>
            <a:endParaRPr lang="en-US" sz="1800" dirty="0"/>
          </a:p>
        </p:txBody>
      </p:sp>
      <p:cxnSp>
        <p:nvCxnSpPr>
          <p:cNvPr id="62" name="Straight Connector 6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02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AC303-85D6-48BF-8CD2-054985C633DC}"/>
              </a:ext>
            </a:extLst>
          </p:cNvPr>
          <p:cNvSpPr>
            <a:spLocks noGrp="1"/>
          </p:cNvSpPr>
          <p:nvPr>
            <p:ph type="title"/>
          </p:nvPr>
        </p:nvSpPr>
        <p:spPr>
          <a:xfrm>
            <a:off x="1188069" y="381935"/>
            <a:ext cx="4008583" cy="5974414"/>
          </a:xfrm>
        </p:spPr>
        <p:txBody>
          <a:bodyPr anchor="ctr">
            <a:normAutofit/>
          </a:bodyPr>
          <a:lstStyle/>
          <a:p>
            <a:r>
              <a:rPr lang="en-US" sz="3400">
                <a:solidFill>
                  <a:schemeClr val="bg1"/>
                </a:solidFill>
              </a:rPr>
              <a:t>METHODOLOGY</a:t>
            </a: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2A8A767-872C-4A67-963E-A3CA9B2FF163}"/>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en-US" sz="1800">
                <a:ea typeface="+mn-lt"/>
                <a:cs typeface="+mn-lt"/>
              </a:rPr>
              <a:t>2.Using folium to visualize the neighborhoods of cities to obtain an idea of the density. Folium is a powerful Python library that helps you create several types of Leaflet maps. The fact that the Folium results are interactive makes this library very useful for dashboard building. </a:t>
            </a:r>
            <a:endParaRPr lang="en-US" sz="1800"/>
          </a:p>
        </p:txBody>
      </p:sp>
      <p:cxnSp>
        <p:nvCxnSpPr>
          <p:cNvPr id="13"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647B-6FC0-4257-825C-5F09C75F16DA}"/>
              </a:ext>
            </a:extLst>
          </p:cNvPr>
          <p:cNvSpPr>
            <a:spLocks noGrp="1"/>
          </p:cNvSpPr>
          <p:nvPr>
            <p:ph type="title"/>
          </p:nvPr>
        </p:nvSpPr>
        <p:spPr>
          <a:xfrm>
            <a:off x="1188069" y="381935"/>
            <a:ext cx="4008583" cy="5974414"/>
          </a:xfrm>
        </p:spPr>
        <p:txBody>
          <a:bodyPr anchor="ctr">
            <a:normAutofit/>
          </a:bodyPr>
          <a:lstStyle/>
          <a:p>
            <a:r>
              <a:rPr lang="en-US" sz="3400">
                <a:solidFill>
                  <a:schemeClr val="bg1"/>
                </a:solidFill>
              </a:rPr>
              <a:t>METHODOLOGY</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A2168D1-0979-4449-BA97-585E3C29C55E}"/>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en-US" sz="1800" dirty="0">
                <a:ea typeface="+mn-lt"/>
                <a:cs typeface="+mn-lt"/>
              </a:rPr>
              <a:t>3.Transforming data using one hot encoding dummy code based on food venue category and grouping them and getting the frequency of each venue category in the neighborhood. After getting the frequencies I identified cuisine clusters within each city and examine their frequency and diversity.</a:t>
            </a:r>
            <a:endParaRPr lang="en-US" sz="1800" dirty="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37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75BA8-818B-4DAD-8349-E3A74C2BCA8C}"/>
              </a:ext>
            </a:extLst>
          </p:cNvPr>
          <p:cNvSpPr>
            <a:spLocks noGrp="1"/>
          </p:cNvSpPr>
          <p:nvPr>
            <p:ph type="title"/>
          </p:nvPr>
        </p:nvSpPr>
        <p:spPr>
          <a:xfrm>
            <a:off x="1188069" y="381935"/>
            <a:ext cx="4008583" cy="5974414"/>
          </a:xfrm>
        </p:spPr>
        <p:txBody>
          <a:bodyPr anchor="ctr">
            <a:normAutofit/>
          </a:bodyPr>
          <a:lstStyle/>
          <a:p>
            <a:r>
              <a:rPr lang="en-US" sz="3400">
                <a:solidFill>
                  <a:schemeClr val="bg1"/>
                </a:solidFill>
              </a:rPr>
              <a:t>METHODOLOGY</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CA17804-3879-4AA9-AD08-E31202DBE4F6}"/>
              </a:ext>
            </a:extLst>
          </p:cNvPr>
          <p:cNvSpPr>
            <a:spLocks noGrp="1"/>
          </p:cNvSpPr>
          <p:nvPr>
            <p:ph idx="1"/>
          </p:nvPr>
        </p:nvSpPr>
        <p:spPr>
          <a:xfrm>
            <a:off x="6096000" y="381935"/>
            <a:ext cx="4986955" cy="5974415"/>
          </a:xfrm>
        </p:spPr>
        <p:txBody>
          <a:bodyPr vert="horz" lIns="91440" tIns="45720" rIns="91440" bIns="45720" rtlCol="0" anchor="ctr">
            <a:normAutofit/>
          </a:bodyPr>
          <a:lstStyle/>
          <a:p>
            <a:r>
              <a:rPr lang="en-US" sz="1800">
                <a:ea typeface="+mn-lt"/>
                <a:cs typeface="+mn-lt"/>
              </a:rPr>
              <a:t>4.I have used four k means cluster analysis for four cities to describe restaurant clusters within these cities. Firstly, I used elbow method to determine the optimal number of clusters for cities to indicate the number of clusters that lead to highest number of information gain for the dataset and then used unsupervised k- means cluster analysis to find out how the neighborhoods were grouped within each city based on food venue category as k means cluster analysis returns specified number of clusters regardless of  K’ optimality. After analysis cluster labels were obtained for each neighborhood and content of each cluster was examined to create a dataset and top 15 frequent venue categories for  each cluster were plotted</a:t>
            </a:r>
            <a:endParaRPr lang="en-US" sz="1800"/>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31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CDCF72D7-3495-4B5F-98C9-C6319269848D}"/>
              </a:ext>
            </a:extLst>
          </p:cNvPr>
          <p:cNvSpPr>
            <a:spLocks noGrp="1"/>
          </p:cNvSpPr>
          <p:nvPr>
            <p:ph type="title"/>
          </p:nvPr>
        </p:nvSpPr>
        <p:spPr>
          <a:xfrm>
            <a:off x="1245072" y="1289765"/>
            <a:ext cx="3651101" cy="4270963"/>
          </a:xfrm>
        </p:spPr>
        <p:txBody>
          <a:bodyPr anchor="ctr">
            <a:normAutofit/>
          </a:bodyPr>
          <a:lstStyle/>
          <a:p>
            <a:pPr algn="ctr"/>
            <a:r>
              <a:rPr lang="en-US" sz="4000">
                <a:solidFill>
                  <a:schemeClr val="bg1"/>
                </a:solidFill>
              </a:rPr>
              <a:t>DISCUSSION</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8046C83-E06F-4B59-85AF-83107A890292}"/>
              </a:ext>
            </a:extLst>
          </p:cNvPr>
          <p:cNvSpPr>
            <a:spLocks noGrp="1"/>
          </p:cNvSpPr>
          <p:nvPr>
            <p:ph idx="1"/>
          </p:nvPr>
        </p:nvSpPr>
        <p:spPr>
          <a:xfrm>
            <a:off x="6397039" y="381935"/>
            <a:ext cx="4685916" cy="5974415"/>
          </a:xfrm>
        </p:spPr>
        <p:txBody>
          <a:bodyPr vert="horz" lIns="91440" tIns="45720" rIns="91440" bIns="45720" rtlCol="0" anchor="ctr">
            <a:normAutofit/>
          </a:bodyPr>
          <a:lstStyle/>
          <a:p>
            <a:r>
              <a:rPr lang="en-US" sz="1800" dirty="0">
                <a:ea typeface="+mn-lt"/>
                <a:cs typeface="+mn-lt"/>
              </a:rPr>
              <a:t>FOR A FOOD DELIVERING COMPANY WE ARE TRYING TO FIND THE BEST LOCATION IN THE MOST POPULATED CITY SUBURBS IN INDIA FOR THAT WE HAVE TAKEN INTO CONSIDERATION BANGALORE,MUMBAI,HYDERABAD AND MUMBAI AS OUR PRIMARY OPTIONS AND BASED ON DENSITY OF NEIGHBOURS AND DIVERSITY IN CUISINE WE WILL PICK ONE OF THE CITY SUBURBS FOR OUR BUSINESS. BASED ON THE NO. OF CLUSTER DECIDING OUR LOCATION WAS NOT OPTIMAL SO WE EXAMINED THE CONTENT AND DIVERSITY OF CUISINES OF CLUSTER TO CONCLUDE OUR RESULT.</a:t>
            </a:r>
            <a:endParaRPr lang="en-US" sz="1800" dirty="0"/>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97238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GradientVTI</vt:lpstr>
      <vt:lpstr>Ibm data science professional certificate</vt:lpstr>
      <vt:lpstr>INTRODUCTION </vt:lpstr>
      <vt:lpstr>PROBLEM  </vt:lpstr>
      <vt:lpstr>DATA</vt:lpstr>
      <vt:lpstr>METHODOLOGY</vt:lpstr>
      <vt:lpstr>METHODOLOGY</vt:lpstr>
      <vt:lpstr>METHODOLOGY</vt:lpstr>
      <vt:lpstr>METHODOLOGY</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305</cp:revision>
  <dcterms:created xsi:type="dcterms:W3CDTF">2020-06-07T19:45:42Z</dcterms:created>
  <dcterms:modified xsi:type="dcterms:W3CDTF">2020-06-07T20:41:14Z</dcterms:modified>
</cp:coreProperties>
</file>