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0" r:id="rId2"/>
    <p:sldId id="445" r:id="rId3"/>
    <p:sldId id="443" r:id="rId4"/>
    <p:sldId id="448" r:id="rId5"/>
    <p:sldId id="446" r:id="rId6"/>
    <p:sldId id="447" r:id="rId7"/>
    <p:sldId id="449" r:id="rId8"/>
    <p:sldId id="4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20" name="Picture 44" descr="logo2">
            <a:extLst>
              <a:ext uri="{FF2B5EF4-FFF2-40B4-BE49-F238E27FC236}">
                <a16:creationId xmlns:a16="http://schemas.microsoft.com/office/drawing/2014/main" id="{86564B31-5F89-4700-B700-B49EE947F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2778126"/>
            <a:ext cx="2542117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8" name="Line 2">
            <a:extLst>
              <a:ext uri="{FF2B5EF4-FFF2-40B4-BE49-F238E27FC236}">
                <a16:creationId xmlns:a16="http://schemas.microsoft.com/office/drawing/2014/main" id="{3F7A7B24-DA43-4E18-8848-D5BE1FD5E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D429043-66B9-49A0-AF98-E748B78E75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16F50739-2CE9-4D36-98F1-C76B8581F5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2CCE19D7-92B5-4B40-97A1-7A08EF4CFC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A9F34241-2578-4B00-95D8-10F025438A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B4D50CA9-C231-4D1E-8320-29BAF6ECF8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F7B6B8-8822-4AB4-B6DF-D2BD5B325F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1416" name="Line 40">
            <a:extLst>
              <a:ext uri="{FF2B5EF4-FFF2-40B4-BE49-F238E27FC236}">
                <a16:creationId xmlns:a16="http://schemas.microsoft.com/office/drawing/2014/main" id="{F6714B86-4395-4240-B6AF-05F4FB87C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93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C29F-7765-4571-B68F-68F3EE99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AF0CA-7044-4BF9-818E-F5BF8C76B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0B5E-24BA-4DFE-9841-57AE5330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C584-B06E-4A2F-A086-C4D91DED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CD02-C91D-40ED-8BF4-8BAC7ED6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D7E7E-A661-400F-9F3C-0D57DDED5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76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0DFEF-9347-4CDE-AD7A-F887EAA41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97D70-5692-45AE-81FB-27649998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6593-341C-4D7B-8D0F-8EB5E9F9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DF7E-6362-44D2-816F-E1E1800B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9873-5B65-41E0-ADD9-53BEAE5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86688-C4FC-4D30-99CA-30B996D0AD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17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E983-2280-40B8-9FC2-BFF0AD91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EC749-CC7A-451F-AB2E-133C6AEEB9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EB796-83E4-4099-BEFC-EFC92FB82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6EED-3E23-45F2-B465-D8852C81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B3A5-39C1-40F9-81CA-4F17936D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51630-CDEB-4DB3-BB36-4981D99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311D88E-E5B5-497D-9796-9579D8964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329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1985A4-F6F1-4D2A-94D1-FED4B39667D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122239"/>
            <a:ext cx="10972800" cy="6008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24F1B-19D8-4916-BE3D-F76C795F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DCF83-B673-4DB8-8E05-90B56CAE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50188-E392-4830-A7B7-EC974819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7C97E0C-D68C-40F3-833D-949D4C2C3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8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CE62-DB54-4461-A5D0-062FEEE6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494F-B40C-48A0-A54D-56E51A02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8B7A-B07C-416E-A382-AB1A58D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FE6C-1376-40CC-9A6B-A661B6B5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B363-58EB-4649-939B-3F91CE8A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D99DF-363B-409F-BC0F-7F6B5763E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21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2447-2BBA-4F80-83C3-271E4701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0632-96CB-43BB-9648-1CDBA2063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C568-378D-4597-A0B5-B3F0E803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2291-08FF-44BD-858D-536D6DB5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7586-58BF-4C7B-825E-0439FAC8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FFD2C-550E-4014-9757-FB8020F22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24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E5CF-FC31-4972-AED2-A41EACBC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4F04-C739-4052-B83F-E5400D92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4B8D-45CB-45CB-9485-C18D229A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687B4-D94D-49FF-8F58-29928065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391A-1B3D-4C87-9382-C290470D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82BD-1664-4A53-90CC-CCC550B1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218F7-8990-426E-AED9-EE1D89585C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DACD-3BEB-4D35-9EC4-00503C78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5A65-0AF0-4476-92FA-2C5DE6DA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FB451-0DD2-4E4B-99FA-E8A0D657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B4BE8-7B82-4F89-862A-1F5497AD9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CD0AF-78FE-42E6-9A38-3A430FDD8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93F35-A7E2-4346-B0B4-58D0DF58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CD511-2882-431F-A965-056D407C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A6D57-2BC0-4038-AEDF-0A3D83EC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D797F-868E-4DE3-821D-BA8A95E51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07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4991-A4B5-4336-8082-84B50498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E9C22-98D6-4A73-B68F-9E2E720E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BDD05-975C-4073-9430-9B720FF2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33A82-694A-4858-99DC-C3CAD9DF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C86EE-1DE7-4ED5-8C87-FB22349F9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3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78F24-F6A2-4434-ACD0-71BB2BAE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54CAE-9FA0-462D-9449-4A3D3F8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7E7BD-2FD0-4D9E-A021-E90A1A27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A330F-E053-41B8-A5DC-2313FB2B7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1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6A72-0F78-45F7-A70B-CBF66750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6A8-8CC3-4F05-8BBE-33463143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149EE-69D2-497E-94D1-F9DEC0F5B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40A5-BFD9-4FE7-B0EB-FA32AA5A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12FB-4703-4873-82D4-58CE35DA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7F859-9734-4228-8D7B-82519D9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775A4-CB0A-4A61-9102-D35B6ED5F2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19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BECD-9F26-419C-AF91-AAE70E11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E550B-41E5-438F-82F6-461AD1B3B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E0371-B21B-4C60-994A-C9E0645B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4F78-7418-468B-96FC-ED7A7D21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7E89A-8CB6-48F5-B890-4549AAC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59CF5-74A3-4561-978A-CDE478CE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70E14-1822-417C-8054-D66592BEE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2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93" name="Picture 41" descr="logo2">
            <a:extLst>
              <a:ext uri="{FF2B5EF4-FFF2-40B4-BE49-F238E27FC236}">
                <a16:creationId xmlns:a16="http://schemas.microsoft.com/office/drawing/2014/main" id="{B3C78B0D-EECB-43BF-80ED-109D7E03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533" y="44450"/>
            <a:ext cx="155786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4" name="Line 2">
            <a:extLst>
              <a:ext uri="{FF2B5EF4-FFF2-40B4-BE49-F238E27FC236}">
                <a16:creationId xmlns:a16="http://schemas.microsoft.com/office/drawing/2014/main" id="{6B894918-A535-4947-86E3-0D150050B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6288BED-EBCC-47B1-8A1F-28CB45F89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559DC05E-6390-4832-82EC-26D0FF994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61EE4340-CA02-444B-9765-462B58AF5A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758EDB0F-B35A-4322-9129-F4A555CD16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8432D0AD-1138-4AD6-98C9-0C10232778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5692C26-5796-4167-963D-E0948FAA35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4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llenge2018.isic-archive.com/" TargetMode="External"/><Relationship Id="rId7" Type="http://schemas.openxmlformats.org/officeDocument/2006/relationships/hyperlink" Target="https://arxiv.org/pdf/1902.03368.pdf" TargetMode="External"/><Relationship Id="rId2" Type="http://schemas.openxmlformats.org/officeDocument/2006/relationships/hyperlink" Target="https://www.isic-arch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nsitivity_and_specificity#Sensitivity" TargetMode="External"/><Relationship Id="rId5" Type="http://schemas.openxmlformats.org/officeDocument/2006/relationships/hyperlink" Target="https://www.kaggle.com/kmader/skin-cancer-mnist-ham10000" TargetMode="External"/><Relationship Id="rId4" Type="http://schemas.openxmlformats.org/officeDocument/2006/relationships/hyperlink" Target="https://www.fc.up.pt/addi/ph2%20databa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3410-1B69-47AD-A836-0FDDA2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Introduction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E346-C2E5-4D89-88BB-35D82442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848592"/>
          </a:xfrm>
        </p:spPr>
        <p:txBody>
          <a:bodyPr/>
          <a:lstStyle/>
          <a:p>
            <a:r>
              <a:rPr lang="en-US" sz="2800" dirty="0">
                <a:latin typeface="Palatino Linotype" panose="02040502050505030304" pitchFamily="18" charset="0"/>
              </a:rPr>
              <a:t>Skin cancer is the most common cancer globally, with melanoma being the most deadly form.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Melanoma, specifically, is responsible for 75% of skin cancer deaths, despite being the least common skin cancer.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Considering the ISIC challenge, our team has taken up following tasks:</a:t>
            </a:r>
          </a:p>
          <a:p>
            <a:pPr lvl="1"/>
            <a:r>
              <a:rPr lang="en-US" sz="2800" dirty="0">
                <a:latin typeface="Palatino Linotype" panose="02040502050505030304" pitchFamily="18" charset="0"/>
              </a:rPr>
              <a:t>Segmentation of Skin Lesions from </a:t>
            </a:r>
            <a:r>
              <a:rPr lang="en-US" sz="2800" dirty="0" err="1">
                <a:latin typeface="Palatino Linotype" panose="02040502050505030304" pitchFamily="18" charset="0"/>
              </a:rPr>
              <a:t>Dermoscopic</a:t>
            </a:r>
            <a:r>
              <a:rPr lang="en-US" sz="2800" dirty="0">
                <a:latin typeface="Palatino Linotype" panose="02040502050505030304" pitchFamily="18" charset="0"/>
              </a:rPr>
              <a:t> images.</a:t>
            </a:r>
          </a:p>
          <a:p>
            <a:pPr lvl="1"/>
            <a:r>
              <a:rPr lang="en-US" sz="2800" dirty="0">
                <a:latin typeface="Palatino Linotype" panose="02040502050505030304" pitchFamily="18" charset="0"/>
              </a:rPr>
              <a:t>Classification of </a:t>
            </a:r>
            <a:r>
              <a:rPr lang="en-US" sz="2800" dirty="0" err="1">
                <a:latin typeface="Palatino Linotype" panose="02040502050505030304" pitchFamily="18" charset="0"/>
              </a:rPr>
              <a:t>Dermoscopic</a:t>
            </a:r>
            <a:r>
              <a:rPr lang="en-US" sz="2800" dirty="0">
                <a:latin typeface="Palatino Linotype" panose="02040502050505030304" pitchFamily="18" charset="0"/>
              </a:rPr>
              <a:t> images into different categories and determining whether the predicted class of skin disease is Benign or Malignant.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740CB-6C57-4E22-9A09-955AE35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9D99DF-363B-409F-BC0F-7F6B5763E3FC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1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3410-1B69-47AD-A836-0FDDA2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Skin Lesion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E346-C2E5-4D89-88BB-35D82442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848592"/>
          </a:xfrm>
        </p:spPr>
        <p:txBody>
          <a:bodyPr/>
          <a:lstStyle/>
          <a:p>
            <a:r>
              <a:rPr lang="en-US" sz="2800" dirty="0">
                <a:latin typeface="Palatino Linotype" panose="02040502050505030304" pitchFamily="18" charset="0"/>
              </a:rPr>
              <a:t>Skin lesion segmentation has a critical role in the early and accurate diagnosis of skin cancer by computerized systems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Segmentation is an important task in </a:t>
            </a:r>
            <a:r>
              <a:rPr lang="en-US" sz="2800" dirty="0" err="1">
                <a:latin typeface="Palatino Linotype" panose="02040502050505030304" pitchFamily="18" charset="0"/>
              </a:rPr>
              <a:t>analysing</a:t>
            </a:r>
            <a:r>
              <a:rPr lang="en-US" sz="2800" dirty="0">
                <a:latin typeface="Palatino Linotype" panose="02040502050505030304" pitchFamily="18" charset="0"/>
              </a:rPr>
              <a:t> skin lesion images.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Skin lesion segmentation has come with some challenges such as low contrast and fine grained nature of skin lesions.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A Deep Learning Model is adapted using Fully Convolutional Networks(FCNs) based on U-Net architecture or other equivalent variants of the U-Net.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740CB-6C57-4E22-9A09-955AE35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9D99DF-363B-409F-BC0F-7F6B5763E3FC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3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7F06-60A5-46B0-A4BD-1DF49D78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69839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Essential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496A1-FDE1-454D-935F-DB7CB952B0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99" y="1600200"/>
            <a:ext cx="7576039" cy="5037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Palatino Linotype" panose="02040502050505030304" pitchFamily="18" charset="0"/>
              </a:rPr>
              <a:t>PH² :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The </a:t>
            </a:r>
            <a:r>
              <a:rPr lang="en-US" sz="2600" b="1" dirty="0">
                <a:latin typeface="Palatino Linotype" panose="02040502050505030304" pitchFamily="18" charset="0"/>
              </a:rPr>
              <a:t>PH²</a:t>
            </a:r>
            <a:r>
              <a:rPr lang="en-US" sz="2600" dirty="0">
                <a:latin typeface="Palatino Linotype" panose="02040502050505030304" pitchFamily="18" charset="0"/>
              </a:rPr>
              <a:t> dataset has been developed for research and benchmarking purposes, in order to facilitate comparative studies on both segmentation and classification algorithms of </a:t>
            </a:r>
            <a:r>
              <a:rPr lang="en-US" sz="2600" dirty="0" err="1">
                <a:latin typeface="Palatino Linotype" panose="02040502050505030304" pitchFamily="18" charset="0"/>
              </a:rPr>
              <a:t>dermoscopic</a:t>
            </a:r>
            <a:r>
              <a:rPr lang="en-US" sz="2600" dirty="0">
                <a:latin typeface="Palatino Linotype" panose="02040502050505030304" pitchFamily="18" charset="0"/>
              </a:rPr>
              <a:t> images.</a:t>
            </a:r>
          </a:p>
          <a:p>
            <a:r>
              <a:rPr lang="en-US" sz="2600" b="1" dirty="0">
                <a:latin typeface="Palatino Linotype" panose="02040502050505030304" pitchFamily="18" charset="0"/>
              </a:rPr>
              <a:t>PH² </a:t>
            </a:r>
            <a:r>
              <a:rPr lang="en-US" sz="2600" dirty="0">
                <a:latin typeface="Palatino Linotype" panose="02040502050505030304" pitchFamily="18" charset="0"/>
              </a:rPr>
              <a:t>database contains a total of 200 </a:t>
            </a:r>
            <a:r>
              <a:rPr lang="en-US" sz="2600" dirty="0" err="1">
                <a:latin typeface="Palatino Linotype" panose="02040502050505030304" pitchFamily="18" charset="0"/>
              </a:rPr>
              <a:t>dermoscopic</a:t>
            </a:r>
            <a:r>
              <a:rPr lang="en-US" sz="2600" dirty="0">
                <a:latin typeface="Palatino Linotype" panose="02040502050505030304" pitchFamily="18" charset="0"/>
              </a:rPr>
              <a:t> images of melanocytic lesions, including 80 common nevi, 80 atypical nevi, and 40 melanomas with dimensions 768x560 pixels.</a:t>
            </a:r>
            <a:endParaRPr lang="en-US" sz="2600" b="1" dirty="0">
              <a:latin typeface="Palatino Linotype" panose="02040502050505030304" pitchFamily="18" charset="0"/>
            </a:endParaRPr>
          </a:p>
          <a:p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B11B11-0D01-4D52-8DAC-6A00780831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38" y="2712426"/>
            <a:ext cx="3774749" cy="281353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18CFD-B071-4A5A-87BE-C2D3E35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1D88E-E5B5-497D-9796-9579D8964DC5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2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7F06-60A5-46B0-A4BD-1DF49D78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5169"/>
            <a:ext cx="10058400" cy="129540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496A1-FDE1-454D-935F-DB7CB952B0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5280"/>
            <a:ext cx="9591040" cy="4883442"/>
          </a:xfrm>
        </p:spPr>
        <p:txBody>
          <a:bodyPr/>
          <a:lstStyle/>
          <a:p>
            <a:r>
              <a:rPr lang="en-US" sz="2800" b="1" dirty="0">
                <a:latin typeface="Palatino Linotype" panose="02040502050505030304" pitchFamily="18" charset="0"/>
              </a:rPr>
              <a:t>Jaccard index:    </a:t>
            </a:r>
          </a:p>
          <a:p>
            <a:endParaRPr lang="en-US" sz="2800" b="1" dirty="0">
              <a:latin typeface="Palatino Linotype" panose="02040502050505030304" pitchFamily="18" charset="0"/>
            </a:endParaRPr>
          </a:p>
          <a:p>
            <a:r>
              <a:rPr lang="en-US" sz="2800" b="1" dirty="0">
                <a:latin typeface="Palatino Linotype" panose="02040502050505030304" pitchFamily="18" charset="0"/>
              </a:rPr>
              <a:t>Dice Coefficient:</a:t>
            </a:r>
          </a:p>
          <a:p>
            <a:endParaRPr lang="en-US" sz="2800" b="1" dirty="0">
              <a:latin typeface="Palatino Linotype" panose="02040502050505030304" pitchFamily="18" charset="0"/>
            </a:endParaRPr>
          </a:p>
          <a:p>
            <a:r>
              <a:rPr lang="en-US" sz="2800" b="1" dirty="0">
                <a:latin typeface="Palatino Linotype" panose="02040502050505030304" pitchFamily="18" charset="0"/>
              </a:rPr>
              <a:t>Sensitivity(True Positive Rate): </a:t>
            </a:r>
          </a:p>
          <a:p>
            <a:endParaRPr lang="en-US" sz="2800" b="1" dirty="0">
              <a:latin typeface="Palatino Linotype" panose="02040502050505030304" pitchFamily="18" charset="0"/>
            </a:endParaRPr>
          </a:p>
          <a:p>
            <a:r>
              <a:rPr lang="en-US" sz="2800" b="1" dirty="0">
                <a:latin typeface="Palatino Linotype" panose="02040502050505030304" pitchFamily="18" charset="0"/>
              </a:rPr>
              <a:t>Specificity(True Negative Rate): </a:t>
            </a:r>
          </a:p>
          <a:p>
            <a:endParaRPr lang="en-US" sz="2800" b="1" dirty="0">
              <a:latin typeface="Palatino Linotype" panose="02040502050505030304" pitchFamily="18" charset="0"/>
            </a:endParaRPr>
          </a:p>
          <a:p>
            <a:r>
              <a:rPr lang="en-US" sz="2800" b="1" dirty="0">
                <a:latin typeface="Palatino Linotype" panose="02040502050505030304" pitchFamily="18" charset="0"/>
              </a:rPr>
              <a:t>Accuracy: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18CFD-B071-4A5A-87BE-C2D3E35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D88E-E5B5-497D-9796-9579D8964DC5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8" name="AutoShape 2" descr=" J(A,B) = {{|A \cap B|}\over{|A \cup B|}} = {{|A \cap B|}\over{|A| + |B| - |A \cap B|}}.">
            <a:extLst>
              <a:ext uri="{FF2B5EF4-FFF2-40B4-BE49-F238E27FC236}">
                <a16:creationId xmlns:a16="http://schemas.microsoft.com/office/drawing/2014/main" id="{C3B2ED52-0485-4B25-B4A8-0C7F89CFA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783BF5-965B-4B3B-BE62-AD59F7A43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14" y="1576481"/>
            <a:ext cx="4789171" cy="6508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EF190C-B529-4D32-B58F-1B3F530B8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4" y="2642066"/>
            <a:ext cx="2757171" cy="4992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B9E1B3-E936-45C1-A08B-07C6CCBE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17" y="3731107"/>
            <a:ext cx="321468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0863F7-299C-4289-AA9C-8447F4902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17" y="4729787"/>
            <a:ext cx="3228975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AB30B3-B10C-4835-A9BB-27B95DD06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29" y="5791506"/>
            <a:ext cx="3769376" cy="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3410-1B69-47AD-A836-0FDDA2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Skin Lesion Disease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E346-C2E5-4D89-88BB-35D82442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848592"/>
          </a:xfrm>
        </p:spPr>
        <p:txBody>
          <a:bodyPr/>
          <a:lstStyle/>
          <a:p>
            <a:r>
              <a:rPr lang="en-US" sz="2800" dirty="0">
                <a:latin typeface="Palatino Linotype" panose="02040502050505030304" pitchFamily="18" charset="0"/>
              </a:rPr>
              <a:t>Accurate detection of melanoma and high classification rates are very essential in the early detection of skin cancer.</a:t>
            </a:r>
            <a:r>
              <a:rPr lang="en-US" sz="2800" dirty="0"/>
              <a:t> 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For the purpose of Lesion diagnosis, We will use the HAM10000 dataset. The disease classification is as follows: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740CB-6C57-4E22-9A09-955AE35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9D99DF-363B-409F-BC0F-7F6B5763E3FC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E1EE3-7D4A-4545-9E9F-DDC7A7BCC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85" y="3850875"/>
            <a:ext cx="5876192" cy="26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7F06-60A5-46B0-A4BD-1DF49D78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5169"/>
            <a:ext cx="10058400" cy="129540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Essential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496A1-FDE1-454D-935F-DB7CB952B0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424355"/>
            <a:ext cx="7211527" cy="50643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Palatino Linotype" panose="02040502050505030304" pitchFamily="18" charset="0"/>
              </a:rPr>
              <a:t>HAM10000 :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Training of neural networks for automated diagnosis of pigmented skin lesions is hampered by the small size and lack of diversity of available dataset of </a:t>
            </a:r>
            <a:r>
              <a:rPr lang="en-US" sz="2600" dirty="0" err="1">
                <a:latin typeface="Palatino Linotype" panose="02040502050505030304" pitchFamily="18" charset="0"/>
              </a:rPr>
              <a:t>dermatoscopic</a:t>
            </a:r>
            <a:r>
              <a:rPr lang="en-US" sz="2600" dirty="0">
                <a:latin typeface="Palatino Linotype" panose="02040502050505030304" pitchFamily="18" charset="0"/>
              </a:rPr>
              <a:t> images.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HAM10000 dataset consists of 10015 </a:t>
            </a:r>
            <a:r>
              <a:rPr lang="en-US" sz="2600" dirty="0" err="1">
                <a:latin typeface="Palatino Linotype" panose="02040502050505030304" pitchFamily="18" charset="0"/>
              </a:rPr>
              <a:t>dermatoscopic</a:t>
            </a:r>
            <a:r>
              <a:rPr lang="en-US" sz="2600" dirty="0">
                <a:latin typeface="Palatino Linotype" panose="02040502050505030304" pitchFamily="18" charset="0"/>
              </a:rPr>
              <a:t> images which can serve as a training set for academic machine learning purposes. The dimension of images in this dataset is 600x450 pixels</a:t>
            </a:r>
            <a:r>
              <a:rPr lang="en-US" sz="2600" b="1" dirty="0">
                <a:latin typeface="Palatino Linotype" panose="02040502050505030304" pitchFamily="18" charset="0"/>
              </a:rPr>
              <a:t>.</a:t>
            </a:r>
            <a:endParaRPr lang="en-US" sz="26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18CFD-B071-4A5A-87BE-C2D3E35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D88E-E5B5-497D-9796-9579D8964DC5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840E54-FE47-42D9-9555-C3F0FC6D0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27" y="1818603"/>
            <a:ext cx="3989935" cy="4275871"/>
          </a:xfrm>
        </p:spPr>
      </p:pic>
    </p:spTree>
    <p:extLst>
      <p:ext uri="{BB962C8B-B14F-4D97-AF65-F5344CB8AC3E}">
        <p14:creationId xmlns:p14="http://schemas.microsoft.com/office/powerpoint/2010/main" val="26712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7F06-60A5-46B0-A4BD-1DF49D78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5169"/>
            <a:ext cx="10058400" cy="129540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18CFD-B071-4A5A-87BE-C2D3E35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D88E-E5B5-497D-9796-9579D8964DC5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8" name="AutoShape 2" descr=" J(A,B) = {{|A \cap B|}\over{|A \cup B|}} = {{|A \cap B|}\over{|A| + |B| - |A \cap B|}}.">
            <a:extLst>
              <a:ext uri="{FF2B5EF4-FFF2-40B4-BE49-F238E27FC236}">
                <a16:creationId xmlns:a16="http://schemas.microsoft.com/office/drawing/2014/main" id="{C3B2ED52-0485-4B25-B4A8-0C7F89CFA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8E7FA4-2D3A-48D3-99C5-43273275A8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595315"/>
            <a:ext cx="9885680" cy="117856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latin typeface="Palatino Linotype" panose="02040502050505030304" pitchFamily="18" charset="0"/>
              </a:rPr>
              <a:t>Goal Metric:</a:t>
            </a:r>
          </a:p>
          <a:p>
            <a:pPr lvl="1"/>
            <a:r>
              <a:rPr lang="en-US" i="1" dirty="0">
                <a:latin typeface="Palatino Linotype" panose="02040502050505030304" pitchFamily="18" charset="0"/>
              </a:rPr>
              <a:t>Normalized multi-class accuracy metric</a:t>
            </a:r>
          </a:p>
          <a:p>
            <a:pPr marL="344487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DE18B6-F968-47E6-9BD6-B28844AA4B1C}"/>
              </a:ext>
            </a:extLst>
          </p:cNvPr>
          <p:cNvSpPr txBox="1">
            <a:spLocks/>
          </p:cNvSpPr>
          <p:nvPr/>
        </p:nvSpPr>
        <p:spPr bwMode="auto">
          <a:xfrm>
            <a:off x="609600" y="2611120"/>
            <a:ext cx="9885680" cy="288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600" b="1" dirty="0">
                <a:latin typeface="Palatino Linotype" panose="02040502050505030304" pitchFamily="18" charset="0"/>
              </a:rPr>
              <a:t>Other Metrics:</a:t>
            </a:r>
          </a:p>
          <a:p>
            <a:pPr lvl="1"/>
            <a:r>
              <a:rPr lang="en-US" sz="2400" dirty="0">
                <a:latin typeface="Palatino Linotype" panose="02040502050505030304" pitchFamily="18" charset="0"/>
              </a:rPr>
              <a:t>Individual Category Metrics</a:t>
            </a:r>
          </a:p>
          <a:p>
            <a:pPr lvl="2"/>
            <a:r>
              <a:rPr lang="en-US" sz="2100" dirty="0">
                <a:latin typeface="Palatino Linotype" panose="02040502050505030304" pitchFamily="18" charset="0"/>
              </a:rPr>
              <a:t>Sensitivity</a:t>
            </a:r>
          </a:p>
          <a:p>
            <a:pPr lvl="2"/>
            <a:r>
              <a:rPr lang="en-US" sz="2100" dirty="0">
                <a:latin typeface="Palatino Linotype" panose="02040502050505030304" pitchFamily="18" charset="0"/>
              </a:rPr>
              <a:t>Specificity</a:t>
            </a:r>
          </a:p>
          <a:p>
            <a:pPr lvl="2"/>
            <a:r>
              <a:rPr lang="en-US" sz="2100" dirty="0">
                <a:latin typeface="Palatino Linotype" panose="02040502050505030304" pitchFamily="18" charset="0"/>
              </a:rPr>
              <a:t>Area under the receiver operator </a:t>
            </a:r>
            <a:r>
              <a:rPr lang="en-US" sz="2100" dirty="0" err="1">
                <a:latin typeface="Palatino Linotype" panose="02040502050505030304" pitchFamily="18" charset="0"/>
              </a:rPr>
              <a:t>characterstic</a:t>
            </a:r>
            <a:r>
              <a:rPr lang="en-US" sz="2100" dirty="0">
                <a:latin typeface="Palatino Linotype" panose="02040502050505030304" pitchFamily="18" charset="0"/>
              </a:rPr>
              <a:t> Curve (AUC)</a:t>
            </a:r>
          </a:p>
          <a:p>
            <a:pPr lvl="2"/>
            <a:r>
              <a:rPr lang="en-US" sz="2100" dirty="0">
                <a:latin typeface="Palatino Linotype" panose="02040502050505030304" pitchFamily="18" charset="0"/>
              </a:rPr>
              <a:t>Mean Average Precision</a:t>
            </a:r>
          </a:p>
          <a:p>
            <a:pPr lvl="2"/>
            <a:r>
              <a:rPr lang="en-US" sz="2100" dirty="0">
                <a:latin typeface="Palatino Linotype" panose="02040502050505030304" pitchFamily="18" charset="0"/>
              </a:rPr>
              <a:t>F1 Score</a:t>
            </a:r>
            <a:endParaRPr lang="en-US" b="1" dirty="0"/>
          </a:p>
          <a:p>
            <a:pPr lvl="1"/>
            <a:endParaRPr lang="en-US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1924B5E-D55B-4C16-8A26-7AFE676E0A22}"/>
              </a:ext>
            </a:extLst>
          </p:cNvPr>
          <p:cNvSpPr txBox="1">
            <a:spLocks/>
          </p:cNvSpPr>
          <p:nvPr/>
        </p:nvSpPr>
        <p:spPr bwMode="auto">
          <a:xfrm>
            <a:off x="609600" y="5425440"/>
            <a:ext cx="9885680" cy="117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i="1" dirty="0">
                <a:latin typeface="Palatino Linotype" panose="02040502050505030304" pitchFamily="18" charset="0"/>
              </a:rPr>
              <a:t>Aggregate Metrics</a:t>
            </a:r>
          </a:p>
          <a:p>
            <a:pPr lvl="2"/>
            <a:r>
              <a:rPr lang="en-US" sz="2100" dirty="0">
                <a:latin typeface="Palatino Linotype" panose="02040502050505030304" pitchFamily="18" charset="0"/>
              </a:rPr>
              <a:t>average AUC across all diagnoses</a:t>
            </a:r>
          </a:p>
          <a:p>
            <a:pPr lvl="2"/>
            <a:r>
              <a:rPr lang="en-US" sz="2100" dirty="0">
                <a:latin typeface="Palatino Linotype" panose="02040502050505030304" pitchFamily="18" charset="0"/>
              </a:rPr>
              <a:t>malignant vs. benign diagnoses category AUC</a:t>
            </a:r>
          </a:p>
          <a:p>
            <a:pPr lvl="2"/>
            <a:endParaRPr lang="en-US" sz="21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3410-1B69-47AD-A836-0FDDA2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E346-C2E5-4D89-88BB-35D82442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282225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Palatino Linotype" panose="02040502050505030304" pitchFamily="18" charset="0"/>
              </a:rPr>
              <a:t>Web Links:</a:t>
            </a:r>
            <a:endParaRPr lang="en-US" sz="2800" b="1" dirty="0">
              <a:latin typeface="Palatino Linotype" panose="02040502050505030304" pitchFamily="18" charset="0"/>
              <a:hlinkClick r:id="rId2"/>
            </a:endParaRPr>
          </a:p>
          <a:p>
            <a:pPr lvl="1"/>
            <a:r>
              <a:rPr lang="en-US" sz="2400" dirty="0">
                <a:latin typeface="Palatino Linotype" panose="02040502050505030304" pitchFamily="18" charset="0"/>
                <a:hlinkClick r:id="rId2"/>
              </a:rPr>
              <a:t>ISIC Archive</a:t>
            </a: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sz="2400" dirty="0">
                <a:latin typeface="Palatino Linotype" panose="02040502050505030304" pitchFamily="18" charset="0"/>
                <a:hlinkClick r:id="rId3"/>
              </a:rPr>
              <a:t>ISIC-2018 Challenge</a:t>
            </a: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sz="2400" dirty="0">
                <a:latin typeface="Palatino Linotype" panose="02040502050505030304" pitchFamily="18" charset="0"/>
                <a:hlinkClick r:id="rId4"/>
              </a:rPr>
              <a:t>PH2 Database</a:t>
            </a: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sz="2400" dirty="0">
                <a:latin typeface="Palatino Linotype" panose="02040502050505030304" pitchFamily="18" charset="0"/>
                <a:hlinkClick r:id="rId5"/>
              </a:rPr>
              <a:t>Kaggle HAM10000 Dataset</a:t>
            </a: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sz="2400" dirty="0">
                <a:latin typeface="Palatino Linotype" panose="02040502050505030304" pitchFamily="18" charset="0"/>
                <a:hlinkClick r:id="rId6"/>
              </a:rPr>
              <a:t>Evaluation Metrics(Wikipedia)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344487" lvl="1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4487" lvl="1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740CB-6C57-4E22-9A09-955AE35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9D99DF-363B-409F-BC0F-7F6B5763E3FC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C613EE-C21E-4C31-A487-3AFBE8DD947E}"/>
              </a:ext>
            </a:extLst>
          </p:cNvPr>
          <p:cNvSpPr txBox="1">
            <a:spLocks/>
          </p:cNvSpPr>
          <p:nvPr/>
        </p:nvSpPr>
        <p:spPr bwMode="auto">
          <a:xfrm>
            <a:off x="609600" y="4541520"/>
            <a:ext cx="10972800" cy="21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b="1" dirty="0">
                <a:latin typeface="Palatino Linotype" panose="02040502050505030304" pitchFamily="18" charset="0"/>
              </a:rPr>
              <a:t>Research Paper:</a:t>
            </a:r>
            <a:endParaRPr lang="en-US" sz="2800" b="1" dirty="0">
              <a:latin typeface="Palatino Linotype" panose="02040502050505030304" pitchFamily="18" charset="0"/>
              <a:hlinkClick r:id="rId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Skin Lesion Analysis Toward Melanoma Detection 2018: A Challenge Hosted by the International Skin Imaging Collaboration (ISIC) (</a:t>
            </a:r>
            <a:r>
              <a:rPr lang="en-US" dirty="0">
                <a:latin typeface="Palatino Linotype" panose="02040502050505030304" pitchFamily="18" charset="0"/>
                <a:hlinkClick r:id="rId7"/>
              </a:rPr>
              <a:t>https://arxiv.org/pdf/1902.03368.pdf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marL="344487" lvl="1" indent="0">
              <a:buFont typeface="Wingdings" panose="05000000000000000000" pitchFamily="2" charset="2"/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4487" lvl="1" indent="0">
              <a:buFont typeface="Wingdings" panose="05000000000000000000" pitchFamily="2" charset="2"/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2486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Palatino Linotype</vt:lpstr>
      <vt:lpstr>Wingdings</vt:lpstr>
      <vt:lpstr>Network</vt:lpstr>
      <vt:lpstr>Introduction &amp; Problem Statement</vt:lpstr>
      <vt:lpstr>Skin Lesion Segmentation</vt:lpstr>
      <vt:lpstr>Essential Datasets</vt:lpstr>
      <vt:lpstr>Evaluation Metrics</vt:lpstr>
      <vt:lpstr>Skin Lesion Disease Classification</vt:lpstr>
      <vt:lpstr>Essential Dataset</vt:lpstr>
      <vt:lpstr>Evaluation Metrics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Lesion Segmentation</dc:title>
  <dc:creator>YashSahitya</dc:creator>
  <cp:lastModifiedBy>YashSahitya</cp:lastModifiedBy>
  <cp:revision>31</cp:revision>
  <dcterms:created xsi:type="dcterms:W3CDTF">2021-02-23T04:15:12Z</dcterms:created>
  <dcterms:modified xsi:type="dcterms:W3CDTF">2021-06-08T16:04:16Z</dcterms:modified>
</cp:coreProperties>
</file>