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67" r:id="rId3"/>
    <p:sldId id="266" r:id="rId4"/>
    <p:sldId id="273" r:id="rId5"/>
    <p:sldId id="258" r:id="rId6"/>
    <p:sldId id="259" r:id="rId7"/>
    <p:sldId id="260" r:id="rId8"/>
    <p:sldId id="272" r:id="rId9"/>
    <p:sldId id="262" r:id="rId10"/>
    <p:sldId id="271" r:id="rId11"/>
    <p:sldId id="264" r:id="rId12"/>
    <p:sldId id="270" r:id="rId13"/>
    <p:sldId id="27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C39E7-B895-4267-978C-30FC2A79646B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2687C-D8EC-49DE-BA9A-9FD01861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4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case- data acquisition- data preparation- data visualization- exploratory data analysis- hypothesis modeling- evaluation- conclusion- operationalization </a:t>
            </a:r>
            <a:endParaRPr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052E-AD19-45D5-94EA-2374D6F5E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8C0DD-AFFC-49C4-9E22-40EAF0BC8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716BA-389A-4531-9A0E-5DE6683D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9A84-F784-4F68-93C8-6FB55BFDF65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EE042-7F3E-47ED-A8A0-E235D079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8727-866E-4FF7-B323-379067C7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9AE-AA3D-4EC4-B554-809DC10C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8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AF67-C8D4-47D3-B12F-CAF01BF0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D1B21-4EE9-4D3D-8194-9590A9A03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219B-88E0-4778-A03D-51D05DF8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9A84-F784-4F68-93C8-6FB55BFDF65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8BE5A-79D4-419A-9C04-1B15462B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F15DE-8C99-45D5-BFCA-74845897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9AE-AA3D-4EC4-B554-809DC10C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3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AD37E-8DF0-4323-B351-5D30E86C8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D1AD5-B4BE-4869-9D2C-1C7D52D78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5206-2F04-477E-BE24-A0F68E1D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9A84-F784-4F68-93C8-6FB55BFDF65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6264-1F31-4846-9B45-35528A13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E09B1-9C8F-41A4-847C-C2A03693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9AE-AA3D-4EC4-B554-809DC10C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4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EEC1-3338-4B9F-A33E-3F98DE21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69E3B-6481-45CF-A654-58DCCD5E1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2CF0D-FFE3-45C1-9AA6-EF0CEECF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9A84-F784-4F68-93C8-6FB55BFDF65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5CD5A-6A94-44A4-9533-E1856852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BBC2A-8F7D-4157-990E-A8BE557A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9AE-AA3D-4EC4-B554-809DC10C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3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7516-B395-4A30-8F9A-C9F8D045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CB7D5-67DA-403E-9D56-DC8870FF3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85526-746B-40EF-9E5A-1C59E18C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9A84-F784-4F68-93C8-6FB55BFDF65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F0FE6-92E2-4E6B-9755-87213BA4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3550D-1DC3-463A-8689-067C9FB2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9AE-AA3D-4EC4-B554-809DC10C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9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B25C-D3A9-43A9-84A3-61F11DB2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EF5B-784F-446B-BD3A-21E816C08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89E5C-B122-4A34-AD6F-922BEF08C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EB9E9-3A17-46B3-ADD9-6F55B101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9A84-F784-4F68-93C8-6FB55BFDF65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CA82E-CD6C-40DF-9E40-10F43482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3A11B-FBDA-4E5F-B44B-C9146EA1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9AE-AA3D-4EC4-B554-809DC10C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3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E561-E0B1-4CC0-B3FF-D22E4CC5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387DA-1B2C-4281-8BCB-CB89765C4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6F1E0-7F25-4FDC-9EC3-0C8F731F1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1371D-61C3-415E-9EAE-206662A92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2CF7B-8420-4231-A972-6CB54CD8B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C454F-D9B5-4C65-9E11-9241B777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9A84-F784-4F68-93C8-6FB55BFDF65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55B05-BF50-4D2F-B8DC-EAFE052C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7B72A-F69E-4389-B490-FA163C08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9AE-AA3D-4EC4-B554-809DC10C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8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195F-607F-4C49-AD9B-0E8F5E81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EF737-0B2F-4809-B303-4F0CDF58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9A84-F784-4F68-93C8-6FB55BFDF65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57FE3-49C9-4AD8-B4A3-A8D0390A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228EA-3D7A-44D3-B1A2-25A00F44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9AE-AA3D-4EC4-B554-809DC10C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3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83EA1-26A6-40E6-8561-7EAEC369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9A84-F784-4F68-93C8-6FB55BFDF65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076A5-1178-41D7-A1E1-0D4E08C1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F0823-C6DB-4915-87C2-6FB197E1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9AE-AA3D-4EC4-B554-809DC10C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4DCA-A86B-4F71-AA4F-020D67EA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EA577-F4E8-4C3B-BC55-D32E3A47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B11AA-392A-4F41-A437-082E444D6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2E0EC-0BBA-4D6F-84DF-8FF0836D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9A84-F784-4F68-93C8-6FB55BFDF65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C47E9-C10F-4D46-885B-FFCFA6C7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935A8-C3CB-4643-8313-71B1E23D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9AE-AA3D-4EC4-B554-809DC10C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5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CFC9-1161-4732-91E3-9F255DB5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34FCA-7612-478B-A02C-962A151A4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5543D-922B-4888-A7EE-08EF44422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26937-9451-48C4-A714-1BC31D2F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9A84-F784-4F68-93C8-6FB55BFDF65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46714-F3E9-4FCE-9A9E-85F37488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1A96F-37E2-4DEC-AC24-B58D9415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9AE-AA3D-4EC4-B554-809DC10C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4C829-A666-4D75-BC27-2177B059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A2A2D-117A-46AF-A64B-0AE770D64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9BEF7-6289-4E0F-A5C1-ABC4E6BA8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A9A84-F784-4F68-93C8-6FB55BFDF65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6C2F9-E6D0-4F88-9A61-0B0D90B6E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D2CF-685A-48BB-AA2A-8AC36A136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A89AE-AA3D-4EC4-B554-809DC10C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2088" y="5833"/>
            <a:ext cx="10515600" cy="11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Content</a:t>
            </a:r>
            <a:endParaRPr dirty="0"/>
          </a:p>
        </p:txBody>
      </p:sp>
      <p:sp>
        <p:nvSpPr>
          <p:cNvPr id="95" name="Google Shape;95;p14"/>
          <p:cNvSpPr/>
          <p:nvPr/>
        </p:nvSpPr>
        <p:spPr>
          <a:xfrm>
            <a:off x="652457" y="1071417"/>
            <a:ext cx="2220686" cy="4833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Case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653482" y="1732626"/>
            <a:ext cx="2220686" cy="4833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Acquisition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652457" y="5567723"/>
            <a:ext cx="2220686" cy="4833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652457" y="6174409"/>
            <a:ext cx="2220686" cy="4833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Operationalisation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52457" y="4926038"/>
            <a:ext cx="2220686" cy="4833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52457" y="4284919"/>
            <a:ext cx="2220686" cy="4833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Significance Testing</a:t>
            </a:r>
            <a:endParaRPr dirty="0"/>
          </a:p>
        </p:txBody>
      </p:sp>
      <p:sp>
        <p:nvSpPr>
          <p:cNvPr id="101" name="Google Shape;101;p14"/>
          <p:cNvSpPr/>
          <p:nvPr/>
        </p:nvSpPr>
        <p:spPr>
          <a:xfrm>
            <a:off x="652457" y="2385043"/>
            <a:ext cx="2220686" cy="4833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52457" y="3018335"/>
            <a:ext cx="2220686" cy="4833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652457" y="3651627"/>
            <a:ext cx="2220686" cy="4833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dirty="0"/>
          </a:p>
        </p:txBody>
      </p:sp>
      <p:sp>
        <p:nvSpPr>
          <p:cNvPr id="104" name="Google Shape;104;p14"/>
          <p:cNvSpPr txBox="1"/>
          <p:nvPr/>
        </p:nvSpPr>
        <p:spPr>
          <a:xfrm>
            <a:off x="2971024" y="1093212"/>
            <a:ext cx="64190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(3198 counties across the U.S. were analyzed for poverty rate) </a:t>
            </a:r>
            <a:endParaRPr dirty="0"/>
          </a:p>
        </p:txBody>
      </p:sp>
      <p:sp>
        <p:nvSpPr>
          <p:cNvPr id="105" name="Google Shape;105;p14"/>
          <p:cNvSpPr txBox="1"/>
          <p:nvPr/>
        </p:nvSpPr>
        <p:spPr>
          <a:xfrm>
            <a:off x="2971024" y="2415974"/>
            <a:ext cx="3267851" cy="37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 Cleaning through Python)</a:t>
            </a:r>
            <a:endParaRPr dirty="0"/>
          </a:p>
        </p:txBody>
      </p:sp>
      <p:sp>
        <p:nvSpPr>
          <p:cNvPr id="106" name="Google Shape;106;p14"/>
          <p:cNvSpPr txBox="1"/>
          <p:nvPr/>
        </p:nvSpPr>
        <p:spPr>
          <a:xfrm>
            <a:off x="2971023" y="3018335"/>
            <a:ext cx="38839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(Descriptive Statistics through Python)</a:t>
            </a:r>
            <a:endParaRPr dirty="0"/>
          </a:p>
        </p:txBody>
      </p:sp>
      <p:sp>
        <p:nvSpPr>
          <p:cNvPr id="107" name="Google Shape;107;p14"/>
          <p:cNvSpPr txBox="1"/>
          <p:nvPr/>
        </p:nvSpPr>
        <p:spPr>
          <a:xfrm>
            <a:off x="2971024" y="3647351"/>
            <a:ext cx="5017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(Independent features selected for further analysis)</a:t>
            </a:r>
            <a:endParaRPr dirty="0"/>
          </a:p>
        </p:txBody>
      </p:sp>
      <p:sp>
        <p:nvSpPr>
          <p:cNvPr id="108" name="Google Shape;108;p14"/>
          <p:cNvSpPr txBox="1"/>
          <p:nvPr/>
        </p:nvSpPr>
        <p:spPr>
          <a:xfrm>
            <a:off x="2971023" y="4349973"/>
            <a:ext cx="6419001" cy="34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(Performed Feature Importance for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</p:txBody>
      </p:sp>
      <p:sp>
        <p:nvSpPr>
          <p:cNvPr id="109" name="Google Shape;109;p14"/>
          <p:cNvSpPr txBox="1"/>
          <p:nvPr/>
        </p:nvSpPr>
        <p:spPr>
          <a:xfrm>
            <a:off x="2971024" y="4942195"/>
            <a:ext cx="79299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(Applied Correlation for Numeric Variable)</a:t>
            </a:r>
            <a:endParaRPr dirty="0"/>
          </a:p>
        </p:txBody>
      </p:sp>
      <p:sp>
        <p:nvSpPr>
          <p:cNvPr id="110" name="Google Shape;110;p14"/>
          <p:cNvSpPr txBox="1"/>
          <p:nvPr/>
        </p:nvSpPr>
        <p:spPr>
          <a:xfrm>
            <a:off x="2971023" y="5581350"/>
            <a:ext cx="20624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(Predictive Analysis)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2971023" y="6254235"/>
            <a:ext cx="22313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(Prescriptive Analysis)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2971024" y="1786958"/>
            <a:ext cx="33995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 was obtained in CSV format)</a:t>
            </a:r>
            <a:endParaRPr dirty="0"/>
          </a:p>
        </p:txBody>
      </p:sp>
      <p:sp>
        <p:nvSpPr>
          <p:cNvPr id="113" name="Google Shape;113;p14"/>
          <p:cNvSpPr/>
          <p:nvPr/>
        </p:nvSpPr>
        <p:spPr>
          <a:xfrm rot="-6163104" flipH="1">
            <a:off x="309497" y="3978549"/>
            <a:ext cx="583359" cy="51103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605" y="85441"/>
                </a:moveTo>
                <a:lnTo>
                  <a:pt x="14605" y="85441"/>
                </a:lnTo>
                <a:cubicBezTo>
                  <a:pt x="5079" y="69145"/>
                  <a:pt x="5425" y="49051"/>
                  <a:pt x="15505" y="33077"/>
                </a:cubicBezTo>
                <a:cubicBezTo>
                  <a:pt x="25586" y="17104"/>
                  <a:pt x="43785" y="7813"/>
                  <a:pt x="62931" y="8865"/>
                </a:cubicBezTo>
                <a:cubicBezTo>
                  <a:pt x="82078" y="9917"/>
                  <a:pt x="99101" y="21145"/>
                  <a:pt x="107292" y="38122"/>
                </a:cubicBezTo>
                <a:lnTo>
                  <a:pt x="114576" y="38106"/>
                </a:lnTo>
                <a:lnTo>
                  <a:pt x="109555" y="59890"/>
                </a:lnTo>
                <a:lnTo>
                  <a:pt x="93686" y="38153"/>
                </a:lnTo>
                <a:lnTo>
                  <a:pt x="100892" y="38137"/>
                </a:lnTo>
                <a:cubicBezTo>
                  <a:pt x="92702" y="24015"/>
                  <a:pt x="77243" y="15205"/>
                  <a:pt x="60409" y="15064"/>
                </a:cubicBezTo>
                <a:cubicBezTo>
                  <a:pt x="43575" y="14922"/>
                  <a:pt x="27958" y="23472"/>
                  <a:pt x="19512" y="37454"/>
                </a:cubicBezTo>
                <a:cubicBezTo>
                  <a:pt x="11065" y="51436"/>
                  <a:pt x="11091" y="68696"/>
                  <a:pt x="19578" y="82655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/>
        </p:nvSpPr>
        <p:spPr>
          <a:xfrm rot="-6163104" flipH="1">
            <a:off x="315812" y="4599338"/>
            <a:ext cx="583359" cy="51103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605" y="85441"/>
                </a:moveTo>
                <a:lnTo>
                  <a:pt x="14605" y="85441"/>
                </a:lnTo>
                <a:cubicBezTo>
                  <a:pt x="5079" y="69145"/>
                  <a:pt x="5425" y="49051"/>
                  <a:pt x="15505" y="33077"/>
                </a:cubicBezTo>
                <a:cubicBezTo>
                  <a:pt x="25586" y="17104"/>
                  <a:pt x="43785" y="7813"/>
                  <a:pt x="62931" y="8865"/>
                </a:cubicBezTo>
                <a:cubicBezTo>
                  <a:pt x="82078" y="9917"/>
                  <a:pt x="99101" y="21145"/>
                  <a:pt x="107292" y="38122"/>
                </a:cubicBezTo>
                <a:lnTo>
                  <a:pt x="114576" y="38106"/>
                </a:lnTo>
                <a:lnTo>
                  <a:pt x="109555" y="59890"/>
                </a:lnTo>
                <a:lnTo>
                  <a:pt x="93686" y="38153"/>
                </a:lnTo>
                <a:lnTo>
                  <a:pt x="100892" y="38137"/>
                </a:lnTo>
                <a:cubicBezTo>
                  <a:pt x="92702" y="24015"/>
                  <a:pt x="77243" y="15205"/>
                  <a:pt x="60409" y="15064"/>
                </a:cubicBezTo>
                <a:cubicBezTo>
                  <a:pt x="43575" y="14922"/>
                  <a:pt x="27958" y="23472"/>
                  <a:pt x="19512" y="37454"/>
                </a:cubicBezTo>
                <a:cubicBezTo>
                  <a:pt x="11065" y="51436"/>
                  <a:pt x="11091" y="68696"/>
                  <a:pt x="19578" y="82655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 rot="-6163104" flipH="1">
            <a:off x="322127" y="5266792"/>
            <a:ext cx="583359" cy="51103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605" y="85441"/>
                </a:moveTo>
                <a:lnTo>
                  <a:pt x="14605" y="85441"/>
                </a:lnTo>
                <a:cubicBezTo>
                  <a:pt x="5079" y="69145"/>
                  <a:pt x="5425" y="49051"/>
                  <a:pt x="15505" y="33077"/>
                </a:cubicBezTo>
                <a:cubicBezTo>
                  <a:pt x="25586" y="17104"/>
                  <a:pt x="43785" y="7813"/>
                  <a:pt x="62931" y="8865"/>
                </a:cubicBezTo>
                <a:cubicBezTo>
                  <a:pt x="82078" y="9917"/>
                  <a:pt x="99101" y="21145"/>
                  <a:pt x="107292" y="38122"/>
                </a:cubicBezTo>
                <a:lnTo>
                  <a:pt x="114576" y="38106"/>
                </a:lnTo>
                <a:lnTo>
                  <a:pt x="109555" y="59890"/>
                </a:lnTo>
                <a:lnTo>
                  <a:pt x="93686" y="38153"/>
                </a:lnTo>
                <a:lnTo>
                  <a:pt x="100892" y="38137"/>
                </a:lnTo>
                <a:cubicBezTo>
                  <a:pt x="92702" y="24015"/>
                  <a:pt x="77243" y="15205"/>
                  <a:pt x="60409" y="15064"/>
                </a:cubicBezTo>
                <a:cubicBezTo>
                  <a:pt x="43575" y="14922"/>
                  <a:pt x="27958" y="23472"/>
                  <a:pt x="19512" y="37454"/>
                </a:cubicBezTo>
                <a:cubicBezTo>
                  <a:pt x="11065" y="51436"/>
                  <a:pt x="11091" y="68696"/>
                  <a:pt x="19578" y="82655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 rot="-6163104" flipH="1">
            <a:off x="297284" y="5908477"/>
            <a:ext cx="583359" cy="51103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605" y="85441"/>
                </a:moveTo>
                <a:lnTo>
                  <a:pt x="14605" y="85441"/>
                </a:lnTo>
                <a:cubicBezTo>
                  <a:pt x="5079" y="69145"/>
                  <a:pt x="5425" y="49051"/>
                  <a:pt x="15505" y="33077"/>
                </a:cubicBezTo>
                <a:cubicBezTo>
                  <a:pt x="25586" y="17104"/>
                  <a:pt x="43785" y="7813"/>
                  <a:pt x="62931" y="8865"/>
                </a:cubicBezTo>
                <a:cubicBezTo>
                  <a:pt x="82078" y="9917"/>
                  <a:pt x="99101" y="21145"/>
                  <a:pt x="107292" y="38122"/>
                </a:cubicBezTo>
                <a:lnTo>
                  <a:pt x="114576" y="38106"/>
                </a:lnTo>
                <a:lnTo>
                  <a:pt x="109555" y="59890"/>
                </a:lnTo>
                <a:lnTo>
                  <a:pt x="93686" y="38153"/>
                </a:lnTo>
                <a:lnTo>
                  <a:pt x="100892" y="38137"/>
                </a:lnTo>
                <a:cubicBezTo>
                  <a:pt x="92702" y="24015"/>
                  <a:pt x="77243" y="15205"/>
                  <a:pt x="60409" y="15064"/>
                </a:cubicBezTo>
                <a:cubicBezTo>
                  <a:pt x="43575" y="14922"/>
                  <a:pt x="27958" y="23472"/>
                  <a:pt x="19512" y="37454"/>
                </a:cubicBezTo>
                <a:cubicBezTo>
                  <a:pt x="11065" y="51436"/>
                  <a:pt x="11091" y="68696"/>
                  <a:pt x="19578" y="82655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 rot="-6163104" flipH="1">
            <a:off x="297284" y="1374206"/>
            <a:ext cx="583359" cy="51103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605" y="85441"/>
                </a:moveTo>
                <a:lnTo>
                  <a:pt x="14605" y="85441"/>
                </a:lnTo>
                <a:cubicBezTo>
                  <a:pt x="5079" y="69145"/>
                  <a:pt x="5425" y="49051"/>
                  <a:pt x="15505" y="33077"/>
                </a:cubicBezTo>
                <a:cubicBezTo>
                  <a:pt x="25586" y="17104"/>
                  <a:pt x="43785" y="7813"/>
                  <a:pt x="62931" y="8865"/>
                </a:cubicBezTo>
                <a:cubicBezTo>
                  <a:pt x="82078" y="9917"/>
                  <a:pt x="99101" y="21145"/>
                  <a:pt x="107292" y="38122"/>
                </a:cubicBezTo>
                <a:lnTo>
                  <a:pt x="114576" y="38106"/>
                </a:lnTo>
                <a:lnTo>
                  <a:pt x="109555" y="59890"/>
                </a:lnTo>
                <a:lnTo>
                  <a:pt x="93686" y="38153"/>
                </a:lnTo>
                <a:lnTo>
                  <a:pt x="100892" y="38137"/>
                </a:lnTo>
                <a:cubicBezTo>
                  <a:pt x="92702" y="24015"/>
                  <a:pt x="77243" y="15205"/>
                  <a:pt x="60409" y="15064"/>
                </a:cubicBezTo>
                <a:cubicBezTo>
                  <a:pt x="43575" y="14922"/>
                  <a:pt x="27958" y="23472"/>
                  <a:pt x="19512" y="37454"/>
                </a:cubicBezTo>
                <a:cubicBezTo>
                  <a:pt x="11065" y="51436"/>
                  <a:pt x="11091" y="68696"/>
                  <a:pt x="19578" y="82655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 rot="-6163104" flipH="1">
            <a:off x="331264" y="2046694"/>
            <a:ext cx="583359" cy="51103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605" y="85441"/>
                </a:moveTo>
                <a:lnTo>
                  <a:pt x="14605" y="85441"/>
                </a:lnTo>
                <a:cubicBezTo>
                  <a:pt x="5079" y="69145"/>
                  <a:pt x="5425" y="49051"/>
                  <a:pt x="15505" y="33077"/>
                </a:cubicBezTo>
                <a:cubicBezTo>
                  <a:pt x="25586" y="17104"/>
                  <a:pt x="43785" y="7813"/>
                  <a:pt x="62931" y="8865"/>
                </a:cubicBezTo>
                <a:cubicBezTo>
                  <a:pt x="82078" y="9917"/>
                  <a:pt x="99101" y="21145"/>
                  <a:pt x="107292" y="38122"/>
                </a:cubicBezTo>
                <a:lnTo>
                  <a:pt x="114576" y="38106"/>
                </a:lnTo>
                <a:lnTo>
                  <a:pt x="109555" y="59890"/>
                </a:lnTo>
                <a:lnTo>
                  <a:pt x="93686" y="38153"/>
                </a:lnTo>
                <a:lnTo>
                  <a:pt x="100892" y="38137"/>
                </a:lnTo>
                <a:cubicBezTo>
                  <a:pt x="92702" y="24015"/>
                  <a:pt x="77243" y="15205"/>
                  <a:pt x="60409" y="15064"/>
                </a:cubicBezTo>
                <a:cubicBezTo>
                  <a:pt x="43575" y="14922"/>
                  <a:pt x="27958" y="23472"/>
                  <a:pt x="19512" y="37454"/>
                </a:cubicBezTo>
                <a:cubicBezTo>
                  <a:pt x="11065" y="51436"/>
                  <a:pt x="11091" y="68696"/>
                  <a:pt x="19578" y="82655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/>
          <p:nvPr/>
        </p:nvSpPr>
        <p:spPr>
          <a:xfrm rot="-6163104" flipH="1">
            <a:off x="309497" y="2682891"/>
            <a:ext cx="583359" cy="51103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605" y="85441"/>
                </a:moveTo>
                <a:lnTo>
                  <a:pt x="14605" y="85441"/>
                </a:lnTo>
                <a:cubicBezTo>
                  <a:pt x="5079" y="69145"/>
                  <a:pt x="5425" y="49051"/>
                  <a:pt x="15505" y="33077"/>
                </a:cubicBezTo>
                <a:cubicBezTo>
                  <a:pt x="25586" y="17104"/>
                  <a:pt x="43785" y="7813"/>
                  <a:pt x="62931" y="8865"/>
                </a:cubicBezTo>
                <a:cubicBezTo>
                  <a:pt x="82078" y="9917"/>
                  <a:pt x="99101" y="21145"/>
                  <a:pt x="107292" y="38122"/>
                </a:cubicBezTo>
                <a:lnTo>
                  <a:pt x="114576" y="38106"/>
                </a:lnTo>
                <a:lnTo>
                  <a:pt x="109555" y="59890"/>
                </a:lnTo>
                <a:lnTo>
                  <a:pt x="93686" y="38153"/>
                </a:lnTo>
                <a:lnTo>
                  <a:pt x="100892" y="38137"/>
                </a:lnTo>
                <a:cubicBezTo>
                  <a:pt x="92702" y="24015"/>
                  <a:pt x="77243" y="15205"/>
                  <a:pt x="60409" y="15064"/>
                </a:cubicBezTo>
                <a:cubicBezTo>
                  <a:pt x="43575" y="14922"/>
                  <a:pt x="27958" y="23472"/>
                  <a:pt x="19512" y="37454"/>
                </a:cubicBezTo>
                <a:cubicBezTo>
                  <a:pt x="11065" y="51436"/>
                  <a:pt x="11091" y="68696"/>
                  <a:pt x="19578" y="82655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/>
          <p:nvPr/>
        </p:nvSpPr>
        <p:spPr>
          <a:xfrm rot="-6163104" flipH="1">
            <a:off x="315812" y="3332754"/>
            <a:ext cx="583359" cy="51103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605" y="85441"/>
                </a:moveTo>
                <a:lnTo>
                  <a:pt x="14605" y="85441"/>
                </a:lnTo>
                <a:cubicBezTo>
                  <a:pt x="5079" y="69145"/>
                  <a:pt x="5425" y="49051"/>
                  <a:pt x="15505" y="33077"/>
                </a:cubicBezTo>
                <a:cubicBezTo>
                  <a:pt x="25586" y="17104"/>
                  <a:pt x="43785" y="7813"/>
                  <a:pt x="62931" y="8865"/>
                </a:cubicBezTo>
                <a:cubicBezTo>
                  <a:pt x="82078" y="9917"/>
                  <a:pt x="99101" y="21145"/>
                  <a:pt x="107292" y="38122"/>
                </a:cubicBezTo>
                <a:lnTo>
                  <a:pt x="114576" y="38106"/>
                </a:lnTo>
                <a:lnTo>
                  <a:pt x="109555" y="59890"/>
                </a:lnTo>
                <a:lnTo>
                  <a:pt x="93686" y="38153"/>
                </a:lnTo>
                <a:lnTo>
                  <a:pt x="100892" y="38137"/>
                </a:lnTo>
                <a:cubicBezTo>
                  <a:pt x="92702" y="24015"/>
                  <a:pt x="77243" y="15205"/>
                  <a:pt x="60409" y="15064"/>
                </a:cubicBezTo>
                <a:cubicBezTo>
                  <a:pt x="43575" y="14922"/>
                  <a:pt x="27958" y="23472"/>
                  <a:pt x="19512" y="37454"/>
                </a:cubicBezTo>
                <a:cubicBezTo>
                  <a:pt x="11065" y="51436"/>
                  <a:pt x="11091" y="68696"/>
                  <a:pt x="19578" y="82655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810ACD-8F79-48A2-ADF5-FA8ED12F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Poverty Rate based on Percent of Uninsured Adults</a:t>
            </a:r>
          </a:p>
        </p:txBody>
      </p:sp>
      <p:pic>
        <p:nvPicPr>
          <p:cNvPr id="7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510516-95C0-4BDE-8EF0-F0BF0DEE3C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" r="3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91795-C767-4322-A919-E76DEACE3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6848" y="2516777"/>
            <a:ext cx="3803904" cy="18013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Counties that have a higher percentage of people without insurance tend to have higher poverty rate </a:t>
            </a:r>
          </a:p>
        </p:txBody>
      </p:sp>
    </p:spTree>
    <p:extLst>
      <p:ext uri="{BB962C8B-B14F-4D97-AF65-F5344CB8AC3E}">
        <p14:creationId xmlns:p14="http://schemas.microsoft.com/office/powerpoint/2010/main" val="273540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61032-6954-4324-8D50-83E8805A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Poverty Rate based on Percent of Non-Hispanic White population</a:t>
            </a:r>
          </a:p>
        </p:txBody>
      </p:sp>
      <p:pic>
        <p:nvPicPr>
          <p:cNvPr id="7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6040DBD-A66B-4736-8946-DAE033601C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5" r="3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46B5F-D77A-4050-9027-1B79D0605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6848" y="2516777"/>
            <a:ext cx="3803904" cy="18013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Counties that have higher percentage of people who are non-Hispanic whites have lower poverty rates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7342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810ACD-8F79-48A2-ADF5-FA8ED12F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Poverty Rates based on Percent with at least a Bachelors Degree</a:t>
            </a:r>
          </a:p>
        </p:txBody>
      </p:sp>
      <p:pic>
        <p:nvPicPr>
          <p:cNvPr id="8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5DCFEC-7389-411A-A6BB-90D1660FAA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" r="3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91795-C767-4322-A919-E76DEACE3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7455" y="2516778"/>
            <a:ext cx="4571999" cy="1801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Counties that have a higher percentage of college graduates tend to have lower poverty rates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2135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20AEDF-4DC9-494F-B4A9-ADB69E040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8" r="1" b="11368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1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BA2983-AEDA-4E8A-90F8-73FDD117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Feature Importance</a:t>
            </a:r>
          </a:p>
        </p:txBody>
      </p:sp>
      <p:pic>
        <p:nvPicPr>
          <p:cNvPr id="31" name="Content Placeholder 1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279327-96CF-4200-9085-517C1FB17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4" r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128" name="Content Placeholder 127">
            <a:extLst>
              <a:ext uri="{FF2B5EF4-FFF2-40B4-BE49-F238E27FC236}">
                <a16:creationId xmlns:a16="http://schemas.microsoft.com/office/drawing/2014/main" id="{AEA6920D-194A-4FE9-AD58-D51183846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Clr>
                <a:srgbClr val="90EE90"/>
              </a:buClr>
              <a:buNone/>
            </a:pPr>
            <a:r>
              <a:rPr lang="en-US" sz="1900" dirty="0"/>
              <a:t>5 most important features: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900" dirty="0"/>
              <a:t>Percent of citizens in the Civilian Labor Force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900" dirty="0"/>
              <a:t>Percent of citizens without a high school diploma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900" dirty="0"/>
              <a:t>Percent of citizens who are non-Hispanic white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900" dirty="0"/>
              <a:t>Percent of citizens who are unemployed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900" dirty="0"/>
              <a:t>Percent of adults who are uninsured</a:t>
            </a:r>
          </a:p>
          <a:p>
            <a:pPr marL="971550" lvl="1">
              <a:buClr>
                <a:srgbClr val="90EE90"/>
              </a:buClr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27320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Data Preparation</a:t>
            </a:r>
            <a:endParaRPr dirty="0"/>
          </a:p>
        </p:txBody>
      </p:sp>
      <p:grpSp>
        <p:nvGrpSpPr>
          <p:cNvPr id="126" name="Google Shape;126;p15"/>
          <p:cNvGrpSpPr/>
          <p:nvPr/>
        </p:nvGrpSpPr>
        <p:grpSpPr>
          <a:xfrm>
            <a:off x="2433294" y="1704977"/>
            <a:ext cx="5306111" cy="3921124"/>
            <a:chOff x="1874494" y="0"/>
            <a:chExt cx="5306111" cy="3921124"/>
          </a:xfrm>
        </p:grpSpPr>
        <p:sp>
          <p:nvSpPr>
            <p:cNvPr id="127" name="Google Shape;127;p15"/>
            <p:cNvSpPr/>
            <p:nvPr/>
          </p:nvSpPr>
          <p:spPr>
            <a:xfrm>
              <a:off x="2391817" y="529969"/>
              <a:ext cx="925914" cy="90062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38998" r="-38997"/>
              </a:stretch>
            </a:blipFill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8" name="Google Shape;128;p15"/>
            <p:cNvCxnSpPr/>
            <p:nvPr/>
          </p:nvCxnSpPr>
          <p:spPr>
            <a:xfrm>
              <a:off x="1874494" y="0"/>
              <a:ext cx="196" cy="3921124"/>
            </a:xfrm>
            <a:prstGeom prst="straightConnector1">
              <a:avLst/>
            </a:pr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9" name="Google Shape;129;p15"/>
            <p:cNvSpPr/>
            <p:nvPr/>
          </p:nvSpPr>
          <p:spPr>
            <a:xfrm>
              <a:off x="2087274" y="1960562"/>
              <a:ext cx="1535002" cy="1960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2087274" y="1960562"/>
              <a:ext cx="1535002" cy="1960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Total of 3198 records</a:t>
              </a:r>
              <a:endParaRPr dirty="0"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959624" y="423157"/>
              <a:ext cx="1057625" cy="104441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999" r="-999"/>
              </a:stretch>
            </a:blipFill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2" name="Google Shape;132;p15"/>
            <p:cNvCxnSpPr/>
            <p:nvPr/>
          </p:nvCxnSpPr>
          <p:spPr>
            <a:xfrm>
              <a:off x="3623181" y="0"/>
              <a:ext cx="196" cy="3921124"/>
            </a:xfrm>
            <a:prstGeom prst="straightConnector1">
              <a:avLst/>
            </a:pr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3" name="Google Shape;133;p15"/>
            <p:cNvSpPr/>
            <p:nvPr/>
          </p:nvSpPr>
          <p:spPr>
            <a:xfrm>
              <a:off x="3826158" y="1960562"/>
              <a:ext cx="1554608" cy="1960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3826158" y="1960562"/>
              <a:ext cx="1554608" cy="1960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Duplicate values found in dataset</a:t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5901250" y="472456"/>
              <a:ext cx="921405" cy="101564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3999" r="-3999"/>
              </a:stretch>
            </a:blipFill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6" name="Google Shape;136;p15"/>
            <p:cNvCxnSpPr/>
            <p:nvPr/>
          </p:nvCxnSpPr>
          <p:spPr>
            <a:xfrm>
              <a:off x="5381672" y="0"/>
              <a:ext cx="196" cy="3921124"/>
            </a:xfrm>
            <a:prstGeom prst="straightConnector1">
              <a:avLst/>
            </a:pr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" name="Google Shape;137;p15"/>
            <p:cNvSpPr/>
            <p:nvPr/>
          </p:nvSpPr>
          <p:spPr>
            <a:xfrm>
              <a:off x="5543301" y="1960562"/>
              <a:ext cx="1637304" cy="1960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5543301" y="1960562"/>
              <a:ext cx="1637304" cy="1960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285750" marR="0" lvl="0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 variables with &gt; 0% and &lt; 5% missing values</a:t>
              </a:r>
            </a:p>
            <a:p>
              <a:pPr marL="285750" marR="0" lvl="0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sz="1400" dirty="0"/>
                <a:t>5 variables with &gt; 5% and &lt; 20% missing values</a:t>
              </a:r>
            </a:p>
            <a:p>
              <a:pPr marL="285750" marR="0" lvl="0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sz="1400" dirty="0"/>
                <a:t>2 variables with &gt; 20% missing values </a:t>
              </a:r>
              <a:endParaRPr sz="14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Exploratory Data Analysis</a:t>
            </a:r>
            <a:endParaRPr dirty="0"/>
          </a:p>
        </p:txBody>
      </p:sp>
      <p:sp>
        <p:nvSpPr>
          <p:cNvPr id="145" name="Google Shape;145;p16"/>
          <p:cNvSpPr/>
          <p:nvPr/>
        </p:nvSpPr>
        <p:spPr>
          <a:xfrm>
            <a:off x="266700" y="2049978"/>
            <a:ext cx="1143000" cy="13081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Predictor (Y) Variable</a:t>
            </a:r>
            <a:endParaRPr dirty="0"/>
          </a:p>
        </p:txBody>
      </p:sp>
      <p:sp>
        <p:nvSpPr>
          <p:cNvPr id="146" name="Google Shape;146;p16"/>
          <p:cNvSpPr/>
          <p:nvPr/>
        </p:nvSpPr>
        <p:spPr>
          <a:xfrm>
            <a:off x="276225" y="3557695"/>
            <a:ext cx="1143000" cy="27051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Poverty Rate</a:t>
            </a:r>
            <a:endParaRPr dirty="0"/>
          </a:p>
        </p:txBody>
      </p:sp>
      <p:sp>
        <p:nvSpPr>
          <p:cNvPr id="147" name="Google Shape;147;p16"/>
          <p:cNvSpPr/>
          <p:nvPr/>
        </p:nvSpPr>
        <p:spPr>
          <a:xfrm>
            <a:off x="1549401" y="2049978"/>
            <a:ext cx="1250949" cy="13081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FEATURES</a:t>
            </a:r>
            <a:endParaRPr dirty="0"/>
          </a:p>
        </p:txBody>
      </p:sp>
      <p:sp>
        <p:nvSpPr>
          <p:cNvPr id="148" name="Google Shape;148;p16"/>
          <p:cNvSpPr/>
          <p:nvPr/>
        </p:nvSpPr>
        <p:spPr>
          <a:xfrm>
            <a:off x="1549401" y="3557695"/>
            <a:ext cx="1250949" cy="27051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Row ID</a:t>
            </a:r>
            <a:endParaRPr lang="en-US"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2940051" y="2049978"/>
            <a:ext cx="1422448" cy="13081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FEEDER/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CHEATER</a:t>
            </a:r>
            <a:endParaRPr dirty="0"/>
          </a:p>
        </p:txBody>
      </p:sp>
      <p:sp>
        <p:nvSpPr>
          <p:cNvPr id="150" name="Google Shape;150;p16"/>
          <p:cNvSpPr/>
          <p:nvPr/>
        </p:nvSpPr>
        <p:spPr>
          <a:xfrm>
            <a:off x="2940051" y="3557694"/>
            <a:ext cx="1422448" cy="27051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endParaRPr dirty="0"/>
          </a:p>
        </p:txBody>
      </p:sp>
      <p:sp>
        <p:nvSpPr>
          <p:cNvPr id="151" name="Google Shape;151;p16"/>
          <p:cNvSpPr/>
          <p:nvPr/>
        </p:nvSpPr>
        <p:spPr>
          <a:xfrm>
            <a:off x="4502200" y="2049978"/>
            <a:ext cx="3225798" cy="13081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</a:t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4502200" y="3572087"/>
            <a:ext cx="3225798" cy="27051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4578551" y="3571969"/>
            <a:ext cx="1485798" cy="270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Area rucc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Urban influence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Economic typology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% Civilian labor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Unemployment rate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% Uninsured adults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% Uninsured children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% Female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% below 18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% over 65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% Hispanic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% non-Hispanic African American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% Non-Hispanic white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% Native American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% Asian</a:t>
            </a:r>
          </a:p>
          <a:p>
            <a:pPr marL="171450" indent="-1714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cs typeface="Calibri"/>
                <a:sym typeface="Calibri"/>
              </a:rPr>
              <a:t>% without H/S diploma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6064349" y="3571969"/>
            <a:ext cx="1584133" cy="270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dk1"/>
              </a:solidFill>
              <a:cs typeface="Calibri"/>
              <a:sym typeface="Calibri"/>
            </a:endParaRPr>
          </a:p>
          <a:p>
            <a:pPr marL="171450" lvl="0" indent="-1714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cs typeface="Calibri"/>
                <a:sym typeface="Calibri"/>
              </a:rPr>
              <a:t>% with some college</a:t>
            </a:r>
          </a:p>
          <a:p>
            <a:pPr marL="171450" lvl="0" indent="-1714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cs typeface="Calibri"/>
                <a:sym typeface="Calibri"/>
              </a:rPr>
              <a:t>% with bachelors or higher</a:t>
            </a:r>
          </a:p>
          <a:p>
            <a:pPr marL="171450" lvl="0" indent="-1714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cs typeface="Calibri"/>
                <a:sym typeface="Calibri"/>
              </a:rPr>
              <a:t>Birth rate per 1k</a:t>
            </a:r>
          </a:p>
          <a:p>
            <a:pPr marL="171450" lvl="0" indent="-1714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cs typeface="Calibri"/>
                <a:sym typeface="Calibri"/>
              </a:rPr>
              <a:t>Death rate per 1k</a:t>
            </a:r>
            <a:endParaRPr lang="en-US" sz="900"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/>
              <a:t>% adult obesity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/>
              <a:t>% adult smoking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/>
              <a:t>% diabetes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/>
              <a:t>% low birthweight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/>
              <a:t>% physical inactivity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/>
              <a:t>Air pollution particulate matter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/>
              <a:t>Motor vehicle crash death rate per 100k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/>
              <a:t>Pop per dentist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/>
              <a:t>Pop per pcp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/>
              <a:t>yr</a:t>
            </a:r>
            <a:endParaRPr sz="900" dirty="0"/>
          </a:p>
        </p:txBody>
      </p:sp>
      <p:sp>
        <p:nvSpPr>
          <p:cNvPr id="18" name="Google Shape;149;p16">
            <a:extLst>
              <a:ext uri="{FF2B5EF4-FFF2-40B4-BE49-F238E27FC236}">
                <a16:creationId xmlns:a16="http://schemas.microsoft.com/office/drawing/2014/main" id="{0BC06553-EF96-4DC5-B0D7-1CF198A7FB2E}"/>
              </a:ext>
            </a:extLst>
          </p:cNvPr>
          <p:cNvSpPr/>
          <p:nvPr/>
        </p:nvSpPr>
        <p:spPr>
          <a:xfrm>
            <a:off x="7867699" y="2047650"/>
            <a:ext cx="1384250" cy="13081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Redundant</a:t>
            </a:r>
            <a:endParaRPr dirty="0"/>
          </a:p>
        </p:txBody>
      </p:sp>
      <p:sp>
        <p:nvSpPr>
          <p:cNvPr id="19" name="Google Shape;150;p16">
            <a:extLst>
              <a:ext uri="{FF2B5EF4-FFF2-40B4-BE49-F238E27FC236}">
                <a16:creationId xmlns:a16="http://schemas.microsoft.com/office/drawing/2014/main" id="{7D77A417-78D0-4A7D-BC03-33FE7F131DE2}"/>
              </a:ext>
            </a:extLst>
          </p:cNvPr>
          <p:cNvSpPr/>
          <p:nvPr/>
        </p:nvSpPr>
        <p:spPr>
          <a:xfrm>
            <a:off x="7858031" y="3550088"/>
            <a:ext cx="1393918" cy="27051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endParaRPr dirty="0"/>
          </a:p>
        </p:txBody>
      </p:sp>
      <p:sp>
        <p:nvSpPr>
          <p:cNvPr id="16" name="Google Shape;149;p16">
            <a:extLst>
              <a:ext uri="{FF2B5EF4-FFF2-40B4-BE49-F238E27FC236}">
                <a16:creationId xmlns:a16="http://schemas.microsoft.com/office/drawing/2014/main" id="{507F6357-312B-4564-AE2F-F8263AD8C43B}"/>
              </a:ext>
            </a:extLst>
          </p:cNvPr>
          <p:cNvSpPr/>
          <p:nvPr/>
        </p:nvSpPr>
        <p:spPr>
          <a:xfrm>
            <a:off x="9429847" y="2064266"/>
            <a:ext cx="2485927" cy="13081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values</a:t>
            </a:r>
            <a:endParaRPr dirty="0"/>
          </a:p>
        </p:txBody>
      </p:sp>
      <p:sp>
        <p:nvSpPr>
          <p:cNvPr id="17" name="Google Shape;150;p16">
            <a:extLst>
              <a:ext uri="{FF2B5EF4-FFF2-40B4-BE49-F238E27FC236}">
                <a16:creationId xmlns:a16="http://schemas.microsoft.com/office/drawing/2014/main" id="{92795AE1-D93A-4397-A207-57608D24F5DC}"/>
              </a:ext>
            </a:extLst>
          </p:cNvPr>
          <p:cNvSpPr/>
          <p:nvPr/>
        </p:nvSpPr>
        <p:spPr>
          <a:xfrm>
            <a:off x="9429847" y="3504170"/>
            <a:ext cx="2485928" cy="27051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cs typeface="Calibri"/>
                <a:sym typeface="Calibri"/>
              </a:rPr>
              <a:t>% Female</a:t>
            </a:r>
          </a:p>
          <a:p>
            <a:pPr marL="171450" lvl="0" indent="-1714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cs typeface="Calibri"/>
                <a:sym typeface="Calibri"/>
              </a:rPr>
              <a:t>% below 18</a:t>
            </a:r>
          </a:p>
          <a:p>
            <a:pPr marL="171450" lvl="0" indent="-1714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cs typeface="Calibri"/>
                <a:sym typeface="Calibri"/>
              </a:rPr>
              <a:t>% over 65</a:t>
            </a:r>
          </a:p>
          <a:p>
            <a:pPr marL="171450" lvl="0" indent="-1714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cs typeface="Calibri"/>
                <a:sym typeface="Calibri"/>
              </a:rPr>
              <a:t>% Hispanic</a:t>
            </a:r>
          </a:p>
          <a:p>
            <a:pPr marL="171450" lvl="0" indent="-1714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cs typeface="Calibri"/>
                <a:sym typeface="Calibri"/>
              </a:rPr>
              <a:t>% non-Hispanic African American</a:t>
            </a:r>
          </a:p>
          <a:p>
            <a:pPr marL="171450" lvl="0" indent="-1714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cs typeface="Calibri"/>
                <a:sym typeface="Calibri"/>
              </a:rPr>
              <a:t>% Non-Hispanic white</a:t>
            </a:r>
          </a:p>
          <a:p>
            <a:pPr marL="171450" lvl="0" indent="-1714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cs typeface="Calibri"/>
                <a:sym typeface="Calibri"/>
              </a:rPr>
              <a:t>% Native American</a:t>
            </a:r>
          </a:p>
          <a:p>
            <a:pPr marL="171450" lvl="0" indent="-1714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cs typeface="Calibri"/>
                <a:sym typeface="Calibri"/>
              </a:rPr>
              <a:t>% Asian</a:t>
            </a:r>
          </a:p>
          <a:p>
            <a:pPr marL="171450" lvl="0" indent="-1714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/>
              <a:t>% adult obesity</a:t>
            </a:r>
          </a:p>
          <a:p>
            <a:pPr marL="171450" lvl="0" indent="-1714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/>
              <a:t>% adult smoking</a:t>
            </a:r>
          </a:p>
          <a:p>
            <a:pPr marL="171450" lvl="0" indent="-1714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/>
              <a:t>% diabetes</a:t>
            </a:r>
          </a:p>
          <a:p>
            <a:pPr marL="171450" lvl="0" indent="-1714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/>
              <a:t>% low birthweight</a:t>
            </a:r>
          </a:p>
          <a:p>
            <a:pPr marL="171450" lvl="0" indent="-1714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/>
              <a:t>% physical inactivity</a:t>
            </a:r>
          </a:p>
          <a:p>
            <a:pPr marL="171450" lvl="0" indent="-1714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/>
              <a:t>Air pollution particulate matter</a:t>
            </a:r>
          </a:p>
          <a:p>
            <a:pPr marL="171450" lvl="0" indent="-1714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/>
              <a:t>Motor vehicle crash death rate per 100k</a:t>
            </a:r>
          </a:p>
          <a:p>
            <a:pPr marL="171450" lvl="0" indent="-1714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/>
              <a:t>Pop per dentist</a:t>
            </a:r>
          </a:p>
          <a:p>
            <a:pPr marL="171450" lvl="0" indent="-1714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/>
              <a:t>Pop per pcp</a:t>
            </a:r>
          </a:p>
          <a:p>
            <a:pPr marL="285750" lvl="0" indent="-285750">
              <a:buClr>
                <a:schemeClr val="dk1"/>
              </a:buClr>
              <a:buSzPts val="1200"/>
              <a:buFont typeface="Arial"/>
              <a:buChar char="•"/>
            </a:pPr>
            <a:endParaRPr lang="en-US" sz="900" dirty="0">
              <a:solidFill>
                <a:schemeClr val="dk1"/>
              </a:solidFill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810ACD-8F79-48A2-ADF5-FA8ED12F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Poverty Rates by Rural-Urban Continuum Codes</a:t>
            </a:r>
          </a:p>
        </p:txBody>
      </p:sp>
      <p:pic>
        <p:nvPicPr>
          <p:cNvPr id="7" name="Content Placeholder 75" descr="A close up of a device&#10;&#10;Description automatically generated">
            <a:extLst>
              <a:ext uri="{FF2B5EF4-FFF2-40B4-BE49-F238E27FC236}">
                <a16:creationId xmlns:a16="http://schemas.microsoft.com/office/drawing/2014/main" id="{F9C91663-BE13-4249-8531-B8F5BBAEED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" r="-2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91795-C767-4322-A919-E76DEACE3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6848" y="2516777"/>
            <a:ext cx="3803904" cy="2664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Poverty rates for different counties based on the population size of their metro area is roughly the same (~17.5%), except for Large metro area with at least 1 million residence or more (12.5% poverty rate)</a:t>
            </a:r>
          </a:p>
        </p:txBody>
      </p:sp>
    </p:spTree>
    <p:extLst>
      <p:ext uri="{BB962C8B-B14F-4D97-AF65-F5344CB8AC3E}">
        <p14:creationId xmlns:p14="http://schemas.microsoft.com/office/powerpoint/2010/main" val="226272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78415-F054-49D9-9C2C-023B3CFA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Poverty Rates by Urban Influence</a:t>
            </a:r>
          </a:p>
        </p:txBody>
      </p:sp>
      <p:pic>
        <p:nvPicPr>
          <p:cNvPr id="13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695E50-A263-4EF9-9CD9-6D309F4F24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7" r="989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26DA7-81A4-44B8-9B45-23014BD31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6848" y="2516778"/>
            <a:ext cx="3803904" cy="1801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Poverty rate based on urban influence is roughly the same (~17.5%), except for metro area with at least 1 million residents (~12.5%)</a:t>
            </a:r>
          </a:p>
        </p:txBody>
      </p:sp>
    </p:spTree>
    <p:extLst>
      <p:ext uri="{BB962C8B-B14F-4D97-AF65-F5344CB8AC3E}">
        <p14:creationId xmlns:p14="http://schemas.microsoft.com/office/powerpoint/2010/main" val="251301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2F658-1A9C-4AC8-92B2-2B03EA63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Poverty Rates by Economic Typology</a:t>
            </a:r>
          </a:p>
        </p:txBody>
      </p:sp>
      <p:pic>
        <p:nvPicPr>
          <p:cNvPr id="8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5CB560-41F6-40FC-88FC-CAA1104867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" r="266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1E396C-E428-441E-A36D-0B3F12B26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6848" y="2516777"/>
            <a:ext cx="3803904" cy="18013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Poverty rate for different economic typology is roughly the same (from 15 to 17.5%), except for Federal/State government dependent (20%)</a:t>
            </a:r>
          </a:p>
        </p:txBody>
      </p:sp>
    </p:spTree>
    <p:extLst>
      <p:ext uri="{BB962C8B-B14F-4D97-AF65-F5344CB8AC3E}">
        <p14:creationId xmlns:p14="http://schemas.microsoft.com/office/powerpoint/2010/main" val="69995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F9620-8626-4AB0-BE50-0A1EB085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Poverty Rate based on Unemployment Rate</a:t>
            </a:r>
          </a:p>
        </p:txBody>
      </p:sp>
      <p:pic>
        <p:nvPicPr>
          <p:cNvPr id="9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10564A7-7ED1-430E-8F96-97D9040337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FA20A7-5C02-4428-887E-479980DA6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6848" y="2516778"/>
            <a:ext cx="3803904" cy="1801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1">
              <a:buNone/>
            </a:pPr>
            <a:r>
              <a:rPr lang="en-US" sz="2200" dirty="0"/>
              <a:t>Counties that have higher unemployment rate tend to have higher poverty rate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478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810ACD-8F79-48A2-ADF5-FA8ED12F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Poverty Rates based on Percent of Civilian Labor </a:t>
            </a:r>
          </a:p>
        </p:txBody>
      </p:sp>
      <p:pic>
        <p:nvPicPr>
          <p:cNvPr id="10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644560-B689-42A1-A57F-E8C33988B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" r="3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91795-C767-4322-A919-E76DEACE3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6848" y="2516777"/>
            <a:ext cx="3803904" cy="18013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Counties that have higher percentage of people in the civilian labor force tend to have lower poverty rates</a:t>
            </a:r>
          </a:p>
          <a:p>
            <a:pPr marL="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9925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030F5-3C21-4BEE-A0F3-F1851615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Poverty Rate based on Percent without a High School Diploma </a:t>
            </a:r>
          </a:p>
        </p:txBody>
      </p:sp>
      <p:pic>
        <p:nvPicPr>
          <p:cNvPr id="8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DE3EFB-6E96-468A-8F06-19EED13971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" r="3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63CBCC-6941-4164-8645-C744275F0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6848" y="2516777"/>
            <a:ext cx="3803904" cy="180136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Counties with a higher percentage of people without a high school diploma tend to have higher poverty rate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499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611</Words>
  <Application>Microsoft Office PowerPoint</Application>
  <PresentationFormat>Widescreen</PresentationFormat>
  <Paragraphs>114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Content</vt:lpstr>
      <vt:lpstr>Data Preparation</vt:lpstr>
      <vt:lpstr>Exploratory Data Analysis</vt:lpstr>
      <vt:lpstr>Poverty Rates by Rural-Urban Continuum Codes</vt:lpstr>
      <vt:lpstr>Poverty Rates by Urban Influence</vt:lpstr>
      <vt:lpstr>Poverty Rates by Economic Typology</vt:lpstr>
      <vt:lpstr>Poverty Rate based on Unemployment Rate</vt:lpstr>
      <vt:lpstr>Poverty Rates based on Percent of Civilian Labor </vt:lpstr>
      <vt:lpstr>Poverty Rate based on Percent without a High School Diploma </vt:lpstr>
      <vt:lpstr>Poverty Rate based on Percent of Uninsured Adults</vt:lpstr>
      <vt:lpstr>Poverty Rate based on Percent of Non-Hispanic White population</vt:lpstr>
      <vt:lpstr>Poverty Rates based on Percent with at least a Bachelors Degree</vt:lpstr>
      <vt:lpstr>PowerPoint Presentation</vt:lpstr>
      <vt:lpstr>Feature Importance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</dc:title>
  <dc:creator>Gandhi, Neel Shailesh</dc:creator>
  <cp:lastModifiedBy>Gandhi, Neel Shailesh</cp:lastModifiedBy>
  <cp:revision>3</cp:revision>
  <dcterms:created xsi:type="dcterms:W3CDTF">2020-08-03T01:14:43Z</dcterms:created>
  <dcterms:modified xsi:type="dcterms:W3CDTF">2020-08-03T01:30:10Z</dcterms:modified>
</cp:coreProperties>
</file>