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1" r:id="rId6"/>
    <p:sldId id="296" r:id="rId7"/>
    <p:sldId id="262" r:id="rId8"/>
    <p:sldId id="264" r:id="rId9"/>
    <p:sldId id="266" r:id="rId10"/>
    <p:sldId id="263" r:id="rId11"/>
    <p:sldId id="267" r:id="rId12"/>
    <p:sldId id="268" r:id="rId13"/>
    <p:sldId id="270" r:id="rId14"/>
    <p:sldId id="271" r:id="rId15"/>
    <p:sldId id="272" r:id="rId16"/>
    <p:sldId id="273" r:id="rId17"/>
    <p:sldId id="274" r:id="rId18"/>
    <p:sldId id="275" r:id="rId19"/>
    <p:sldId id="278" r:id="rId20"/>
    <p:sldId id="280" r:id="rId21"/>
    <p:sldId id="276" r:id="rId22"/>
    <p:sldId id="277" r:id="rId23"/>
    <p:sldId id="297" r:id="rId24"/>
    <p:sldId id="281" r:id="rId25"/>
    <p:sldId id="282" r:id="rId26"/>
    <p:sldId id="283" r:id="rId27"/>
    <p:sldId id="284" r:id="rId28"/>
    <p:sldId id="285" r:id="rId29"/>
    <p:sldId id="286" r:id="rId30"/>
    <p:sldId id="287" r:id="rId31"/>
    <p:sldId id="300" r:id="rId32"/>
    <p:sldId id="288" r:id="rId33"/>
    <p:sldId id="289" r:id="rId34"/>
    <p:sldId id="290" r:id="rId35"/>
    <p:sldId id="291" r:id="rId36"/>
    <p:sldId id="292" r:id="rId37"/>
    <p:sldId id="301" r:id="rId38"/>
    <p:sldId id="293" r:id="rId39"/>
    <p:sldId id="294" r:id="rId40"/>
  </p:sldIdLst>
  <p:sldSz cx="9144000" cy="6858000" type="screen4x3"/>
  <p:notesSz cx="6858000" cy="9144000"/>
  <p:embeddedFontLst>
    <p:embeddedFont>
      <p:font typeface="Tahoma" panose="020B0604030504040204" pitchFamily="34" charset="0"/>
      <p:regular r:id="rId42"/>
      <p:bold r:id="rId43"/>
    </p:embeddedFont>
    <p:embeddedFont>
      <p:font typeface="Cambria" panose="02040503050406030204" pitchFamily="18" charset="0"/>
      <p:regular r:id="rId44"/>
      <p:bold r:id="rId45"/>
      <p:italic r:id="rId46"/>
      <p:boldItalic r:id="rId47"/>
    </p:embeddedFont>
    <p:embeddedFont>
      <p:font typeface="Georgia" panose="02040502050405020303" pitchFamily="18"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Segoe UI Symbol" panose="020B0502040204020203" pitchFamily="34" charset="0"/>
      <p:regular r:id="rId56"/>
    </p:embeddedFont>
    <p:embeddedFont>
      <p:font typeface="Open Sans"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ZCOJ9sF7UsQcWJ1WkZQ8IQGBy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78F392-2846-4F10-A6A9-CCFB30D76266}">
  <a:tblStyle styleId="{8378F392-2846-4F10-A6A9-CCFB30D76266}"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25DD9EA-AC8B-4B7C-98A2-11C91FB3870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70" d="100"/>
          <a:sy n="70"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242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707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0" name="Google Shape;16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77392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d1e21403fa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d1e21403fa_0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d1e21403fa_0_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259557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9" name="Google Shape;20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79382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799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0" name="Google Shape;24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415217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51" name="Google Shape;25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02647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4" name="Google Shape;26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624758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p>
        </p:txBody>
      </p:sp>
      <p:sp>
        <p:nvSpPr>
          <p:cNvPr id="276" name="Google Shape;276;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104872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9" name="Google Shape;289;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4018002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65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0357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53" name="Google Shape;35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5906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3842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8223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040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2241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80" name="Google Shape;38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621202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1" name="Google Shape;391;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2358888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04" name="Google Shape;404;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498025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7" name="Google Shape;417;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1213764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0" name="Google Shape;43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166263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674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3" name="Google Shape;44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204324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3" name="Google Shape;44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127203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6" name="Google Shape;45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3661479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70" name="Google Shape;470;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2676642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85" name="Google Shape;485;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2322703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98" name="Google Shape;498;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353771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9" name="Google Shape;50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1305471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9" name="Google Shape;50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350932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22" name="Google Shape;52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395403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32" name="Google Shape;53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extLst>
      <p:ext uri="{BB962C8B-B14F-4D97-AF65-F5344CB8AC3E}">
        <p14:creationId xmlns:p14="http://schemas.microsoft.com/office/powerpoint/2010/main" val="116246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73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12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509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7" name="Google Shape;14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61430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d1e21403fa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d1e21403fa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d1e21403fa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1327388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d1e21403fa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d1e21403fa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d1e21403fa_0_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4070404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s1.xls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s1.xls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585529" y="152400"/>
            <a:ext cx="7895428" cy="1866192"/>
          </a:xfrm>
          <a:prstGeom prst="rect">
            <a:avLst/>
          </a:prstGeom>
          <a:noFill/>
          <a:ln>
            <a:noFill/>
          </a:ln>
        </p:spPr>
      </p:pic>
      <p:sp>
        <p:nvSpPr>
          <p:cNvPr id="89" name="Google Shape;89;p1"/>
          <p:cNvSpPr txBox="1"/>
          <p:nvPr/>
        </p:nvSpPr>
        <p:spPr>
          <a:xfrm>
            <a:off x="4601736" y="2819400"/>
            <a:ext cx="3124200" cy="3352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3200"/>
              <a:buFont typeface="Arial"/>
              <a:buNone/>
            </a:pPr>
            <a:endParaRPr sz="3200" b="1" i="0" u="none" strike="noStrike" cap="none">
              <a:solidFill>
                <a:srgbClr val="3F3F3F"/>
              </a:solidFill>
              <a:latin typeface="Calibri"/>
              <a:ea typeface="Calibri"/>
              <a:cs typeface="Calibri"/>
              <a:sym typeface="Calibri"/>
            </a:endParaRPr>
          </a:p>
          <a:p>
            <a:pPr marL="0" marR="0" lvl="0" indent="0" algn="l" rtl="0">
              <a:lnSpc>
                <a:spcPct val="100000"/>
              </a:lnSpc>
              <a:spcBef>
                <a:spcPts val="640"/>
              </a:spcBef>
              <a:spcAft>
                <a:spcPts val="0"/>
              </a:spcAft>
              <a:buClr>
                <a:srgbClr val="3F3F3F"/>
              </a:buClr>
              <a:buSzPts val="3200"/>
              <a:buFont typeface="Arial"/>
              <a:buNone/>
            </a:pPr>
            <a:r>
              <a:rPr lang="en-US" sz="3200" b="1" i="0" u="none" strike="noStrike" cap="none">
                <a:solidFill>
                  <a:srgbClr val="3F3F3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0" name="Google Shape;90;p1"/>
          <p:cNvSpPr txBox="1"/>
          <p:nvPr/>
        </p:nvSpPr>
        <p:spPr>
          <a:xfrm>
            <a:off x="1600200" y="2057400"/>
            <a:ext cx="6310004" cy="8382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accent1"/>
              </a:buClr>
              <a:buSzPts val="1680"/>
              <a:buFont typeface="Noto Sans Symbols"/>
              <a:buNone/>
            </a:pPr>
            <a:r>
              <a:rPr lang="en-US" sz="2400" b="1" i="0" u="none" strike="noStrike" cap="none" dirty="0" smtClean="0">
                <a:solidFill>
                  <a:schemeClr val="dk1"/>
                </a:solidFill>
                <a:latin typeface="Times New Roman"/>
                <a:ea typeface="Times New Roman"/>
                <a:cs typeface="Times New Roman"/>
                <a:sym typeface="Times New Roman"/>
              </a:rPr>
              <a:t>An Enhanced Customer-market Segmentation Architecture With Optimized Clustering </a:t>
            </a:r>
            <a:endParaRPr lang="en-US" sz="2400" b="1" i="0" u="none" strike="noStrike" cap="none" dirty="0">
              <a:solidFill>
                <a:schemeClr val="dk1"/>
              </a:solidFill>
              <a:latin typeface="Times New Roman"/>
              <a:ea typeface="Times New Roman"/>
              <a:cs typeface="Times New Roman"/>
              <a:sym typeface="Times New Roman"/>
            </a:endParaRPr>
          </a:p>
        </p:txBody>
      </p:sp>
      <p:sp>
        <p:nvSpPr>
          <p:cNvPr id="91" name="Google Shape;91;p1"/>
          <p:cNvSpPr txBox="1"/>
          <p:nvPr/>
        </p:nvSpPr>
        <p:spPr>
          <a:xfrm>
            <a:off x="937347" y="3390900"/>
            <a:ext cx="8104614" cy="3276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Name and Reg. No.                                               	Supervisor</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Neelkumar Gandhi (22MCB0002) 			Parthasarathy 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Arjun Krishna SR  (22MCB0038) 			19042 	</a:t>
            </a:r>
            <a:endParaRPr sz="17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40"/>
              </a:spcBef>
              <a:spcAft>
                <a:spcPts val="0"/>
              </a:spcAft>
              <a:buClr>
                <a:schemeClr val="dk1"/>
              </a:buClr>
              <a:buSzPts val="1700"/>
              <a:buFont typeface="Arial"/>
              <a:buNone/>
            </a:pPr>
            <a:r>
              <a:rPr lang="en-US" sz="1700" b="0" i="0" u="none" strike="noStrike" cap="none">
                <a:solidFill>
                  <a:schemeClr val="dk1"/>
                </a:solidFill>
                <a:latin typeface="Times New Roman"/>
                <a:ea typeface="Times New Roman"/>
                <a:cs typeface="Times New Roman"/>
                <a:sym typeface="Times New Roman"/>
              </a:rPr>
              <a:t>(SCOPE)						(SCOPE)</a:t>
            </a:r>
            <a:endParaRPr sz="1700" b="0" i="0" u="none" strike="noStrike" cap="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937347" y="5212433"/>
            <a:ext cx="3595896" cy="95976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400"/>
              <a:buFont typeface="Noto Sans Symbols"/>
              <a:buNone/>
            </a:pPr>
            <a:r>
              <a:rPr lang="en-US" sz="2000" b="0" i="0" u="none" strike="noStrike" cap="none" dirty="0">
                <a:solidFill>
                  <a:schemeClr val="dk1"/>
                </a:solidFill>
                <a:latin typeface="Times New Roman"/>
                <a:ea typeface="Times New Roman"/>
                <a:cs typeface="Times New Roman"/>
                <a:sym typeface="Times New Roman"/>
              </a:rPr>
              <a:t>Date: </a:t>
            </a:r>
            <a:r>
              <a:rPr lang="en-US" sz="2000" dirty="0" smtClean="0">
                <a:solidFill>
                  <a:schemeClr val="dk1"/>
                </a:solidFill>
                <a:latin typeface="Times New Roman"/>
                <a:ea typeface="Times New Roman"/>
                <a:cs typeface="Times New Roman"/>
                <a:sym typeface="Times New Roman"/>
              </a:rPr>
              <a:t>10</a:t>
            </a:r>
            <a:r>
              <a:rPr lang="en-US" sz="2000" b="0" i="0" u="none" strike="noStrike" cap="none" dirty="0" smtClean="0">
                <a:solidFill>
                  <a:schemeClr val="dk1"/>
                </a:solidFill>
                <a:latin typeface="Times New Roman"/>
                <a:ea typeface="Times New Roman"/>
                <a:cs typeface="Times New Roman"/>
                <a:sym typeface="Times New Roman"/>
              </a:rPr>
              <a:t>/01/2023</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400"/>
              <a:buFont typeface="Noto Sans Symbols"/>
              <a:buNone/>
            </a:pPr>
            <a:r>
              <a:rPr lang="en-US" sz="2000" b="0" i="0" u="none" strike="noStrike" cap="none" dirty="0">
                <a:solidFill>
                  <a:schemeClr val="dk1"/>
                </a:solidFill>
                <a:latin typeface="Times New Roman"/>
                <a:ea typeface="Times New Roman"/>
                <a:cs typeface="Times New Roman"/>
                <a:sym typeface="Times New Roman"/>
              </a:rPr>
              <a:t>Venue: </a:t>
            </a:r>
            <a:r>
              <a:rPr lang="en-US" sz="2000" dirty="0" smtClean="0">
                <a:solidFill>
                  <a:schemeClr val="dk1"/>
                </a:solidFill>
                <a:latin typeface="Times New Roman"/>
                <a:ea typeface="Times New Roman"/>
                <a:cs typeface="Times New Roman"/>
                <a:sym typeface="Times New Roman"/>
              </a:rPr>
              <a:t>PRP</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1"/>
              </a:buClr>
              <a:buSzPts val="1400"/>
              <a:buFont typeface="Noto Sans Symbols"/>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dirty="0">
                <a:latin typeface="Times New Roman"/>
                <a:ea typeface="Times New Roman"/>
                <a:cs typeface="Times New Roman"/>
                <a:sym typeface="Times New Roman"/>
              </a:rPr>
              <a:t>Literature  Survey - </a:t>
            </a:r>
            <a:r>
              <a:rPr lang="en-US" sz="3200" dirty="0" smtClean="0">
                <a:latin typeface="Times New Roman"/>
                <a:ea typeface="Times New Roman"/>
                <a:cs typeface="Times New Roman"/>
                <a:sym typeface="Times New Roman"/>
              </a:rPr>
              <a:t>IV</a:t>
            </a:r>
            <a:endParaRPr sz="3200" dirty="0"/>
          </a:p>
        </p:txBody>
      </p:sp>
      <p:sp>
        <p:nvSpPr>
          <p:cNvPr id="163" name="Google Shape;16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u="sng">
              <a:solidFill>
                <a:schemeClr val="hlink"/>
              </a:solidFill>
              <a:hlinkClick r:id="rId3"/>
            </a:endParaRPr>
          </a:p>
          <a:p>
            <a:pPr marL="742950" lvl="1" indent="-285750" algn="l" rtl="0">
              <a:lnSpc>
                <a:spcPct val="100000"/>
              </a:lnSpc>
              <a:spcBef>
                <a:spcPts val="560"/>
              </a:spcBef>
              <a:spcAft>
                <a:spcPts val="0"/>
              </a:spcAft>
              <a:buClr>
                <a:schemeClr val="dk1"/>
              </a:buClr>
              <a:buSzPts val="2800"/>
              <a:buNone/>
            </a:pPr>
            <a:endParaRPr u="sng">
              <a:solidFill>
                <a:schemeClr val="hlink"/>
              </a:solidFill>
              <a:hlinkClick r:id="rId3"/>
            </a:endParaRPr>
          </a:p>
          <a:p>
            <a:pPr marL="742950" lvl="1" indent="-285750" algn="l" rtl="0">
              <a:lnSpc>
                <a:spcPct val="100000"/>
              </a:lnSpc>
              <a:spcBef>
                <a:spcPts val="560"/>
              </a:spcBef>
              <a:spcAft>
                <a:spcPts val="0"/>
              </a:spcAft>
              <a:buClr>
                <a:schemeClr val="dk1"/>
              </a:buClr>
              <a:buSzPts val="2800"/>
              <a:buNone/>
            </a:pPr>
            <a:endParaRPr/>
          </a:p>
        </p:txBody>
      </p:sp>
      <p:sp>
        <p:nvSpPr>
          <p:cNvPr id="164" name="Google Shape;164;p29"/>
          <p:cNvSpPr/>
          <p:nvPr/>
        </p:nvSpPr>
        <p:spPr>
          <a:xfrm>
            <a:off x="533400" y="38100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5" name="Google Shape;165;p29"/>
          <p:cNvSpPr txBox="1">
            <a:spLocks noGrp="1"/>
          </p:cNvSpPr>
          <p:nvPr>
            <p:ph type="dt" idx="10"/>
          </p:nvPr>
        </p:nvSpPr>
        <p:spPr>
          <a:xfrm>
            <a:off x="457200" y="6492875"/>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166" name="Google Shape;16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67" name="Google Shape;167;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VIT, Vellore</a:t>
            </a:r>
            <a:endParaRPr dirty="0"/>
          </a:p>
        </p:txBody>
      </p:sp>
      <p:sp>
        <p:nvSpPr>
          <p:cNvPr id="168" name="Google Shape;168;p29"/>
          <p:cNvSpPr txBox="1"/>
          <p:nvPr/>
        </p:nvSpPr>
        <p:spPr>
          <a:xfrm>
            <a:off x="662675" y="1600200"/>
            <a:ext cx="67818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169" name="Google Shape;169;p29"/>
          <p:cNvGraphicFramePr/>
          <p:nvPr>
            <p:extLst>
              <p:ext uri="{D42A27DB-BD31-4B8C-83A1-F6EECF244321}">
                <p14:modId xmlns:p14="http://schemas.microsoft.com/office/powerpoint/2010/main" val="1812018899"/>
              </p:ext>
            </p:extLst>
          </p:nvPr>
        </p:nvGraphicFramePr>
        <p:xfrm>
          <a:off x="586853" y="1495975"/>
          <a:ext cx="8011237" cy="4645518"/>
        </p:xfrm>
        <a:graphic>
          <a:graphicData uri="http://schemas.openxmlformats.org/drawingml/2006/table">
            <a:tbl>
              <a:tblPr firstRow="1" firstCol="1" bandRow="1">
                <a:noFill/>
                <a:tableStyleId>{8378F392-2846-4F10-A6A9-CCFB30D76266}</a:tableStyleId>
              </a:tblPr>
              <a:tblGrid>
                <a:gridCol w="1749527"/>
                <a:gridCol w="1676400"/>
                <a:gridCol w="2514600"/>
                <a:gridCol w="2070710"/>
              </a:tblGrid>
              <a:tr h="317250">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dirty="0">
                          <a:latin typeface="Times New Roman" panose="02020603050405020304" pitchFamily="18" charset="0"/>
                          <a:ea typeface="Times New Roman"/>
                          <a:cs typeface="Times New Roman" panose="02020603050405020304" pitchFamily="18" charset="0"/>
                          <a:sym typeface="Times New Roman"/>
                        </a:rPr>
                        <a:t>Author &amp; Year</a:t>
                      </a:r>
                      <a:endParaRPr sz="11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Adopted Scheme</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Features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Challenges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r>
              <a:tr h="1818025">
                <a:tc>
                  <a:txBody>
                    <a:bodyPr/>
                    <a:lstStyle/>
                    <a:p>
                      <a:pPr marL="0" marR="0" lvl="0" indent="0" algn="l" rtl="0">
                        <a:lnSpc>
                          <a:spcPct val="107000"/>
                        </a:lnSpc>
                        <a:spcBef>
                          <a:spcPts val="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A Review of Customer Segmentation Methods: The Case of Investment Sector</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Ismail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Utku</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Sayan</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Melike</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Demirdag</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Guven</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Yuceturk</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Sare</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Melek</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Yalcinkaya</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(2022)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Comparison of Models</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considered different clustering algorithms to segment investors</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planning to use the resultant algorithms, compare their performance.</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r>
              <a:tr h="2510243">
                <a:tc>
                  <a:txBody>
                    <a:bodyPr/>
                    <a:lstStyle/>
                    <a:p>
                      <a:pPr marL="0" marR="0" lvl="0" indent="0" algn="l" rtl="0">
                        <a:lnSpc>
                          <a:spcPct val="107000"/>
                        </a:lnSpc>
                        <a:spcBef>
                          <a:spcPts val="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Hybrid Model for Customer Segmentation Based on RFM Framework</a:t>
                      </a:r>
                      <a:endParaRPr sz="11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1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Yichen</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Xiao</a:t>
                      </a:r>
                      <a:endParaRPr sz="11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(2022)</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Gradient Boosting Decision Tree Algorithm</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RFM model is used as a label construction criterion for supervised learning to transform the customer segmentation problem into a more trainable model.</a:t>
                      </a:r>
                      <a:endParaRPr sz="110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7000"/>
                        </a:lnSpc>
                        <a:spcBef>
                          <a:spcPts val="800"/>
                        </a:spcBef>
                        <a:spcAft>
                          <a:spcPts val="0"/>
                        </a:spcAft>
                        <a:buClr>
                          <a:srgbClr val="000000"/>
                        </a:buClr>
                        <a:buSzPts val="1100"/>
                        <a:buFont typeface="Times New Roman"/>
                        <a:buChar char="❖"/>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Solve the problem of independence and ambiguity among variables by a hybrid model consisting of entity embedding, GBDT and MLP, which can also handle high-dimensional data better.</a:t>
                      </a:r>
                      <a:endParaRPr sz="110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In the future, a large amount of </a:t>
                      </a:r>
                      <a:r>
                        <a:rPr lang="en-US" sz="1100" u="none" strike="noStrike" cap="none" dirty="0" err="1">
                          <a:latin typeface="Times New Roman" panose="02020603050405020304" pitchFamily="18" charset="0"/>
                          <a:ea typeface="Times New Roman"/>
                          <a:cs typeface="Times New Roman" panose="02020603050405020304" pitchFamily="18" charset="0"/>
                          <a:sym typeface="Times New Roman"/>
                        </a:rPr>
                        <a:t>IoT</a:t>
                      </a: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 transportation, consumption ratio, operation, redistribution services and other data can be used a lot, the evaluation index of customer value will be more complex, and RFM model may appear some limitations.</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d1e21403fa_0_7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Survey - </a:t>
            </a:r>
            <a:r>
              <a:rPr lang="en-US" sz="3200" dirty="0" smtClean="0">
                <a:latin typeface="Times New Roman" panose="02020603050405020304" pitchFamily="18" charset="0"/>
                <a:cs typeface="Times New Roman" panose="02020603050405020304" pitchFamily="18" charset="0"/>
              </a:rPr>
              <a:t>V</a:t>
            </a:r>
            <a:endParaRPr sz="3200" dirty="0">
              <a:latin typeface="Times New Roman" panose="02020603050405020304" pitchFamily="18" charset="0"/>
              <a:cs typeface="Times New Roman" panose="02020603050405020304" pitchFamily="18" charset="0"/>
            </a:endParaRPr>
          </a:p>
        </p:txBody>
      </p:sp>
      <p:sp>
        <p:nvSpPr>
          <p:cNvPr id="203" name="Google Shape;203;g1d1e21403fa_0_7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dirty="0"/>
          </a:p>
        </p:txBody>
      </p:sp>
      <p:sp>
        <p:nvSpPr>
          <p:cNvPr id="204" name="Google Shape;204;g1d1e21403fa_0_79"/>
          <p:cNvSpPr/>
          <p:nvPr/>
        </p:nvSpPr>
        <p:spPr>
          <a:xfrm>
            <a:off x="533388" y="27465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05" name="Google Shape;205;g1d1e21403fa_0_79"/>
          <p:cNvGraphicFramePr/>
          <p:nvPr>
            <p:extLst>
              <p:ext uri="{D42A27DB-BD31-4B8C-83A1-F6EECF244321}">
                <p14:modId xmlns:p14="http://schemas.microsoft.com/office/powerpoint/2010/main" val="3193118029"/>
              </p:ext>
            </p:extLst>
          </p:nvPr>
        </p:nvGraphicFramePr>
        <p:xfrm>
          <a:off x="668740" y="1495950"/>
          <a:ext cx="7992241" cy="4509838"/>
        </p:xfrm>
        <a:graphic>
          <a:graphicData uri="http://schemas.openxmlformats.org/drawingml/2006/table">
            <a:tbl>
              <a:tblPr firstRow="1" firstCol="1" bandRow="1">
                <a:noFill/>
                <a:tableStyleId>{8378F392-2846-4F10-A6A9-CCFB30D76266}</a:tableStyleId>
              </a:tblPr>
              <a:tblGrid>
                <a:gridCol w="1667641"/>
                <a:gridCol w="1676400"/>
                <a:gridCol w="2514600"/>
                <a:gridCol w="2133600"/>
              </a:tblGrid>
              <a:tr h="317250">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dirty="0">
                          <a:latin typeface="Times New Roman" panose="02020603050405020304" pitchFamily="18" charset="0"/>
                          <a:ea typeface="Times New Roman"/>
                          <a:cs typeface="Times New Roman" panose="02020603050405020304" pitchFamily="18" charset="0"/>
                          <a:sym typeface="Times New Roman"/>
                        </a:rPr>
                        <a:t>Author &amp; Year</a:t>
                      </a:r>
                      <a:endParaRPr sz="11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Adopted Scheme</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Features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Challenges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r>
              <a:tr h="2090060">
                <a:tc>
                  <a:txBody>
                    <a:bodyPr/>
                    <a:lstStyle/>
                    <a:p>
                      <a:pPr marL="0" marR="0" lvl="0" indent="0" algn="l" rtl="0">
                        <a:lnSpc>
                          <a:spcPct val="107000"/>
                        </a:lnSpc>
                        <a:spcBef>
                          <a:spcPts val="800"/>
                        </a:spcBef>
                        <a:spcAft>
                          <a:spcPts val="0"/>
                        </a:spcAft>
                        <a:buNone/>
                      </a:pPr>
                      <a:r>
                        <a:rPr lang="en-US" sz="1100" dirty="0">
                          <a:latin typeface="Times New Roman" panose="02020603050405020304" pitchFamily="18" charset="0"/>
                          <a:cs typeface="Times New Roman" panose="02020603050405020304" pitchFamily="18" charset="0"/>
                        </a:rPr>
                        <a:t>A Review of Customer Segmentation Methods: The Case of Investment Sector</a:t>
                      </a: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1100" dirty="0">
                          <a:latin typeface="Times New Roman" panose="02020603050405020304" pitchFamily="18" charset="0"/>
                          <a:cs typeface="Times New Roman" panose="02020603050405020304" pitchFamily="18" charset="0"/>
                        </a:rPr>
                        <a:t>Ismail </a:t>
                      </a:r>
                      <a:r>
                        <a:rPr lang="en-US" sz="1100" dirty="0" err="1">
                          <a:latin typeface="Times New Roman" panose="02020603050405020304" pitchFamily="18" charset="0"/>
                          <a:cs typeface="Times New Roman" panose="02020603050405020304" pitchFamily="18" charset="0"/>
                        </a:rPr>
                        <a:t>Utku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Sayan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Melike</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Demirdag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Guven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Yuceturk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Sare</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Melek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Yalcinkaya</a:t>
                      </a:r>
                      <a:r>
                        <a:rPr lang="en-US" sz="1100" dirty="0">
                          <a:latin typeface="Times New Roman" panose="02020603050405020304" pitchFamily="18" charset="0"/>
                          <a:cs typeface="Times New Roman" panose="02020603050405020304" pitchFamily="18" charset="0"/>
                        </a:rPr>
                        <a:t>, </a:t>
                      </a: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1100" dirty="0">
                          <a:latin typeface="Times New Roman" panose="02020603050405020304" pitchFamily="18" charset="0"/>
                          <a:cs typeface="Times New Roman" panose="02020603050405020304" pitchFamily="18" charset="0"/>
                        </a:rPr>
                        <a:t>2022</a:t>
                      </a: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endParaRPr sz="1100" dirty="0">
                        <a:latin typeface="Times New Roman" panose="02020603050405020304" pitchFamily="18" charset="0"/>
                        <a:cs typeface="Times New Roman" panose="02020603050405020304" pitchFamily="18" charset="0"/>
                      </a:endParaRPr>
                    </a:p>
                  </a:txBody>
                  <a:tcPr marL="68575" marR="68575" marT="9525" marB="0"/>
                </a:tc>
                <a:tc>
                  <a:txBody>
                    <a:bodyPr/>
                    <a:lstStyle/>
                    <a:p>
                      <a:pPr marL="0" marR="0" lvl="0" indent="0" algn="l" rtl="0">
                        <a:lnSpc>
                          <a:spcPct val="107000"/>
                        </a:lnSpc>
                        <a:spcBef>
                          <a:spcPts val="0"/>
                        </a:spcBef>
                        <a:spcAft>
                          <a:spcPts val="0"/>
                        </a:spcAft>
                        <a:buNone/>
                      </a:pPr>
                      <a:r>
                        <a:rPr lang="en-US" sz="110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Clustering techniques are divided into various groups, according to a fundamental, but widely accepted approach</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800"/>
                        </a:spcBef>
                        <a:spcAft>
                          <a:spcPts val="0"/>
                        </a:spcAft>
                        <a:buClr>
                          <a:srgbClr val="000000"/>
                        </a:buClr>
                        <a:buSzPts val="1100"/>
                        <a:buFont typeface="Quattrocento Sans"/>
                        <a:buChar char="❖"/>
                      </a:pPr>
                      <a:r>
                        <a:rPr lang="en-US" sz="110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Considered different clustering algorithms to segment investors. We present information about how to perform feature extraction and data preprocessing steps in order to make the raw data appropriate for the segmentation model.</a:t>
                      </a:r>
                      <a:endParaRPr sz="1100">
                        <a:latin typeface="Times New Roman" panose="02020603050405020304" pitchFamily="18" charset="0"/>
                        <a:cs typeface="Times New Roman" panose="02020603050405020304" pitchFamily="18" charset="0"/>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Quattrocento Sans"/>
                        <a:buChar char="❖"/>
                      </a:pPr>
                      <a:r>
                        <a:rPr lang="en-US" sz="1100">
                          <a:latin typeface="Times New Roman" panose="02020603050405020304" pitchFamily="18" charset="0"/>
                          <a:cs typeface="Times New Roman" panose="02020603050405020304" pitchFamily="18" charset="0"/>
                        </a:rPr>
                        <a:t>As improvement, </a:t>
                      </a:r>
                      <a:r>
                        <a:rPr lang="en-US" sz="110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 use the resultant algorithms, compare their performance and state their advantages/disadvantages for segmenting investors.</a:t>
                      </a:r>
                      <a:endParaRPr sz="1100">
                        <a:latin typeface="Times New Roman" panose="02020603050405020304" pitchFamily="18" charset="0"/>
                        <a:cs typeface="Times New Roman" panose="02020603050405020304" pitchFamily="18" charset="0"/>
                      </a:endParaRPr>
                    </a:p>
                  </a:txBody>
                  <a:tcPr marL="68575" marR="68575" marT="9525" marB="0"/>
                </a:tc>
              </a:tr>
              <a:tr h="1420275">
                <a:tc>
                  <a:txBody>
                    <a:bodyPr/>
                    <a:lstStyle/>
                    <a:p>
                      <a:pPr marL="0" marR="0" lvl="0" indent="0" algn="l" rtl="0">
                        <a:lnSpc>
                          <a:spcPct val="107000"/>
                        </a:lnSpc>
                        <a:spcBef>
                          <a:spcPts val="800"/>
                        </a:spcBef>
                        <a:spcAft>
                          <a:spcPts val="0"/>
                        </a:spcAft>
                        <a:buNone/>
                      </a:pPr>
                      <a:r>
                        <a:rPr lang="en-US" sz="1100" b="0" dirty="0">
                          <a:solidFill>
                            <a:srgbClr val="333333"/>
                          </a:solidFill>
                          <a:highlight>
                            <a:srgbClr val="FFFFFF"/>
                          </a:highlight>
                          <a:latin typeface="Times New Roman" panose="02020603050405020304" pitchFamily="18" charset="0"/>
                          <a:ea typeface="Times New Roman"/>
                          <a:cs typeface="Times New Roman" panose="02020603050405020304" pitchFamily="18" charset="0"/>
                          <a:sym typeface="Times New Roman"/>
                        </a:rPr>
                        <a:t>Hybrid Model for Customer Segmentation Based on RFM Framework</a:t>
                      </a:r>
                      <a:endParaRPr sz="1100" b="0" dirty="0">
                        <a:solidFill>
                          <a:srgbClr val="333333"/>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b="0" dirty="0">
                          <a:solidFill>
                            <a:srgbClr val="333333"/>
                          </a:solidFill>
                          <a:highlight>
                            <a:srgbClr val="FFFFFF"/>
                          </a:highlight>
                          <a:latin typeface="Times New Roman" panose="02020603050405020304" pitchFamily="18" charset="0"/>
                          <a:ea typeface="Times New Roman"/>
                          <a:cs typeface="Times New Roman" panose="02020603050405020304" pitchFamily="18" charset="0"/>
                          <a:sym typeface="Times New Roman"/>
                        </a:rPr>
                        <a:t>2022 7th International Conference on Intelligent Computing and Signal Processing (ICSP)</a:t>
                      </a:r>
                      <a:endParaRPr sz="1100" b="0" dirty="0">
                        <a:solidFill>
                          <a:srgbClr val="333333"/>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dirty="0">
                          <a:latin typeface="Times New Roman" panose="02020603050405020304" pitchFamily="18" charset="0"/>
                          <a:cs typeface="Times New Roman" panose="02020603050405020304" pitchFamily="18" charset="0"/>
                        </a:rPr>
                        <a:t>hybrid model is filtered by GBDT prediction and one-hot encoding</a:t>
                      </a:r>
                      <a:endParaRPr sz="1100" dirty="0">
                        <a:latin typeface="Times New Roman" panose="02020603050405020304" pitchFamily="18" charset="0"/>
                        <a:cs typeface="Times New Roman" panose="02020603050405020304" pitchFamily="18" charset="0"/>
                      </a:endParaRPr>
                    </a:p>
                  </a:txBody>
                  <a:tcPr marL="68575" marR="68575" marT="9525" marB="0"/>
                </a:tc>
                <a:tc>
                  <a:txBody>
                    <a:bodyPr/>
                    <a:lstStyle/>
                    <a:p>
                      <a:pPr marL="342900" marR="0" lvl="0" indent="-349250" algn="l" rtl="0">
                        <a:lnSpc>
                          <a:spcPct val="107000"/>
                        </a:lnSpc>
                        <a:spcBef>
                          <a:spcPts val="0"/>
                        </a:spcBef>
                        <a:spcAft>
                          <a:spcPts val="0"/>
                        </a:spcAft>
                        <a:buClr>
                          <a:srgbClr val="000000"/>
                        </a:buClr>
                        <a:buSzPts val="1200"/>
                        <a:buFont typeface="Times New Roman"/>
                        <a:buChar char="❖"/>
                      </a:pP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GBDT is a machine learning technique that uses the integration of multiple weak predictive models for regression and classification. GBDT uses a multi-model ensemble strategy to fit the residuals and thus reduce the bias and variance of the model, trying to approximate </a:t>
                      </a:r>
                      <a:r>
                        <a:rPr lang="en-US" sz="1100" i="1"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f(x)</a:t>
                      </a: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 by the sum of trees.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Quattrocento Sans"/>
                        <a:buChar char="❖"/>
                      </a:pP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The risk of </a:t>
                      </a:r>
                      <a:r>
                        <a:rPr lang="en-US" sz="1100" dirty="0" err="1">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overfitting</a:t>
                      </a: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 the model increases when too much data is used to train the MLP.</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9525" marB="0"/>
                </a:tc>
              </a:tr>
            </a:tbl>
          </a:graphicData>
        </a:graphic>
      </p:graphicFrame>
      <p:sp>
        <p:nvSpPr>
          <p:cNvPr id="4" name="Rectangle 3"/>
          <p:cNvSpPr/>
          <p:nvPr/>
        </p:nvSpPr>
        <p:spPr>
          <a:xfrm>
            <a:off x="634620" y="6385011"/>
            <a:ext cx="4572000" cy="707886"/>
          </a:xfrm>
          <a:prstGeom prst="rect">
            <a:avLst/>
          </a:prstGeom>
        </p:spPr>
        <p:txBody>
          <a:bodyPr>
            <a:spAutoFit/>
          </a:bodyPr>
          <a:lstStyle/>
          <a:p>
            <a:r>
              <a:rPr lang="en-IN" sz="1200" dirty="0" smtClean="0">
                <a:solidFill>
                  <a:schemeClr val="bg1">
                    <a:lumMod val="65000"/>
                  </a:schemeClr>
                </a:solidFill>
                <a:latin typeface="Calibri" panose="020F0502020204030204" pitchFamily="34" charset="0"/>
                <a:cs typeface="Calibri" panose="020F0502020204030204" pitchFamily="34" charset="0"/>
              </a:rPr>
              <a:t>01/10/2023</a:t>
            </a:r>
            <a:endParaRPr lang="en-IN" sz="1200" dirty="0">
              <a:solidFill>
                <a:schemeClr val="bg1">
                  <a:lumMod val="65000"/>
                </a:schemeClr>
              </a:solidFill>
              <a:latin typeface="Calibri" panose="020F0502020204030204" pitchFamily="34" charset="0"/>
              <a:cs typeface="Calibri" panose="020F0502020204030204" pitchFamily="34" charset="0"/>
            </a:endParaRPr>
          </a:p>
          <a:p>
            <a:endParaRPr lang="en-IN" dirty="0"/>
          </a:p>
          <a:p>
            <a:endParaRPr lang="en-IN" dirty="0"/>
          </a:p>
        </p:txBody>
      </p:sp>
      <p:sp>
        <p:nvSpPr>
          <p:cNvPr id="5" name="Rectangle 4"/>
          <p:cNvSpPr/>
          <p:nvPr/>
        </p:nvSpPr>
        <p:spPr>
          <a:xfrm>
            <a:off x="4119780" y="6385011"/>
            <a:ext cx="904415" cy="276999"/>
          </a:xfrm>
          <a:prstGeom prst="rect">
            <a:avLst/>
          </a:prstGeom>
        </p:spPr>
        <p:txBody>
          <a:bodyPr wrap="none">
            <a:spAutoFit/>
          </a:bodyPr>
          <a:lstStyle/>
          <a:p>
            <a:pPr lvl="0" algn="ctr">
              <a:buSzPts val="1400"/>
            </a:pPr>
            <a:r>
              <a:rPr lang="en-US" sz="1200" dirty="0">
                <a:solidFill>
                  <a:schemeClr val="bg1">
                    <a:lumMod val="65000"/>
                  </a:schemeClr>
                </a:solidFill>
                <a:latin typeface="Calibri" panose="020F0502020204030204" pitchFamily="34" charset="0"/>
                <a:cs typeface="Calibri" panose="020F0502020204030204" pitchFamily="34" charset="0"/>
              </a:rPr>
              <a:t>VIT, Vellore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Problem Statement</a:t>
            </a:r>
            <a:endParaRPr/>
          </a:p>
        </p:txBody>
      </p:sp>
      <p:sp>
        <p:nvSpPr>
          <p:cNvPr id="212" name="Google Shape;212;p7"/>
          <p:cNvSpPr txBox="1">
            <a:spLocks noGrp="1"/>
          </p:cNvSpPr>
          <p:nvPr>
            <p:ph type="body" idx="1"/>
          </p:nvPr>
        </p:nvSpPr>
        <p:spPr>
          <a:xfrm>
            <a:off x="533400" y="1600200"/>
            <a:ext cx="81534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800"/>
              <a:buNone/>
            </a:pPr>
            <a:r>
              <a:rPr lang="en-US" sz="2400" dirty="0">
                <a:latin typeface="Times New Roman"/>
                <a:ea typeface="Times New Roman"/>
                <a:cs typeface="Times New Roman"/>
                <a:sym typeface="Times New Roman"/>
              </a:rPr>
              <a:t>Based on the Literature survey, the following issues are </a:t>
            </a:r>
            <a:endParaRPr sz="28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r>
              <a:rPr lang="en-US" sz="2400" dirty="0">
                <a:latin typeface="Times New Roman"/>
                <a:ea typeface="Times New Roman"/>
                <a:cs typeface="Times New Roman"/>
                <a:sym typeface="Times New Roman"/>
              </a:rPr>
              <a:t>still exists</a:t>
            </a:r>
            <a:endParaRPr sz="28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r>
              <a:rPr lang="en-US" sz="2400" dirty="0">
                <a:latin typeface="Times New Roman"/>
                <a:ea typeface="Times New Roman"/>
                <a:cs typeface="Times New Roman"/>
                <a:sym typeface="Times New Roman"/>
              </a:rPr>
              <a:t>1. Scalability</a:t>
            </a:r>
            <a:endParaRPr sz="28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r>
              <a:rPr lang="en-US" sz="2400" dirty="0">
                <a:latin typeface="Times New Roman"/>
                <a:ea typeface="Times New Roman"/>
                <a:cs typeface="Times New Roman"/>
                <a:sym typeface="Times New Roman"/>
              </a:rPr>
              <a:t>2. Variance</a:t>
            </a:r>
            <a:endParaRPr sz="24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r>
              <a:rPr lang="en-US" sz="2400" dirty="0">
                <a:latin typeface="Times New Roman"/>
                <a:ea typeface="Times New Roman"/>
                <a:cs typeface="Times New Roman"/>
                <a:sym typeface="Times New Roman"/>
              </a:rPr>
              <a:t>To solve the above issues, </a:t>
            </a:r>
            <a:r>
              <a:rPr lang="en-US" sz="2400" dirty="0" smtClean="0">
                <a:latin typeface="Times New Roman"/>
                <a:ea typeface="Times New Roman"/>
                <a:cs typeface="Times New Roman"/>
                <a:sym typeface="Times New Roman"/>
              </a:rPr>
              <a:t>system </a:t>
            </a:r>
            <a:r>
              <a:rPr lang="en-US" sz="2400" dirty="0">
                <a:latin typeface="Times New Roman"/>
                <a:ea typeface="Times New Roman"/>
                <a:cs typeface="Times New Roman"/>
                <a:sym typeface="Times New Roman"/>
              </a:rPr>
              <a:t>is proposed.</a:t>
            </a:r>
            <a:endParaRPr sz="28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endParaRPr sz="24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endParaRPr sz="24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endParaRPr sz="2400" b="1" cap="small" dirty="0">
              <a:latin typeface="Times New Roman"/>
              <a:ea typeface="Times New Roman"/>
              <a:cs typeface="Times New Roman"/>
              <a:sym typeface="Times New Roman"/>
            </a:endParaRPr>
          </a:p>
          <a:p>
            <a:pPr marL="742950" lvl="1" indent="-285750" algn="just" rtl="0">
              <a:lnSpc>
                <a:spcPct val="100000"/>
              </a:lnSpc>
              <a:spcBef>
                <a:spcPts val="560"/>
              </a:spcBef>
              <a:spcAft>
                <a:spcPts val="0"/>
              </a:spcAft>
              <a:buClr>
                <a:schemeClr val="dk1"/>
              </a:buClr>
              <a:buSzPts val="2800"/>
              <a:buNone/>
            </a:pPr>
            <a:endParaRPr sz="2400" dirty="0">
              <a:latin typeface="Times New Roman"/>
              <a:ea typeface="Times New Roman"/>
              <a:cs typeface="Times New Roman"/>
              <a:sym typeface="Times New Roman"/>
            </a:endParaRPr>
          </a:p>
        </p:txBody>
      </p:sp>
      <p:sp>
        <p:nvSpPr>
          <p:cNvPr id="213" name="Google Shape;213;p7"/>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215" name="Google Shape;21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16" name="Google Shape;216;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VIT, Vellore</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Proposed System</a:t>
            </a:r>
            <a:endParaRPr/>
          </a:p>
        </p:txBody>
      </p:sp>
      <p:sp>
        <p:nvSpPr>
          <p:cNvPr id="230" name="Google Shape;230;p8"/>
          <p:cNvSpPr txBox="1">
            <a:spLocks noGrp="1"/>
          </p:cNvSpPr>
          <p:nvPr>
            <p:ph type="body" idx="1"/>
          </p:nvPr>
        </p:nvSpPr>
        <p:spPr>
          <a:xfrm>
            <a:off x="685800" y="179834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a:p>
        </p:txBody>
      </p:sp>
      <p:sp>
        <p:nvSpPr>
          <p:cNvPr id="231" name="Google Shape;231;p8"/>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8"/>
          <p:cNvSpPr txBox="1">
            <a:spLocks noGrp="1"/>
          </p:cNvSpPr>
          <p:nvPr>
            <p:ph type="dt" idx="10"/>
          </p:nvPr>
        </p:nvSpPr>
        <p:spPr>
          <a:xfrm>
            <a:off x="446964" y="6493056"/>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endParaRPr dirty="0"/>
          </a:p>
          <a:p>
            <a:pPr marL="0" lvl="0" indent="0" algn="l" rtl="0">
              <a:spcBef>
                <a:spcPts val="0"/>
              </a:spcBef>
              <a:spcAft>
                <a:spcPts val="0"/>
              </a:spcAft>
              <a:buSzPts val="1400"/>
              <a:buNone/>
            </a:pPr>
            <a:endParaRPr lang="en-US" dirty="0" smtClean="0"/>
          </a:p>
          <a:p>
            <a:pPr marL="0" lvl="0" indent="0" algn="l" rtl="0">
              <a:spcBef>
                <a:spcPts val="0"/>
              </a:spcBef>
              <a:spcAft>
                <a:spcPts val="0"/>
              </a:spcAft>
              <a:buSzPts val="1400"/>
              <a:buNone/>
            </a:pPr>
            <a:r>
              <a:rPr lang="en-US" dirty="0" smtClean="0"/>
              <a:t>01/10/2023</a:t>
            </a:r>
            <a:endParaRPr dirty="0"/>
          </a:p>
          <a:p>
            <a:pPr marL="0" lvl="0" indent="0" algn="l" rtl="0">
              <a:spcBef>
                <a:spcPts val="0"/>
              </a:spcBef>
              <a:spcAft>
                <a:spcPts val="0"/>
              </a:spcAft>
              <a:buSzPts val="1400"/>
              <a:buNone/>
            </a:pP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233" name="Google Shape;23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34" name="Google Shape;23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235" name="Google Shape;235;p8"/>
          <p:cNvSpPr txBox="1"/>
          <p:nvPr/>
        </p:nvSpPr>
        <p:spPr>
          <a:xfrm>
            <a:off x="3505200" y="6002407"/>
            <a:ext cx="6096000" cy="353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chemeClr val="dk1"/>
                </a:solidFill>
                <a:latin typeface="Times New Roman"/>
                <a:ea typeface="Times New Roman"/>
                <a:cs typeface="Times New Roman"/>
                <a:sym typeface="Times New Roman"/>
              </a:rPr>
              <a:t>Figure  </a:t>
            </a:r>
            <a:r>
              <a:rPr lang="en-US" sz="1700" b="1" i="0" u="none" strike="noStrike" cap="none" dirty="0" smtClean="0">
                <a:solidFill>
                  <a:schemeClr val="dk1"/>
                </a:solidFill>
                <a:latin typeface="Times New Roman"/>
                <a:ea typeface="Times New Roman"/>
                <a:cs typeface="Times New Roman"/>
                <a:sym typeface="Times New Roman"/>
              </a:rPr>
              <a:t>1.</a:t>
            </a:r>
            <a:r>
              <a:rPr lang="en-US" sz="1700" i="0" u="none" strike="noStrike" cap="none" dirty="0" smtClean="0">
                <a:solidFill>
                  <a:schemeClr val="dk1"/>
                </a:solidFill>
                <a:latin typeface="Times New Roman"/>
                <a:ea typeface="Times New Roman"/>
                <a:cs typeface="Times New Roman"/>
                <a:sym typeface="Times New Roman"/>
              </a:rPr>
              <a:t>  Architecture</a:t>
            </a:r>
            <a:endParaRPr sz="1400" i="0" u="none" strike="noStrike" cap="none" dirty="0">
              <a:solidFill>
                <a:srgbClr val="000000"/>
              </a:solidFill>
              <a:sym typeface="Arial"/>
            </a:endParaRPr>
          </a:p>
        </p:txBody>
      </p:sp>
      <p:pic>
        <p:nvPicPr>
          <p:cNvPr id="236" name="Google Shape;236;p8"/>
          <p:cNvPicPr preferRelativeResize="0"/>
          <p:nvPr/>
        </p:nvPicPr>
        <p:blipFill rotWithShape="1">
          <a:blip r:embed="rId3">
            <a:alphaModFix/>
          </a:blip>
          <a:srcRect/>
          <a:stretch/>
        </p:blipFill>
        <p:spPr>
          <a:xfrm>
            <a:off x="557213" y="1680719"/>
            <a:ext cx="8129587" cy="410867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Dataset</a:t>
            </a:r>
            <a:endParaRPr/>
          </a:p>
        </p:txBody>
      </p:sp>
      <p:sp>
        <p:nvSpPr>
          <p:cNvPr id="243" name="Google Shape;243;p9"/>
          <p:cNvSpPr txBox="1">
            <a:spLocks noGrp="1"/>
          </p:cNvSpPr>
          <p:nvPr>
            <p:ph type="body" idx="1"/>
          </p:nvPr>
        </p:nvSpPr>
        <p:spPr>
          <a:xfrm>
            <a:off x="457200" y="1600200"/>
            <a:ext cx="8153400" cy="4525963"/>
          </a:xfrm>
          <a:prstGeom prst="rect">
            <a:avLst/>
          </a:prstGeom>
          <a:noFill/>
          <a:ln>
            <a:noFill/>
          </a:ln>
        </p:spPr>
        <p:txBody>
          <a:bodyPr spcFirstLastPara="1" wrap="square" lIns="91425" tIns="45700" rIns="91425" bIns="45700" anchor="t" anchorCtr="0">
            <a:normAutofit/>
          </a:bodyPr>
          <a:lstStyle/>
          <a:p>
            <a:pPr marL="457200" lvl="0" indent="-381000" algn="just" rtl="0">
              <a:lnSpc>
                <a:spcPct val="10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The dataset used in this study is the real-life </a:t>
            </a:r>
            <a:r>
              <a:rPr lang="en-US" sz="2400" dirty="0" smtClean="0">
                <a:latin typeface="Times New Roman"/>
                <a:ea typeface="Times New Roman"/>
                <a:cs typeface="Times New Roman"/>
                <a:sym typeface="Times New Roman"/>
              </a:rPr>
              <a:t>dataset, which </a:t>
            </a:r>
            <a:r>
              <a:rPr lang="en-US" sz="2400" dirty="0">
                <a:latin typeface="Times New Roman"/>
                <a:ea typeface="Times New Roman"/>
                <a:cs typeface="Times New Roman"/>
                <a:sym typeface="Times New Roman"/>
              </a:rPr>
              <a:t>contained the sales data of a Online Retail Shop</a:t>
            </a:r>
            <a:r>
              <a:rPr lang="en-US" sz="2400" dirty="0" smtClean="0">
                <a:latin typeface="Times New Roman"/>
                <a:ea typeface="Times New Roman"/>
                <a:cs typeface="Times New Roman"/>
                <a:sym typeface="Times New Roman"/>
              </a:rPr>
              <a:t>.</a:t>
            </a:r>
          </a:p>
          <a:p>
            <a:pPr marL="76200" lvl="0" indent="0" algn="just" rtl="0">
              <a:lnSpc>
                <a:spcPct val="100000"/>
              </a:lnSpc>
              <a:spcBef>
                <a:spcPts val="0"/>
              </a:spcBef>
              <a:spcAft>
                <a:spcPts val="0"/>
              </a:spcAft>
              <a:buSzPts val="2400"/>
              <a:buNone/>
            </a:pPr>
            <a:r>
              <a:rPr lang="en-US" sz="2400" dirty="0">
                <a:latin typeface="Times New Roman"/>
                <a:ea typeface="Times New Roman"/>
                <a:cs typeface="Times New Roman"/>
                <a:sym typeface="Times New Roman"/>
              </a:rPr>
              <a:t> </a:t>
            </a:r>
            <a:r>
              <a:rPr lang="en-US" sz="2400" dirty="0" smtClean="0">
                <a:latin typeface="Times New Roman"/>
                <a:ea typeface="Times New Roman"/>
                <a:cs typeface="Times New Roman"/>
                <a:sym typeface="Times New Roman"/>
              </a:rPr>
              <a:t>    It consists,</a:t>
            </a:r>
          </a:p>
          <a:p>
            <a:pPr marL="1333500" lvl="2" algn="just">
              <a:spcBef>
                <a:spcPts val="0"/>
              </a:spcBef>
              <a:buSzPts val="2400"/>
            </a:pPr>
            <a:r>
              <a:rPr lang="en-US" dirty="0" smtClean="0">
                <a:latin typeface="Times New Roman"/>
                <a:ea typeface="Times New Roman"/>
                <a:cs typeface="Times New Roman"/>
                <a:sym typeface="Times New Roman"/>
              </a:rPr>
              <a:t>Transactional </a:t>
            </a:r>
            <a:r>
              <a:rPr lang="en-US" dirty="0">
                <a:latin typeface="Times New Roman"/>
                <a:ea typeface="Times New Roman"/>
                <a:cs typeface="Times New Roman"/>
                <a:sym typeface="Times New Roman"/>
              </a:rPr>
              <a:t>records between December </a:t>
            </a:r>
            <a:r>
              <a:rPr lang="en-US" dirty="0" smtClean="0">
                <a:latin typeface="Times New Roman"/>
                <a:ea typeface="Times New Roman"/>
                <a:cs typeface="Times New Roman"/>
                <a:sym typeface="Times New Roman"/>
              </a:rPr>
              <a:t>2010 -  </a:t>
            </a:r>
            <a:r>
              <a:rPr lang="en-US" dirty="0">
                <a:latin typeface="Times New Roman"/>
                <a:ea typeface="Times New Roman"/>
                <a:cs typeface="Times New Roman"/>
                <a:sym typeface="Times New Roman"/>
              </a:rPr>
              <a:t>December </a:t>
            </a:r>
            <a:r>
              <a:rPr lang="en-US" dirty="0" smtClean="0">
                <a:latin typeface="Times New Roman"/>
                <a:ea typeface="Times New Roman"/>
                <a:cs typeface="Times New Roman"/>
                <a:sym typeface="Times New Roman"/>
              </a:rPr>
              <a:t>2011</a:t>
            </a:r>
          </a:p>
          <a:p>
            <a:pPr marL="1333500" lvl="2" algn="just">
              <a:spcBef>
                <a:spcPts val="0"/>
              </a:spcBef>
              <a:buSzPts val="2400"/>
            </a:pPr>
            <a:r>
              <a:rPr lang="en-US" dirty="0" smtClean="0">
                <a:latin typeface="Times New Roman"/>
                <a:ea typeface="Times New Roman"/>
                <a:cs typeface="Times New Roman"/>
                <a:sym typeface="Times New Roman"/>
              </a:rPr>
              <a:t>4372 </a:t>
            </a:r>
            <a:r>
              <a:rPr lang="en-US" dirty="0">
                <a:latin typeface="Times New Roman"/>
                <a:ea typeface="Times New Roman"/>
                <a:cs typeface="Times New Roman"/>
                <a:sym typeface="Times New Roman"/>
              </a:rPr>
              <a:t>Unique </a:t>
            </a:r>
            <a:r>
              <a:rPr lang="en-US" dirty="0" smtClean="0">
                <a:latin typeface="Times New Roman"/>
                <a:ea typeface="Times New Roman"/>
                <a:cs typeface="Times New Roman"/>
                <a:sym typeface="Times New Roman"/>
              </a:rPr>
              <a:t>Customers </a:t>
            </a:r>
          </a:p>
          <a:p>
            <a:pPr marL="1333500" lvl="2" algn="just">
              <a:spcBef>
                <a:spcPts val="0"/>
              </a:spcBef>
              <a:buSzPts val="2400"/>
            </a:pPr>
            <a:r>
              <a:rPr lang="en-US" dirty="0" smtClean="0">
                <a:latin typeface="Times New Roman"/>
                <a:ea typeface="Times New Roman"/>
                <a:cs typeface="Times New Roman"/>
                <a:sym typeface="Times New Roman"/>
              </a:rPr>
              <a:t>540k </a:t>
            </a:r>
            <a:r>
              <a:rPr lang="en-US" dirty="0">
                <a:latin typeface="Times New Roman"/>
                <a:ea typeface="Times New Roman"/>
                <a:cs typeface="Times New Roman"/>
                <a:sym typeface="Times New Roman"/>
              </a:rPr>
              <a:t>transactions.</a:t>
            </a:r>
            <a:endParaRPr b="1" cap="small" dirty="0">
              <a:latin typeface="Times New Roman"/>
              <a:ea typeface="Times New Roman"/>
              <a:cs typeface="Times New Roman"/>
              <a:sym typeface="Times New Roman"/>
            </a:endParaRPr>
          </a:p>
        </p:txBody>
      </p:sp>
      <p:sp>
        <p:nvSpPr>
          <p:cNvPr id="244" name="Google Shape;244;p9"/>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9"/>
          <p:cNvSpPr txBox="1">
            <a:spLocks noGrp="1"/>
          </p:cNvSpPr>
          <p:nvPr>
            <p:ph type="dt" idx="10"/>
          </p:nvPr>
        </p:nvSpPr>
        <p:spPr>
          <a:xfrm>
            <a:off x="457200" y="6393787"/>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246" name="Google Shape;24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47" name="Google Shape;2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a:t>
            </a:r>
            <a:endParaRPr/>
          </a:p>
        </p:txBody>
      </p:sp>
      <p:sp>
        <p:nvSpPr>
          <p:cNvPr id="254" name="Google Shape;254;p30"/>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256" name="Google Shape;25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57" name="Google Shape;25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graphicFrame>
        <p:nvGraphicFramePr>
          <p:cNvPr id="2" name="Table 1"/>
          <p:cNvGraphicFramePr>
            <a:graphicFrameLocks noGrp="1"/>
          </p:cNvGraphicFramePr>
          <p:nvPr>
            <p:extLst>
              <p:ext uri="{D42A27DB-BD31-4B8C-83A1-F6EECF244321}">
                <p14:modId xmlns:p14="http://schemas.microsoft.com/office/powerpoint/2010/main" val="2431940956"/>
              </p:ext>
            </p:extLst>
          </p:nvPr>
        </p:nvGraphicFramePr>
        <p:xfrm>
          <a:off x="653956" y="1643273"/>
          <a:ext cx="7848598" cy="4480560"/>
        </p:xfrm>
        <a:graphic>
          <a:graphicData uri="http://schemas.openxmlformats.org/drawingml/2006/table">
            <a:tbl>
              <a:tblPr firstRow="1" firstCol="1" bandRow="1">
                <a:tableStyleId>{8378F392-2846-4F10-A6A9-CCFB30D76266}</a:tableStyleId>
              </a:tblPr>
              <a:tblGrid>
                <a:gridCol w="923320"/>
                <a:gridCol w="970627"/>
                <a:gridCol w="1026690"/>
                <a:gridCol w="881711"/>
                <a:gridCol w="633912"/>
                <a:gridCol w="903662"/>
                <a:gridCol w="822738"/>
                <a:gridCol w="1078999"/>
                <a:gridCol w="606939"/>
              </a:tblGrid>
              <a:tr h="388444">
                <a:tc>
                  <a:txBody>
                    <a:bodyPr/>
                    <a:lstStyle/>
                    <a:p>
                      <a:pPr marL="6350" indent="-6350" algn="l">
                        <a:lnSpc>
                          <a:spcPct val="105000"/>
                        </a:lnSpc>
                        <a:spcAft>
                          <a:spcPts val="0"/>
                        </a:spcAft>
                      </a:pPr>
                      <a:r>
                        <a:rPr lang="en-IN" sz="1400" b="1" dirty="0" err="1">
                          <a:effectLst/>
                          <a:latin typeface="Times New Roman" panose="02020603050405020304" pitchFamily="18" charset="0"/>
                          <a:cs typeface="Times New Roman" panose="02020603050405020304" pitchFamily="18" charset="0"/>
                        </a:rPr>
                        <a:t>InvoiceNo</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err="1">
                          <a:effectLst/>
                          <a:latin typeface="Times New Roman" panose="02020603050405020304" pitchFamily="18" charset="0"/>
                          <a:cs typeface="Times New Roman" panose="02020603050405020304" pitchFamily="18" charset="0"/>
                        </a:rPr>
                        <a:t>StockCode</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a:effectLst/>
                          <a:latin typeface="Times New Roman" panose="02020603050405020304" pitchFamily="18" charset="0"/>
                          <a:cs typeface="Times New Roman" panose="02020603050405020304" pitchFamily="18" charset="0"/>
                        </a:rPr>
                        <a:t>Description</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a:effectLst/>
                          <a:latin typeface="Times New Roman" panose="02020603050405020304" pitchFamily="18" charset="0"/>
                          <a:cs typeface="Times New Roman" panose="02020603050405020304" pitchFamily="18" charset="0"/>
                        </a:rPr>
                        <a:t>Quantity</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err="1">
                          <a:effectLst/>
                          <a:latin typeface="Times New Roman" panose="02020603050405020304" pitchFamily="18" charset="0"/>
                          <a:cs typeface="Times New Roman" panose="02020603050405020304" pitchFamily="18" charset="0"/>
                        </a:rPr>
                        <a:t>InvoiceDate</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err="1">
                          <a:effectLst/>
                          <a:latin typeface="Times New Roman" panose="02020603050405020304" pitchFamily="18" charset="0"/>
                          <a:cs typeface="Times New Roman" panose="02020603050405020304" pitchFamily="18" charset="0"/>
                        </a:rPr>
                        <a:t>UnitPrice</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err="1">
                          <a:effectLst/>
                          <a:latin typeface="Times New Roman" panose="02020603050405020304" pitchFamily="18" charset="0"/>
                          <a:cs typeface="Times New Roman" panose="02020603050405020304" pitchFamily="18" charset="0"/>
                        </a:rPr>
                        <a:t>CustomerID</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a:effectLst/>
                          <a:latin typeface="Times New Roman" panose="02020603050405020304" pitchFamily="18" charset="0"/>
                          <a:cs typeface="Times New Roman" panose="02020603050405020304" pitchFamily="18" charset="0"/>
                        </a:rPr>
                        <a:t>Country</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b="1" dirty="0">
                          <a:effectLst/>
                          <a:latin typeface="Times New Roman" panose="02020603050405020304" pitchFamily="18" charset="0"/>
                          <a:cs typeface="Times New Roman" panose="02020603050405020304" pitchFamily="18" charset="0"/>
                        </a:rPr>
                        <a:t>Sales</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r>
              <a:tr h="990301">
                <a:tc>
                  <a:txBody>
                    <a:bodyPr/>
                    <a:lstStyle/>
                    <a:p>
                      <a:pPr marL="6350" indent="-6350" algn="r">
                        <a:lnSpc>
                          <a:spcPct val="105000"/>
                        </a:lnSpc>
                        <a:spcAft>
                          <a:spcPts val="0"/>
                        </a:spcAft>
                      </a:pPr>
                      <a:r>
                        <a:rPr lang="en-IN" sz="1400" dirty="0">
                          <a:effectLst/>
                          <a:latin typeface="Times New Roman" panose="02020603050405020304" pitchFamily="18" charset="0"/>
                          <a:cs typeface="Times New Roman" panose="02020603050405020304" pitchFamily="18" charset="0"/>
                        </a:rPr>
                        <a:t>536365</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85123A</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WHITE HANGING HEART T-LIGHT HOLDER</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01-12-2010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2.55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17850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United Kingdom</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15.3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r>
              <a:tr h="589063">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536365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dirty="0">
                          <a:effectLst/>
                          <a:latin typeface="Times New Roman" panose="02020603050405020304" pitchFamily="18" charset="0"/>
                          <a:cs typeface="Times New Roman" panose="02020603050405020304" pitchFamily="18" charset="0"/>
                        </a:rPr>
                        <a:t>71053</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dirty="0">
                          <a:effectLst/>
                          <a:latin typeface="Times New Roman" panose="02020603050405020304" pitchFamily="18" charset="0"/>
                          <a:cs typeface="Times New Roman" panose="02020603050405020304" pitchFamily="18" charset="0"/>
                        </a:rPr>
                        <a:t>WHITE METAL LANTERN</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01-12-2010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3.39</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17850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United Kingdom</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20.34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r>
              <a:tr h="990301">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536365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84406B</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CREAM CUPID HEARTS COAT HANGER</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8</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dirty="0">
                          <a:effectLst/>
                          <a:latin typeface="Times New Roman" panose="02020603050405020304" pitchFamily="18" charset="0"/>
                          <a:cs typeface="Times New Roman" panose="02020603050405020304" pitchFamily="18" charset="0"/>
                        </a:rPr>
                        <a:t>01-12-2010</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2.75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17850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United Kingdom</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22</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r>
              <a:tr h="901968">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536365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84029G</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KNITTED UNION FLAG HOT WATER BOTTLE</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01-12-2010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3.39</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a:effectLst/>
                          <a:latin typeface="Times New Roman" panose="02020603050405020304" pitchFamily="18" charset="0"/>
                          <a:cs typeface="Times New Roman" panose="02020603050405020304" pitchFamily="18" charset="0"/>
                        </a:rPr>
                        <a:t>17850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l">
                        <a:lnSpc>
                          <a:spcPct val="105000"/>
                        </a:lnSpc>
                        <a:spcAft>
                          <a:spcPts val="0"/>
                        </a:spcAft>
                      </a:pPr>
                      <a:r>
                        <a:rPr lang="en-IN" sz="1400">
                          <a:effectLst/>
                          <a:latin typeface="Times New Roman" panose="02020603050405020304" pitchFamily="18" charset="0"/>
                          <a:cs typeface="Times New Roman" panose="02020603050405020304" pitchFamily="18" charset="0"/>
                        </a:rPr>
                        <a:t>United Kingdom</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c>
                  <a:txBody>
                    <a:bodyPr/>
                    <a:lstStyle/>
                    <a:p>
                      <a:pPr marL="6350" indent="-6350" algn="r">
                        <a:lnSpc>
                          <a:spcPct val="105000"/>
                        </a:lnSpc>
                        <a:spcAft>
                          <a:spcPts val="0"/>
                        </a:spcAft>
                      </a:pPr>
                      <a:r>
                        <a:rPr lang="en-IN" sz="1400" dirty="0">
                          <a:effectLst/>
                          <a:latin typeface="Times New Roman" panose="02020603050405020304" pitchFamily="18" charset="0"/>
                          <a:cs typeface="Times New Roman" panose="02020603050405020304" pitchFamily="18" charset="0"/>
                        </a:rPr>
                        <a:t>20.34</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71" marR="62571" marT="0" marB="0" anchor="b"/>
                </a:tc>
              </a:tr>
            </a:tbl>
          </a:graphicData>
        </a:graphic>
      </p:graphicFrame>
      <p:sp>
        <p:nvSpPr>
          <p:cNvPr id="3" name="Rectangle 2"/>
          <p:cNvSpPr/>
          <p:nvPr/>
        </p:nvSpPr>
        <p:spPr>
          <a:xfrm>
            <a:off x="3373595" y="6015692"/>
            <a:ext cx="2396810" cy="523220"/>
          </a:xfrm>
          <a:prstGeom prst="rect">
            <a:avLst/>
          </a:prstGeom>
        </p:spPr>
        <p:txBody>
          <a:bodyPr wrap="none">
            <a:spAutoFit/>
          </a:bodyPr>
          <a:lstStyle/>
          <a:p>
            <a:pPr marL="6350" indent="-6350" algn="ctr">
              <a:lnSpc>
                <a:spcPct val="200000"/>
              </a:lnSpc>
              <a:spcAft>
                <a:spcPts val="800"/>
              </a:spcAft>
            </a:pPr>
            <a:r>
              <a:rPr lang="en-US" b="1" dirty="0">
                <a:latin typeface="Times New Roman" panose="02020603050405020304" pitchFamily="18" charset="0"/>
                <a:ea typeface="Times New Roman" panose="02020603050405020304" pitchFamily="18" charset="0"/>
              </a:rPr>
              <a:t>Table 1. </a:t>
            </a:r>
            <a:r>
              <a:rPr lang="en-US" dirty="0">
                <a:latin typeface="Times New Roman" panose="02020603050405020304" pitchFamily="18" charset="0"/>
                <a:ea typeface="Times New Roman" panose="02020603050405020304" pitchFamily="18" charset="0"/>
              </a:rPr>
              <a:t>Online Retail Dataset</a:t>
            </a:r>
            <a:endParaRPr lang="en-IN" sz="1600" dirty="0">
              <a:solidFill>
                <a:srgbClr val="202124"/>
              </a:solidFill>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Data Cleaning</a:t>
            </a:r>
            <a:endParaRPr/>
          </a:p>
        </p:txBody>
      </p:sp>
      <p:sp>
        <p:nvSpPr>
          <p:cNvPr id="267" name="Google Shape;26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a:p>
        </p:txBody>
      </p:sp>
      <p:sp>
        <p:nvSpPr>
          <p:cNvPr id="268" name="Google Shape;268;p10"/>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9" name="Google Shape;2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270" name="Google Shape;2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71" name="Google Shape;27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graphicFrame>
        <p:nvGraphicFramePr>
          <p:cNvPr id="272" name="Google Shape;272;p10"/>
          <p:cNvGraphicFramePr/>
          <p:nvPr/>
        </p:nvGraphicFramePr>
        <p:xfrm>
          <a:off x="533400" y="1667360"/>
          <a:ext cx="8077200" cy="4240315"/>
        </p:xfrm>
        <a:graphic>
          <a:graphicData uri="http://schemas.openxmlformats.org/drawingml/2006/table">
            <a:tbl>
              <a:tblPr firstRow="1" firstCol="1" bandRow="1">
                <a:noFill/>
                <a:tableStyleId>{425DD9EA-AC8B-4B7C-98A2-11C91FB38709}</a:tableStyleId>
              </a:tblPr>
              <a:tblGrid>
                <a:gridCol w="559725"/>
                <a:gridCol w="3250275"/>
                <a:gridCol w="2391875"/>
                <a:gridCol w="1875325"/>
              </a:tblGrid>
              <a:tr h="94847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Sl. No.</a:t>
                      </a:r>
                      <a:endParaRPr sz="18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Technique</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Dataset</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Description</a:t>
                      </a:r>
                      <a:endParaRPr sz="1800" u="none" strike="noStrike" cap="none">
                        <a:latin typeface="Times New Roman"/>
                        <a:ea typeface="Times New Roman"/>
                        <a:cs typeface="Times New Roman"/>
                        <a:sym typeface="Times New Roman"/>
                      </a:endParaRPr>
                    </a:p>
                  </a:txBody>
                  <a:tcPr marL="68575" marR="68575" marT="0" marB="0"/>
                </a:tc>
              </a:tr>
              <a:tr h="44867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Data Cleaning</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Online Retail</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Ignore the tuples, Fill the Missing values</a:t>
                      </a:r>
                      <a:endParaRPr sz="1800" u="none" strike="noStrike" cap="none">
                        <a:latin typeface="Times New Roman"/>
                        <a:ea typeface="Times New Roman"/>
                        <a:cs typeface="Times New Roman"/>
                        <a:sym typeface="Times New Roman"/>
                      </a:endParaRPr>
                    </a:p>
                  </a:txBody>
                  <a:tcPr marL="68575" marR="68575" marT="0" marB="0"/>
                </a:tc>
              </a:tr>
              <a:tr h="44867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Data Normalization</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Online Retail</a:t>
                      </a:r>
                      <a:endParaRPr sz="18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Remove –ve Values, MinMax Scale</a:t>
                      </a:r>
                      <a:endParaRPr sz="1800" u="none" strike="noStrike" cap="none">
                        <a:latin typeface="Times New Roman"/>
                        <a:ea typeface="Times New Roman"/>
                        <a:cs typeface="Times New Roman"/>
                        <a:sym typeface="Times New Roman"/>
                      </a:endParaRPr>
                    </a:p>
                  </a:txBody>
                  <a:tcPr marL="68575" marR="68575" marT="0" marB="0"/>
                </a:tc>
              </a:tr>
              <a:tr h="448675">
                <a:tc>
                  <a:txBody>
                    <a:bodyPr/>
                    <a:lstStyle/>
                    <a:p>
                      <a:pPr marL="0" marR="0" lvl="0" indent="0" algn="ctr" rtl="0">
                        <a:lnSpc>
                          <a:spcPct val="15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3.</a:t>
                      </a:r>
                      <a:endParaRPr sz="18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Clustering</a:t>
                      </a:r>
                      <a:endParaRPr sz="1800" b="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Online Retail</a:t>
                      </a:r>
                      <a:endParaRPr sz="18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Noisy Data</a:t>
                      </a:r>
                      <a:endParaRPr sz="1800" u="none" strike="noStrike" cap="none" dirty="0">
                        <a:latin typeface="Times New Roman"/>
                        <a:ea typeface="Times New Roman"/>
                        <a:cs typeface="Times New Roman"/>
                        <a:sym typeface="Times New Roman"/>
                      </a:endParaRPr>
                    </a:p>
                  </a:txBody>
                  <a:tcPr marL="68575" marR="68575" marT="0" marB="0"/>
                </a:tc>
              </a:tr>
            </a:tbl>
          </a:graphicData>
        </a:graphic>
      </p:graphicFrame>
      <p:sp>
        <p:nvSpPr>
          <p:cNvPr id="2" name="Rectangle 1"/>
          <p:cNvSpPr/>
          <p:nvPr/>
        </p:nvSpPr>
        <p:spPr>
          <a:xfrm>
            <a:off x="3016125" y="5864553"/>
            <a:ext cx="3111749" cy="523220"/>
          </a:xfrm>
          <a:prstGeom prst="rect">
            <a:avLst/>
          </a:prstGeom>
        </p:spPr>
        <p:txBody>
          <a:bodyPr wrap="none">
            <a:spAutoFit/>
          </a:bodyPr>
          <a:lstStyle/>
          <a:p>
            <a:pPr marL="6350" indent="444500" algn="ctr">
              <a:lnSpc>
                <a:spcPct val="200000"/>
              </a:lnSpc>
              <a:spcAft>
                <a:spcPts val="800"/>
              </a:spcAft>
            </a:pPr>
            <a:r>
              <a:rPr lang="en-US" b="1" dirty="0">
                <a:latin typeface="Times New Roman" panose="02020603050405020304" pitchFamily="18" charset="0"/>
                <a:ea typeface="Times New Roman" panose="02020603050405020304" pitchFamily="18" charset="0"/>
              </a:rPr>
              <a:t>Table 2. </a:t>
            </a:r>
            <a:r>
              <a:rPr lang="en-US" dirty="0">
                <a:latin typeface="Times New Roman" panose="02020603050405020304" pitchFamily="18" charset="0"/>
                <a:ea typeface="Times New Roman" panose="02020603050405020304" pitchFamily="18" charset="0"/>
              </a:rPr>
              <a:t>Data cleaning techniques</a:t>
            </a:r>
            <a:endParaRPr lang="en-IN" sz="1600" dirty="0">
              <a:solidFill>
                <a:srgbClr val="202124"/>
              </a:solidFill>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457200" y="28828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Data Visualization</a:t>
            </a:r>
            <a:endParaRPr/>
          </a:p>
        </p:txBody>
      </p:sp>
      <p:sp>
        <p:nvSpPr>
          <p:cNvPr id="279" name="Google Shape;279;p31"/>
          <p:cNvSpPr txBox="1">
            <a:spLocks noGrp="1"/>
          </p:cNvSpPr>
          <p:nvPr>
            <p:ph type="body" idx="1"/>
          </p:nvPr>
        </p:nvSpPr>
        <p:spPr>
          <a:xfrm>
            <a:off x="0" y="1417638"/>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dirty="0" err="1">
                <a:latin typeface="Times New Roman"/>
                <a:ea typeface="Times New Roman"/>
                <a:cs typeface="Times New Roman"/>
                <a:sym typeface="Times New Roman"/>
              </a:rPr>
              <a:t>Stockcode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Vs</a:t>
            </a:r>
            <a:r>
              <a:rPr lang="en-US" dirty="0">
                <a:latin typeface="Times New Roman"/>
                <a:ea typeface="Times New Roman"/>
                <a:cs typeface="Times New Roman"/>
                <a:sym typeface="Times New Roman"/>
              </a:rPr>
              <a:t> Sales</a:t>
            </a:r>
            <a:endParaRPr dirty="0"/>
          </a:p>
        </p:txBody>
      </p:sp>
      <p:sp>
        <p:nvSpPr>
          <p:cNvPr id="280" name="Google Shape;280;p31"/>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31"/>
          <p:cNvSpPr txBox="1">
            <a:spLocks noGrp="1"/>
          </p:cNvSpPr>
          <p:nvPr>
            <p:ph type="dt" idx="10"/>
          </p:nvPr>
        </p:nvSpPr>
        <p:spPr>
          <a:xfrm>
            <a:off x="457200" y="6339195"/>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282" name="Google Shape;28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83" name="Google Shape;28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pic>
        <p:nvPicPr>
          <p:cNvPr id="284" name="Google Shape;284;p31"/>
          <p:cNvPicPr preferRelativeResize="0"/>
          <p:nvPr/>
        </p:nvPicPr>
        <p:blipFill rotWithShape="1">
          <a:blip r:embed="rId3">
            <a:alphaModFix/>
          </a:blip>
          <a:srcRect/>
          <a:stretch/>
        </p:blipFill>
        <p:spPr>
          <a:xfrm>
            <a:off x="661917" y="2029619"/>
            <a:ext cx="8345606" cy="3714750"/>
          </a:xfrm>
          <a:prstGeom prst="rect">
            <a:avLst/>
          </a:prstGeom>
          <a:noFill/>
          <a:ln>
            <a:noFill/>
          </a:ln>
        </p:spPr>
      </p:pic>
      <p:sp>
        <p:nvSpPr>
          <p:cNvPr id="285" name="Google Shape;285;p31"/>
          <p:cNvSpPr/>
          <p:nvPr/>
        </p:nvSpPr>
        <p:spPr>
          <a:xfrm>
            <a:off x="3350525" y="5880449"/>
            <a:ext cx="3202675" cy="523180"/>
          </a:xfrm>
          <a:prstGeom prst="rect">
            <a:avLst/>
          </a:prstGeom>
          <a:noFill/>
          <a:ln>
            <a:noFill/>
          </a:ln>
        </p:spPr>
        <p:txBody>
          <a:bodyPr spcFirstLastPara="1" wrap="square" lIns="91425" tIns="45700" rIns="91425" bIns="45700" anchor="t" anchorCtr="0">
            <a:spAutoFit/>
          </a:bodyPr>
          <a:lstStyle/>
          <a:p>
            <a:pPr lvl="0"/>
            <a:r>
              <a:rPr lang="en-US" b="1"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2. </a:t>
            </a:r>
            <a:r>
              <a:rPr lang="en-US" dirty="0" err="1">
                <a:solidFill>
                  <a:schemeClr val="dk1"/>
                </a:solidFill>
                <a:latin typeface="Times New Roman"/>
                <a:ea typeface="Times New Roman"/>
                <a:cs typeface="Times New Roman"/>
                <a:sym typeface="Times New Roman"/>
              </a:rPr>
              <a:t>Stockcode</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Vs</a:t>
            </a:r>
            <a:r>
              <a:rPr lang="en-US" dirty="0">
                <a:solidFill>
                  <a:schemeClr val="dk1"/>
                </a:solidFill>
                <a:latin typeface="Times New Roman"/>
                <a:ea typeface="Times New Roman"/>
                <a:cs typeface="Times New Roman"/>
                <a:sym typeface="Times New Roman"/>
              </a:rPr>
              <a:t> Sales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Data Visualization</a:t>
            </a:r>
            <a:endParaRPr/>
          </a:p>
        </p:txBody>
      </p:sp>
      <p:sp>
        <p:nvSpPr>
          <p:cNvPr id="292" name="Google Shape;292;p32"/>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294" name="Google Shape;29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95" name="Google Shape;295;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296" name="Google Shape;296;p32"/>
          <p:cNvSpPr/>
          <p:nvPr/>
        </p:nvSpPr>
        <p:spPr>
          <a:xfrm>
            <a:off x="717905" y="1519451"/>
            <a:ext cx="3886000"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err="1">
                <a:solidFill>
                  <a:schemeClr val="dk1"/>
                </a:solidFill>
                <a:latin typeface="Times New Roman"/>
                <a:ea typeface="Times New Roman"/>
                <a:cs typeface="Times New Roman"/>
                <a:sym typeface="Times New Roman"/>
              </a:rPr>
              <a:t>InvoiceDate</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Vs</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CustomeID</a:t>
            </a:r>
            <a:endParaRPr sz="2600" b="0" i="0" u="none" strike="noStrike" cap="none" dirty="0">
              <a:solidFill>
                <a:schemeClr val="dk1"/>
              </a:solidFill>
              <a:latin typeface="Times New Roman"/>
              <a:ea typeface="Times New Roman"/>
              <a:cs typeface="Times New Roman"/>
              <a:sym typeface="Times New Roman"/>
            </a:endParaRPr>
          </a:p>
        </p:txBody>
      </p:sp>
      <p:pic>
        <p:nvPicPr>
          <p:cNvPr id="297" name="Google Shape;297;p32"/>
          <p:cNvPicPr preferRelativeResize="0"/>
          <p:nvPr/>
        </p:nvPicPr>
        <p:blipFill rotWithShape="1">
          <a:blip r:embed="rId3">
            <a:alphaModFix/>
          </a:blip>
          <a:srcRect/>
          <a:stretch/>
        </p:blipFill>
        <p:spPr>
          <a:xfrm>
            <a:off x="717905" y="2312460"/>
            <a:ext cx="8207732" cy="3591600"/>
          </a:xfrm>
          <a:prstGeom prst="rect">
            <a:avLst/>
          </a:prstGeom>
          <a:noFill/>
          <a:ln>
            <a:noFill/>
          </a:ln>
        </p:spPr>
      </p:pic>
      <p:sp>
        <p:nvSpPr>
          <p:cNvPr id="298" name="Google Shape;298;p32"/>
          <p:cNvSpPr/>
          <p:nvPr/>
        </p:nvSpPr>
        <p:spPr>
          <a:xfrm>
            <a:off x="3439237" y="5976316"/>
            <a:ext cx="3548418" cy="523180"/>
          </a:xfrm>
          <a:prstGeom prst="rect">
            <a:avLst/>
          </a:prstGeom>
          <a:noFill/>
          <a:ln>
            <a:noFill/>
          </a:ln>
        </p:spPr>
        <p:txBody>
          <a:bodyPr spcFirstLastPara="1" wrap="square" lIns="91425" tIns="45700" rIns="91425" bIns="45700" anchor="t" anchorCtr="0">
            <a:spAutoFit/>
          </a:bodyPr>
          <a:lstStyle/>
          <a:p>
            <a:pPr lvl="0"/>
            <a:r>
              <a:rPr lang="en-US" b="1"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3.</a:t>
            </a:r>
            <a:r>
              <a:rPr lang="en-US" dirty="0" smtClean="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InvoiceDate</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Vs</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CustomeID</a:t>
            </a:r>
            <a:endParaRPr lang="en-US"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Experiments and Results - I</a:t>
            </a:r>
            <a:endParaRPr/>
          </a:p>
        </p:txBody>
      </p:sp>
      <p:sp>
        <p:nvSpPr>
          <p:cNvPr id="330" name="Google Shape;330;p34"/>
          <p:cNvSpPr txBox="1">
            <a:spLocks noGrp="1"/>
          </p:cNvSpPr>
          <p:nvPr>
            <p:ph type="body" idx="1"/>
          </p:nvPr>
        </p:nvSpPr>
        <p:spPr>
          <a:xfrm>
            <a:off x="838200" y="1981200"/>
            <a:ext cx="7848600" cy="42213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dirty="0">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dirty="0"/>
          </a:p>
        </p:txBody>
      </p:sp>
      <p:sp>
        <p:nvSpPr>
          <p:cNvPr id="331" name="Google Shape;331;p34"/>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33" name="Google Shape;33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334" name="Google Shape;33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335" name="Google Shape;335;p34"/>
          <p:cNvSpPr/>
          <p:nvPr/>
        </p:nvSpPr>
        <p:spPr>
          <a:xfrm>
            <a:off x="696035" y="1524000"/>
            <a:ext cx="8447965" cy="44011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None/>
            </a:pPr>
            <a:r>
              <a:rPr lang="en-US" sz="2600" b="1" i="0" u="none" strike="noStrike" cap="none" dirty="0">
                <a:solidFill>
                  <a:srgbClr val="000000"/>
                </a:solidFill>
                <a:latin typeface="Times New Roman"/>
                <a:ea typeface="Times New Roman"/>
                <a:cs typeface="Times New Roman"/>
                <a:sym typeface="Times New Roman"/>
              </a:rPr>
              <a:t>RFM </a:t>
            </a:r>
            <a:r>
              <a:rPr lang="en-US" sz="2600" b="1" i="0" u="none" strike="noStrike" cap="none" dirty="0" smtClean="0">
                <a:solidFill>
                  <a:srgbClr val="000000"/>
                </a:solidFill>
                <a:latin typeface="Times New Roman"/>
                <a:ea typeface="Times New Roman"/>
                <a:cs typeface="Times New Roman"/>
                <a:sym typeface="Times New Roman"/>
              </a:rPr>
              <a:t>Calculation</a:t>
            </a:r>
          </a:p>
          <a:p>
            <a:pPr marL="342900" marR="0" lvl="0" indent="-342900" algn="just" rtl="0">
              <a:lnSpc>
                <a:spcPct val="100000"/>
              </a:lnSpc>
              <a:spcBef>
                <a:spcPts val="0"/>
              </a:spcBef>
              <a:spcAft>
                <a:spcPts val="0"/>
              </a:spcAft>
              <a:buNone/>
            </a:pPr>
            <a:endParaRPr dirty="0"/>
          </a:p>
          <a:p>
            <a:pPr marL="342900" marR="0" lvl="0" indent="-342900" algn="just" rtl="0">
              <a:lnSpc>
                <a:spcPct val="100000"/>
              </a:lnSpc>
              <a:spcBef>
                <a:spcPts val="0"/>
              </a:spcBef>
              <a:spcAft>
                <a:spcPts val="0"/>
              </a:spcAft>
              <a:buNone/>
            </a:pPr>
            <a:r>
              <a:rPr lang="en-US" sz="2600" b="1" i="0" u="none" strike="noStrike" cap="none" dirty="0" smtClean="0">
                <a:solidFill>
                  <a:srgbClr val="000000"/>
                </a:solidFill>
                <a:latin typeface="Times New Roman"/>
                <a:ea typeface="Times New Roman"/>
                <a:cs typeface="Times New Roman"/>
                <a:sym typeface="Times New Roman"/>
              </a:rPr>
              <a:t>Recency</a:t>
            </a:r>
            <a:r>
              <a:rPr lang="en-US" sz="2600" b="0" i="0" u="none" strike="noStrike" cap="none" dirty="0" smtClean="0">
                <a:solidFill>
                  <a:srgbClr val="000000"/>
                </a:solidFill>
                <a:latin typeface="Times New Roman"/>
                <a:ea typeface="Times New Roman"/>
                <a:cs typeface="Times New Roman"/>
                <a:sym typeface="Times New Roman"/>
              </a:rPr>
              <a:t> </a:t>
            </a:r>
            <a:r>
              <a:rPr lang="en-US" sz="2600" b="0" i="0" u="none" strike="noStrike" cap="none" dirty="0">
                <a:solidFill>
                  <a:srgbClr val="000000"/>
                </a:solidFill>
                <a:latin typeface="Times New Roman"/>
                <a:ea typeface="Times New Roman"/>
                <a:cs typeface="Times New Roman"/>
                <a:sym typeface="Times New Roman"/>
              </a:rPr>
              <a:t>= The interval between the last action and </a:t>
            </a:r>
            <a:r>
              <a:rPr lang="en-US" sz="2600" b="0" i="0" u="none" strike="noStrike" cap="none" dirty="0" smtClean="0">
                <a:solidFill>
                  <a:srgbClr val="000000"/>
                </a:solidFill>
                <a:latin typeface="Times New Roman"/>
                <a:ea typeface="Times New Roman"/>
                <a:cs typeface="Times New Roman"/>
                <a:sym typeface="Times New Roman"/>
              </a:rPr>
              <a:t>today</a:t>
            </a:r>
          </a:p>
          <a:p>
            <a:pPr marL="342900" marR="0" lvl="0" indent="-342900" algn="just" rtl="0">
              <a:lnSpc>
                <a:spcPct val="100000"/>
              </a:lnSpc>
              <a:spcBef>
                <a:spcPts val="0"/>
              </a:spcBef>
              <a:spcAft>
                <a:spcPts val="0"/>
              </a:spcAft>
              <a:buNone/>
            </a:pPr>
            <a:endParaRPr lang="en-US" sz="2600" dirty="0">
              <a:latin typeface="Times New Roman"/>
              <a:ea typeface="Times New Roman"/>
              <a:cs typeface="Times New Roman"/>
              <a:sym typeface="Times New Roman"/>
            </a:endParaRPr>
          </a:p>
          <a:p>
            <a:pPr marL="342900" indent="-342900" algn="just"/>
            <a:r>
              <a:rPr lang="en-US" sz="2600" b="1" dirty="0">
                <a:latin typeface="Times New Roman"/>
                <a:ea typeface="Times New Roman"/>
                <a:cs typeface="Times New Roman"/>
                <a:sym typeface="Times New Roman"/>
              </a:rPr>
              <a:t>Frequency</a:t>
            </a:r>
            <a:r>
              <a:rPr lang="en-US" sz="2600" dirty="0">
                <a:latin typeface="Times New Roman"/>
                <a:ea typeface="Times New Roman"/>
                <a:cs typeface="Times New Roman"/>
                <a:sym typeface="Times New Roman"/>
              </a:rPr>
              <a:t> = The number of actions between the user’s 		</a:t>
            </a:r>
            <a:r>
              <a:rPr lang="en-US" sz="2600" dirty="0" smtClean="0">
                <a:latin typeface="Times New Roman"/>
                <a:ea typeface="Times New Roman"/>
                <a:cs typeface="Times New Roman"/>
                <a:sym typeface="Times New Roman"/>
              </a:rPr>
              <a:t>	signup </a:t>
            </a:r>
            <a:r>
              <a:rPr lang="en-US" sz="2600" dirty="0">
                <a:latin typeface="Times New Roman"/>
                <a:ea typeface="Times New Roman"/>
                <a:cs typeface="Times New Roman"/>
                <a:sym typeface="Times New Roman"/>
              </a:rPr>
              <a:t>date and </a:t>
            </a:r>
            <a:r>
              <a:rPr lang="en-US" sz="2600" dirty="0" smtClean="0">
                <a:latin typeface="Times New Roman"/>
                <a:ea typeface="Times New Roman"/>
                <a:cs typeface="Times New Roman"/>
                <a:sym typeface="Times New Roman"/>
              </a:rPr>
              <a:t>today</a:t>
            </a:r>
          </a:p>
          <a:p>
            <a:pPr marL="342900" indent="-342900" algn="just"/>
            <a:endParaRPr lang="en-US" sz="2600" dirty="0" smtClean="0">
              <a:latin typeface="Times New Roman"/>
              <a:ea typeface="Times New Roman"/>
              <a:cs typeface="Times New Roman"/>
              <a:sym typeface="Times New Roman"/>
            </a:endParaRPr>
          </a:p>
          <a:p>
            <a:pPr marL="342900" lvl="0" indent="-342900" algn="just"/>
            <a:r>
              <a:rPr lang="en-US" sz="2800" b="1" dirty="0">
                <a:latin typeface="Times New Roman"/>
                <a:ea typeface="Times New Roman"/>
                <a:cs typeface="Times New Roman"/>
                <a:sym typeface="Times New Roman"/>
              </a:rPr>
              <a:t>Monetary value </a:t>
            </a:r>
            <a:r>
              <a:rPr lang="en-US" sz="2800" dirty="0">
                <a:latin typeface="Times New Roman"/>
                <a:ea typeface="Times New Roman"/>
                <a:cs typeface="Times New Roman"/>
                <a:sym typeface="Times New Roman"/>
              </a:rPr>
              <a:t>= The sum of revenue within the user’s </a:t>
            </a:r>
            <a:r>
              <a:rPr lang="en-US" sz="2800" dirty="0" smtClean="0">
                <a:latin typeface="Times New Roman"/>
                <a:ea typeface="Times New Roman"/>
                <a:cs typeface="Times New Roman"/>
                <a:sym typeface="Times New Roman"/>
              </a:rPr>
              <a:t>				lifetime</a:t>
            </a:r>
            <a:endParaRPr lang="en-US" sz="2800" dirty="0">
              <a:latin typeface="Times New Roman"/>
              <a:ea typeface="Times New Roman"/>
              <a:cs typeface="Times New Roman"/>
              <a:sym typeface="Times New Roman"/>
            </a:endParaRPr>
          </a:p>
          <a:p>
            <a:pPr marL="342900" indent="-342900" algn="just"/>
            <a:endParaRPr lang="en-US" sz="2800" dirty="0"/>
          </a:p>
          <a:p>
            <a:pPr marL="342900" marR="0" lvl="0" indent="-342900" algn="just" rtl="0">
              <a:lnSpc>
                <a:spcPct val="100000"/>
              </a:lnSpc>
              <a:spcBef>
                <a:spcPts val="0"/>
              </a:spcBef>
              <a:spcAft>
                <a:spcPts val="0"/>
              </a:spcAft>
              <a:buNone/>
            </a:pPr>
            <a:endParaRPr sz="2600" b="0" i="0" u="none" strike="noStrike" cap="none" dirty="0">
              <a:solidFill>
                <a:srgbClr val="000000"/>
              </a:solidFill>
              <a:latin typeface="Times New Roman"/>
              <a:ea typeface="Times New Roman"/>
              <a:cs typeface="Times New Roman"/>
              <a:sym typeface="Times New Roman"/>
            </a:endParaRPr>
          </a:p>
        </p:txBody>
      </p:sp>
      <p:sp>
        <p:nvSpPr>
          <p:cNvPr id="2" name="Rectangle 2"/>
          <p:cNvSpPr>
            <a:spLocks noChangeArrowheads="1"/>
          </p:cNvSpPr>
          <p:nvPr/>
        </p:nvSpPr>
        <p:spPr bwMode="auto">
          <a:xfrm>
            <a:off x="2975212" y="24165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Contents</a:t>
            </a:r>
            <a:endParaRPr/>
          </a:p>
        </p:txBody>
      </p:sp>
      <p:sp>
        <p:nvSpPr>
          <p:cNvPr id="98" name="Google Shape;98;p2"/>
          <p:cNvSpPr txBox="1">
            <a:spLocks noGrp="1"/>
          </p:cNvSpPr>
          <p:nvPr>
            <p:ph type="body" idx="1"/>
          </p:nvPr>
        </p:nvSpPr>
        <p:spPr>
          <a:xfrm>
            <a:off x="533400" y="1600200"/>
            <a:ext cx="81534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800"/>
              <a:buChar char="•"/>
            </a:pPr>
            <a:r>
              <a:rPr lang="en-US" sz="2600" dirty="0">
                <a:latin typeface="Times New Roman"/>
                <a:ea typeface="Times New Roman"/>
                <a:cs typeface="Times New Roman"/>
                <a:sym typeface="Times New Roman"/>
              </a:rPr>
              <a:t>Objective</a:t>
            </a:r>
            <a:endParaRPr sz="2600" dirty="0"/>
          </a:p>
          <a:p>
            <a:pPr marL="342900" lvl="0" indent="-342900" algn="just" rtl="0">
              <a:lnSpc>
                <a:spcPct val="100000"/>
              </a:lnSpc>
              <a:spcBef>
                <a:spcPts val="560"/>
              </a:spcBef>
              <a:spcAft>
                <a:spcPts val="0"/>
              </a:spcAft>
              <a:buClr>
                <a:schemeClr val="dk1"/>
              </a:buClr>
              <a:buSzPts val="2800"/>
              <a:buChar char="•"/>
            </a:pPr>
            <a:r>
              <a:rPr lang="en-US" sz="2600" dirty="0">
                <a:latin typeface="Times New Roman"/>
                <a:ea typeface="Times New Roman"/>
                <a:cs typeface="Times New Roman"/>
                <a:sym typeface="Times New Roman"/>
              </a:rPr>
              <a:t>Introduction </a:t>
            </a:r>
            <a:endParaRPr sz="2600" dirty="0"/>
          </a:p>
          <a:p>
            <a:pPr marL="342900" lvl="0" indent="-342900" algn="just" rtl="0">
              <a:lnSpc>
                <a:spcPct val="100000"/>
              </a:lnSpc>
              <a:spcBef>
                <a:spcPts val="560"/>
              </a:spcBef>
              <a:spcAft>
                <a:spcPts val="0"/>
              </a:spcAft>
              <a:buClr>
                <a:schemeClr val="dk1"/>
              </a:buClr>
              <a:buSzPts val="2800"/>
              <a:buChar char="•"/>
            </a:pPr>
            <a:r>
              <a:rPr lang="en-US" sz="2600" dirty="0">
                <a:latin typeface="Times New Roman"/>
                <a:ea typeface="Times New Roman"/>
                <a:cs typeface="Times New Roman"/>
                <a:sym typeface="Times New Roman"/>
              </a:rPr>
              <a:t>Literature </a:t>
            </a:r>
            <a:r>
              <a:rPr lang="en-US" sz="2600" dirty="0" smtClean="0">
                <a:latin typeface="Times New Roman"/>
                <a:ea typeface="Times New Roman"/>
                <a:cs typeface="Times New Roman"/>
                <a:sym typeface="Times New Roman"/>
              </a:rPr>
              <a:t>Survey</a:t>
            </a:r>
            <a:endParaRPr dirty="0"/>
          </a:p>
          <a:p>
            <a:pPr marL="342900" lvl="0" indent="-342900" algn="just" rtl="0">
              <a:lnSpc>
                <a:spcPct val="100000"/>
              </a:lnSpc>
              <a:spcBef>
                <a:spcPts val="560"/>
              </a:spcBef>
              <a:spcAft>
                <a:spcPts val="0"/>
              </a:spcAft>
              <a:buSzPts val="2800"/>
              <a:buChar char="•"/>
            </a:pPr>
            <a:r>
              <a:rPr lang="en-US" sz="2600" dirty="0">
                <a:latin typeface="Times New Roman"/>
                <a:ea typeface="Times New Roman"/>
                <a:cs typeface="Times New Roman"/>
                <a:sym typeface="Times New Roman"/>
              </a:rPr>
              <a:t>Proposed Work</a:t>
            </a:r>
            <a:endParaRPr sz="26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Char char="•"/>
            </a:pPr>
            <a:r>
              <a:rPr lang="en-US" sz="2600" dirty="0">
                <a:latin typeface="Times New Roman"/>
                <a:ea typeface="Times New Roman"/>
                <a:cs typeface="Times New Roman"/>
                <a:sym typeface="Times New Roman"/>
              </a:rPr>
              <a:t>Data Cleaning Techniques</a:t>
            </a:r>
            <a:endParaRPr dirty="0"/>
          </a:p>
          <a:p>
            <a:pPr marL="342900" lvl="0" indent="-342900" algn="just" rtl="0">
              <a:lnSpc>
                <a:spcPct val="100000"/>
              </a:lnSpc>
              <a:spcBef>
                <a:spcPts val="560"/>
              </a:spcBef>
              <a:spcAft>
                <a:spcPts val="0"/>
              </a:spcAft>
              <a:buClr>
                <a:schemeClr val="dk1"/>
              </a:buClr>
              <a:buSzPts val="2800"/>
              <a:buChar char="•"/>
            </a:pPr>
            <a:r>
              <a:rPr lang="en-US" sz="2600" dirty="0">
                <a:latin typeface="Times New Roman"/>
                <a:ea typeface="Times New Roman"/>
                <a:cs typeface="Times New Roman"/>
                <a:sym typeface="Times New Roman"/>
              </a:rPr>
              <a:t>Data Visualization</a:t>
            </a:r>
            <a:endParaRPr sz="26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Char char="•"/>
            </a:pPr>
            <a:r>
              <a:rPr lang="en-US" sz="2600" dirty="0">
                <a:latin typeface="Times New Roman"/>
                <a:ea typeface="Times New Roman"/>
                <a:cs typeface="Times New Roman"/>
                <a:sym typeface="Times New Roman"/>
              </a:rPr>
              <a:t>Experiments and Results – I</a:t>
            </a:r>
            <a:endParaRPr dirty="0"/>
          </a:p>
          <a:p>
            <a:pPr marL="342900" lvl="0" indent="-342900" algn="just" rtl="0">
              <a:lnSpc>
                <a:spcPct val="100000"/>
              </a:lnSpc>
              <a:spcBef>
                <a:spcPts val="560"/>
              </a:spcBef>
              <a:spcAft>
                <a:spcPts val="0"/>
              </a:spcAft>
              <a:buSzPts val="2800"/>
              <a:buChar char="•"/>
            </a:pPr>
            <a:r>
              <a:rPr lang="en-US" sz="2600" dirty="0">
                <a:latin typeface="Times New Roman"/>
                <a:ea typeface="Times New Roman"/>
                <a:cs typeface="Times New Roman"/>
                <a:sym typeface="Times New Roman"/>
              </a:rPr>
              <a:t>Experiments and Results – II</a:t>
            </a:r>
            <a:endParaRPr dirty="0"/>
          </a:p>
          <a:p>
            <a:pPr marL="342900" lvl="0" indent="-342900" algn="just" rtl="0">
              <a:lnSpc>
                <a:spcPct val="100000"/>
              </a:lnSpc>
              <a:spcBef>
                <a:spcPts val="560"/>
              </a:spcBef>
              <a:spcAft>
                <a:spcPts val="0"/>
              </a:spcAft>
              <a:buClr>
                <a:schemeClr val="dk1"/>
              </a:buClr>
              <a:buSzPts val="2800"/>
              <a:buNone/>
            </a:pPr>
            <a:endParaRPr sz="2600" dirty="0">
              <a:latin typeface="Times New Roman"/>
              <a:ea typeface="Times New Roman"/>
              <a:cs typeface="Times New Roman"/>
              <a:sym typeface="Times New Roman"/>
            </a:endParaRPr>
          </a:p>
          <a:p>
            <a:pPr marL="342900" lvl="0" indent="-342900" algn="just" rtl="0">
              <a:lnSpc>
                <a:spcPct val="100000"/>
              </a:lnSpc>
              <a:spcBef>
                <a:spcPts val="560"/>
              </a:spcBef>
              <a:spcAft>
                <a:spcPts val="0"/>
              </a:spcAft>
              <a:buClr>
                <a:schemeClr val="dk1"/>
              </a:buClr>
              <a:buSzPts val="2800"/>
              <a:buNone/>
            </a:pPr>
            <a:endParaRPr sz="2600" b="1" cap="small" dirty="0">
              <a:latin typeface="Times New Roman"/>
              <a:ea typeface="Times New Roman"/>
              <a:cs typeface="Times New Roman"/>
              <a:sym typeface="Times New Roman"/>
            </a:endParaRPr>
          </a:p>
          <a:p>
            <a:pPr marL="742950" lvl="1" indent="-285750" algn="just" rtl="0">
              <a:lnSpc>
                <a:spcPct val="100000"/>
              </a:lnSpc>
              <a:spcBef>
                <a:spcPts val="560"/>
              </a:spcBef>
              <a:spcAft>
                <a:spcPts val="0"/>
              </a:spcAft>
              <a:buClr>
                <a:schemeClr val="dk1"/>
              </a:buClr>
              <a:buSzPts val="2800"/>
              <a:buNone/>
            </a:pPr>
            <a:endParaRPr sz="2600" dirty="0"/>
          </a:p>
        </p:txBody>
      </p:sp>
      <p:sp>
        <p:nvSpPr>
          <p:cNvPr id="99" name="Google Shape;99;p2"/>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2" name="Google Shape;10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a:t>
            </a:r>
            <a:endParaRPr/>
          </a:p>
        </p:txBody>
      </p:sp>
      <p:sp>
        <p:nvSpPr>
          <p:cNvPr id="356" name="Google Shape;356;p36"/>
          <p:cNvSpPr txBox="1">
            <a:spLocks noGrp="1"/>
          </p:cNvSpPr>
          <p:nvPr>
            <p:ph type="body" idx="1"/>
          </p:nvPr>
        </p:nvSpPr>
        <p:spPr>
          <a:xfrm>
            <a:off x="838200" y="1905000"/>
            <a:ext cx="7848600" cy="42211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dirty="0">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dirty="0"/>
          </a:p>
        </p:txBody>
      </p:sp>
      <p:sp>
        <p:nvSpPr>
          <p:cNvPr id="357" name="Google Shape;357;p36"/>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8" name="Google Shape;35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59" name="Google Shape;35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360" name="Google Shape;360;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graphicFrame>
        <p:nvGraphicFramePr>
          <p:cNvPr id="4" name="Table 3"/>
          <p:cNvGraphicFramePr>
            <a:graphicFrameLocks noGrp="1"/>
          </p:cNvGraphicFramePr>
          <p:nvPr>
            <p:extLst>
              <p:ext uri="{D42A27DB-BD31-4B8C-83A1-F6EECF244321}">
                <p14:modId xmlns:p14="http://schemas.microsoft.com/office/powerpoint/2010/main" val="2895263075"/>
              </p:ext>
            </p:extLst>
          </p:nvPr>
        </p:nvGraphicFramePr>
        <p:xfrm>
          <a:off x="1637730" y="1905000"/>
          <a:ext cx="6020886" cy="2856966"/>
        </p:xfrm>
        <a:graphic>
          <a:graphicData uri="http://schemas.openxmlformats.org/drawingml/2006/table">
            <a:tbl>
              <a:tblPr firstRow="1" firstCol="1" bandRow="1">
                <a:tableStyleId>{8378F392-2846-4F10-A6A9-CCFB30D76266}</a:tableStyleId>
              </a:tblPr>
              <a:tblGrid>
                <a:gridCol w="912150"/>
                <a:gridCol w="1356388"/>
                <a:gridCol w="1356388"/>
                <a:gridCol w="1356388"/>
                <a:gridCol w="1039572"/>
              </a:tblGrid>
              <a:tr h="476161">
                <a:tc>
                  <a:txBody>
                    <a:bodyPr/>
                    <a:lstStyle/>
                    <a:p>
                      <a:pPr marL="6350" indent="-6350" algn="ctr">
                        <a:lnSpc>
                          <a:spcPct val="200000"/>
                        </a:lnSpc>
                        <a:spcAft>
                          <a:spcPts val="0"/>
                        </a:spcAft>
                      </a:pPr>
                      <a:r>
                        <a:rPr lang="en-IN" sz="1400" b="1" dirty="0">
                          <a:effectLst/>
                          <a:latin typeface="Times New Roman" panose="02020603050405020304" pitchFamily="18" charset="0"/>
                          <a:cs typeface="Times New Roman" panose="02020603050405020304" pitchFamily="18" charset="0"/>
                        </a:rPr>
                        <a:t>index</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400" b="1" dirty="0">
                          <a:effectLst/>
                          <a:latin typeface="Times New Roman" panose="02020603050405020304" pitchFamily="18" charset="0"/>
                          <a:cs typeface="Times New Roman" panose="02020603050405020304" pitchFamily="18" charset="0"/>
                        </a:rPr>
                        <a:t>Customer ID</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400" b="1" dirty="0">
                          <a:effectLst/>
                          <a:latin typeface="Times New Roman" panose="02020603050405020304" pitchFamily="18" charset="0"/>
                          <a:cs typeface="Times New Roman" panose="02020603050405020304" pitchFamily="18" charset="0"/>
                        </a:rPr>
                        <a:t>Recency</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400" b="1" dirty="0">
                          <a:effectLst/>
                          <a:latin typeface="Times New Roman" panose="02020603050405020304" pitchFamily="18" charset="0"/>
                          <a:cs typeface="Times New Roman" panose="02020603050405020304" pitchFamily="18" charset="0"/>
                        </a:rPr>
                        <a:t>Frequency</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400" b="1" dirty="0">
                          <a:effectLst/>
                          <a:latin typeface="Times New Roman" panose="02020603050405020304" pitchFamily="18" charset="0"/>
                          <a:cs typeface="Times New Roman" panose="02020603050405020304" pitchFamily="18" charset="0"/>
                        </a:rPr>
                        <a:t>Monetary</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76161">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dirty="0">
                          <a:effectLst/>
                          <a:latin typeface="Times New Roman" panose="02020603050405020304" pitchFamily="18" charset="0"/>
                          <a:cs typeface="Times New Roman" panose="02020603050405020304" pitchFamily="18" charset="0"/>
                        </a:rPr>
                        <a:t>12346</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326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2</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0.0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76161">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dirty="0">
                          <a:effectLst/>
                          <a:latin typeface="Times New Roman" panose="02020603050405020304" pitchFamily="18" charset="0"/>
                          <a:cs typeface="Times New Roman" panose="02020603050405020304" pitchFamily="18" charset="0"/>
                        </a:rPr>
                        <a:t>12347</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40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182</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4310.0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76161">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2</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12348</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76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31</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1797.24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76161">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12349</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19</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73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1757.55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76161">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12350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dirty="0">
                          <a:effectLst/>
                          <a:latin typeface="Times New Roman" panose="02020603050405020304" pitchFamily="18" charset="0"/>
                          <a:cs typeface="Times New Roman" panose="02020603050405020304" pitchFamily="18" charset="0"/>
                        </a:rPr>
                        <a:t>311</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a:effectLst/>
                          <a:latin typeface="Times New Roman" panose="02020603050405020304" pitchFamily="18" charset="0"/>
                          <a:cs typeface="Times New Roman" panose="02020603050405020304" pitchFamily="18" charset="0"/>
                        </a:rPr>
                        <a:t>17</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400" dirty="0">
                          <a:effectLst/>
                          <a:latin typeface="Times New Roman" panose="02020603050405020304" pitchFamily="18" charset="0"/>
                          <a:cs typeface="Times New Roman" panose="02020603050405020304" pitchFamily="18" charset="0"/>
                        </a:rPr>
                        <a:t>334.4</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bl>
          </a:graphicData>
        </a:graphic>
      </p:graphicFrame>
      <p:sp>
        <p:nvSpPr>
          <p:cNvPr id="2" name="Rectangle 1"/>
          <p:cNvSpPr/>
          <p:nvPr/>
        </p:nvSpPr>
        <p:spPr>
          <a:xfrm>
            <a:off x="2788499" y="4818769"/>
            <a:ext cx="3567002" cy="523220"/>
          </a:xfrm>
          <a:prstGeom prst="rect">
            <a:avLst/>
          </a:prstGeom>
        </p:spPr>
        <p:txBody>
          <a:bodyPr wrap="none">
            <a:spAutoFit/>
          </a:bodyPr>
          <a:lstStyle/>
          <a:p>
            <a:pPr marL="6350" indent="450850" algn="ctr">
              <a:lnSpc>
                <a:spcPct val="200000"/>
              </a:lnSpc>
              <a:spcAft>
                <a:spcPts val="800"/>
              </a:spcAft>
            </a:pPr>
            <a:r>
              <a:rPr lang="en-IN" b="1" dirty="0">
                <a:latin typeface="Times New Roman" panose="02020603050405020304" pitchFamily="18" charset="0"/>
                <a:ea typeface="Times New Roman" panose="02020603050405020304" pitchFamily="18" charset="0"/>
              </a:rPr>
              <a:t>Table 3. </a:t>
            </a:r>
            <a:r>
              <a:rPr lang="en-IN" dirty="0">
                <a:latin typeface="Times New Roman" panose="02020603050405020304" pitchFamily="18" charset="0"/>
                <a:ea typeface="Times New Roman" panose="02020603050405020304" pitchFamily="18" charset="0"/>
              </a:rPr>
              <a:t>RFM Values for each customer</a:t>
            </a:r>
            <a:endParaRPr lang="en-IN" sz="1600" dirty="0">
              <a:solidFill>
                <a:srgbClr val="202124"/>
              </a:solidFill>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Data Visualization</a:t>
            </a:r>
            <a:endParaRPr/>
          </a:p>
        </p:txBody>
      </p:sp>
      <p:sp>
        <p:nvSpPr>
          <p:cNvPr id="304" name="Google Shape;304;p11"/>
          <p:cNvSpPr txBox="1">
            <a:spLocks noGrp="1"/>
          </p:cNvSpPr>
          <p:nvPr>
            <p:ph type="body" idx="1"/>
          </p:nvPr>
        </p:nvSpPr>
        <p:spPr>
          <a:xfrm>
            <a:off x="838200" y="1905000"/>
            <a:ext cx="7848600" cy="42211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a:p>
        </p:txBody>
      </p:sp>
      <p:sp>
        <p:nvSpPr>
          <p:cNvPr id="305" name="Google Shape;305;p11"/>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07" name="Google Shape;30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308" name="Google Shape;30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309" name="Google Shape;309;p11"/>
          <p:cNvSpPr/>
          <p:nvPr/>
        </p:nvSpPr>
        <p:spPr>
          <a:xfrm>
            <a:off x="4047662" y="5706980"/>
            <a:ext cx="1648208"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        Figure  </a:t>
            </a:r>
            <a:r>
              <a:rPr lang="en-US" b="1" dirty="0" smtClean="0">
                <a:solidFill>
                  <a:schemeClr val="dk1"/>
                </a:solidFill>
                <a:latin typeface="Times New Roman"/>
                <a:ea typeface="Times New Roman"/>
                <a:cs typeface="Times New Roman"/>
                <a:sym typeface="Times New Roman"/>
              </a:rPr>
              <a:t>4.</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Consists of Outlier</a:t>
            </a:r>
            <a:endParaRPr sz="9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10" name="Google Shape;310;p11"/>
          <p:cNvSpPr/>
          <p:nvPr/>
        </p:nvSpPr>
        <p:spPr>
          <a:xfrm>
            <a:off x="1082212" y="8156954"/>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	Figure 10</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Removed Outlier</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11" name="Google Shape;311;p11"/>
          <p:cNvPicPr preferRelativeResize="0"/>
          <p:nvPr/>
        </p:nvPicPr>
        <p:blipFill rotWithShape="1">
          <a:blip r:embed="rId3">
            <a:alphaModFix/>
          </a:blip>
          <a:srcRect/>
          <a:stretch/>
        </p:blipFill>
        <p:spPr>
          <a:xfrm>
            <a:off x="1600199" y="2162174"/>
            <a:ext cx="6342797" cy="354480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Data Visualization</a:t>
            </a:r>
            <a:endParaRPr/>
          </a:p>
        </p:txBody>
      </p:sp>
      <p:sp>
        <p:nvSpPr>
          <p:cNvPr id="317" name="Google Shape;317;p33"/>
          <p:cNvSpPr txBox="1">
            <a:spLocks noGrp="1"/>
          </p:cNvSpPr>
          <p:nvPr>
            <p:ph type="body" idx="1"/>
          </p:nvPr>
        </p:nvSpPr>
        <p:spPr>
          <a:xfrm>
            <a:off x="838200" y="1981200"/>
            <a:ext cx="7848600" cy="42213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a:p>
        </p:txBody>
      </p:sp>
      <p:sp>
        <p:nvSpPr>
          <p:cNvPr id="318" name="Google Shape;318;p33"/>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20" name="Google Shape;32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321" name="Google Shape;321;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322" name="Google Shape;322;p33"/>
          <p:cNvSpPr/>
          <p:nvPr/>
        </p:nvSpPr>
        <p:spPr>
          <a:xfrm>
            <a:off x="3998509" y="5442779"/>
            <a:ext cx="15279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      </a:t>
            </a:r>
            <a:r>
              <a:rPr lang="en-US" sz="1400" b="1" i="0" u="none" strike="noStrike" cap="none" dirty="0" smtClean="0">
                <a:solidFill>
                  <a:schemeClr val="dk1"/>
                </a:solidFill>
                <a:latin typeface="Times New Roman"/>
                <a:ea typeface="Times New Roman"/>
                <a:cs typeface="Times New Roman"/>
                <a:sym typeface="Times New Roman"/>
              </a:rPr>
              <a:t> </a:t>
            </a:r>
            <a:r>
              <a:rPr lang="en-US" sz="1400" b="1" i="0" u="none" strike="noStrike" cap="none"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5.</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Removed Outlier</a:t>
            </a:r>
            <a:endParaRPr sz="1400" b="0" i="0" u="none" strike="noStrike" cap="none" dirty="0">
              <a:solidFill>
                <a:srgbClr val="000000"/>
              </a:solidFill>
              <a:latin typeface="Arial"/>
              <a:ea typeface="Arial"/>
              <a:cs typeface="Arial"/>
              <a:sym typeface="Arial"/>
            </a:endParaRPr>
          </a:p>
        </p:txBody>
      </p:sp>
      <p:sp>
        <p:nvSpPr>
          <p:cNvPr id="323" name="Google Shape;323;p33"/>
          <p:cNvSpPr/>
          <p:nvPr/>
        </p:nvSpPr>
        <p:spPr>
          <a:xfrm>
            <a:off x="1082212" y="8156954"/>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	Figure 10</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Removed Outlier</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24" name="Google Shape;324;p33"/>
          <p:cNvPicPr preferRelativeResize="0"/>
          <p:nvPr/>
        </p:nvPicPr>
        <p:blipFill rotWithShape="1">
          <a:blip r:embed="rId3">
            <a:alphaModFix/>
          </a:blip>
          <a:srcRect/>
          <a:stretch/>
        </p:blipFill>
        <p:spPr>
          <a:xfrm>
            <a:off x="1542197" y="1647825"/>
            <a:ext cx="6564573" cy="381127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a:t>
            </a:r>
            <a:endParaRPr/>
          </a:p>
        </p:txBody>
      </p:sp>
      <p:sp>
        <p:nvSpPr>
          <p:cNvPr id="139" name="Google Shape;139;p5"/>
          <p:cNvSpPr txBox="1">
            <a:spLocks noGrp="1"/>
          </p:cNvSpPr>
          <p:nvPr>
            <p:ph type="body" idx="1"/>
          </p:nvPr>
        </p:nvSpPr>
        <p:spPr>
          <a:xfrm>
            <a:off x="533400" y="1586552"/>
            <a:ext cx="8077200" cy="4525963"/>
          </a:xfrm>
          <a:prstGeom prst="rect">
            <a:avLst/>
          </a:prstGeom>
          <a:noFill/>
          <a:ln>
            <a:noFill/>
          </a:ln>
        </p:spPr>
        <p:txBody>
          <a:bodyPr spcFirstLastPara="1" wrap="square" lIns="91425" tIns="45700" rIns="91425" bIns="45700" anchor="t" anchorCtr="0">
            <a:normAutofit/>
          </a:bodyPr>
          <a:lstStyle/>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Large clusters divided into groups</a:t>
            </a:r>
            <a:endParaRPr dirty="0"/>
          </a:p>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Clustering or data segmentation</a:t>
            </a:r>
            <a:endParaRPr sz="2400" dirty="0">
              <a:latin typeface="Times New Roman"/>
              <a:ea typeface="Times New Roman"/>
              <a:cs typeface="Times New Roman"/>
              <a:sym typeface="Times New Roman"/>
            </a:endParaRPr>
          </a:p>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As volume increases, difficulty of transaction increases</a:t>
            </a:r>
            <a:endParaRPr sz="2400" dirty="0">
              <a:latin typeface="Times New Roman"/>
              <a:ea typeface="Times New Roman"/>
              <a:cs typeface="Times New Roman"/>
              <a:sym typeface="Times New Roman"/>
            </a:endParaRPr>
          </a:p>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Resolved by applying proper data mining techniques</a:t>
            </a:r>
            <a:endParaRPr sz="2400" dirty="0">
              <a:latin typeface="Times New Roman"/>
              <a:ea typeface="Times New Roman"/>
              <a:cs typeface="Times New Roman"/>
              <a:sym typeface="Times New Roman"/>
            </a:endParaRPr>
          </a:p>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Group items into appropriate clusters</a:t>
            </a:r>
            <a:endParaRPr sz="2400" dirty="0">
              <a:latin typeface="Times New Roman"/>
              <a:ea typeface="Times New Roman"/>
              <a:cs typeface="Times New Roman"/>
              <a:sym typeface="Times New Roman"/>
            </a:endParaRPr>
          </a:p>
          <a:p>
            <a:pPr marL="457200" lvl="0" indent="-431800" algn="just" rtl="0">
              <a:lnSpc>
                <a:spcPct val="100000"/>
              </a:lnSpc>
              <a:spcBef>
                <a:spcPts val="0"/>
              </a:spcBef>
              <a:spcAft>
                <a:spcPts val="0"/>
              </a:spcAft>
              <a:buSzPts val="3200"/>
              <a:buFont typeface="Times New Roman"/>
              <a:buChar char="•"/>
            </a:pPr>
            <a:r>
              <a:rPr lang="en-US" sz="2400" dirty="0">
                <a:latin typeface="Times New Roman"/>
                <a:ea typeface="Times New Roman"/>
                <a:cs typeface="Times New Roman"/>
                <a:sym typeface="Times New Roman"/>
              </a:rPr>
              <a:t>Values of different groups may be assessed</a:t>
            </a:r>
            <a:endParaRPr sz="2400" dirty="0">
              <a:latin typeface="Times New Roman"/>
              <a:ea typeface="Times New Roman"/>
              <a:cs typeface="Times New Roman"/>
              <a:sym typeface="Times New Roman"/>
            </a:endParaRPr>
          </a:p>
          <a:p>
            <a:pPr marL="342900" lvl="0" indent="-342900" algn="just" rtl="0">
              <a:lnSpc>
                <a:spcPct val="100000"/>
              </a:lnSpc>
              <a:spcBef>
                <a:spcPts val="518"/>
              </a:spcBef>
              <a:spcAft>
                <a:spcPts val="0"/>
              </a:spcAft>
              <a:buClr>
                <a:schemeClr val="dk1"/>
              </a:buClr>
              <a:buSzPts val="2800"/>
              <a:buNone/>
            </a:pPr>
            <a:endParaRPr sz="2000" dirty="0">
              <a:latin typeface="Times New Roman"/>
              <a:ea typeface="Times New Roman"/>
              <a:cs typeface="Times New Roman"/>
              <a:sym typeface="Times New Roman"/>
            </a:endParaRPr>
          </a:p>
        </p:txBody>
      </p:sp>
      <p:sp>
        <p:nvSpPr>
          <p:cNvPr id="140" name="Google Shape;140;p5"/>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142" name="Google Shape;14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143" name="Google Shape;14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extLst>
      <p:ext uri="{BB962C8B-B14F-4D97-AF65-F5344CB8AC3E}">
        <p14:creationId xmlns:p14="http://schemas.microsoft.com/office/powerpoint/2010/main" val="3114272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Experiments and Results - II</a:t>
            </a:r>
            <a:endParaRPr/>
          </a:p>
        </p:txBody>
      </p:sp>
      <p:sp>
        <p:nvSpPr>
          <p:cNvPr id="369" name="Google Shape;369;p37"/>
          <p:cNvSpPr txBox="1">
            <a:spLocks noGrp="1"/>
          </p:cNvSpPr>
          <p:nvPr>
            <p:ph type="body" idx="1"/>
          </p:nvPr>
        </p:nvSpPr>
        <p:spPr>
          <a:xfrm>
            <a:off x="838200" y="1905000"/>
            <a:ext cx="7848600" cy="4221163"/>
          </a:xfrm>
          <a:prstGeom prst="rect">
            <a:avLst/>
          </a:prstGeom>
          <a:noFill/>
          <a:ln>
            <a:noFill/>
          </a:ln>
        </p:spPr>
        <p:txBody>
          <a:bodyPr spcFirstLastPara="1" wrap="square" lIns="91425" tIns="45700" rIns="91425" bIns="45700" anchor="t" anchorCtr="0">
            <a:normAutofit/>
          </a:bodyPr>
          <a:lstStyle/>
          <a:p>
            <a:pPr marL="742950" lvl="1" indent="-285750" algn="just" rtl="0">
              <a:lnSpc>
                <a:spcPct val="100000"/>
              </a:lnSpc>
              <a:spcBef>
                <a:spcPts val="560"/>
              </a:spcBef>
              <a:spcAft>
                <a:spcPts val="0"/>
              </a:spcAft>
              <a:buSzPts val="2800"/>
              <a:buNone/>
            </a:pPr>
            <a:r>
              <a:rPr lang="en-US" sz="2600" smtClean="0">
                <a:latin typeface="Times New Roman"/>
                <a:ea typeface="Times New Roman"/>
                <a:cs typeface="Times New Roman"/>
                <a:sym typeface="Times New Roman"/>
              </a:rPr>
              <a:t>y = (x – min) / (max – min)</a:t>
            </a:r>
            <a:endParaRPr smtClean="0"/>
          </a:p>
          <a:p>
            <a:pPr marL="742950" lvl="1" indent="-285750" algn="l" rtl="0">
              <a:lnSpc>
                <a:spcPct val="100000"/>
              </a:lnSpc>
              <a:spcBef>
                <a:spcPts val="560"/>
              </a:spcBef>
              <a:spcAft>
                <a:spcPts val="0"/>
              </a:spcAft>
              <a:buClr>
                <a:schemeClr val="dk1"/>
              </a:buClr>
              <a:buSzPts val="2800"/>
              <a:buNone/>
            </a:pPr>
            <a:endParaRPr b="1" dirty="0"/>
          </a:p>
        </p:txBody>
      </p:sp>
      <p:sp>
        <p:nvSpPr>
          <p:cNvPr id="370" name="Google Shape;370;p37"/>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1" name="Google Shape;37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72" name="Google Shape;372;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73" name="Google Shape;37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374" name="Google Shape;374;p37"/>
          <p:cNvSpPr/>
          <p:nvPr/>
        </p:nvSpPr>
        <p:spPr>
          <a:xfrm>
            <a:off x="457200" y="1543685"/>
            <a:ext cx="3979460"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i="0" u="none" strike="noStrike" cap="none" dirty="0">
                <a:solidFill>
                  <a:srgbClr val="000000"/>
                </a:solidFill>
                <a:latin typeface="Times New Roman"/>
                <a:ea typeface="Times New Roman"/>
                <a:cs typeface="Times New Roman"/>
                <a:sym typeface="Times New Roman"/>
              </a:rPr>
              <a:t>Data Normalization</a:t>
            </a:r>
            <a:endParaRPr sz="2600" b="0" i="0" u="none" strike="noStrike" cap="none" dirty="0">
              <a:solidFill>
                <a:srgbClr val="000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309700415"/>
              </p:ext>
            </p:extLst>
          </p:nvPr>
        </p:nvGraphicFramePr>
        <p:xfrm>
          <a:off x="655662" y="2418805"/>
          <a:ext cx="8077200" cy="3995643"/>
        </p:xfrm>
        <a:graphic>
          <a:graphicData uri="http://schemas.openxmlformats.org/drawingml/2006/table">
            <a:tbl>
              <a:tblPr firstRow="1" firstCol="1" bandRow="1">
                <a:tableStyleId>{8378F392-2846-4F10-A6A9-CCFB30D76266}</a:tableStyleId>
              </a:tblPr>
              <a:tblGrid>
                <a:gridCol w="1406341"/>
                <a:gridCol w="2276164"/>
                <a:gridCol w="2831673"/>
                <a:gridCol w="1563022"/>
              </a:tblGrid>
              <a:tr h="425267">
                <a:tc>
                  <a:txBody>
                    <a:bodyPr/>
                    <a:lstStyle/>
                    <a:p>
                      <a:pPr marL="6350" indent="-6350" algn="ctr">
                        <a:lnSpc>
                          <a:spcPct val="200000"/>
                        </a:lnSpc>
                        <a:spcAft>
                          <a:spcPts val="0"/>
                        </a:spcAft>
                      </a:pPr>
                      <a:r>
                        <a:rPr lang="en-IN" sz="1200" b="1" dirty="0" err="1">
                          <a:effectLst/>
                          <a:latin typeface="Times New Roman" panose="02020603050405020304" pitchFamily="18" charset="0"/>
                          <a:cs typeface="Times New Roman" panose="02020603050405020304" pitchFamily="18" charset="0"/>
                        </a:rPr>
                        <a:t>CustomerID</a:t>
                      </a:r>
                      <a:endParaRPr lang="en-IN" sz="20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200" b="1" dirty="0">
                          <a:effectLst/>
                          <a:latin typeface="Times New Roman" panose="02020603050405020304" pitchFamily="18" charset="0"/>
                          <a:cs typeface="Times New Roman" panose="02020603050405020304" pitchFamily="18" charset="0"/>
                        </a:rPr>
                        <a:t>Recency</a:t>
                      </a:r>
                      <a:endParaRPr lang="en-IN" sz="20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200" b="1" dirty="0">
                          <a:effectLst/>
                          <a:latin typeface="Times New Roman" panose="02020603050405020304" pitchFamily="18" charset="0"/>
                          <a:cs typeface="Times New Roman" panose="02020603050405020304" pitchFamily="18" charset="0"/>
                        </a:rPr>
                        <a:t>Frequency</a:t>
                      </a:r>
                      <a:endParaRPr lang="en-IN" sz="20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200000"/>
                        </a:lnSpc>
                        <a:spcAft>
                          <a:spcPts val="0"/>
                        </a:spcAft>
                      </a:pPr>
                      <a:r>
                        <a:rPr lang="en-IN" sz="1200" b="1" dirty="0">
                          <a:effectLst/>
                          <a:latin typeface="Times New Roman" panose="02020603050405020304" pitchFamily="18" charset="0"/>
                          <a:cs typeface="Times New Roman" panose="02020603050405020304" pitchFamily="18" charset="0"/>
                        </a:rPr>
                        <a:t>Monetary</a:t>
                      </a:r>
                      <a:endParaRPr lang="en-IN" sz="20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25267">
                <a:tc>
                  <a:txBody>
                    <a:bodyPr/>
                    <a:lstStyle/>
                    <a:p>
                      <a:pPr marL="6350" indent="-6350" algn="r">
                        <a:lnSpc>
                          <a:spcPct val="200000"/>
                        </a:lnSpc>
                        <a:spcAft>
                          <a:spcPts val="0"/>
                        </a:spcAft>
                      </a:pPr>
                      <a:r>
                        <a:rPr lang="en-IN" sz="1200" dirty="0">
                          <a:effectLst/>
                          <a:latin typeface="Times New Roman" panose="02020603050405020304" pitchFamily="18" charset="0"/>
                          <a:cs typeface="Times New Roman" panose="02020603050405020304" pitchFamily="18" charset="0"/>
                        </a:rPr>
                        <a:t>12346</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dirty="0">
                          <a:effectLst/>
                          <a:latin typeface="Times New Roman" panose="02020603050405020304" pitchFamily="18" charset="0"/>
                          <a:cs typeface="Times New Roman" panose="02020603050405020304" pitchFamily="18" charset="0"/>
                        </a:rPr>
                        <a:t>0.4677187948350072</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7.404281155364032e-06</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810414">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12347</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0.05738880918220947</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0.0013401748891208897</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0.0029761753503407228</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810414">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12348</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0.10903873744619799</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0.00022212843466092093</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0.001241044405254376</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810414">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12349</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0.027259684361549498</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0.0005331082431862103</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0.0012136373519701477</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588359">
                <a:tc>
                  <a:txBody>
                    <a:bodyPr/>
                    <a:lstStyle/>
                    <a:p>
                      <a:pPr marL="6350" indent="-6350" algn="r">
                        <a:lnSpc>
                          <a:spcPct val="200000"/>
                        </a:lnSpc>
                        <a:spcAft>
                          <a:spcPts val="0"/>
                        </a:spcAft>
                      </a:pPr>
                      <a:r>
                        <a:rPr lang="en-IN" sz="1200">
                          <a:effectLst/>
                          <a:latin typeface="Times New Roman" panose="02020603050405020304" pitchFamily="18" charset="0"/>
                          <a:cs typeface="Times New Roman" panose="02020603050405020304" pitchFamily="18" charset="0"/>
                        </a:rPr>
                        <a:t>12350</a:t>
                      </a:r>
                      <a:endParaRPr lang="en-IN" sz="20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dirty="0">
                          <a:effectLst/>
                          <a:latin typeface="Times New Roman" panose="02020603050405020304" pitchFamily="18" charset="0"/>
                          <a:cs typeface="Times New Roman" panose="02020603050405020304" pitchFamily="18" charset="0"/>
                        </a:rPr>
                        <a:t>0.44619799139167865</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dirty="0">
                          <a:effectLst/>
                          <a:latin typeface="Times New Roman" panose="02020603050405020304" pitchFamily="18" charset="0"/>
                          <a:cs typeface="Times New Roman" panose="02020603050405020304" pitchFamily="18" charset="0"/>
                        </a:rPr>
                        <a:t>0.00011846849848582451</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200000"/>
                        </a:lnSpc>
                        <a:spcAft>
                          <a:spcPts val="0"/>
                        </a:spcAft>
                      </a:pPr>
                      <a:r>
                        <a:rPr lang="en-IN" sz="1200" dirty="0">
                          <a:effectLst/>
                          <a:latin typeface="Times New Roman" panose="02020603050405020304" pitchFamily="18" charset="0"/>
                          <a:cs typeface="Times New Roman" panose="02020603050405020304" pitchFamily="18" charset="0"/>
                        </a:rPr>
                        <a:t>0.00023091253762272333</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bl>
          </a:graphicData>
        </a:graphic>
      </p:graphicFrame>
      <p:sp>
        <p:nvSpPr>
          <p:cNvPr id="3" name="Rectangle 2"/>
          <p:cNvSpPr/>
          <p:nvPr/>
        </p:nvSpPr>
        <p:spPr>
          <a:xfrm>
            <a:off x="3629273" y="6567586"/>
            <a:ext cx="1885453" cy="307777"/>
          </a:xfrm>
          <a:prstGeom prst="rect">
            <a:avLst/>
          </a:prstGeom>
        </p:spPr>
        <p:txBody>
          <a:bodyPr wrap="none">
            <a:spAutoFit/>
          </a:bodyPr>
          <a:lstStyle/>
          <a:p>
            <a:pPr fontAlgn="base"/>
            <a:r>
              <a:rPr lang="en-IN" b="1" dirty="0">
                <a:latin typeface="Times New Roman" panose="02020603050405020304" pitchFamily="18" charset="0"/>
                <a:cs typeface="Times New Roman" panose="02020603050405020304" pitchFamily="18" charset="0"/>
              </a:rPr>
              <a:t>Table 4.</a:t>
            </a:r>
            <a:r>
              <a:rPr lang="en-IN" dirty="0">
                <a:latin typeface="Times New Roman" panose="02020603050405020304" pitchFamily="18" charset="0"/>
                <a:cs typeface="Times New Roman" panose="02020603050405020304" pitchFamily="18" charset="0"/>
              </a:rPr>
              <a:t> Normalization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Experiments and Results - III</a:t>
            </a:r>
            <a:endParaRPr/>
          </a:p>
        </p:txBody>
      </p:sp>
      <p:sp>
        <p:nvSpPr>
          <p:cNvPr id="383" name="Google Shape;383;p12"/>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800">
                <a:latin typeface="Times New Roman"/>
                <a:ea typeface="Times New Roman"/>
                <a:cs typeface="Times New Roman"/>
                <a:sym typeface="Times New Roman"/>
              </a:rPr>
              <a:t>Validation Indexes</a:t>
            </a:r>
            <a:endParaRPr/>
          </a:p>
          <a:p>
            <a:pPr marL="914400" lvl="1" indent="-342900" algn="l"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Elbow Method</a:t>
            </a:r>
            <a:endParaRPr/>
          </a:p>
          <a:p>
            <a:pPr marL="914400" lvl="1" indent="-342900" algn="l"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Davies Bouldin</a:t>
            </a:r>
            <a:endParaRPr sz="24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Calinski_harabasz_score (CHI Index)</a:t>
            </a:r>
            <a:endParaRPr/>
          </a:p>
          <a:p>
            <a:pPr marL="914400" lvl="1" indent="-342900" algn="l"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Silhoulette Score</a:t>
            </a:r>
            <a:endParaRPr/>
          </a:p>
          <a:p>
            <a:pPr marL="571500" lvl="1"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571500" lvl="1"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p:txBody>
      </p:sp>
      <p:sp>
        <p:nvSpPr>
          <p:cNvPr id="384" name="Google Shape;384;p12"/>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Google Shape;38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86" name="Google Shape;38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87" name="Google Shape;38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394" name="Google Shape;394;p38"/>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395" name="Google Shape;395;p38"/>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6" name="Google Shape;396;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397" name="Google Shape;397;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98" name="Google Shape;398;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399" name="Google Shape;399;p38"/>
          <p:cNvSpPr/>
          <p:nvPr/>
        </p:nvSpPr>
        <p:spPr>
          <a:xfrm>
            <a:off x="3124200" y="4798867"/>
            <a:ext cx="24978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	No of Clusters</a:t>
            </a:r>
            <a:endParaRPr dirty="0"/>
          </a:p>
          <a:p>
            <a:pPr marL="0" marR="0" lvl="0" indent="0" algn="l" rtl="0">
              <a:lnSpc>
                <a:spcPct val="100000"/>
              </a:lnSpc>
              <a:spcBef>
                <a:spcPts val="0"/>
              </a:spcBef>
              <a:spcAft>
                <a:spcPts val="0"/>
              </a:spcAft>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        Figure </a:t>
            </a:r>
            <a:r>
              <a:rPr lang="en-US" sz="1400" b="1" i="0" u="none" strike="noStrike" cap="none" dirty="0" smtClean="0">
                <a:solidFill>
                  <a:schemeClr val="dk1"/>
                </a:solidFill>
                <a:latin typeface="Times New Roman"/>
                <a:ea typeface="Times New Roman"/>
                <a:cs typeface="Times New Roman"/>
                <a:sym typeface="Times New Roman"/>
              </a:rPr>
              <a:t>5.  </a:t>
            </a:r>
            <a:r>
              <a:rPr lang="en-US" sz="1400" i="0" u="none" strike="noStrike" cap="none" dirty="0">
                <a:solidFill>
                  <a:schemeClr val="dk1"/>
                </a:solidFill>
                <a:latin typeface="Times New Roman"/>
                <a:ea typeface="Times New Roman"/>
                <a:cs typeface="Times New Roman"/>
                <a:sym typeface="Times New Roman"/>
              </a:rPr>
              <a:t>Elbow Method</a:t>
            </a:r>
            <a:endParaRPr sz="1400" i="0" u="none" strike="noStrike" cap="none" dirty="0">
              <a:solidFill>
                <a:srgbClr val="000000"/>
              </a:solidFill>
              <a:sym typeface="Arial"/>
            </a:endParaRPr>
          </a:p>
        </p:txBody>
      </p:sp>
      <p:pic>
        <p:nvPicPr>
          <p:cNvPr id="400" name="Google Shape;400;p38"/>
          <p:cNvPicPr preferRelativeResize="0"/>
          <p:nvPr/>
        </p:nvPicPr>
        <p:blipFill rotWithShape="1">
          <a:blip r:embed="rId3">
            <a:alphaModFix/>
          </a:blip>
          <a:srcRect/>
          <a:stretch/>
        </p:blipFill>
        <p:spPr>
          <a:xfrm>
            <a:off x="2446942" y="2131128"/>
            <a:ext cx="4106258" cy="2774498"/>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07" name="Google Shape;407;p39"/>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408" name="Google Shape;408;p39"/>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9" name="Google Shape;409;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10" name="Google Shape;41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411" name="Google Shape;41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pic>
        <p:nvPicPr>
          <p:cNvPr id="412" name="Google Shape;412;p39"/>
          <p:cNvPicPr preferRelativeResize="0"/>
          <p:nvPr/>
        </p:nvPicPr>
        <p:blipFill rotWithShape="1">
          <a:blip r:embed="rId3">
            <a:alphaModFix/>
          </a:blip>
          <a:srcRect/>
          <a:stretch/>
        </p:blipFill>
        <p:spPr>
          <a:xfrm>
            <a:off x="2552700" y="2095500"/>
            <a:ext cx="4038600" cy="2667000"/>
          </a:xfrm>
          <a:prstGeom prst="rect">
            <a:avLst/>
          </a:prstGeom>
          <a:noFill/>
          <a:ln>
            <a:noFill/>
          </a:ln>
        </p:spPr>
      </p:pic>
      <p:sp>
        <p:nvSpPr>
          <p:cNvPr id="413" name="Google Shape;413;p39"/>
          <p:cNvSpPr/>
          <p:nvPr/>
        </p:nvSpPr>
        <p:spPr>
          <a:xfrm>
            <a:off x="3124200" y="4762500"/>
            <a:ext cx="26084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6. </a:t>
            </a:r>
            <a:r>
              <a:rPr lang="en-US" sz="1400" b="1" i="0" u="none" strike="noStrike" cap="none" dirty="0" smtClean="0">
                <a:solidFill>
                  <a:schemeClr val="dk1"/>
                </a:solidFill>
                <a:latin typeface="Times New Roman"/>
                <a:ea typeface="Times New Roman"/>
                <a:cs typeface="Times New Roman"/>
                <a:sym typeface="Times New Roman"/>
              </a:rPr>
              <a:t> </a:t>
            </a:r>
            <a:r>
              <a:rPr lang="en-US" sz="1400" i="0" u="none" strike="noStrike" cap="none" dirty="0">
                <a:solidFill>
                  <a:schemeClr val="dk1"/>
                </a:solidFill>
                <a:latin typeface="Times New Roman"/>
                <a:ea typeface="Times New Roman"/>
                <a:cs typeface="Times New Roman"/>
                <a:sym typeface="Times New Roman"/>
              </a:rPr>
              <a:t>Davies </a:t>
            </a:r>
            <a:r>
              <a:rPr lang="en-US" sz="1400" i="0" u="none" strike="noStrike" cap="none" dirty="0" err="1">
                <a:solidFill>
                  <a:schemeClr val="dk1"/>
                </a:solidFill>
                <a:latin typeface="Times New Roman"/>
                <a:ea typeface="Times New Roman"/>
                <a:cs typeface="Times New Roman"/>
                <a:sym typeface="Times New Roman"/>
              </a:rPr>
              <a:t>Bouldin</a:t>
            </a:r>
            <a:r>
              <a:rPr lang="en-US" sz="1400" i="0" u="none" strike="noStrike" cap="none" dirty="0">
                <a:solidFill>
                  <a:schemeClr val="dk1"/>
                </a:solidFill>
                <a:latin typeface="Times New Roman"/>
                <a:ea typeface="Times New Roman"/>
                <a:cs typeface="Times New Roman"/>
                <a:sym typeface="Times New Roman"/>
              </a:rPr>
              <a:t> Index</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20" name="Google Shape;420;p40"/>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421" name="Google Shape;421;p40"/>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23" name="Google Shape;42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424" name="Google Shape;424;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425" name="Google Shape;425;p40"/>
          <p:cNvSpPr/>
          <p:nvPr/>
        </p:nvSpPr>
        <p:spPr>
          <a:xfrm>
            <a:off x="2699578" y="4694476"/>
            <a:ext cx="386676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7.</a:t>
            </a:r>
            <a:r>
              <a:rPr lang="en-US" sz="1400" b="1" i="0" u="none" strike="noStrike" cap="none" dirty="0" smtClean="0">
                <a:solidFill>
                  <a:schemeClr val="dk1"/>
                </a:solidFill>
                <a:latin typeface="Times New Roman"/>
                <a:ea typeface="Times New Roman"/>
                <a:cs typeface="Times New Roman"/>
                <a:sym typeface="Times New Roman"/>
              </a:rPr>
              <a:t> </a:t>
            </a:r>
            <a:r>
              <a:rPr lang="en-US" sz="1400" i="0" u="none" strike="noStrike" cap="none" dirty="0" err="1">
                <a:solidFill>
                  <a:schemeClr val="dk1"/>
                </a:solidFill>
                <a:latin typeface="Times New Roman"/>
                <a:ea typeface="Times New Roman"/>
                <a:cs typeface="Times New Roman"/>
                <a:sym typeface="Times New Roman"/>
              </a:rPr>
              <a:t>Calinski_harabasz_score</a:t>
            </a:r>
            <a:r>
              <a:rPr lang="en-US" sz="1400" i="0" u="none" strike="noStrike" cap="none" dirty="0">
                <a:solidFill>
                  <a:schemeClr val="dk1"/>
                </a:solidFill>
                <a:latin typeface="Times New Roman"/>
                <a:ea typeface="Times New Roman"/>
                <a:cs typeface="Times New Roman"/>
                <a:sym typeface="Times New Roman"/>
              </a:rPr>
              <a:t> (CHI Index)</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426" name="Google Shape;426;p40"/>
          <p:cNvPicPr preferRelativeResize="0"/>
          <p:nvPr/>
        </p:nvPicPr>
        <p:blipFill rotWithShape="1">
          <a:blip r:embed="rId3">
            <a:alphaModFix/>
          </a:blip>
          <a:srcRect/>
          <a:stretch/>
        </p:blipFill>
        <p:spPr>
          <a:xfrm>
            <a:off x="2590800" y="2245577"/>
            <a:ext cx="3841915" cy="2449076"/>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33" name="Google Shape;433;p41"/>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434" name="Google Shape;434;p41"/>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36" name="Google Shape;43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437" name="Google Shape;437;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pic>
        <p:nvPicPr>
          <p:cNvPr id="438" name="Google Shape;438;p41"/>
          <p:cNvPicPr preferRelativeResize="0"/>
          <p:nvPr/>
        </p:nvPicPr>
        <p:blipFill rotWithShape="1">
          <a:blip r:embed="rId3">
            <a:alphaModFix/>
          </a:blip>
          <a:srcRect/>
          <a:stretch/>
        </p:blipFill>
        <p:spPr>
          <a:xfrm>
            <a:off x="1238250" y="1638300"/>
            <a:ext cx="6667500" cy="3581400"/>
          </a:xfrm>
          <a:prstGeom prst="rect">
            <a:avLst/>
          </a:prstGeom>
          <a:noFill/>
          <a:ln>
            <a:noFill/>
          </a:ln>
        </p:spPr>
      </p:pic>
      <p:sp>
        <p:nvSpPr>
          <p:cNvPr id="439" name="Google Shape;439;p41"/>
          <p:cNvSpPr/>
          <p:nvPr/>
        </p:nvSpPr>
        <p:spPr>
          <a:xfrm>
            <a:off x="3423288" y="5307985"/>
            <a:ext cx="229742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8. </a:t>
            </a:r>
            <a:r>
              <a:rPr lang="en-US" sz="1400" b="1" i="0" u="none" strike="noStrike" cap="none" dirty="0" smtClean="0">
                <a:solidFill>
                  <a:schemeClr val="dk1"/>
                </a:solidFill>
                <a:latin typeface="Times New Roman"/>
                <a:ea typeface="Times New Roman"/>
                <a:cs typeface="Times New Roman"/>
                <a:sym typeface="Times New Roman"/>
              </a:rPr>
              <a:t> </a:t>
            </a:r>
            <a:r>
              <a:rPr lang="en-US" sz="1400" i="0" u="none" strike="noStrike" cap="none" dirty="0" err="1">
                <a:solidFill>
                  <a:schemeClr val="dk1"/>
                </a:solidFill>
                <a:latin typeface="Times New Roman"/>
                <a:ea typeface="Times New Roman"/>
                <a:cs typeface="Times New Roman"/>
                <a:sym typeface="Times New Roman"/>
              </a:rPr>
              <a:t>Silhoulette</a:t>
            </a:r>
            <a:r>
              <a:rPr lang="en-US" sz="1400" i="0" u="none" strike="noStrike" cap="none" dirty="0">
                <a:solidFill>
                  <a:schemeClr val="dk1"/>
                </a:solidFill>
                <a:latin typeface="Times New Roman"/>
                <a:ea typeface="Times New Roman"/>
                <a:cs typeface="Times New Roman"/>
                <a:sym typeface="Times New Roman"/>
              </a:rPr>
              <a:t> Score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Contents</a:t>
            </a:r>
            <a:endParaRPr/>
          </a:p>
        </p:txBody>
      </p:sp>
      <p:sp>
        <p:nvSpPr>
          <p:cNvPr id="108" name="Google Shape;108;p3"/>
          <p:cNvSpPr txBox="1">
            <a:spLocks noGrp="1"/>
          </p:cNvSpPr>
          <p:nvPr>
            <p:ph type="body" idx="1"/>
          </p:nvPr>
        </p:nvSpPr>
        <p:spPr>
          <a:xfrm>
            <a:off x="533400" y="1600200"/>
            <a:ext cx="81534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560"/>
              </a:spcBef>
              <a:spcAft>
                <a:spcPts val="0"/>
              </a:spcAft>
              <a:buSzPts val="2800"/>
              <a:buChar char="•"/>
            </a:pPr>
            <a:r>
              <a:rPr lang="en-US" sz="2600">
                <a:latin typeface="Times New Roman"/>
                <a:ea typeface="Times New Roman"/>
                <a:cs typeface="Times New Roman"/>
                <a:sym typeface="Times New Roman"/>
              </a:rPr>
              <a:t>Experiments and Results - III</a:t>
            </a:r>
            <a:endParaRPr sz="2600"/>
          </a:p>
          <a:p>
            <a:pPr marL="342900" lvl="0" indent="-342900" algn="just" rtl="0">
              <a:lnSpc>
                <a:spcPct val="100000"/>
              </a:lnSpc>
              <a:spcBef>
                <a:spcPts val="560"/>
              </a:spcBef>
              <a:spcAft>
                <a:spcPts val="0"/>
              </a:spcAft>
              <a:buSzPts val="2800"/>
              <a:buChar char="•"/>
            </a:pPr>
            <a:r>
              <a:rPr lang="en-US" sz="2600">
                <a:latin typeface="Times New Roman"/>
                <a:ea typeface="Times New Roman"/>
                <a:cs typeface="Times New Roman"/>
                <a:sym typeface="Times New Roman"/>
              </a:rPr>
              <a:t>Conclusion</a:t>
            </a:r>
            <a:endParaRPr sz="2600"/>
          </a:p>
          <a:p>
            <a:pPr marL="342900" lvl="0" indent="-342900" algn="just" rtl="0">
              <a:lnSpc>
                <a:spcPct val="100000"/>
              </a:lnSpc>
              <a:spcBef>
                <a:spcPts val="560"/>
              </a:spcBef>
              <a:spcAft>
                <a:spcPts val="0"/>
              </a:spcAft>
              <a:buSzPts val="2800"/>
              <a:buChar char="•"/>
            </a:pPr>
            <a:r>
              <a:rPr lang="en-US" sz="2600">
                <a:latin typeface="Times New Roman"/>
                <a:ea typeface="Times New Roman"/>
                <a:cs typeface="Times New Roman"/>
                <a:sym typeface="Times New Roman"/>
              </a:rPr>
              <a:t>References</a:t>
            </a:r>
            <a:endParaRPr sz="2600"/>
          </a:p>
        </p:txBody>
      </p:sp>
      <p:sp>
        <p:nvSpPr>
          <p:cNvPr id="109" name="Google Shape;109;p3"/>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smtClean="0"/>
              <a:t>01/10/2023</a:t>
            </a:r>
            <a:endParaRPr dirty="0"/>
          </a:p>
        </p:txBody>
      </p:sp>
      <p:sp>
        <p:nvSpPr>
          <p:cNvPr id="111" name="Google Shape;11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2" name="Google Shape;112;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46" name="Google Shape;446;p42"/>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7" name="Google Shape;447;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48" name="Google Shape;448;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449" name="Google Shape;44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451" name="Google Shape;451;p42"/>
          <p:cNvSpPr/>
          <p:nvPr/>
        </p:nvSpPr>
        <p:spPr>
          <a:xfrm>
            <a:off x="0" y="1532504"/>
            <a:ext cx="8610600" cy="1938952"/>
          </a:xfrm>
          <a:prstGeom prst="rect">
            <a:avLst/>
          </a:prstGeom>
          <a:noFill/>
          <a:ln>
            <a:noFill/>
          </a:ln>
        </p:spPr>
        <p:txBody>
          <a:bodyPr spcFirstLastPara="1" wrap="square" lIns="91425" tIns="45700" rIns="91425" bIns="45700" anchor="t" anchorCtr="0">
            <a:spAutoFit/>
          </a:bodyPr>
          <a:lstStyle/>
          <a:p>
            <a:pPr marL="571500" marR="0" lvl="1"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From the real transactions dataset, we got all RFM Values and applied MinMaxScalar to that dataset.</a:t>
            </a:r>
            <a:endParaRPr sz="2400" dirty="0">
              <a:latin typeface="Times New Roman" panose="02020603050405020304" pitchFamily="18" charset="0"/>
              <a:ea typeface="Tahoma" panose="020B0604030504040204" pitchFamily="34" charset="0"/>
              <a:cs typeface="Times New Roman" panose="02020603050405020304" pitchFamily="18" charset="0"/>
            </a:endParaRPr>
          </a:p>
          <a:p>
            <a:pPr marL="571500" marR="0" lvl="1"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after getting optimal number of cluster, we have used K-Means clustering and get optimized clusters</a:t>
            </a:r>
            <a:r>
              <a:rPr lang="en-US" sz="2400" b="0" i="0" u="none" strike="noStrike" cap="none"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t>
            </a:r>
          </a:p>
          <a:p>
            <a:pPr marL="571500" marR="0" lvl="1"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2" name="Rectangle 2"/>
          <p:cNvSpPr>
            <a:spLocks noChangeArrowheads="1"/>
          </p:cNvSpPr>
          <p:nvPr/>
        </p:nvSpPr>
        <p:spPr bwMode="auto">
          <a:xfrm>
            <a:off x="2715904" y="31021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46" name="Google Shape;446;p42"/>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7" name="Google Shape;447;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48" name="Google Shape;448;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
        <p:nvSpPr>
          <p:cNvPr id="449" name="Google Shape;44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2" name="Rectangle 2"/>
          <p:cNvSpPr>
            <a:spLocks noChangeArrowheads="1"/>
          </p:cNvSpPr>
          <p:nvPr/>
        </p:nvSpPr>
        <p:spPr bwMode="auto">
          <a:xfrm>
            <a:off x="2715904" y="31021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718852245"/>
              </p:ext>
            </p:extLst>
          </p:nvPr>
        </p:nvGraphicFramePr>
        <p:xfrm>
          <a:off x="682388" y="1549608"/>
          <a:ext cx="7928212" cy="4708225"/>
        </p:xfrm>
        <a:graphic>
          <a:graphicData uri="http://schemas.openxmlformats.org/drawingml/2006/table">
            <a:tbl>
              <a:tblPr firstRow="1" firstCol="1" bandRow="1">
                <a:tableStyleId>{8378F392-2846-4F10-A6A9-CCFB30D76266}</a:tableStyleId>
              </a:tblPr>
              <a:tblGrid>
                <a:gridCol w="1323833"/>
                <a:gridCol w="968991"/>
                <a:gridCol w="5635388"/>
              </a:tblGrid>
              <a:tr h="819725">
                <a:tc>
                  <a:txBody>
                    <a:bodyPr/>
                    <a:lstStyle/>
                    <a:p>
                      <a:pPr marL="457200" algn="just">
                        <a:lnSpc>
                          <a:spcPct val="200000"/>
                        </a:lnSpc>
                        <a:spcAft>
                          <a:spcPts val="0"/>
                        </a:spcAft>
                      </a:pPr>
                      <a:r>
                        <a:rPr lang="en-US" sz="2000" dirty="0">
                          <a:effectLst/>
                          <a:latin typeface="Times New Roman" panose="02020603050405020304" pitchFamily="18" charset="0"/>
                          <a:cs typeface="Times New Roman" panose="02020603050405020304" pitchFamily="18" charset="0"/>
                        </a:rPr>
                        <a:t>Step 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ctr">
                        <a:lnSpc>
                          <a:spcPct val="200000"/>
                        </a:lnSpc>
                        <a:spcAft>
                          <a:spcPts val="0"/>
                        </a:spcAft>
                      </a:pPr>
                      <a:r>
                        <a:rPr lang="en-US" sz="2000" dirty="0">
                          <a:effectLst/>
                          <a:latin typeface="Times New Roman" panose="02020603050405020304" pitchFamily="18" charset="0"/>
                          <a:cs typeface="Times New Roman" panose="02020603050405020304" pitchFamily="18" charset="0"/>
                        </a:rPr>
                        <a:t>Clustering Algorithm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r h="819725">
                <a:tc>
                  <a:txBody>
                    <a:bodyPr/>
                    <a:lstStyle/>
                    <a:p>
                      <a:pPr marL="457200" algn="just">
                        <a:lnSpc>
                          <a:spcPct val="200000"/>
                        </a:lnSpc>
                        <a:spcAft>
                          <a:spcPts val="0"/>
                        </a:spcAft>
                      </a:pPr>
                      <a:r>
                        <a:rPr lang="en-US" sz="2000" dirty="0">
                          <a:effectLst/>
                          <a:latin typeface="Times New Roman" panose="02020603050405020304" pitchFamily="18" charset="0"/>
                          <a:cs typeface="Times New Roman" panose="02020603050405020304" pitchFamily="18" charset="0"/>
                        </a:rPr>
                        <a:t>Step 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6350" indent="-6350" algn="ctr">
                        <a:lnSpc>
                          <a:spcPct val="115000"/>
                        </a:lnSpc>
                        <a:spcAft>
                          <a:spcPts val="800"/>
                        </a:spcAft>
                      </a:pPr>
                      <a:r>
                        <a:rPr lang="en-IN" sz="2000" dirty="0">
                          <a:effectLst/>
                          <a:latin typeface="Times New Roman" panose="02020603050405020304" pitchFamily="18" charset="0"/>
                          <a:cs typeface="Times New Roman" panose="02020603050405020304" pitchFamily="18" charset="0"/>
                        </a:rPr>
                        <a:t>Find Recency, Frequency, and Monetary Values for each data index.</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r h="819725">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Step 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6350" indent="-6350" algn="ctr">
                        <a:lnSpc>
                          <a:spcPct val="115000"/>
                        </a:lnSpc>
                        <a:spcAft>
                          <a:spcPts val="800"/>
                        </a:spcAft>
                      </a:pPr>
                      <a:r>
                        <a:rPr lang="en-IN" sz="2000" dirty="0">
                          <a:effectLst/>
                          <a:latin typeface="Times New Roman" panose="02020603050405020304" pitchFamily="18" charset="0"/>
                          <a:cs typeface="Times New Roman" panose="02020603050405020304" pitchFamily="18" charset="0"/>
                        </a:rPr>
                        <a:t>Apply normalization/standardization to newly created RFM Data frames.</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r h="819725">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Step 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ctr">
                        <a:lnSpc>
                          <a:spcPct val="200000"/>
                        </a:lnSpc>
                        <a:spcAft>
                          <a:spcPts val="0"/>
                        </a:spcAft>
                      </a:pPr>
                      <a:r>
                        <a:rPr lang="en-US" sz="2000" dirty="0" smtClean="0">
                          <a:effectLst/>
                          <a:latin typeface="Times New Roman" panose="02020603050405020304" pitchFamily="18" charset="0"/>
                          <a:cs typeface="Times New Roman" panose="02020603050405020304" pitchFamily="18" charset="0"/>
                        </a:rPr>
                        <a:t>Find </a:t>
                      </a:r>
                      <a:r>
                        <a:rPr lang="en-US" sz="2000" dirty="0">
                          <a:effectLst/>
                          <a:latin typeface="Times New Roman" panose="02020603050405020304" pitchFamily="18" charset="0"/>
                          <a:cs typeface="Times New Roman" panose="02020603050405020304" pitchFamily="18" charset="0"/>
                        </a:rPr>
                        <a:t>optimal no of cluster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r h="819725">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Step 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ctr">
                        <a:lnSpc>
                          <a:spcPct val="200000"/>
                        </a:lnSpc>
                        <a:spcAft>
                          <a:spcPts val="0"/>
                        </a:spcAft>
                      </a:pPr>
                      <a:r>
                        <a:rPr lang="en-US" sz="2000" dirty="0" smtClean="0">
                          <a:effectLst/>
                          <a:latin typeface="Times New Roman" panose="02020603050405020304" pitchFamily="18" charset="0"/>
                          <a:cs typeface="Times New Roman" panose="02020603050405020304" pitchFamily="18" charset="0"/>
                        </a:rPr>
                        <a:t>Apply </a:t>
                      </a:r>
                      <a:r>
                        <a:rPr lang="en-US" sz="2000" dirty="0">
                          <a:effectLst/>
                          <a:latin typeface="Times New Roman" panose="02020603050405020304" pitchFamily="18" charset="0"/>
                          <a:cs typeface="Times New Roman" panose="02020603050405020304" pitchFamily="18" charset="0"/>
                        </a:rPr>
                        <a:t>hyper-parameters to K-means algorithm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r h="561497">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Step 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457200" algn="just">
                        <a:lnSpc>
                          <a:spcPct val="200000"/>
                        </a:lnSpc>
                        <a:spcAft>
                          <a:spcPts val="0"/>
                        </a:spcAf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c>
                  <a:txBody>
                    <a:bodyPr/>
                    <a:lstStyle/>
                    <a:p>
                      <a:pPr marL="6350" indent="-6350" algn="ctr">
                        <a:lnSpc>
                          <a:spcPct val="200000"/>
                        </a:lnSpc>
                        <a:spcAft>
                          <a:spcPts val="800"/>
                        </a:spcAft>
                      </a:pPr>
                      <a:r>
                        <a:rPr lang="en-IN" sz="2000" dirty="0">
                          <a:effectLst/>
                          <a:latin typeface="Times New Roman" panose="02020603050405020304" pitchFamily="18" charset="0"/>
                          <a:cs typeface="Times New Roman" panose="02020603050405020304" pitchFamily="18" charset="0"/>
                        </a:rPr>
                        <a:t>Optimized cluster as output.</a:t>
                      </a:r>
                      <a:endPar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59" marR="35359" marT="0" marB="0"/>
                </a:tc>
              </a:tr>
            </a:tbl>
          </a:graphicData>
        </a:graphic>
      </p:graphicFrame>
      <p:sp>
        <p:nvSpPr>
          <p:cNvPr id="3" name="Rectangle 2"/>
          <p:cNvSpPr/>
          <p:nvPr/>
        </p:nvSpPr>
        <p:spPr>
          <a:xfrm>
            <a:off x="3521249" y="6220363"/>
            <a:ext cx="2319866" cy="318549"/>
          </a:xfrm>
          <a:prstGeom prst="rect">
            <a:avLst/>
          </a:prstGeom>
        </p:spPr>
        <p:txBody>
          <a:bodyPr wrap="none">
            <a:spAutoFit/>
          </a:bodyPr>
          <a:lstStyle/>
          <a:p>
            <a:pPr marL="6350" indent="-6350">
              <a:lnSpc>
                <a:spcPct val="105000"/>
              </a:lnSpc>
              <a:spcAft>
                <a:spcPts val="800"/>
              </a:spcAft>
            </a:pPr>
            <a:r>
              <a:rPr lang="en-IN" b="1" dirty="0">
                <a:solidFill>
                  <a:srgbClr val="202124"/>
                </a:solidFill>
                <a:latin typeface="Times New Roman" panose="02020603050405020304" pitchFamily="18" charset="0"/>
                <a:ea typeface="Times New Roman" panose="02020603050405020304" pitchFamily="18" charset="0"/>
              </a:rPr>
              <a:t>Table 5. </a:t>
            </a:r>
            <a:r>
              <a:rPr lang="en-IN" dirty="0">
                <a:solidFill>
                  <a:srgbClr val="202124"/>
                </a:solidFill>
                <a:latin typeface="Times New Roman" panose="02020603050405020304" pitchFamily="18" charset="0"/>
                <a:ea typeface="Times New Roman" panose="02020603050405020304" pitchFamily="18" charset="0"/>
              </a:rPr>
              <a:t>Steps to be followed</a:t>
            </a:r>
            <a:endParaRPr lang="en-IN" sz="1600" dirty="0">
              <a:solidFill>
                <a:srgbClr val="20212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3107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60" name="Google Shape;460;p43"/>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1" name="Google Shape;461;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62" name="Google Shape;46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463" name="Google Shape;463;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466" name="Google Shape;466;p43"/>
          <p:cNvSpPr/>
          <p:nvPr/>
        </p:nvSpPr>
        <p:spPr>
          <a:xfrm>
            <a:off x="1099782" y="4961942"/>
            <a:ext cx="7355006" cy="307736"/>
          </a:xfrm>
          <a:prstGeom prst="rect">
            <a:avLst/>
          </a:prstGeom>
          <a:noFill/>
          <a:ln>
            <a:noFill/>
          </a:ln>
        </p:spPr>
        <p:txBody>
          <a:bodyPr spcFirstLastPara="1" wrap="square" lIns="91425" tIns="45700" rIns="91425" bIns="45700" anchor="t" anchorCtr="0">
            <a:spAutoFit/>
          </a:bodyPr>
          <a:lstStyle/>
          <a:p>
            <a:pPr lvl="0"/>
            <a:r>
              <a:rPr lang="en-IN" b="1" dirty="0">
                <a:latin typeface="Times New Roman" panose="02020603050405020304" pitchFamily="18" charset="0"/>
                <a:cs typeface="Times New Roman" panose="02020603050405020304" pitchFamily="18" charset="0"/>
              </a:rPr>
              <a:t>Table </a:t>
            </a:r>
            <a:r>
              <a:rPr lang="en-IN" b="1" dirty="0" smtClean="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Each data point’s distance from its corresponding cluster centres using </a:t>
            </a:r>
            <a:r>
              <a:rPr lang="en-IN">
                <a:latin typeface="Times New Roman" panose="02020603050405020304" pitchFamily="18" charset="0"/>
                <a:cs typeface="Times New Roman" panose="02020603050405020304" pitchFamily="18" charset="0"/>
              </a:rPr>
              <a:t>Euclidean </a:t>
            </a:r>
            <a:r>
              <a:rPr lang="en-IN" smtClean="0">
                <a:latin typeface="Times New Roman" panose="02020603050405020304" pitchFamily="18" charset="0"/>
                <a:cs typeface="Times New Roman" panose="02020603050405020304" pitchFamily="18" charset="0"/>
              </a:rPr>
              <a:t>method</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3949754930"/>
              </p:ext>
            </p:extLst>
          </p:nvPr>
        </p:nvGraphicFramePr>
        <p:xfrm>
          <a:off x="682389" y="1417640"/>
          <a:ext cx="7928210" cy="3359941"/>
        </p:xfrm>
        <a:graphic>
          <a:graphicData uri="http://schemas.openxmlformats.org/drawingml/2006/table">
            <a:tbl>
              <a:tblPr firstRow="1" firstCol="1" bandRow="1">
                <a:tableStyleId>{8378F392-2846-4F10-A6A9-CCFB30D76266}</a:tableStyleId>
              </a:tblPr>
              <a:tblGrid>
                <a:gridCol w="604616"/>
                <a:gridCol w="2441198"/>
                <a:gridCol w="2441198"/>
                <a:gridCol w="2441198"/>
              </a:tblGrid>
              <a:tr h="461992">
                <a:tc>
                  <a:txBody>
                    <a:bodyPr/>
                    <a:lstStyle/>
                    <a:p>
                      <a:pPr marL="6350" indent="-6350" algn="ctr">
                        <a:lnSpc>
                          <a:spcPct val="105000"/>
                        </a:lnSpc>
                        <a:spcAft>
                          <a:spcPts val="800"/>
                        </a:spcAft>
                      </a:pPr>
                      <a:r>
                        <a:rPr lang="en-IN" sz="1400" b="1" dirty="0">
                          <a:effectLst/>
                          <a:latin typeface="Times New Roman" panose="02020603050405020304" pitchFamily="18" charset="0"/>
                          <a:cs typeface="Times New Roman" panose="02020603050405020304" pitchFamily="18" charset="0"/>
                        </a:rPr>
                        <a:t>index</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105000"/>
                        </a:lnSpc>
                        <a:spcAft>
                          <a:spcPts val="800"/>
                        </a:spcAft>
                      </a:pPr>
                      <a:r>
                        <a:rPr lang="en-IN" sz="1400" b="1" dirty="0">
                          <a:effectLst/>
                          <a:latin typeface="Times New Roman" panose="02020603050405020304" pitchFamily="18" charset="0"/>
                          <a:cs typeface="Times New Roman" panose="02020603050405020304" pitchFamily="18" charset="0"/>
                        </a:rPr>
                        <a:t>0</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105000"/>
                        </a:lnSpc>
                        <a:spcAft>
                          <a:spcPts val="800"/>
                        </a:spcAft>
                      </a:pPr>
                      <a:r>
                        <a:rPr lang="en-IN" sz="1400" b="1" dirty="0">
                          <a:effectLst/>
                          <a:latin typeface="Times New Roman" panose="02020603050405020304" pitchFamily="18" charset="0"/>
                          <a:cs typeface="Times New Roman" panose="02020603050405020304" pitchFamily="18" charset="0"/>
                        </a:rPr>
                        <a:t>1 </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ctr">
                        <a:lnSpc>
                          <a:spcPct val="105000"/>
                        </a:lnSpc>
                        <a:spcAft>
                          <a:spcPts val="800"/>
                        </a:spcAft>
                      </a:pPr>
                      <a:r>
                        <a:rPr lang="en-IN" sz="1400" b="1" dirty="0">
                          <a:effectLst/>
                          <a:latin typeface="Times New Roman" panose="02020603050405020304" pitchFamily="18" charset="0"/>
                          <a:cs typeface="Times New Roman" panose="02020603050405020304" pitchFamily="18" charset="0"/>
                        </a:rPr>
                        <a:t>2</a:t>
                      </a:r>
                      <a:endParaRPr lang="en-IN"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61992">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0.1376857116427518</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0.40550872676173766</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0.36272620239342174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503991">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1</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dirty="0">
                          <a:effectLst/>
                          <a:latin typeface="Times New Roman" panose="02020603050405020304" pitchFamily="18" charset="0"/>
                          <a:cs typeface="Times New Roman" panose="02020603050405020304" pitchFamily="18" charset="0"/>
                        </a:rPr>
                        <a:t>0.27372771237839794</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0.012063726856371294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0.7734665727006491</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61992">
                <a:tc>
                  <a:txBody>
                    <a:bodyPr/>
                    <a:lstStyle/>
                    <a:p>
                      <a:pPr marL="6350" indent="-6350" algn="r">
                        <a:lnSpc>
                          <a:spcPct val="105000"/>
                        </a:lnSpc>
                        <a:spcAft>
                          <a:spcPts val="800"/>
                        </a:spcAft>
                      </a:pPr>
                      <a:r>
                        <a:rPr lang="en-IN" sz="1400" dirty="0">
                          <a:effectLst/>
                          <a:latin typeface="Times New Roman" panose="02020603050405020304" pitchFamily="18" charset="0"/>
                          <a:cs typeface="Times New Roman" panose="02020603050405020304" pitchFamily="18" charset="0"/>
                        </a:rPr>
                        <a:t>2</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0.22110715892066063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0.04775578950313045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dirty="0">
                          <a:effectLst/>
                          <a:latin typeface="Times New Roman" panose="02020603050405020304" pitchFamily="18" charset="0"/>
                          <a:cs typeface="Times New Roman" panose="02020603050405020304" pitchFamily="18" charset="0"/>
                        </a:rPr>
                        <a:t>0.7214216288341161</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503991">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0.30291705899568083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0.03578875827304983</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0.8032255312072237</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461992">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dirty="0">
                          <a:effectLst/>
                          <a:latin typeface="Times New Roman" panose="02020603050405020304" pitchFamily="18" charset="0"/>
                          <a:cs typeface="Times New Roman" panose="02020603050405020304" pitchFamily="18" charset="0"/>
                        </a:rPr>
                        <a:t>0.11611790610304712</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0.38391484157273964</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0.38423957012206195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r h="503991">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0.22553953724036085</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a:effectLst/>
                          <a:latin typeface="Times New Roman" panose="02020603050405020304" pitchFamily="18" charset="0"/>
                          <a:cs typeface="Times New Roman" panose="02020603050405020304" pitchFamily="18" charset="0"/>
                        </a:rPr>
                        <a:t>0.04237020639247372</a:t>
                      </a:r>
                      <a:endParaRPr lang="en-IN" sz="14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c>
                  <a:txBody>
                    <a:bodyPr/>
                    <a:lstStyle/>
                    <a:p>
                      <a:pPr marL="6350" indent="-6350" algn="r">
                        <a:lnSpc>
                          <a:spcPct val="105000"/>
                        </a:lnSpc>
                        <a:spcAft>
                          <a:spcPts val="800"/>
                        </a:spcAft>
                      </a:pPr>
                      <a:r>
                        <a:rPr lang="en-IN" sz="1400" dirty="0">
                          <a:effectLst/>
                          <a:latin typeface="Times New Roman" panose="02020603050405020304" pitchFamily="18" charset="0"/>
                          <a:cs typeface="Times New Roman" panose="02020603050405020304" pitchFamily="18" charset="0"/>
                        </a:rPr>
                        <a:t>0.725782706253438</a:t>
                      </a:r>
                      <a:endParaRPr lang="en-IN"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40" marR="53340" marT="19050" marB="19050" anchor="ct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dirty="0">
                <a:latin typeface="Times New Roman"/>
                <a:ea typeface="Times New Roman"/>
                <a:cs typeface="Times New Roman"/>
                <a:sym typeface="Times New Roman"/>
              </a:rPr>
              <a:t>Cont.</a:t>
            </a:r>
            <a:endParaRPr dirty="0"/>
          </a:p>
        </p:txBody>
      </p:sp>
      <p:sp>
        <p:nvSpPr>
          <p:cNvPr id="473" name="Google Shape;473;p44"/>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sz="2400" dirty="0">
                <a:latin typeface="Times New Roman"/>
                <a:ea typeface="Times New Roman"/>
                <a:cs typeface="Times New Roman"/>
                <a:sym typeface="Times New Roman"/>
              </a:rPr>
              <a:t>Here First mean gives Cluster matrix points mean, second gives cluster’s mean, and third gives overall Mean (Variance)</a:t>
            </a:r>
            <a:endParaRPr sz="2400" dirty="0">
              <a:latin typeface="Times New Roman"/>
              <a:ea typeface="Times New Roman"/>
              <a:cs typeface="Times New Roman"/>
              <a:sym typeface="Times New Roman"/>
            </a:endParaRPr>
          </a:p>
        </p:txBody>
      </p:sp>
      <p:sp>
        <p:nvSpPr>
          <p:cNvPr id="474" name="Google Shape;474;p44"/>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76" name="Google Shape;47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477" name="Google Shape;477;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graphicFrame>
        <p:nvGraphicFramePr>
          <p:cNvPr id="2" name="Table 1"/>
          <p:cNvGraphicFramePr>
            <a:graphicFrameLocks noGrp="1"/>
          </p:cNvGraphicFramePr>
          <p:nvPr>
            <p:extLst>
              <p:ext uri="{D42A27DB-BD31-4B8C-83A1-F6EECF244321}">
                <p14:modId xmlns:p14="http://schemas.microsoft.com/office/powerpoint/2010/main" val="3717465253"/>
              </p:ext>
            </p:extLst>
          </p:nvPr>
        </p:nvGraphicFramePr>
        <p:xfrm>
          <a:off x="1524000" y="2945206"/>
          <a:ext cx="6666032" cy="803288"/>
        </p:xfrm>
        <a:graphic>
          <a:graphicData uri="http://schemas.openxmlformats.org/drawingml/2006/table">
            <a:tbl>
              <a:tblPr firstRow="1" firstCol="1" bandRow="1">
                <a:tableStyleId>{8378F392-2846-4F10-A6A9-CCFB30D76266}</a:tableStyleId>
              </a:tblPr>
              <a:tblGrid>
                <a:gridCol w="3333016"/>
                <a:gridCol w="3333016"/>
              </a:tblGrid>
              <a:tr h="401644">
                <a:tc>
                  <a:txBody>
                    <a:bodyPr/>
                    <a:lstStyle/>
                    <a:p>
                      <a:pPr marL="6350" indent="-6350" algn="ctr">
                        <a:lnSpc>
                          <a:spcPct val="105000"/>
                        </a:lnSpc>
                        <a:spcAft>
                          <a:spcPts val="0"/>
                        </a:spcAft>
                      </a:pPr>
                      <a:r>
                        <a:rPr lang="en-US" sz="2000" b="1" dirty="0">
                          <a:effectLst/>
                          <a:latin typeface="Times New Roman" panose="02020603050405020304" pitchFamily="18" charset="0"/>
                          <a:ea typeface="Tahoma" panose="020B0604030504040204" pitchFamily="34" charset="0"/>
                          <a:cs typeface="Times New Roman" panose="02020603050405020304" pitchFamily="18" charset="0"/>
                        </a:rPr>
                        <a:t>Old Variance</a:t>
                      </a:r>
                      <a:endParaRPr lang="en-IN" sz="2000" b="1" dirty="0">
                        <a:solidFill>
                          <a:srgbClr val="202124"/>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6350" indent="-6350" algn="ctr">
                        <a:lnSpc>
                          <a:spcPct val="105000"/>
                        </a:lnSpc>
                        <a:spcAft>
                          <a:spcPts val="0"/>
                        </a:spcAft>
                      </a:pPr>
                      <a:r>
                        <a:rPr lang="en-US" sz="2000" b="1">
                          <a:effectLst/>
                          <a:latin typeface="Times New Roman" panose="02020603050405020304" pitchFamily="18" charset="0"/>
                          <a:ea typeface="Tahoma" panose="020B0604030504040204" pitchFamily="34" charset="0"/>
                          <a:cs typeface="Times New Roman" panose="02020603050405020304" pitchFamily="18" charset="0"/>
                        </a:rPr>
                        <a:t>0.79</a:t>
                      </a:r>
                      <a:endParaRPr lang="en-IN" sz="2000" b="1">
                        <a:solidFill>
                          <a:srgbClr val="202124"/>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r>
              <a:tr h="401644">
                <a:tc>
                  <a:txBody>
                    <a:bodyPr/>
                    <a:lstStyle/>
                    <a:p>
                      <a:pPr marL="6350" indent="-6350" algn="ctr">
                        <a:lnSpc>
                          <a:spcPct val="105000"/>
                        </a:lnSpc>
                        <a:spcAft>
                          <a:spcPts val="0"/>
                        </a:spcAft>
                      </a:pPr>
                      <a:r>
                        <a:rPr lang="en-US" sz="2000" b="1">
                          <a:effectLst/>
                          <a:latin typeface="Times New Roman" panose="02020603050405020304" pitchFamily="18" charset="0"/>
                          <a:ea typeface="Tahoma" panose="020B0604030504040204" pitchFamily="34" charset="0"/>
                          <a:cs typeface="Times New Roman" panose="02020603050405020304" pitchFamily="18" charset="0"/>
                        </a:rPr>
                        <a:t>New Variance</a:t>
                      </a:r>
                      <a:endParaRPr lang="en-IN" sz="2000" b="1">
                        <a:solidFill>
                          <a:srgbClr val="202124"/>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6350" indent="-6350" algn="ctr">
                        <a:lnSpc>
                          <a:spcPct val="105000"/>
                        </a:lnSpc>
                        <a:spcAft>
                          <a:spcPts val="0"/>
                        </a:spcAft>
                      </a:pPr>
                      <a:r>
                        <a:rPr lang="en-US" sz="2000" b="1" dirty="0">
                          <a:effectLst/>
                          <a:latin typeface="Times New Roman" panose="02020603050405020304" pitchFamily="18" charset="0"/>
                          <a:ea typeface="Tahoma" panose="020B0604030504040204" pitchFamily="34" charset="0"/>
                          <a:cs typeface="Times New Roman" panose="02020603050405020304" pitchFamily="18" charset="0"/>
                        </a:rPr>
                        <a:t>0.37</a:t>
                      </a:r>
                      <a:endParaRPr lang="en-IN" sz="2000" b="1" dirty="0">
                        <a:solidFill>
                          <a:srgbClr val="202124"/>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r>
            </a:tbl>
          </a:graphicData>
        </a:graphic>
      </p:graphicFrame>
      <p:sp>
        <p:nvSpPr>
          <p:cNvPr id="4" name="Rectangle 3"/>
          <p:cNvSpPr/>
          <p:nvPr/>
        </p:nvSpPr>
        <p:spPr>
          <a:xfrm>
            <a:off x="3639020" y="3918017"/>
            <a:ext cx="2380780" cy="523220"/>
          </a:xfrm>
          <a:prstGeom prst="rect">
            <a:avLst/>
          </a:prstGeom>
        </p:spPr>
        <p:txBody>
          <a:bodyPr wrap="none">
            <a:spAutoFit/>
          </a:bodyPr>
          <a:lstStyle/>
          <a:p>
            <a:pPr marL="6350" indent="-6350" algn="ctr">
              <a:lnSpc>
                <a:spcPct val="200000"/>
              </a:lnSpc>
              <a:spcAft>
                <a:spcPts val="800"/>
              </a:spcAft>
            </a:pPr>
            <a:r>
              <a:rPr lang="en-IN" b="1" dirty="0">
                <a:latin typeface="Times New Roman" panose="02020603050405020304" pitchFamily="18" charset="0"/>
                <a:ea typeface="Times New Roman" panose="02020603050405020304" pitchFamily="18" charset="0"/>
              </a:rPr>
              <a:t>Table </a:t>
            </a:r>
            <a:r>
              <a:rPr lang="en-IN" b="1" dirty="0" smtClean="0">
                <a:latin typeface="Times New Roman" panose="02020603050405020304" pitchFamily="18" charset="0"/>
                <a:ea typeface="Times New Roman" panose="02020603050405020304" pitchFamily="18" charset="0"/>
              </a:rPr>
              <a:t>7. </a:t>
            </a:r>
            <a:r>
              <a:rPr lang="en-IN" dirty="0">
                <a:latin typeface="Times New Roman" panose="02020603050405020304" pitchFamily="18" charset="0"/>
                <a:ea typeface="Times New Roman" panose="02020603050405020304" pitchFamily="18" charset="0"/>
              </a:rPr>
              <a:t>Variance comparison</a:t>
            </a:r>
            <a:endParaRPr lang="en-IN" sz="1600" dirty="0">
              <a:solidFill>
                <a:srgbClr val="202124"/>
              </a:solidFill>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Cont.</a:t>
            </a:r>
            <a:endParaRPr/>
          </a:p>
        </p:txBody>
      </p:sp>
      <p:sp>
        <p:nvSpPr>
          <p:cNvPr id="488" name="Google Shape;488;p45"/>
          <p:cNvSpPr txBox="1">
            <a:spLocks noGrp="1"/>
          </p:cNvSpPr>
          <p:nvPr>
            <p:ph type="body" idx="1"/>
          </p:nvPr>
        </p:nvSpPr>
        <p:spPr>
          <a:xfrm>
            <a:off x="518158" y="1430741"/>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sz="2400">
                <a:latin typeface="Times New Roman"/>
                <a:ea typeface="Times New Roman"/>
                <a:cs typeface="Times New Roman"/>
                <a:sym typeface="Times New Roman"/>
              </a:rPr>
              <a:t>Variance: 0.37</a:t>
            </a:r>
            <a:endParaRPr/>
          </a:p>
          <a:p>
            <a:pPr marL="571500" lvl="1"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p:txBody>
      </p:sp>
      <p:sp>
        <p:nvSpPr>
          <p:cNvPr id="489" name="Google Shape;489;p45"/>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0" name="Google Shape;490;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491" name="Google Shape;49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492" name="Google Shape;49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pic>
        <p:nvPicPr>
          <p:cNvPr id="493" name="Google Shape;493;p45"/>
          <p:cNvPicPr preferRelativeResize="0"/>
          <p:nvPr/>
        </p:nvPicPr>
        <p:blipFill rotWithShape="1">
          <a:blip r:embed="rId3">
            <a:alphaModFix/>
          </a:blip>
          <a:srcRect/>
          <a:stretch/>
        </p:blipFill>
        <p:spPr>
          <a:xfrm>
            <a:off x="1222724" y="2193780"/>
            <a:ext cx="6820469" cy="3386427"/>
          </a:xfrm>
          <a:prstGeom prst="rect">
            <a:avLst/>
          </a:prstGeom>
          <a:noFill/>
          <a:ln>
            <a:noFill/>
          </a:ln>
        </p:spPr>
      </p:pic>
      <p:sp>
        <p:nvSpPr>
          <p:cNvPr id="494" name="Google Shape;494;p45"/>
          <p:cNvSpPr/>
          <p:nvPr/>
        </p:nvSpPr>
        <p:spPr>
          <a:xfrm>
            <a:off x="3573838" y="5694923"/>
            <a:ext cx="365048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Times New Roman"/>
                <a:ea typeface="Times New Roman"/>
                <a:cs typeface="Times New Roman"/>
                <a:sym typeface="Times New Roman"/>
              </a:rPr>
              <a:t>Figure </a:t>
            </a:r>
            <a:r>
              <a:rPr lang="en-US" b="1" dirty="0" smtClean="0">
                <a:solidFill>
                  <a:schemeClr val="dk1"/>
                </a:solidFill>
                <a:latin typeface="Times New Roman"/>
                <a:ea typeface="Times New Roman"/>
                <a:cs typeface="Times New Roman"/>
                <a:sym typeface="Times New Roman"/>
              </a:rPr>
              <a:t>9.</a:t>
            </a:r>
            <a:r>
              <a:rPr lang="en-US" sz="1400" b="1" i="0" u="none" strike="noStrike" cap="none" dirty="0" smtClean="0">
                <a:solidFill>
                  <a:schemeClr val="dk1"/>
                </a:solidFill>
                <a:latin typeface="Times New Roman"/>
                <a:ea typeface="Times New Roman"/>
                <a:cs typeface="Times New Roman"/>
                <a:sym typeface="Times New Roman"/>
              </a:rPr>
              <a:t> </a:t>
            </a:r>
            <a:r>
              <a:rPr lang="en-US" sz="1400" i="0" u="none" strike="noStrike" cap="none" dirty="0" smtClean="0">
                <a:solidFill>
                  <a:schemeClr val="dk1"/>
                </a:solidFill>
                <a:latin typeface="Times New Roman"/>
                <a:ea typeface="Times New Roman"/>
                <a:cs typeface="Times New Roman"/>
                <a:sym typeface="Times New Roman"/>
              </a:rPr>
              <a:t>Optimized Clusters</a:t>
            </a:r>
            <a:endParaRPr sz="1400" i="0" u="none" strike="noStrike" cap="none" dirty="0">
              <a:solidFill>
                <a:srgbClr val="000000"/>
              </a:solidFill>
              <a:sym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Conclusion</a:t>
            </a:r>
            <a:endParaRPr/>
          </a:p>
        </p:txBody>
      </p:sp>
      <p:sp>
        <p:nvSpPr>
          <p:cNvPr id="501" name="Google Shape;501;p46"/>
          <p:cNvSpPr txBox="1">
            <a:spLocks noGrp="1"/>
          </p:cNvSpPr>
          <p:nvPr>
            <p:ph type="body" idx="1"/>
          </p:nvPr>
        </p:nvSpPr>
        <p:spPr>
          <a:xfrm>
            <a:off x="518160" y="130524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None/>
            </a:pPr>
            <a:r>
              <a:rPr lang="en-US" sz="2400" dirty="0">
                <a:latin typeface="Times New Roman"/>
                <a:ea typeface="Times New Roman"/>
                <a:cs typeface="Times New Roman"/>
                <a:sym typeface="Times New Roman"/>
              </a:rPr>
              <a:t>The essential idea of RFM analysis is that datasets are split into 3 clusters of the ideal size. This work has developed a method for RFM analysis (in customer segmentation) utilizing the k-Means approach with variance of 0.37.</a:t>
            </a:r>
            <a:endParaRPr sz="2400" dirty="0"/>
          </a:p>
        </p:txBody>
      </p:sp>
      <p:sp>
        <p:nvSpPr>
          <p:cNvPr id="502" name="Google Shape;502;p46"/>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3" name="Google Shape;503;p46"/>
          <p:cNvSpPr txBox="1">
            <a:spLocks noGrp="1"/>
          </p:cNvSpPr>
          <p:nvPr>
            <p:ph type="dt" idx="10"/>
          </p:nvPr>
        </p:nvSpPr>
        <p:spPr>
          <a:xfrm>
            <a:off x="443552"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504" name="Google Shape;50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505" name="Google Shape;505;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mbria"/>
              <a:buNone/>
            </a:pPr>
            <a:r>
              <a:rPr lang="en-US" sz="4000">
                <a:latin typeface="Cambria"/>
                <a:ea typeface="Cambria"/>
                <a:cs typeface="Cambria"/>
                <a:sym typeface="Cambria"/>
              </a:rPr>
              <a:t>References</a:t>
            </a:r>
            <a:endParaRPr/>
          </a:p>
        </p:txBody>
      </p:sp>
      <p:sp>
        <p:nvSpPr>
          <p:cNvPr id="512" name="Google Shape;512;p13"/>
          <p:cNvSpPr/>
          <p:nvPr/>
        </p:nvSpPr>
        <p:spPr>
          <a:xfrm>
            <a:off x="533400" y="38100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3" name="Google Shape;513;p13"/>
          <p:cNvSpPr txBox="1">
            <a:spLocks noGrp="1"/>
          </p:cNvSpPr>
          <p:nvPr>
            <p:ph type="body" idx="1"/>
          </p:nvPr>
        </p:nvSpPr>
        <p:spPr>
          <a:xfrm>
            <a:off x="423081" y="1600200"/>
            <a:ext cx="8187519"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Clr>
                <a:schemeClr val="dk1"/>
              </a:buClr>
              <a:buSzPts val="1800"/>
              <a:buChar char="•"/>
            </a:pPr>
            <a:r>
              <a:rPr lang="en-US" sz="1600" dirty="0">
                <a:latin typeface="Times New Roman" panose="02020603050405020304" pitchFamily="18" charset="0"/>
                <a:cs typeface="Times New Roman" panose="02020603050405020304" pitchFamily="18" charset="0"/>
              </a:rPr>
              <a:t>Eugene Wong, Yan Wei. (2018). Customer online shopping experience data analytics: Integrated customer segmentation and </a:t>
            </a:r>
            <a:r>
              <a:rPr lang="en-US" sz="1600" dirty="0" err="1">
                <a:latin typeface="Times New Roman" panose="02020603050405020304" pitchFamily="18" charset="0"/>
                <a:cs typeface="Times New Roman" panose="02020603050405020304" pitchFamily="18" charset="0"/>
              </a:rPr>
              <a:t>customised</a:t>
            </a:r>
            <a:r>
              <a:rPr lang="en-US" sz="1600" dirty="0">
                <a:latin typeface="Times New Roman" panose="02020603050405020304" pitchFamily="18" charset="0"/>
                <a:cs typeface="Times New Roman" panose="02020603050405020304" pitchFamily="18" charset="0"/>
              </a:rPr>
              <a:t> services prediction. International Journal of Retail &amp; Distribution Management, ISSN: 0959-0552.</a:t>
            </a:r>
            <a:endParaRPr sz="1600" dirty="0">
              <a:latin typeface="Times New Roman" panose="02020603050405020304" pitchFamily="18" charset="0"/>
              <a:cs typeface="Times New Roman" panose="02020603050405020304" pitchFamily="18" charset="0"/>
            </a:endParaRPr>
          </a:p>
          <a:p>
            <a:pPr marL="457200" lvl="0" indent="-228600" algn="just" rtl="0">
              <a:lnSpc>
                <a:spcPct val="100000"/>
              </a:lnSpc>
              <a:spcBef>
                <a:spcPts val="360"/>
              </a:spcBef>
              <a:spcAft>
                <a:spcPts val="0"/>
              </a:spcAft>
              <a:buClr>
                <a:schemeClr val="dk1"/>
              </a:buClr>
              <a:buSzPts val="1800"/>
              <a:buNone/>
            </a:pPr>
            <a:endParaRPr sz="1600" dirty="0">
              <a:latin typeface="Times New Roman" panose="02020603050405020304" pitchFamily="18" charset="0"/>
              <a:cs typeface="Times New Roman" panose="02020603050405020304" pitchFamily="18" charset="0"/>
            </a:endParaRPr>
          </a:p>
          <a:p>
            <a:pPr marL="457200" lvl="0" indent="-342900" algn="just" rtl="0">
              <a:lnSpc>
                <a:spcPct val="100000"/>
              </a:lnSpc>
              <a:spcBef>
                <a:spcPts val="360"/>
              </a:spcBef>
              <a:spcAft>
                <a:spcPts val="0"/>
              </a:spcAft>
              <a:buClr>
                <a:schemeClr val="dk1"/>
              </a:buClr>
              <a:buSzPts val="1800"/>
              <a:buChar char="•"/>
            </a:pPr>
            <a:r>
              <a:rPr lang="en-US" sz="1600" dirty="0" err="1">
                <a:latin typeface="Times New Roman" panose="02020603050405020304" pitchFamily="18" charset="0"/>
                <a:cs typeface="Times New Roman" panose="02020603050405020304" pitchFamily="18" charset="0"/>
              </a:rPr>
              <a:t>Md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Monir</a:t>
            </a:r>
            <a:r>
              <a:rPr lang="en-US" sz="1600" dirty="0">
                <a:latin typeface="Times New Roman" panose="02020603050405020304" pitchFamily="18" charset="0"/>
                <a:cs typeface="Times New Roman" panose="02020603050405020304" pitchFamily="18" charset="0"/>
              </a:rPr>
              <a:t> Hossain, Mark </a:t>
            </a:r>
            <a:r>
              <a:rPr lang="en-US" sz="1600" dirty="0" err="1">
                <a:latin typeface="Times New Roman" panose="02020603050405020304" pitchFamily="18" charset="0"/>
                <a:cs typeface="Times New Roman" panose="02020603050405020304" pitchFamily="18" charset="0"/>
              </a:rPr>
              <a:t>Sebestyen</a:t>
            </a:r>
            <a:r>
              <a:rPr lang="en-US" sz="1600" dirty="0">
                <a:latin typeface="Times New Roman" panose="02020603050405020304" pitchFamily="18" charset="0"/>
                <a:cs typeface="Times New Roman" panose="02020603050405020304" pitchFamily="18" charset="0"/>
              </a:rPr>
              <a:t> (2020) ... A Large-scale Data-driven Segmentation of Banking Customers. 2020 IEEE International Conference on Big Data (Big Data).</a:t>
            </a:r>
            <a:endParaRPr sz="1600" dirty="0">
              <a:latin typeface="Times New Roman" panose="02020603050405020304" pitchFamily="18" charset="0"/>
              <a:cs typeface="Times New Roman" panose="02020603050405020304" pitchFamily="18" charset="0"/>
            </a:endParaRPr>
          </a:p>
          <a:p>
            <a:pPr marL="114300" lvl="0" indent="0" algn="just" rtl="0">
              <a:lnSpc>
                <a:spcPct val="100000"/>
              </a:lnSpc>
              <a:spcBef>
                <a:spcPts val="360"/>
              </a:spcBef>
              <a:spcAft>
                <a:spcPts val="0"/>
              </a:spcAft>
              <a:buSzPts val="1800"/>
              <a:buNone/>
            </a:pP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p>
            <a:pPr marL="457200" lvl="0" indent="-342900" algn="just" rtl="0">
              <a:lnSpc>
                <a:spcPct val="100000"/>
              </a:lnSpc>
              <a:spcBef>
                <a:spcPts val="360"/>
              </a:spcBef>
              <a:spcAft>
                <a:spcPts val="0"/>
              </a:spcAft>
              <a:buClr>
                <a:schemeClr val="dk1"/>
              </a:buClr>
              <a:buSzPts val="1800"/>
              <a:buChar char="•"/>
            </a:pPr>
            <a:r>
              <a:rPr lang="en-US" sz="1600" dirty="0" err="1">
                <a:latin typeface="Times New Roman" panose="02020603050405020304" pitchFamily="18" charset="0"/>
                <a:cs typeface="Times New Roman" panose="02020603050405020304" pitchFamily="18" charset="0"/>
              </a:rPr>
              <a:t>Rendra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Gustriansyah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Nazori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Suhandi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Fery</a:t>
            </a:r>
            <a:r>
              <a:rPr lang="en-US" sz="1600" dirty="0">
                <a:latin typeface="Times New Roman" panose="02020603050405020304" pitchFamily="18" charset="0"/>
                <a:cs typeface="Times New Roman" panose="02020603050405020304" pitchFamily="18" charset="0"/>
              </a:rPr>
              <a:t> Antony (2020). Clustering optimization in RFM analysis based on k-means. Indonesian Journal of Electrical Engineering and Computer Science Vol. 18, No. 1, April 2020, pp. 470~477, ISSN: 2502-4752.</a:t>
            </a:r>
            <a:endParaRPr sz="1600" dirty="0">
              <a:latin typeface="Times New Roman" panose="02020603050405020304" pitchFamily="18" charset="0"/>
              <a:cs typeface="Times New Roman" panose="02020603050405020304" pitchFamily="18" charset="0"/>
            </a:endParaRPr>
          </a:p>
          <a:p>
            <a:pPr marL="114300" lvl="0" indent="0" algn="just" rtl="0">
              <a:lnSpc>
                <a:spcPct val="100000"/>
              </a:lnSpc>
              <a:spcBef>
                <a:spcPts val="360"/>
              </a:spcBef>
              <a:spcAft>
                <a:spcPts val="0"/>
              </a:spcAft>
              <a:buSzPts val="1800"/>
              <a:buNone/>
            </a:pP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p>
            <a:pPr marL="457200" lvl="0" indent="-342900" algn="just" rtl="0">
              <a:lnSpc>
                <a:spcPct val="100000"/>
              </a:lnSpc>
              <a:spcBef>
                <a:spcPts val="360"/>
              </a:spcBef>
              <a:spcAft>
                <a:spcPts val="0"/>
              </a:spcAft>
              <a:buClr>
                <a:schemeClr val="dk1"/>
              </a:buClr>
              <a:buSzPts val="1800"/>
              <a:buChar char="•"/>
            </a:pPr>
            <a:r>
              <a:rPr lang="en-US" sz="1600" dirty="0">
                <a:latin typeface="Times New Roman" panose="02020603050405020304" pitchFamily="18" charset="0"/>
                <a:cs typeface="Times New Roman" panose="02020603050405020304" pitchFamily="18" charset="0"/>
              </a:rPr>
              <a:t>Ismail </a:t>
            </a:r>
            <a:r>
              <a:rPr lang="en-US" sz="1600" dirty="0" err="1">
                <a:latin typeface="Times New Roman" panose="02020603050405020304" pitchFamily="18" charset="0"/>
                <a:cs typeface="Times New Roman" panose="02020603050405020304" pitchFamily="18" charset="0"/>
              </a:rPr>
              <a:t>Utku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Sayan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Melike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Demirdag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Guven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Yuceturk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Melek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Yalcinkaya</a:t>
            </a:r>
            <a:r>
              <a:rPr lang="en-US" sz="1600" dirty="0">
                <a:latin typeface="Times New Roman" panose="02020603050405020304" pitchFamily="18" charset="0"/>
                <a:cs typeface="Times New Roman" panose="02020603050405020304" pitchFamily="18" charset="0"/>
              </a:rPr>
              <a:t> (2022). A Review of Customer Segmentation Methods: The Case of Investment Sector. 2022 IEEE 5th International Conference on Big Data and Artificial Intelligence (BDAI).</a:t>
            </a:r>
            <a:endParaRPr sz="1600" dirty="0">
              <a:latin typeface="Times New Roman" panose="02020603050405020304" pitchFamily="18" charset="0"/>
              <a:cs typeface="Times New Roman" panose="02020603050405020304" pitchFamily="18" charset="0"/>
            </a:endParaRPr>
          </a:p>
          <a:p>
            <a:pPr marL="114300" lvl="0" indent="0" algn="just" rtl="0">
              <a:lnSpc>
                <a:spcPct val="100000"/>
              </a:lnSpc>
              <a:spcBef>
                <a:spcPts val="360"/>
              </a:spcBef>
              <a:spcAft>
                <a:spcPts val="0"/>
              </a:spcAft>
              <a:buSzPts val="1800"/>
              <a:buNone/>
            </a:pPr>
            <a:endParaRPr sz="1600" dirty="0">
              <a:latin typeface="Times New Roman" panose="02020603050405020304" pitchFamily="18" charset="0"/>
              <a:cs typeface="Times New Roman" panose="02020603050405020304" pitchFamily="18" charset="0"/>
            </a:endParaRPr>
          </a:p>
          <a:p>
            <a:pPr marL="457200" lvl="0" indent="-342900" algn="just" rtl="0">
              <a:lnSpc>
                <a:spcPct val="100000"/>
              </a:lnSpc>
              <a:spcBef>
                <a:spcPts val="360"/>
              </a:spcBef>
              <a:spcAft>
                <a:spcPts val="0"/>
              </a:spcAft>
              <a:buClr>
                <a:schemeClr val="dk1"/>
              </a:buClr>
              <a:buSzPts val="1800"/>
              <a:buChar char="•"/>
            </a:pPr>
            <a:r>
              <a:rPr lang="en-US" sz="1600" dirty="0" err="1">
                <a:latin typeface="Times New Roman" panose="02020603050405020304" pitchFamily="18" charset="0"/>
                <a:cs typeface="Times New Roman" panose="02020603050405020304" pitchFamily="18" charset="0"/>
              </a:rPr>
              <a:t>Yichen</a:t>
            </a:r>
            <a:r>
              <a:rPr lang="en-US" sz="1600" dirty="0">
                <a:latin typeface="Times New Roman" panose="02020603050405020304" pitchFamily="18" charset="0"/>
                <a:cs typeface="Times New Roman" panose="02020603050405020304" pitchFamily="18" charset="0"/>
              </a:rPr>
              <a:t> Xiao (2022). Hybrid Model for Customer Segmentation Based on RFM Framework. 2022 7th International Conference on Intelligent Computing and Signal Processing (ICSP).</a:t>
            </a:r>
            <a:endParaRPr sz="1600" dirty="0">
              <a:latin typeface="Times New Roman" panose="02020603050405020304" pitchFamily="18" charset="0"/>
              <a:cs typeface="Times New Roman" panose="02020603050405020304" pitchFamily="18" charset="0"/>
            </a:endParaRPr>
          </a:p>
          <a:p>
            <a:pPr marL="342900" lvl="0" indent="-241300" algn="just" rtl="0">
              <a:lnSpc>
                <a:spcPct val="100000"/>
              </a:lnSpc>
              <a:spcBef>
                <a:spcPts val="320"/>
              </a:spcBef>
              <a:spcAft>
                <a:spcPts val="0"/>
              </a:spcAft>
              <a:buClr>
                <a:schemeClr val="dk1"/>
              </a:buClr>
              <a:buSzPts val="1600"/>
              <a:buNone/>
            </a:pP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20"/>
              </a:spcBef>
              <a:spcAft>
                <a:spcPts val="0"/>
              </a:spcAft>
              <a:buClr>
                <a:schemeClr val="dk1"/>
              </a:buClr>
              <a:buSzPts val="1600"/>
              <a:buNone/>
            </a:pP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20"/>
              </a:spcBef>
              <a:spcAft>
                <a:spcPts val="0"/>
              </a:spcAft>
              <a:buClr>
                <a:schemeClr val="dk1"/>
              </a:buClr>
              <a:buSzPts val="1600"/>
              <a:buNone/>
            </a:pPr>
            <a:endParaRPr sz="1600" dirty="0">
              <a:latin typeface="Times New Roman" panose="02020603050405020304" pitchFamily="18" charset="0"/>
              <a:ea typeface="Times New Roman"/>
              <a:cs typeface="Times New Roman" panose="02020603050405020304" pitchFamily="18" charset="0"/>
              <a:sym typeface="Times New Roman"/>
            </a:endParaRPr>
          </a:p>
        </p:txBody>
      </p:sp>
      <p:sp>
        <p:nvSpPr>
          <p:cNvPr id="514" name="Google Shape;5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515" name="Google Shape;51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516" name="Google Shape;51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517" name="Google Shape;517;p13"/>
          <p:cNvSpPr/>
          <p:nvPr/>
        </p:nvSpPr>
        <p:spPr>
          <a:xfrm>
            <a:off x="0" y="-284693"/>
            <a:ext cx="184731" cy="5693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300"/>
              <a:buFont typeface="Open Sans"/>
              <a:buNone/>
            </a:pPr>
            <a:r>
              <a:rPr lang="en-US" sz="1300" b="0" i="0" u="none" strike="noStrike" cap="none">
                <a:solidFill>
                  <a:schemeClr val="dk1"/>
                </a:solidFill>
                <a:latin typeface="Open Sans"/>
                <a:ea typeface="Open Sans"/>
                <a:cs typeface="Open Sans"/>
                <a:sym typeface="Open Sans"/>
              </a:rPr>
              <a:t/>
            </a:r>
            <a:br>
              <a:rPr lang="en-US" sz="1300" b="0" i="0" u="none" strike="noStrike" cap="none">
                <a:solidFill>
                  <a:schemeClr val="dk1"/>
                </a:solidFill>
                <a:latin typeface="Open Sans"/>
                <a:ea typeface="Open Sans"/>
                <a:cs typeface="Open Sans"/>
                <a:sym typeface="Open Sans"/>
              </a:rPr>
            </a:br>
            <a:endParaRPr sz="1800" b="0" i="0" u="none" strike="noStrike" cap="none">
              <a:solidFill>
                <a:schemeClr val="dk1"/>
              </a:solidFill>
              <a:latin typeface="Arial"/>
              <a:ea typeface="Arial"/>
              <a:cs typeface="Arial"/>
              <a:sym typeface="Arial"/>
            </a:endParaRPr>
          </a:p>
        </p:txBody>
      </p:sp>
      <p:sp>
        <p:nvSpPr>
          <p:cNvPr id="518" name="Google Shape;518;p13"/>
          <p:cNvSpPr/>
          <p:nvPr/>
        </p:nvSpPr>
        <p:spPr>
          <a:xfrm>
            <a:off x="0" y="43934"/>
            <a:ext cx="184731" cy="369332"/>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mbria"/>
              <a:buNone/>
            </a:pPr>
            <a:r>
              <a:rPr lang="en-US" sz="4000">
                <a:latin typeface="Cambria"/>
                <a:ea typeface="Cambria"/>
                <a:cs typeface="Cambria"/>
                <a:sym typeface="Cambria"/>
              </a:rPr>
              <a:t>References</a:t>
            </a:r>
            <a:endParaRPr/>
          </a:p>
        </p:txBody>
      </p:sp>
      <p:sp>
        <p:nvSpPr>
          <p:cNvPr id="512" name="Google Shape;512;p13"/>
          <p:cNvSpPr/>
          <p:nvPr/>
        </p:nvSpPr>
        <p:spPr>
          <a:xfrm>
            <a:off x="533400" y="38100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3" name="Google Shape;513;p13"/>
          <p:cNvSpPr txBox="1">
            <a:spLocks noGrp="1"/>
          </p:cNvSpPr>
          <p:nvPr>
            <p:ph type="body" idx="1"/>
          </p:nvPr>
        </p:nvSpPr>
        <p:spPr>
          <a:xfrm>
            <a:off x="423081" y="1600200"/>
            <a:ext cx="8187519" cy="4525963"/>
          </a:xfrm>
          <a:prstGeom prst="rect">
            <a:avLst/>
          </a:prstGeom>
          <a:noFill/>
          <a:ln>
            <a:noFill/>
          </a:ln>
        </p:spPr>
        <p:txBody>
          <a:bodyPr spcFirstLastPara="1" wrap="square" lIns="91425" tIns="45700" rIns="91425" bIns="45700" anchor="t" anchorCtr="0">
            <a:noAutofit/>
          </a:bodyPr>
          <a:lstStyle/>
          <a:p>
            <a:pPr lvl="0" algn="just"/>
            <a:r>
              <a:rPr lang="en-US" sz="1600" dirty="0">
                <a:latin typeface="Times New Roman" panose="02020603050405020304" pitchFamily="18" charset="0"/>
                <a:cs typeface="Times New Roman" panose="02020603050405020304" pitchFamily="18" charset="0"/>
              </a:rPr>
              <a:t>Gupta, R., Gupta, H., &amp; </a:t>
            </a:r>
            <a:r>
              <a:rPr lang="en-US" sz="1600" dirty="0" err="1">
                <a:latin typeface="Times New Roman" panose="02020603050405020304" pitchFamily="18" charset="0"/>
                <a:cs typeface="Times New Roman" panose="02020603050405020304" pitchFamily="18" charset="0"/>
              </a:rPr>
              <a:t>Mohania</a:t>
            </a:r>
            <a:r>
              <a:rPr lang="en-US" sz="1600" dirty="0">
                <a:latin typeface="Times New Roman" panose="02020603050405020304" pitchFamily="18" charset="0"/>
                <a:cs typeface="Times New Roman" panose="02020603050405020304" pitchFamily="18" charset="0"/>
              </a:rPr>
              <a:t>, M. (2012). Cloud Computing and Big Data Analytics:    What Is New from Databases Perspective?. In Big Data Analytics (pp. 42-61). Springer Berlin Heidelberg.</a:t>
            </a:r>
            <a:endParaRPr lang="en-IN" sz="1600" dirty="0">
              <a:latin typeface="Times New Roman" panose="02020603050405020304" pitchFamily="18" charset="0"/>
              <a:cs typeface="Times New Roman" panose="02020603050405020304" pitchFamily="18" charset="0"/>
            </a:endParaRP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err="1">
                <a:latin typeface="Times New Roman" panose="02020603050405020304" pitchFamily="18" charset="0"/>
                <a:cs typeface="Times New Roman" panose="02020603050405020304" pitchFamily="18" charset="0"/>
              </a:rPr>
              <a:t>Agneeswaran</a:t>
            </a:r>
            <a:r>
              <a:rPr lang="en-US" sz="1600" dirty="0">
                <a:latin typeface="Times New Roman" panose="02020603050405020304" pitchFamily="18" charset="0"/>
                <a:cs typeface="Times New Roman" panose="02020603050405020304" pitchFamily="18" charset="0"/>
              </a:rPr>
              <a:t>, V. S. (2012). Big-Data :Theoretical, Engineering and Analytics Perspective. In Big Data Analytics (pp. 8-15). Berlin Heidelberg: Springer</a:t>
            </a:r>
            <a:r>
              <a:rPr lang="en-US" sz="1600" dirty="0" smtClean="0">
                <a:latin typeface="Times New Roman" panose="02020603050405020304" pitchFamily="18" charset="0"/>
                <a:cs typeface="Times New Roman" panose="02020603050405020304" pitchFamily="18" charset="0"/>
              </a:rPr>
              <a:t>.</a:t>
            </a: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Brodie, R. J., </a:t>
            </a:r>
            <a:r>
              <a:rPr lang="en-US" sz="1600" dirty="0" err="1">
                <a:latin typeface="Times New Roman" panose="02020603050405020304" pitchFamily="18" charset="0"/>
                <a:cs typeface="Times New Roman" panose="02020603050405020304" pitchFamily="18" charset="0"/>
              </a:rPr>
              <a:t>Hollebeek</a:t>
            </a:r>
            <a:r>
              <a:rPr lang="en-US" sz="1600" dirty="0">
                <a:latin typeface="Times New Roman" panose="02020603050405020304" pitchFamily="18" charset="0"/>
                <a:cs typeface="Times New Roman" panose="02020603050405020304" pitchFamily="18" charset="0"/>
              </a:rPr>
              <a:t>, L. D., </a:t>
            </a:r>
            <a:r>
              <a:rPr lang="en-US" sz="1600" dirty="0" err="1">
                <a:latin typeface="Times New Roman" panose="02020603050405020304" pitchFamily="18" charset="0"/>
                <a:cs typeface="Times New Roman" panose="02020603050405020304" pitchFamily="18" charset="0"/>
              </a:rPr>
              <a:t>Juric</a:t>
            </a:r>
            <a:r>
              <a:rPr lang="en-US" sz="1600" dirty="0">
                <a:latin typeface="Times New Roman" panose="02020603050405020304" pitchFamily="18" charset="0"/>
                <a:cs typeface="Times New Roman" panose="02020603050405020304" pitchFamily="18" charset="0"/>
              </a:rPr>
              <a:t>, B., &amp; </a:t>
            </a:r>
            <a:r>
              <a:rPr lang="en-US" sz="1600" dirty="0" err="1">
                <a:latin typeface="Times New Roman" panose="02020603050405020304" pitchFamily="18" charset="0"/>
                <a:cs typeface="Times New Roman" panose="02020603050405020304" pitchFamily="18" charset="0"/>
              </a:rPr>
              <a:t>Ilic</a:t>
            </a:r>
            <a:r>
              <a:rPr lang="en-US" sz="1600" dirty="0">
                <a:latin typeface="Times New Roman" panose="02020603050405020304" pitchFamily="18" charset="0"/>
                <a:cs typeface="Times New Roman" panose="02020603050405020304" pitchFamily="18" charset="0"/>
              </a:rPr>
              <a:t>, A. (2011). Customer Engagement: Conceptual Domain, Fundamental Propositions, and Implications for Research. Journal of Service Research, 14(3), 252–271</a:t>
            </a:r>
            <a:r>
              <a:rPr lang="en-US" sz="1600" dirty="0" smtClean="0">
                <a:latin typeface="Times New Roman" panose="02020603050405020304" pitchFamily="18" charset="0"/>
                <a:cs typeface="Times New Roman" panose="02020603050405020304" pitchFamily="18" charset="0"/>
              </a:rPr>
              <a:t>.</a:t>
            </a: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Chen, H., Chiang, R., H., L., &amp; </a:t>
            </a:r>
            <a:r>
              <a:rPr lang="en-US" sz="1600" dirty="0" err="1">
                <a:latin typeface="Times New Roman" panose="02020603050405020304" pitchFamily="18" charset="0"/>
                <a:cs typeface="Times New Roman" panose="02020603050405020304" pitchFamily="18" charset="0"/>
              </a:rPr>
              <a:t>Storey</a:t>
            </a:r>
            <a:r>
              <a:rPr lang="en-US" sz="1600" dirty="0">
                <a:latin typeface="Times New Roman" panose="02020603050405020304" pitchFamily="18" charset="0"/>
                <a:cs typeface="Times New Roman" panose="02020603050405020304" pitchFamily="18" charset="0"/>
              </a:rPr>
              <a:t>, V., C. (2012). Business Intelligence and Analytics: From Big Data to big impact, MIS </a:t>
            </a:r>
            <a:r>
              <a:rPr lang="en-US" sz="1600" dirty="0" err="1">
                <a:latin typeface="Times New Roman" panose="02020603050405020304" pitchFamily="18" charset="0"/>
                <a:cs typeface="Times New Roman" panose="02020603050405020304" pitchFamily="18" charset="0"/>
              </a:rPr>
              <a:t>Quaterly</a:t>
            </a:r>
            <a:r>
              <a:rPr lang="en-US" sz="1600" dirty="0">
                <a:latin typeface="Times New Roman" panose="02020603050405020304" pitchFamily="18" charset="0"/>
                <a:cs typeface="Times New Roman" panose="02020603050405020304" pitchFamily="18" charset="0"/>
              </a:rPr>
              <a:t> 36 (4), pp.1165-1188 </a:t>
            </a:r>
            <a:endParaRPr lang="en-US" sz="1600" dirty="0" smtClean="0">
              <a:latin typeface="Times New Roman" panose="02020603050405020304" pitchFamily="18" charset="0"/>
              <a:cs typeface="Times New Roman" panose="02020603050405020304" pitchFamily="18" charset="0"/>
            </a:endParaRP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Cheng, C.H., &amp; Chen, Y.S. (2009). Classifying the segmentation of customer value via RFM model and RS theory. Expert Systems with Applications, 36(3), 4176–4184. </a:t>
            </a:r>
            <a:endParaRPr lang="en-IN" sz="1600" dirty="0">
              <a:latin typeface="Times New Roman" panose="02020603050405020304" pitchFamily="18" charset="0"/>
              <a:cs typeface="Times New Roman" panose="02020603050405020304" pitchFamily="18" charset="0"/>
            </a:endParaRPr>
          </a:p>
        </p:txBody>
      </p:sp>
      <p:sp>
        <p:nvSpPr>
          <p:cNvPr id="514" name="Google Shape;5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515" name="Google Shape;51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516" name="Google Shape;51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517" name="Google Shape;517;p13"/>
          <p:cNvSpPr/>
          <p:nvPr/>
        </p:nvSpPr>
        <p:spPr>
          <a:xfrm>
            <a:off x="0" y="-284693"/>
            <a:ext cx="184731" cy="5693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300"/>
              <a:buFont typeface="Open Sans"/>
              <a:buNone/>
            </a:pPr>
            <a:r>
              <a:rPr lang="en-US" sz="1300" b="0" i="0" u="none" strike="noStrike" cap="none">
                <a:solidFill>
                  <a:schemeClr val="dk1"/>
                </a:solidFill>
                <a:latin typeface="Open Sans"/>
                <a:ea typeface="Open Sans"/>
                <a:cs typeface="Open Sans"/>
                <a:sym typeface="Open Sans"/>
              </a:rPr>
              <a:t/>
            </a:r>
            <a:br>
              <a:rPr lang="en-US" sz="1300" b="0" i="0" u="none" strike="noStrike" cap="none">
                <a:solidFill>
                  <a:schemeClr val="dk1"/>
                </a:solidFill>
                <a:latin typeface="Open Sans"/>
                <a:ea typeface="Open Sans"/>
                <a:cs typeface="Open Sans"/>
                <a:sym typeface="Open Sans"/>
              </a:rPr>
            </a:br>
            <a:endParaRPr sz="1800" b="0" i="0" u="none" strike="noStrike" cap="none">
              <a:solidFill>
                <a:schemeClr val="dk1"/>
              </a:solidFill>
              <a:latin typeface="Arial"/>
              <a:ea typeface="Arial"/>
              <a:cs typeface="Arial"/>
              <a:sym typeface="Arial"/>
            </a:endParaRPr>
          </a:p>
        </p:txBody>
      </p:sp>
      <p:sp>
        <p:nvSpPr>
          <p:cNvPr id="518" name="Google Shape;518;p13"/>
          <p:cNvSpPr/>
          <p:nvPr/>
        </p:nvSpPr>
        <p:spPr>
          <a:xfrm>
            <a:off x="0" y="43934"/>
            <a:ext cx="184731" cy="369332"/>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3057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4"/>
          <p:cNvSpPr txBox="1">
            <a:spLocks noGrp="1"/>
          </p:cNvSpPr>
          <p:nvPr>
            <p:ph type="title"/>
          </p:nvPr>
        </p:nvSpPr>
        <p:spPr>
          <a:xfrm>
            <a:off x="609600" y="22860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Queries</a:t>
            </a:r>
            <a:endParaRPr/>
          </a:p>
        </p:txBody>
      </p:sp>
      <p:sp>
        <p:nvSpPr>
          <p:cNvPr id="525" name="Google Shape;52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None/>
            </a:pPr>
            <a:endParaRPr/>
          </a:p>
        </p:txBody>
      </p:sp>
      <p:sp>
        <p:nvSpPr>
          <p:cNvPr id="526" name="Google Shape;5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endParaRPr lang="en-US" dirty="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527" name="Google Shape;5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528" name="Google Shape;5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15"/>
          <p:cNvSpPr txBox="1">
            <a:spLocks noGrp="1"/>
          </p:cNvSpPr>
          <p:nvPr>
            <p:ph type="title"/>
          </p:nvPr>
        </p:nvSpPr>
        <p:spPr>
          <a:xfrm>
            <a:off x="381000" y="22860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a:t>
            </a:r>
            <a:endParaRPr/>
          </a:p>
        </p:txBody>
      </p:sp>
      <p:sp>
        <p:nvSpPr>
          <p:cNvPr id="535" name="Google Shape;53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sp>
        <p:nvSpPr>
          <p:cNvPr id="536" name="Google Shape;53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smtClean="0"/>
              <a:t>01/10/2023</a:t>
            </a:r>
            <a:endParaRPr dirty="0"/>
          </a:p>
        </p:txBody>
      </p:sp>
      <p:sp>
        <p:nvSpPr>
          <p:cNvPr id="537" name="Google Shape;53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538" name="Google Shape;53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200"/>
              <a:buNone/>
            </a:pPr>
            <a:r>
              <a:rPr lang="en-US" sz="3200">
                <a:latin typeface="Times New Roman"/>
                <a:ea typeface="Times New Roman"/>
                <a:cs typeface="Times New Roman"/>
                <a:sym typeface="Times New Roman"/>
              </a:rPr>
              <a:t>Objective</a:t>
            </a:r>
            <a:endParaRPr/>
          </a:p>
        </p:txBody>
      </p:sp>
      <p:sp>
        <p:nvSpPr>
          <p:cNvPr id="118" name="Google Shape;118;p28"/>
          <p:cNvSpPr txBox="1">
            <a:spLocks noGrp="1"/>
          </p:cNvSpPr>
          <p:nvPr>
            <p:ph type="body" idx="1"/>
          </p:nvPr>
        </p:nvSpPr>
        <p:spPr>
          <a:xfrm>
            <a:off x="533400" y="1600200"/>
            <a:ext cx="8077200" cy="4525963"/>
          </a:xfrm>
          <a:prstGeom prst="rect">
            <a:avLst/>
          </a:prstGeom>
          <a:noFill/>
          <a:ln>
            <a:noFill/>
          </a:ln>
        </p:spPr>
        <p:txBody>
          <a:bodyPr spcFirstLastPara="1" wrap="square" lIns="91425" tIns="45700" rIns="91425" bIns="45700" anchor="t" anchorCtr="0">
            <a:normAutofit/>
          </a:bodyPr>
          <a:lstStyle/>
          <a:p>
            <a:pPr marL="25400" lvl="0" indent="0" algn="just" rtl="0">
              <a:lnSpc>
                <a:spcPct val="100000"/>
              </a:lnSpc>
              <a:spcBef>
                <a:spcPts val="0"/>
              </a:spcBef>
              <a:spcAft>
                <a:spcPts val="0"/>
              </a:spcAft>
              <a:buSzPts val="3200"/>
              <a:buNone/>
            </a:pPr>
            <a:r>
              <a:rPr lang="en-US" sz="2400">
                <a:latin typeface="Times New Roman"/>
                <a:ea typeface="Times New Roman"/>
                <a:cs typeface="Times New Roman"/>
                <a:sym typeface="Times New Roman"/>
              </a:rPr>
              <a:t>To build an efficient and enhanced and optimized clusters using an proposed system.</a:t>
            </a:r>
            <a:endParaRPr/>
          </a:p>
          <a:p>
            <a:pPr marL="342900" lvl="0" indent="-342900" algn="just" rtl="0">
              <a:lnSpc>
                <a:spcPct val="100000"/>
              </a:lnSpc>
              <a:spcBef>
                <a:spcPts val="518"/>
              </a:spcBef>
              <a:spcAft>
                <a:spcPts val="0"/>
              </a:spcAft>
              <a:buClr>
                <a:schemeClr val="dk1"/>
              </a:buClr>
              <a:buSzPts val="2800"/>
              <a:buNone/>
            </a:pPr>
            <a:endParaRPr sz="2000">
              <a:latin typeface="Times New Roman"/>
              <a:ea typeface="Times New Roman"/>
              <a:cs typeface="Times New Roman"/>
              <a:sym typeface="Times New Roman"/>
            </a:endParaRPr>
          </a:p>
        </p:txBody>
      </p:sp>
      <p:sp>
        <p:nvSpPr>
          <p:cNvPr id="119" name="Google Shape;119;p28"/>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121" name="Google Shape;12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2" name="Google Shape;12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smtClean="0">
                <a:latin typeface="Times New Roman"/>
                <a:cs typeface="Times New Roman"/>
                <a:sym typeface="Times New Roman"/>
              </a:rPr>
              <a:t>Introduction</a:t>
            </a:r>
            <a:endParaRPr dirty="0"/>
          </a:p>
        </p:txBody>
      </p:sp>
      <p:sp>
        <p:nvSpPr>
          <p:cNvPr id="139" name="Google Shape;139;p5"/>
          <p:cNvSpPr txBox="1">
            <a:spLocks noGrp="1"/>
          </p:cNvSpPr>
          <p:nvPr>
            <p:ph type="body" idx="1"/>
          </p:nvPr>
        </p:nvSpPr>
        <p:spPr>
          <a:xfrm>
            <a:off x="533400" y="1586552"/>
            <a:ext cx="8077200" cy="4525963"/>
          </a:xfrm>
          <a:prstGeom prst="rect">
            <a:avLst/>
          </a:prstGeom>
          <a:noFill/>
          <a:ln>
            <a:noFill/>
          </a:ln>
        </p:spPr>
        <p:txBody>
          <a:bodyPr spcFirstLastPara="1" wrap="square" lIns="91425" tIns="45700" rIns="91425" bIns="45700" anchor="t" anchorCtr="0">
            <a:normAutofit/>
          </a:bodyPr>
          <a:lstStyle/>
          <a:p>
            <a:pPr marL="25400" lvl="0" indent="0" algn="just" rtl="0">
              <a:lnSpc>
                <a:spcPct val="100000"/>
              </a:lnSpc>
              <a:spcBef>
                <a:spcPts val="0"/>
              </a:spcBef>
              <a:spcAft>
                <a:spcPts val="0"/>
              </a:spcAft>
              <a:buSzPts val="3200"/>
              <a:buNone/>
            </a:pPr>
            <a:r>
              <a:rPr lang="en-US" sz="2400" dirty="0" smtClean="0">
                <a:latin typeface="Times New Roman"/>
                <a:ea typeface="Times New Roman"/>
                <a:cs typeface="Times New Roman"/>
                <a:sym typeface="Times New Roman"/>
              </a:rPr>
              <a:t>Customer-Segmentation </a:t>
            </a:r>
          </a:p>
          <a:p>
            <a:pPr lvl="1" indent="-431800" algn="just">
              <a:spcBef>
                <a:spcPts val="0"/>
              </a:spcBef>
              <a:buSzPts val="3200"/>
              <a:buFont typeface="Times New Roman"/>
              <a:buChar char="•"/>
            </a:pPr>
            <a:r>
              <a:rPr lang="en-US" sz="2400" dirty="0" smtClean="0">
                <a:latin typeface="Times New Roman"/>
                <a:ea typeface="Times New Roman"/>
                <a:cs typeface="Times New Roman"/>
                <a:sym typeface="Times New Roman"/>
              </a:rPr>
              <a:t>Understand Customers</a:t>
            </a:r>
          </a:p>
          <a:p>
            <a:pPr lvl="1" indent="-431800" algn="just">
              <a:spcBef>
                <a:spcPts val="0"/>
              </a:spcBef>
              <a:buSzPts val="3200"/>
              <a:buFont typeface="Times New Roman"/>
              <a:buChar char="•"/>
            </a:pPr>
            <a:r>
              <a:rPr lang="en-US" sz="2400" dirty="0" smtClean="0">
                <a:latin typeface="Times New Roman"/>
                <a:ea typeface="Times New Roman"/>
                <a:cs typeface="Times New Roman"/>
                <a:sym typeface="Times New Roman"/>
              </a:rPr>
              <a:t>Increases the sales</a:t>
            </a:r>
          </a:p>
          <a:p>
            <a:pPr lvl="1" indent="-431800" algn="just">
              <a:spcBef>
                <a:spcPts val="0"/>
              </a:spcBef>
              <a:buSzPts val="3200"/>
              <a:buFont typeface="Times New Roman"/>
              <a:buChar char="•"/>
            </a:pPr>
            <a:r>
              <a:rPr lang="en-US" sz="2400" dirty="0" smtClean="0">
                <a:latin typeface="Times New Roman"/>
                <a:ea typeface="Times New Roman"/>
                <a:cs typeface="Times New Roman"/>
                <a:sym typeface="Times New Roman"/>
              </a:rPr>
              <a:t>Saving time and resources</a:t>
            </a:r>
          </a:p>
          <a:p>
            <a:pPr lvl="1" indent="-431800" algn="just">
              <a:spcBef>
                <a:spcPts val="0"/>
              </a:spcBef>
              <a:buSzPts val="3200"/>
              <a:buFont typeface="Times New Roman"/>
              <a:buChar char="•"/>
            </a:pPr>
            <a:r>
              <a:rPr lang="en-US" sz="2400" dirty="0" smtClean="0">
                <a:latin typeface="Times New Roman"/>
                <a:ea typeface="Times New Roman"/>
                <a:cs typeface="Times New Roman"/>
                <a:sym typeface="Times New Roman"/>
              </a:rPr>
              <a:t>Find Loyal customers</a:t>
            </a:r>
          </a:p>
          <a:p>
            <a:pPr marL="482600" lvl="1" indent="0" algn="just">
              <a:spcBef>
                <a:spcPts val="0"/>
              </a:spcBef>
              <a:buSzPts val="3200"/>
              <a:buNone/>
            </a:pPr>
            <a:endParaRPr lang="en-US" sz="2000" dirty="0">
              <a:latin typeface="Times New Roman"/>
              <a:ea typeface="Times New Roman"/>
              <a:cs typeface="Times New Roman"/>
              <a:sym typeface="Times New Roman"/>
            </a:endParaRPr>
          </a:p>
          <a:p>
            <a:pPr marL="482600" lvl="1" indent="0" algn="just">
              <a:spcBef>
                <a:spcPts val="0"/>
              </a:spcBef>
              <a:buSzPts val="3200"/>
              <a:buNone/>
            </a:pPr>
            <a:endParaRPr lang="en-US" sz="2000" dirty="0" smtClean="0">
              <a:latin typeface="Times New Roman"/>
              <a:ea typeface="Times New Roman"/>
              <a:cs typeface="Times New Roman"/>
              <a:sym typeface="Times New Roman"/>
            </a:endParaRPr>
          </a:p>
        </p:txBody>
      </p:sp>
      <p:sp>
        <p:nvSpPr>
          <p:cNvPr id="140" name="Google Shape;140;p5"/>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endParaRPr lang="en-US" dirty="0" smtClean="0"/>
          </a:p>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lnSpc>
                <a:spcPct val="100000"/>
              </a:lnSpc>
              <a:spcBef>
                <a:spcPts val="0"/>
              </a:spcBef>
              <a:spcAft>
                <a:spcPts val="0"/>
              </a:spcAft>
              <a:buSzPts val="1400"/>
              <a:buNone/>
            </a:pPr>
            <a:endParaRPr dirty="0"/>
          </a:p>
        </p:txBody>
      </p:sp>
      <p:sp>
        <p:nvSpPr>
          <p:cNvPr id="142" name="Google Shape;14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43" name="Google Shape;14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Introduction</a:t>
            </a:r>
            <a:endParaRPr/>
          </a:p>
        </p:txBody>
      </p:sp>
      <p:sp>
        <p:nvSpPr>
          <p:cNvPr id="128" name="Google Shape;128;p4"/>
          <p:cNvSpPr txBox="1">
            <a:spLocks noGrp="1"/>
          </p:cNvSpPr>
          <p:nvPr>
            <p:ph type="body" idx="1"/>
          </p:nvPr>
        </p:nvSpPr>
        <p:spPr>
          <a:xfrm>
            <a:off x="655092" y="1600200"/>
            <a:ext cx="8336507" cy="4525963"/>
          </a:xfrm>
          <a:prstGeom prst="rect">
            <a:avLst/>
          </a:prstGeom>
          <a:noFill/>
          <a:ln>
            <a:noFill/>
          </a:ln>
        </p:spPr>
        <p:txBody>
          <a:bodyPr spcFirstLastPara="1" wrap="square" lIns="91425" tIns="45700" rIns="91425" bIns="45700" anchor="t" anchorCtr="0">
            <a:normAutofit/>
          </a:bodyPr>
          <a:lstStyle/>
          <a:p>
            <a:pPr marL="342900" lvl="0" algn="just">
              <a:spcBef>
                <a:spcPts val="0"/>
              </a:spcBef>
              <a:buSzPts val="2800"/>
              <a:buNone/>
            </a:pPr>
            <a:r>
              <a:rPr lang="en-US" sz="2400" dirty="0">
                <a:latin typeface="Times New Roman" panose="02020603050405020304" pitchFamily="18" charset="0"/>
                <a:ea typeface="Times New Roman"/>
                <a:cs typeface="Times New Roman" panose="02020603050405020304" pitchFamily="18" charset="0"/>
                <a:sym typeface="Times New Roman"/>
              </a:rPr>
              <a:t>Types </a:t>
            </a:r>
            <a:r>
              <a:rPr lang="en-US" sz="2400" dirty="0" smtClean="0">
                <a:latin typeface="Times New Roman" panose="02020603050405020304" pitchFamily="18" charset="0"/>
                <a:ea typeface="Times New Roman"/>
                <a:cs typeface="Times New Roman" panose="02020603050405020304" pitchFamily="18" charset="0"/>
                <a:sym typeface="Times New Roman"/>
              </a:rPr>
              <a:t>:</a:t>
            </a:r>
            <a:endParaRPr lang="en-US" sz="2400" dirty="0" smtClean="0">
              <a:latin typeface="Times New Roman" panose="02020603050405020304" pitchFamily="18" charset="0"/>
              <a:ea typeface="Times New Roman"/>
              <a:cs typeface="Times New Roman" panose="02020603050405020304" pitchFamily="18" charset="0"/>
            </a:endParaRPr>
          </a:p>
          <a:p>
            <a:pPr marL="342900" lvl="0" indent="-342900" algn="just" rtl="0">
              <a:lnSpc>
                <a:spcPct val="100000"/>
              </a:lnSpc>
              <a:spcBef>
                <a:spcPts val="0"/>
              </a:spcBef>
              <a:spcAft>
                <a:spcPts val="0"/>
              </a:spcAft>
              <a:buClr>
                <a:schemeClr val="dk1"/>
              </a:buClr>
              <a:buSzPts val="2800"/>
              <a:buNone/>
            </a:pPr>
            <a:r>
              <a:rPr lang="en-IN" sz="2400" dirty="0" smtClean="0">
                <a:latin typeface="Times New Roman" panose="02020603050405020304" pitchFamily="18" charset="0"/>
                <a:ea typeface="Tahoma" panose="020B0604030504040204" pitchFamily="34" charset="0"/>
                <a:cs typeface="Times New Roman" panose="02020603050405020304" pitchFamily="18" charset="0"/>
              </a:rPr>
              <a:t>		1. Demographic Segmentation</a:t>
            </a:r>
          </a:p>
          <a:p>
            <a:pPr marL="342900" lvl="0" indent="-342900" algn="just" rtl="0">
              <a:lnSpc>
                <a:spcPct val="100000"/>
              </a:lnSpc>
              <a:spcBef>
                <a:spcPts val="560"/>
              </a:spcBef>
              <a:spcAft>
                <a:spcPts val="0"/>
              </a:spcAft>
              <a:buClr>
                <a:schemeClr val="dk1"/>
              </a:buClr>
              <a:buSzPts val="280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dirty="0" smtClean="0">
                <a:latin typeface="Times New Roman" panose="02020603050405020304" pitchFamily="18" charset="0"/>
                <a:ea typeface="Tahoma" panose="020B0604030504040204" pitchFamily="34" charset="0"/>
                <a:cs typeface="Times New Roman" panose="02020603050405020304" pitchFamily="18" charset="0"/>
              </a:rPr>
              <a:t>	2. RFM</a:t>
            </a:r>
          </a:p>
          <a:p>
            <a:pPr marL="342900" lvl="0" indent="-342900" algn="just" rtl="0">
              <a:lnSpc>
                <a:spcPct val="100000"/>
              </a:lnSpc>
              <a:spcBef>
                <a:spcPts val="560"/>
              </a:spcBef>
              <a:spcAft>
                <a:spcPts val="0"/>
              </a:spcAft>
              <a:buClr>
                <a:schemeClr val="dk1"/>
              </a:buClr>
              <a:buSzPts val="280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dirty="0" smtClean="0">
                <a:latin typeface="Times New Roman" panose="02020603050405020304" pitchFamily="18" charset="0"/>
                <a:ea typeface="Tahoma" panose="020B0604030504040204" pitchFamily="34" charset="0"/>
                <a:cs typeface="Times New Roman" panose="02020603050405020304" pitchFamily="18" charset="0"/>
              </a:rPr>
              <a:t>	3. Behavioural</a:t>
            </a:r>
          </a:p>
          <a:p>
            <a:pPr marL="342900" lvl="0" indent="-342900" algn="just" rtl="0">
              <a:lnSpc>
                <a:spcPct val="100000"/>
              </a:lnSpc>
              <a:spcBef>
                <a:spcPts val="560"/>
              </a:spcBef>
              <a:spcAft>
                <a:spcPts val="0"/>
              </a:spcAft>
              <a:buClr>
                <a:schemeClr val="dk1"/>
              </a:buClr>
              <a:buSzPts val="280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dirty="0" smtClean="0">
                <a:latin typeface="Times New Roman" panose="02020603050405020304" pitchFamily="18" charset="0"/>
                <a:ea typeface="Tahoma" panose="020B0604030504040204" pitchFamily="34" charset="0"/>
                <a:cs typeface="Times New Roman" panose="02020603050405020304" pitchFamily="18" charset="0"/>
              </a:rPr>
              <a:t>	4. Psychographic</a:t>
            </a:r>
            <a:endParaRPr sz="2400"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rtl="0">
              <a:lnSpc>
                <a:spcPct val="100000"/>
              </a:lnSpc>
              <a:spcBef>
                <a:spcPts val="56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dirty="0">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dirty="0"/>
          </a:p>
        </p:txBody>
      </p:sp>
      <p:sp>
        <p:nvSpPr>
          <p:cNvPr id="129" name="Google Shape;129;p4"/>
          <p:cNvSpPr/>
          <p:nvPr/>
        </p:nvSpPr>
        <p:spPr>
          <a:xfrm>
            <a:off x="533400" y="381000"/>
            <a:ext cx="8077200" cy="8382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4"/>
          <p:cNvSpPr txBox="1">
            <a:spLocks noGrp="1"/>
          </p:cNvSpPr>
          <p:nvPr>
            <p:ph type="dt" idx="10"/>
          </p:nvPr>
        </p:nvSpPr>
        <p:spPr>
          <a:xfrm>
            <a:off x="457200" y="6369998"/>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smtClean="0"/>
              <a:t>01/10/2023</a:t>
            </a:r>
            <a:endParaRPr dirty="0"/>
          </a:p>
        </p:txBody>
      </p:sp>
      <p:sp>
        <p:nvSpPr>
          <p:cNvPr id="131" name="Google Shape;1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32" name="Google Shape;13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Tree>
    <p:extLst>
      <p:ext uri="{BB962C8B-B14F-4D97-AF65-F5344CB8AC3E}">
        <p14:creationId xmlns:p14="http://schemas.microsoft.com/office/powerpoint/2010/main" val="269630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Literature  Survey - I</a:t>
            </a:r>
            <a:endParaRPr dirty="0"/>
          </a:p>
        </p:txBody>
      </p:sp>
      <p:sp>
        <p:nvSpPr>
          <p:cNvPr id="150" name="Google Shape;150;p6"/>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None/>
            </a:pPr>
            <a:endParaRPr sz="2800" b="1" cap="sma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None/>
            </a:pPr>
            <a:endParaRPr u="sng">
              <a:solidFill>
                <a:schemeClr val="hlink"/>
              </a:solidFill>
              <a:hlinkClick r:id="rId3"/>
            </a:endParaRPr>
          </a:p>
          <a:p>
            <a:pPr marL="742950" lvl="1" indent="-285750" algn="l" rtl="0">
              <a:lnSpc>
                <a:spcPct val="100000"/>
              </a:lnSpc>
              <a:spcBef>
                <a:spcPts val="560"/>
              </a:spcBef>
              <a:spcAft>
                <a:spcPts val="0"/>
              </a:spcAft>
              <a:buClr>
                <a:schemeClr val="dk1"/>
              </a:buClr>
              <a:buSzPts val="2800"/>
              <a:buNone/>
            </a:pPr>
            <a:endParaRPr u="sng">
              <a:solidFill>
                <a:schemeClr val="hlink"/>
              </a:solidFill>
              <a:hlinkClick r:id="rId3"/>
            </a:endParaRPr>
          </a:p>
          <a:p>
            <a:pPr marL="742950" lvl="1" indent="-285750" algn="l" rtl="0">
              <a:lnSpc>
                <a:spcPct val="100000"/>
              </a:lnSpc>
              <a:spcBef>
                <a:spcPts val="560"/>
              </a:spcBef>
              <a:spcAft>
                <a:spcPts val="0"/>
              </a:spcAft>
              <a:buClr>
                <a:schemeClr val="dk1"/>
              </a:buClr>
              <a:buSzPts val="2800"/>
              <a:buNone/>
            </a:pPr>
            <a:endParaRPr/>
          </a:p>
        </p:txBody>
      </p:sp>
      <p:sp>
        <p:nvSpPr>
          <p:cNvPr id="151" name="Google Shape;151;p6"/>
          <p:cNvSpPr/>
          <p:nvPr/>
        </p:nvSpPr>
        <p:spPr>
          <a:xfrm>
            <a:off x="533400" y="38100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dirty="0" smtClean="0"/>
              <a:t>01/10/2023</a:t>
            </a:r>
            <a:endParaRPr dirty="0"/>
          </a:p>
          <a:p>
            <a:pPr marL="0" lvl="0" indent="0" algn="l" rtl="0">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153" name="Google Shape;15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4" name="Google Shape;15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VIT, Vellore</a:t>
            </a:r>
            <a:endParaRPr/>
          </a:p>
        </p:txBody>
      </p:sp>
      <p:sp>
        <p:nvSpPr>
          <p:cNvPr id="155" name="Google Shape;155;p6"/>
          <p:cNvSpPr txBox="1"/>
          <p:nvPr/>
        </p:nvSpPr>
        <p:spPr>
          <a:xfrm>
            <a:off x="990600" y="1752600"/>
            <a:ext cx="678180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156" name="Google Shape;156;p6"/>
          <p:cNvGraphicFramePr/>
          <p:nvPr>
            <p:extLst>
              <p:ext uri="{D42A27DB-BD31-4B8C-83A1-F6EECF244321}">
                <p14:modId xmlns:p14="http://schemas.microsoft.com/office/powerpoint/2010/main" val="2097109958"/>
              </p:ext>
            </p:extLst>
          </p:nvPr>
        </p:nvGraphicFramePr>
        <p:xfrm>
          <a:off x="533401" y="1569018"/>
          <a:ext cx="8077199" cy="5484719"/>
        </p:xfrm>
        <a:graphic>
          <a:graphicData uri="http://schemas.openxmlformats.org/drawingml/2006/table">
            <a:tbl>
              <a:tblPr firstRow="1" firstCol="1" bandRow="1">
                <a:noFill/>
                <a:tableStyleId>{8378F392-2846-4F10-A6A9-CCFB30D76266}</a:tableStyleId>
              </a:tblPr>
              <a:tblGrid>
                <a:gridCol w="1830536"/>
                <a:gridCol w="1655742"/>
                <a:gridCol w="2483613"/>
                <a:gridCol w="2107308"/>
              </a:tblGrid>
              <a:tr h="317250">
                <a:tc>
                  <a:txBody>
                    <a:bodyPr/>
                    <a:lstStyle/>
                    <a:p>
                      <a:pPr marL="0" marR="0" lvl="0" indent="0" algn="ctr" rtl="0">
                        <a:lnSpc>
                          <a:spcPct val="150000"/>
                        </a:lnSpc>
                        <a:spcBef>
                          <a:spcPts val="0"/>
                        </a:spcBef>
                        <a:spcAft>
                          <a:spcPts val="0"/>
                        </a:spcAft>
                        <a:buClr>
                          <a:srgbClr val="000000"/>
                        </a:buClr>
                        <a:buSzPts val="1200"/>
                        <a:buFont typeface="Arial"/>
                        <a:buNone/>
                      </a:pPr>
                      <a:r>
                        <a:rPr lang="en-US" sz="1200" b="1" u="none" strike="noStrike" cap="none" dirty="0">
                          <a:latin typeface="Times New Roman"/>
                          <a:ea typeface="Times New Roman"/>
                          <a:cs typeface="Times New Roman"/>
                          <a:sym typeface="Times New Roman"/>
                        </a:rPr>
                        <a:t>Author &amp; Year</a:t>
                      </a:r>
                      <a:endParaRPr sz="1200" b="1"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200" b="1" u="none" strike="noStrike" cap="none">
                          <a:latin typeface="Times New Roman"/>
                          <a:ea typeface="Times New Roman"/>
                          <a:cs typeface="Times New Roman"/>
                          <a:sym typeface="Times New Roman"/>
                        </a:rPr>
                        <a:t>Adopted Scheme</a:t>
                      </a:r>
                      <a:endParaRPr sz="12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200" b="1" u="none" strike="noStrike" cap="none">
                          <a:latin typeface="Times New Roman"/>
                          <a:ea typeface="Times New Roman"/>
                          <a:cs typeface="Times New Roman"/>
                          <a:sym typeface="Times New Roman"/>
                        </a:rPr>
                        <a:t>Features</a:t>
                      </a:r>
                      <a:endParaRPr sz="12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200" b="1" u="none" strike="noStrike" cap="none">
                          <a:latin typeface="Times New Roman"/>
                          <a:ea typeface="Times New Roman"/>
                          <a:cs typeface="Times New Roman"/>
                          <a:sym typeface="Times New Roman"/>
                        </a:rPr>
                        <a:t>Challenges</a:t>
                      </a:r>
                      <a:endParaRPr sz="1200" b="1" u="none" strike="noStrike" cap="none">
                        <a:latin typeface="Times New Roman"/>
                        <a:ea typeface="Times New Roman"/>
                        <a:cs typeface="Times New Roman"/>
                        <a:sym typeface="Times New Roman"/>
                      </a:endParaRPr>
                    </a:p>
                  </a:txBody>
                  <a:tcPr marL="68575" marR="68575" marT="0" marB="0"/>
                </a:tc>
              </a:tr>
              <a:tr h="1498377">
                <a:tc>
                  <a:txBody>
                    <a:bodyPr/>
                    <a:lstStyle/>
                    <a:p>
                      <a:pPr>
                        <a:lnSpc>
                          <a:spcPct val="106000"/>
                        </a:lnSpc>
                        <a:spcBef>
                          <a:spcPts val="800"/>
                        </a:spcBef>
                        <a:spcAft>
                          <a:spcPts val="0"/>
                        </a:spcAft>
                      </a:pPr>
                      <a:r>
                        <a:rPr lang="en-US" sz="1100">
                          <a:solidFill>
                            <a:srgbClr val="000000"/>
                          </a:solidFill>
                          <a:effectLst/>
                          <a:latin typeface="Calibri" panose="020F0502020204030204" pitchFamily="34" charset="0"/>
                          <a:ea typeface="Tahoma" panose="020B0604030504040204" pitchFamily="34" charset="0"/>
                          <a:cs typeface="Times New Roman" panose="02020603050405020304" pitchFamily="18" charset="0"/>
                        </a:rPr>
                        <a:t>Exploring big data opportunities for Online Customer Segmentation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Bef>
                          <a:spcPts val="800"/>
                        </a:spcBef>
                        <a:spcAft>
                          <a:spcPts val="0"/>
                        </a:spcAft>
                      </a:pPr>
                      <a:r>
                        <a:rPr lang="en-US" sz="1100">
                          <a:solidFill>
                            <a:srgbClr val="000000"/>
                          </a:solidFill>
                          <a:effectLst/>
                          <a:latin typeface="Calibri" panose="020F0502020204030204" pitchFamily="34" charset="0"/>
                          <a:ea typeface="Tahoma" panose="020B0604030504040204" pitchFamily="34" charset="0"/>
                          <a:cs typeface="Times New Roman" panose="02020603050405020304" pitchFamily="18" charset="0"/>
                        </a:rPr>
                        <a:t>Georgia Fotaki, Marco Spruit, Sjaak Brinkkemper, Dion Meijer, 2013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tc>
                <a:tc>
                  <a:txBody>
                    <a:bodyPr/>
                    <a:lstStyle/>
                    <a:p>
                      <a:pPr>
                        <a:lnSpc>
                          <a:spcPct val="106000"/>
                        </a:lnSpc>
                        <a:spcAft>
                          <a:spcPts val="0"/>
                        </a:spcAft>
                      </a:pPr>
                      <a:r>
                        <a:rPr lang="en-US" sz="1100">
                          <a:solidFill>
                            <a:srgbClr val="000000"/>
                          </a:solidFill>
                          <a:effectLst/>
                          <a:latin typeface="Calibri" panose="020F0502020204030204" pitchFamily="34" charset="0"/>
                          <a:ea typeface="Tahoma" panose="020B0604030504040204" pitchFamily="34" charset="0"/>
                          <a:cs typeface="Times New Roman" panose="02020603050405020304" pitchFamily="18" charset="0"/>
                        </a:rPr>
                        <a:t> Online Marketing, Customer Segmentation, and Big Data.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framework for Online Customer Engagement is the OCEM (Online Customer Engagement Management) framework, which shows the steps to achieve online customer engagement and the functional requirements of a tool for OCEM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Marketers do not provide data analysts with the appropriate information, while proceeding with valuable and effective online customer segmentation becomes difficult.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r>
              <a:tr h="1532900">
                <a:tc>
                  <a:txBody>
                    <a:bodyPr/>
                    <a:lstStyle/>
                    <a:p>
                      <a:pPr marL="0" marR="0" lvl="0" indent="0" algn="l" rtl="0">
                        <a:lnSpc>
                          <a:spcPct val="107000"/>
                        </a:lnSpc>
                        <a:spcBef>
                          <a:spcPts val="0"/>
                        </a:spcBef>
                        <a:spcAft>
                          <a:spcPts val="0"/>
                        </a:spcAft>
                        <a:buNone/>
                      </a:pPr>
                      <a:r>
                        <a:rPr lang="en-US" sz="1100" u="none" strike="noStrike" cap="none" dirty="0" smtClean="0">
                          <a:latin typeface="Times New Roman"/>
                          <a:ea typeface="Times New Roman"/>
                          <a:cs typeface="Times New Roman"/>
                          <a:sym typeface="Times New Roman"/>
                        </a:rPr>
                        <a:t>Customer </a:t>
                      </a:r>
                      <a:r>
                        <a:rPr lang="en-US" sz="1100" u="none" strike="noStrike" cap="none" dirty="0">
                          <a:latin typeface="Times New Roman"/>
                          <a:ea typeface="Times New Roman"/>
                          <a:cs typeface="Times New Roman"/>
                          <a:sym typeface="Times New Roman"/>
                        </a:rPr>
                        <a:t>online </a:t>
                      </a:r>
                      <a:r>
                        <a:rPr lang="en-US" sz="1100" u="none" strike="noStrike" cap="none" dirty="0" smtClean="0">
                          <a:latin typeface="Times New Roman"/>
                          <a:ea typeface="Times New Roman"/>
                          <a:cs typeface="Times New Roman"/>
                          <a:sym typeface="Times New Roman"/>
                        </a:rPr>
                        <a:t>shopping experience </a:t>
                      </a:r>
                      <a:r>
                        <a:rPr lang="en-US" sz="1100" u="none" strike="noStrike" cap="none" dirty="0">
                          <a:latin typeface="Times New Roman"/>
                          <a:ea typeface="Times New Roman"/>
                          <a:cs typeface="Times New Roman"/>
                          <a:sym typeface="Times New Roman"/>
                        </a:rPr>
                        <a:t>data analytics: Integrated customer segmentation and </a:t>
                      </a:r>
                      <a:r>
                        <a:rPr lang="en-US" sz="1100" u="none" strike="noStrike" cap="none" dirty="0" err="1">
                          <a:latin typeface="Times New Roman"/>
                          <a:ea typeface="Times New Roman"/>
                          <a:cs typeface="Times New Roman"/>
                          <a:sym typeface="Times New Roman"/>
                        </a:rPr>
                        <a:t>customised</a:t>
                      </a:r>
                      <a:r>
                        <a:rPr lang="en-US" sz="1100" u="none" strike="noStrike" cap="none" dirty="0">
                          <a:latin typeface="Times New Roman"/>
                          <a:ea typeface="Times New Roman"/>
                          <a:cs typeface="Times New Roman"/>
                          <a:sym typeface="Times New Roman"/>
                        </a:rPr>
                        <a:t> services prediction </a:t>
                      </a:r>
                      <a:r>
                        <a:rPr lang="en-US" sz="1100" u="none" strike="noStrike" cap="none" dirty="0" smtClean="0">
                          <a:latin typeface="Times New Roman"/>
                          <a:ea typeface="Times New Roman"/>
                          <a:cs typeface="Times New Roman"/>
                          <a:sym typeface="Times New Roman"/>
                        </a:rPr>
                        <a:t>model</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Eugene Wong, Yan Wei</a:t>
                      </a:r>
                      <a:r>
                        <a:rPr lang="en-US" sz="1100" i="1" u="none" strike="noStrike" cap="none" dirty="0">
                          <a:latin typeface="Times New Roman"/>
                          <a:ea typeface="Times New Roman"/>
                          <a:cs typeface="Times New Roman"/>
                          <a:sym typeface="Times New Roman"/>
                        </a:rPr>
                        <a:t>. </a:t>
                      </a:r>
                      <a:r>
                        <a:rPr lang="en-US" sz="1100" u="none" strike="noStrike" cap="none" dirty="0">
                          <a:latin typeface="Times New Roman"/>
                          <a:ea typeface="Times New Roman"/>
                          <a:cs typeface="Times New Roman"/>
                          <a:sym typeface="Times New Roman"/>
                        </a:rPr>
                        <a:t>(2018) </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Regression Models with association rules, support and Confidence</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segment high-value customers, </a:t>
                      </a:r>
                      <a:r>
                        <a:rPr lang="en-US" sz="1100" u="none" strike="noStrike" cap="none" dirty="0" err="1">
                          <a:latin typeface="Times New Roman"/>
                          <a:ea typeface="Times New Roman"/>
                          <a:cs typeface="Times New Roman"/>
                          <a:sym typeface="Times New Roman"/>
                        </a:rPr>
                        <a:t>analyse</a:t>
                      </a:r>
                      <a:r>
                        <a:rPr lang="en-US" sz="1100" u="none" strike="noStrike" cap="none" dirty="0">
                          <a:latin typeface="Times New Roman"/>
                          <a:ea typeface="Times New Roman"/>
                          <a:cs typeface="Times New Roman"/>
                          <a:sym typeface="Times New Roman"/>
                        </a:rPr>
                        <a:t> their online purchasing </a:t>
                      </a:r>
                      <a:r>
                        <a:rPr lang="en-US" sz="1100" u="none" strike="noStrike" cap="none" dirty="0" err="1">
                          <a:latin typeface="Times New Roman"/>
                          <a:ea typeface="Times New Roman"/>
                          <a:cs typeface="Times New Roman"/>
                          <a:sym typeface="Times New Roman"/>
                        </a:rPr>
                        <a:t>behaviour</a:t>
                      </a:r>
                      <a:r>
                        <a:rPr lang="en-US" sz="1100" u="none" strike="noStrike" cap="none" dirty="0">
                          <a:latin typeface="Times New Roman"/>
                          <a:ea typeface="Times New Roman"/>
                          <a:cs typeface="Times New Roman"/>
                          <a:sym typeface="Times New Roman"/>
                        </a:rPr>
                        <a:t> and predict their next purchases</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Enhance Projection Accuracy with Big data streams.</a:t>
                      </a:r>
                      <a:endParaRPr sz="1100" u="none" strike="noStrike" cap="none" dirty="0">
                        <a:latin typeface="Times New Roman"/>
                        <a:ea typeface="Times New Roman"/>
                        <a:cs typeface="Times New Roman"/>
                        <a:sym typeface="Times New Roman"/>
                      </a:endParaRPr>
                    </a:p>
                  </a:txBody>
                  <a:tcPr marL="68575" marR="68575" marT="9525" marB="0"/>
                </a:tc>
              </a:tr>
              <a:tr h="1947279">
                <a:tc>
                  <a:txBody>
                    <a:bodyPr/>
                    <a:lstStyle/>
                    <a:p>
                      <a:pPr>
                        <a:lnSpc>
                          <a:spcPct val="106000"/>
                        </a:lnSpc>
                        <a:spcBef>
                          <a:spcPts val="80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Evolution of customer segmentation on the era of big data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Bef>
                          <a:spcPts val="800"/>
                        </a:spcBef>
                        <a:spcAft>
                          <a:spcPts val="0"/>
                        </a:spcAft>
                      </a:pP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Atis</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Verdenhofs,Riga</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Technical University, Latvia, </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Tatjana</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Tambovceva</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Dr. Sc., Professor, Riga Technical University, Latvia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Bef>
                          <a:spcPts val="800"/>
                        </a:spcBef>
                        <a:spcAft>
                          <a:spcPts val="0"/>
                        </a:spcAft>
                      </a:pPr>
                      <a:r>
                        <a:rPr lang="en-US" sz="11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(2019)</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tc>
                <a:tc>
                  <a:txBody>
                    <a:bodyPr/>
                    <a:lstStyle/>
                    <a:p>
                      <a:pPr>
                        <a:lnSpc>
                          <a:spcPct val="106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 show interconnections between three disciplines based on literature from all three disciplines – marketing, statistics and Information Technology (IT)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Modelling and evaluation are performed in RapidMiner software since it requires an only limited amount of steps to be done.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macroeconomic factors, different marketing messages used in the offering, additional activities performed for sales promotions. Such other factors were not evaluated and observed in this research.</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r>
              <a:tr h="100000">
                <a:tc>
                  <a:txBody>
                    <a:bodyPr/>
                    <a:lstStyle/>
                    <a:p>
                      <a:pPr marL="0" marR="0" lvl="0" indent="0" algn="l" rtl="0">
                        <a:lnSpc>
                          <a:spcPct val="107000"/>
                        </a:lnSpc>
                        <a:spcBef>
                          <a:spcPts val="0"/>
                        </a:spcBef>
                        <a:spcAft>
                          <a:spcPts val="0"/>
                        </a:spcAft>
                        <a:buNone/>
                      </a:pPr>
                      <a:endParaRPr sz="1100" u="none" strike="noStrike" cap="none" dirty="0">
                        <a:latin typeface="Calibri"/>
                        <a:ea typeface="Calibri"/>
                        <a:cs typeface="Calibri"/>
                        <a:sym typeface="Calibri"/>
                      </a:endParaRPr>
                    </a:p>
                  </a:txBody>
                  <a:tcPr marL="68575" marR="68575" marT="9525" marB="0"/>
                </a:tc>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68575" marR="68575" marT="9525" marB="0"/>
                </a:tc>
                <a:tc>
                  <a:txBody>
                    <a:bodyPr/>
                    <a:lstStyle/>
                    <a:p>
                      <a:pPr marL="342900" marR="0" lvl="0" indent="-273050" algn="l" rtl="0">
                        <a:lnSpc>
                          <a:spcPct val="107000"/>
                        </a:lnSpc>
                        <a:spcBef>
                          <a:spcPts val="0"/>
                        </a:spcBef>
                        <a:spcAft>
                          <a:spcPts val="0"/>
                        </a:spcAft>
                        <a:buClr>
                          <a:srgbClr val="000000"/>
                        </a:buClr>
                        <a:buSzPts val="1100"/>
                        <a:buFont typeface="Quattrocento Sans"/>
                        <a:buNone/>
                      </a:pPr>
                      <a:endParaRPr sz="1100" u="none" strike="noStrike" cap="none">
                        <a:latin typeface="Calibri"/>
                        <a:ea typeface="Calibri"/>
                        <a:cs typeface="Calibri"/>
                        <a:sym typeface="Calibri"/>
                      </a:endParaRPr>
                    </a:p>
                  </a:txBody>
                  <a:tcPr marL="68575" marR="68575" marT="9525" marB="0"/>
                </a:tc>
                <a:tc>
                  <a:txBody>
                    <a:bodyPr/>
                    <a:lstStyle/>
                    <a:p>
                      <a:pPr marL="342900" marR="0" lvl="0" indent="-273050" algn="l" rtl="0">
                        <a:lnSpc>
                          <a:spcPct val="107000"/>
                        </a:lnSpc>
                        <a:spcBef>
                          <a:spcPts val="0"/>
                        </a:spcBef>
                        <a:spcAft>
                          <a:spcPts val="0"/>
                        </a:spcAft>
                        <a:buClr>
                          <a:srgbClr val="000000"/>
                        </a:buClr>
                        <a:buSzPts val="1100"/>
                        <a:buFont typeface="Quattrocento Sans"/>
                        <a:buNone/>
                      </a:pPr>
                      <a:endParaRPr sz="1100" u="none" strike="noStrike" cap="none" dirty="0">
                        <a:latin typeface="Calibri"/>
                        <a:ea typeface="Calibri"/>
                        <a:cs typeface="Calibri"/>
                        <a:sym typeface="Calibri"/>
                      </a:endParaRPr>
                    </a:p>
                  </a:txBody>
                  <a:tcPr marL="68575" marR="68575" marT="9525"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d1e21403fa_0_1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dirty="0" smtClean="0">
                <a:latin typeface="Times New Roman"/>
                <a:ea typeface="Times New Roman"/>
                <a:cs typeface="Times New Roman"/>
                <a:sym typeface="Times New Roman"/>
              </a:rPr>
              <a:t>Literature Survey - II</a:t>
            </a:r>
            <a:endParaRPr lang="en-US" sz="3200" dirty="0">
              <a:latin typeface="Times New Roman"/>
              <a:ea typeface="Times New Roman"/>
              <a:cs typeface="Times New Roman"/>
              <a:sym typeface="Times New Roman"/>
            </a:endParaRPr>
          </a:p>
        </p:txBody>
      </p:sp>
      <p:sp>
        <p:nvSpPr>
          <p:cNvPr id="176" name="Google Shape;176;g1d1e21403fa_0_1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177" name="Google Shape;177;g1d1e21403fa_0_10"/>
          <p:cNvSpPr/>
          <p:nvPr/>
        </p:nvSpPr>
        <p:spPr>
          <a:xfrm>
            <a:off x="533400" y="38100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178" name="Google Shape;178;g1d1e21403fa_0_10"/>
          <p:cNvGraphicFramePr/>
          <p:nvPr>
            <p:extLst>
              <p:ext uri="{D42A27DB-BD31-4B8C-83A1-F6EECF244321}">
                <p14:modId xmlns:p14="http://schemas.microsoft.com/office/powerpoint/2010/main" val="2262981487"/>
              </p:ext>
            </p:extLst>
          </p:nvPr>
        </p:nvGraphicFramePr>
        <p:xfrm>
          <a:off x="614149" y="1495950"/>
          <a:ext cx="8024884" cy="5023988"/>
        </p:xfrm>
        <a:graphic>
          <a:graphicData uri="http://schemas.openxmlformats.org/drawingml/2006/table">
            <a:tbl>
              <a:tblPr firstRow="1" firstCol="1" bandRow="1">
                <a:noFill/>
                <a:tableStyleId>{8378F392-2846-4F10-A6A9-CCFB30D76266}</a:tableStyleId>
              </a:tblPr>
              <a:tblGrid>
                <a:gridCol w="1722232"/>
                <a:gridCol w="1676400"/>
                <a:gridCol w="2514600"/>
                <a:gridCol w="2111652"/>
              </a:tblGrid>
              <a:tr h="317250">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dirty="0">
                          <a:latin typeface="Times New Roman" panose="02020603050405020304" pitchFamily="18" charset="0"/>
                          <a:ea typeface="Tahoma" panose="020B0604030504040204" pitchFamily="34" charset="0"/>
                          <a:cs typeface="Times New Roman" panose="02020603050405020304" pitchFamily="18" charset="0"/>
                          <a:sym typeface="Times New Roman"/>
                        </a:rPr>
                        <a:t>Author &amp; Year</a:t>
                      </a:r>
                      <a:endParaRPr sz="1100" b="1" u="none" strike="noStrike" cap="none" dirty="0">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rPr>
                        <a:t>Adopted Scheme</a:t>
                      </a:r>
                      <a:endParaRPr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rPr>
                        <a:t>Features</a:t>
                      </a:r>
                      <a:endParaRPr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rPr>
                        <a:t>Challenges</a:t>
                      </a:r>
                      <a:endParaRPr sz="1100" b="1" u="none" strike="noStrike" cap="none">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0" marB="0"/>
                </a:tc>
              </a:tr>
              <a:tr h="1818025">
                <a:tc>
                  <a:txBody>
                    <a:bodyPr/>
                    <a:lstStyle/>
                    <a:p>
                      <a:pPr>
                        <a:lnSpc>
                          <a:spcPct val="106000"/>
                        </a:lnSpc>
                        <a:spcBef>
                          <a:spcPts val="80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 and Big Data in Healthcare: A Double Review for Critical Beginners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Bef>
                          <a:spcPts val="80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Luis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Bote-Curiel,Sergio</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Muñoz-Romero, Alicia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Gerrero-Curieses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andJosé</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Luis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Rojo-Álvarez</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2019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nSpc>
                          <a:spcPct val="106000"/>
                        </a:lnSpc>
                        <a:spcAft>
                          <a:spcPts val="0"/>
                        </a:spcAft>
                      </a:pPr>
                      <a:r>
                        <a:rPr lang="en-US" sz="1100" dirty="0">
                          <a:solidFill>
                            <a:srgbClr val="2222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Exploration of the current state of BD and DL with the objective of providing a snapshot of these two branches of Data Science.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a:solidFill>
                            <a:srgbClr val="2222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Fundamentals of both BD and DL were presented together with the most relevant techniques and technologies used today in these fields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marL="342900" lvl="0" indent="-342900">
                        <a:lnSpc>
                          <a:spcPct val="106000"/>
                        </a:lnSpc>
                        <a:spcAft>
                          <a:spcPts val="0"/>
                        </a:spcAft>
                        <a:buFont typeface="Segoe UI Symbol" panose="020B0502040204020203" pitchFamily="34" charset="0"/>
                        <a:buChar char="❖"/>
                        <a:tabLst>
                          <a:tab pos="4572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 improvements in prediction and accuracy can be done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r>
              <a:tr h="1420275">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Large-scale Data-driven Segmentation of Banking Customers</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err="1">
                          <a:latin typeface="Times New Roman"/>
                          <a:ea typeface="Times New Roman"/>
                          <a:cs typeface="Times New Roman"/>
                          <a:sym typeface="Times New Roman"/>
                        </a:rPr>
                        <a:t>Md</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Monir</a:t>
                      </a:r>
                      <a:r>
                        <a:rPr lang="en-US" sz="1100" u="none" strike="noStrike" cap="none" dirty="0">
                          <a:latin typeface="Times New Roman"/>
                          <a:ea typeface="Times New Roman"/>
                          <a:cs typeface="Times New Roman"/>
                          <a:sym typeface="Times New Roman"/>
                        </a:rPr>
                        <a:t> Hossain</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Mark </a:t>
                      </a:r>
                      <a:r>
                        <a:rPr lang="en-US" sz="1100" u="none" strike="noStrike" cap="none" dirty="0" err="1">
                          <a:latin typeface="Times New Roman"/>
                          <a:ea typeface="Times New Roman"/>
                          <a:cs typeface="Times New Roman"/>
                          <a:sym typeface="Times New Roman"/>
                        </a:rPr>
                        <a:t>Sebestyen</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(2020) </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Association Rule </a:t>
                      </a:r>
                      <a:r>
                        <a:rPr lang="en-US" sz="1100" u="none" strike="noStrike" cap="none" dirty="0" err="1">
                          <a:latin typeface="Times New Roman"/>
                          <a:ea typeface="Times New Roman"/>
                          <a:cs typeface="Times New Roman"/>
                          <a:sym typeface="Times New Roman"/>
                        </a:rPr>
                        <a:t>Minning</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The algorithms used in this pipeline have associated distributed implementations, distributed association rule mining</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The incorporation of windowed anomaly detection and streaming data clustering.</a:t>
                      </a:r>
                      <a:endParaRPr sz="1100" u="none" strike="noStrike" cap="none" dirty="0">
                        <a:latin typeface="Times New Roman"/>
                        <a:ea typeface="Times New Roman"/>
                        <a:cs typeface="Times New Roman"/>
                        <a:sym typeface="Times New Roman"/>
                      </a:endParaRPr>
                    </a:p>
                    <a:p>
                      <a:pPr marL="342900" marR="0" lvl="0" indent="-342900" algn="l" rtl="0">
                        <a:lnSpc>
                          <a:spcPct val="107000"/>
                        </a:lnSpc>
                        <a:spcBef>
                          <a:spcPts val="80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Variance Variability</a:t>
                      </a:r>
                      <a:endParaRPr sz="1100" u="none" strike="noStrike" cap="none" dirty="0">
                        <a:latin typeface="Times New Roman"/>
                        <a:ea typeface="Times New Roman"/>
                        <a:cs typeface="Times New Roman"/>
                        <a:sym typeface="Times New Roman"/>
                      </a:endParaRPr>
                    </a:p>
                  </a:txBody>
                  <a:tcPr marL="68575" marR="68575" marT="9525" marB="0"/>
                </a:tc>
              </a:tr>
              <a:tr h="869125">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Clustering optimization in RFM analysis based on k-means</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 </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err="1">
                          <a:latin typeface="Times New Roman"/>
                          <a:ea typeface="Times New Roman"/>
                          <a:cs typeface="Times New Roman"/>
                          <a:sym typeface="Times New Roman"/>
                        </a:rPr>
                        <a:t>Rendra</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Gustriansyah</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Nazori</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Suhandi</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Fery</a:t>
                      </a:r>
                      <a:r>
                        <a:rPr lang="en-US" sz="1100" u="none" strike="noStrike" cap="none" dirty="0">
                          <a:latin typeface="Times New Roman"/>
                          <a:ea typeface="Times New Roman"/>
                          <a:cs typeface="Times New Roman"/>
                          <a:sym typeface="Times New Roman"/>
                        </a:rPr>
                        <a:t> Antony</a:t>
                      </a:r>
                      <a:r>
                        <a:rPr lang="en-US" sz="1100" i="1" u="none" strike="noStrike" cap="none" dirty="0">
                          <a:latin typeface="Times New Roman"/>
                          <a:ea typeface="Times New Roman"/>
                          <a:cs typeface="Times New Roman"/>
                          <a:sym typeface="Times New Roman"/>
                        </a:rPr>
                        <a:t> </a:t>
                      </a:r>
                      <a:r>
                        <a:rPr lang="en-US" sz="1100" u="none" strike="noStrike" cap="none" dirty="0">
                          <a:latin typeface="Times New Roman"/>
                          <a:ea typeface="Times New Roman"/>
                          <a:cs typeface="Times New Roman"/>
                          <a:sym typeface="Times New Roman"/>
                        </a:rPr>
                        <a:t>(2020)</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K Means</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RFM</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Validity index</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High accuracy</a:t>
                      </a:r>
                      <a:endParaRPr sz="1100" u="none" strike="noStrike" cap="none" dirty="0">
                        <a:latin typeface="Times New Roman"/>
                        <a:ea typeface="Times New Roman"/>
                        <a:cs typeface="Times New Roman"/>
                        <a:sym typeface="Times New Roman"/>
                      </a:endParaRPr>
                    </a:p>
                    <a:p>
                      <a:pPr marL="342900" marR="0" lvl="0" indent="-342900" algn="l" rtl="0">
                        <a:lnSpc>
                          <a:spcPct val="107000"/>
                        </a:lnSpc>
                        <a:spcBef>
                          <a:spcPts val="80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Low </a:t>
                      </a:r>
                      <a:r>
                        <a:rPr lang="en-US" sz="1100" u="none" strike="noStrike" cap="none" dirty="0" err="1">
                          <a:latin typeface="Times New Roman"/>
                          <a:ea typeface="Times New Roman"/>
                          <a:cs typeface="Times New Roman"/>
                          <a:sym typeface="Times New Roman"/>
                        </a:rPr>
                        <a:t>varience</a:t>
                      </a:r>
                      <a:r>
                        <a:rPr lang="en-US" sz="1100" u="none" strike="noStrike" cap="none" dirty="0">
                          <a:latin typeface="Times New Roman"/>
                          <a:ea typeface="Times New Roman"/>
                          <a:cs typeface="Times New Roman"/>
                          <a:sym typeface="Times New Roman"/>
                        </a:rPr>
                        <a:t> </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swarm optimization (PSO), </a:t>
                      </a:r>
                      <a:r>
                        <a:rPr lang="en-US" sz="1100" u="none" strike="noStrike" cap="none" dirty="0" err="1">
                          <a:latin typeface="Times New Roman"/>
                          <a:ea typeface="Times New Roman"/>
                          <a:cs typeface="Times New Roman"/>
                          <a:sym typeface="Times New Roman"/>
                        </a:rPr>
                        <a:t>medoid</a:t>
                      </a:r>
                      <a:r>
                        <a:rPr lang="en-US" sz="1100" u="none" strike="noStrike" cap="none" dirty="0">
                          <a:latin typeface="Times New Roman"/>
                          <a:ea typeface="Times New Roman"/>
                          <a:cs typeface="Times New Roman"/>
                          <a:sym typeface="Times New Roman"/>
                        </a:rPr>
                        <a:t> or maximizing-expectancy method as a comparison to get more optimal results.</a:t>
                      </a:r>
                      <a:endParaRPr sz="1100" u="none" strike="noStrike" cap="none" dirty="0">
                        <a:latin typeface="Times New Roman"/>
                        <a:ea typeface="Times New Roman"/>
                        <a:cs typeface="Times New Roman"/>
                        <a:sym typeface="Times New Roman"/>
                      </a:endParaRPr>
                    </a:p>
                  </a:txBody>
                  <a:tcPr marL="68575" marR="68575" marT="9525"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d1e21403fa_0_5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Survey - </a:t>
            </a:r>
            <a:r>
              <a:rPr lang="en-US" sz="3200" dirty="0" smtClean="0">
                <a:latin typeface="Times New Roman" panose="02020603050405020304" pitchFamily="18" charset="0"/>
                <a:cs typeface="Times New Roman" panose="02020603050405020304" pitchFamily="18" charset="0"/>
              </a:rPr>
              <a:t>III</a:t>
            </a:r>
            <a:endParaRPr sz="3200" dirty="0">
              <a:latin typeface="Times New Roman" panose="02020603050405020304" pitchFamily="18" charset="0"/>
              <a:cs typeface="Times New Roman" panose="02020603050405020304" pitchFamily="18" charset="0"/>
            </a:endParaRPr>
          </a:p>
        </p:txBody>
      </p:sp>
      <p:sp>
        <p:nvSpPr>
          <p:cNvPr id="194" name="Google Shape;194;g1d1e21403fa_0_5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195" name="Google Shape;195;g1d1e21403fa_0_55"/>
          <p:cNvSpPr/>
          <p:nvPr/>
        </p:nvSpPr>
        <p:spPr>
          <a:xfrm>
            <a:off x="533388" y="274650"/>
            <a:ext cx="8077200" cy="990600"/>
          </a:xfrm>
          <a:prstGeom prst="flowChartAlternateProcess">
            <a:avLst/>
          </a:prstGeom>
          <a:noFill/>
          <a:ln w="50800" cap="flat" cmpd="sng">
            <a:solidFill>
              <a:srgbClr val="97480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196" name="Google Shape;196;g1d1e21403fa_0_55"/>
          <p:cNvGraphicFramePr/>
          <p:nvPr>
            <p:extLst>
              <p:ext uri="{D42A27DB-BD31-4B8C-83A1-F6EECF244321}">
                <p14:modId xmlns:p14="http://schemas.microsoft.com/office/powerpoint/2010/main" val="3631801877"/>
              </p:ext>
            </p:extLst>
          </p:nvPr>
        </p:nvGraphicFramePr>
        <p:xfrm>
          <a:off x="696035" y="1495950"/>
          <a:ext cx="7964945" cy="5200626"/>
        </p:xfrm>
        <a:graphic>
          <a:graphicData uri="http://schemas.openxmlformats.org/drawingml/2006/table">
            <a:tbl>
              <a:tblPr firstRow="1" firstCol="1" bandRow="1">
                <a:noFill/>
                <a:tableStyleId>{8378F392-2846-4F10-A6A9-CCFB30D76266}</a:tableStyleId>
              </a:tblPr>
              <a:tblGrid>
                <a:gridCol w="1640345"/>
                <a:gridCol w="1676400"/>
                <a:gridCol w="2514600"/>
                <a:gridCol w="2133600"/>
              </a:tblGrid>
              <a:tr h="317250">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dirty="0">
                          <a:latin typeface="Times New Roman" panose="02020603050405020304" pitchFamily="18" charset="0"/>
                          <a:ea typeface="Times New Roman"/>
                          <a:cs typeface="Times New Roman" panose="02020603050405020304" pitchFamily="18" charset="0"/>
                          <a:sym typeface="Times New Roman"/>
                        </a:rPr>
                        <a:t>Author &amp; Year</a:t>
                      </a:r>
                      <a:endParaRPr sz="11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Adopted Scheme</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Features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200"/>
                        <a:buFont typeface="Arial"/>
                        <a:buNone/>
                      </a:pPr>
                      <a:r>
                        <a:rPr lang="en-US" sz="1100" b="1" u="none" strike="noStrike" cap="none">
                          <a:latin typeface="Times New Roman" panose="02020603050405020304" pitchFamily="18" charset="0"/>
                          <a:ea typeface="Times New Roman"/>
                          <a:cs typeface="Times New Roman" panose="02020603050405020304" pitchFamily="18" charset="0"/>
                          <a:sym typeface="Times New Roman"/>
                        </a:rPr>
                        <a:t>Challenges</a:t>
                      </a:r>
                      <a:endParaRPr sz="11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r>
              <a:tr h="1571445">
                <a:tc>
                  <a:txBody>
                    <a:bodyPr/>
                    <a:lstStyle/>
                    <a:p>
                      <a:pPr marL="0" marR="0" lvl="0" indent="0" algn="l" rtl="0">
                        <a:lnSpc>
                          <a:spcPct val="107000"/>
                        </a:lnSpc>
                        <a:spcBef>
                          <a:spcPts val="800"/>
                        </a:spcBef>
                        <a:spcAft>
                          <a:spcPts val="0"/>
                        </a:spcAft>
                        <a:buNone/>
                      </a:pPr>
                      <a:r>
                        <a:rPr lang="en-US" sz="1100" b="0" dirty="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a:rPr>
                        <a:t>A Quantitative Analysis of Big Data Clustering Algorithms for Market Segmentation in Hospitality Industry</a:t>
                      </a:r>
                      <a:endParaRPr sz="1100" b="0" dirty="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0" marR="0" lvl="0" indent="0" algn="l" rtl="0">
                        <a:lnSpc>
                          <a:spcPct val="107000"/>
                        </a:lnSpc>
                        <a:spcBef>
                          <a:spcPts val="800"/>
                        </a:spcBef>
                        <a:spcAft>
                          <a:spcPts val="0"/>
                        </a:spcAft>
                        <a:buNone/>
                      </a:pPr>
                      <a:r>
                        <a:rPr lang="en-US" sz="1100" b="0" dirty="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a:rPr>
                        <a:t>2020 IEEE International Conference on Consumer Electronics (ICCE)</a:t>
                      </a:r>
                      <a:endParaRPr sz="1100" b="0" dirty="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Georgia"/>
                        </a:rPr>
                        <a:t>Implementation of density based algorithms</a:t>
                      </a:r>
                      <a:endParaRPr sz="1100" dirty="0">
                        <a:latin typeface="Times New Roman" panose="02020603050405020304" pitchFamily="18" charset="0"/>
                        <a:ea typeface="Tahoma" panose="020B0604030504040204" pitchFamily="34" charset="0"/>
                        <a:cs typeface="Times New Roman" panose="02020603050405020304" pitchFamily="18" charset="0"/>
                      </a:endParaRPr>
                    </a:p>
                  </a:txBody>
                  <a:tcPr marL="68575" marR="68575" marT="9525" marB="0"/>
                </a:tc>
                <a:tc>
                  <a:txBody>
                    <a:bodyPr/>
                    <a:lstStyle/>
                    <a:p>
                      <a:pPr marL="342900" marR="0" lvl="0" indent="-349250" algn="l" rtl="0">
                        <a:lnSpc>
                          <a:spcPct val="107000"/>
                        </a:lnSpc>
                        <a:spcBef>
                          <a:spcPts val="0"/>
                        </a:spcBef>
                        <a:spcAft>
                          <a:spcPts val="0"/>
                        </a:spcAft>
                        <a:buClr>
                          <a:srgbClr val="000000"/>
                        </a:buClr>
                        <a:buSzPts val="1200"/>
                        <a:buFont typeface="Times New Roman"/>
                        <a:buChar char="❖"/>
                      </a:pPr>
                      <a:r>
                        <a:rPr lang="en-US" sz="1100" smtClean="0">
                          <a:latin typeface="Times New Roman" panose="02020603050405020304" pitchFamily="18" charset="0"/>
                          <a:ea typeface="Tahoma" panose="020B0604030504040204" pitchFamily="34" charset="0"/>
                          <a:cs typeface="Times New Roman" panose="02020603050405020304" pitchFamily="18" charset="0"/>
                          <a:sym typeface="Times New Roman"/>
                        </a:rPr>
                        <a:t>Implemented various density-based clustering algorithms, such as DBSCAN, OPTICS, EnDBSCAN, and their variants, and have provided a comparative performance analysis of these clustering algorithms for different data sets.</a:t>
                      </a:r>
                      <a:endParaRPr sz="1100" u="none" strike="noStrike" cap="none" dirty="0">
                        <a:latin typeface="Times New Roman" panose="02020603050405020304" pitchFamily="18" charset="0"/>
                        <a:ea typeface="Tahoma" panose="020B0604030504040204" pitchFamily="34" charset="0"/>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Quattrocento Sans"/>
                        <a:buChar char="❖"/>
                      </a:pPr>
                      <a:r>
                        <a:rPr lang="en-US" sz="1100" dirty="0" smtClean="0">
                          <a:solidFill>
                            <a:srgbClr val="333333"/>
                          </a:solidFill>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Georgia"/>
                        </a:rPr>
                        <a:t>All of the contemporary clustering algorithms have their limitations in identifying clusters from datasets because of their dependency on input parameters.</a:t>
                      </a:r>
                      <a:endParaRPr sz="1100" u="none" strike="noStrike" cap="none" dirty="0">
                        <a:latin typeface="Times New Roman" panose="02020603050405020304" pitchFamily="18" charset="0"/>
                        <a:ea typeface="Tahoma" panose="020B0604030504040204" pitchFamily="34" charset="0"/>
                        <a:cs typeface="Times New Roman" panose="02020603050405020304" pitchFamily="18" charset="0"/>
                        <a:sym typeface="Calibri"/>
                      </a:endParaRPr>
                    </a:p>
                  </a:txBody>
                  <a:tcPr marL="68575" marR="68575" marT="9525" marB="0"/>
                </a:tc>
              </a:tr>
              <a:tr h="1664106">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Large-scale Data-driven Segmentation of Banking Customers</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err="1">
                          <a:latin typeface="Times New Roman"/>
                          <a:ea typeface="Times New Roman"/>
                          <a:cs typeface="Times New Roman"/>
                          <a:sym typeface="Times New Roman"/>
                        </a:rPr>
                        <a:t>Md</a:t>
                      </a:r>
                      <a:r>
                        <a:rPr lang="en-US" sz="1100" u="none" strike="noStrike" cap="none" dirty="0">
                          <a:latin typeface="Times New Roman"/>
                          <a:ea typeface="Times New Roman"/>
                          <a:cs typeface="Times New Roman"/>
                          <a:sym typeface="Times New Roman"/>
                        </a:rPr>
                        <a:t> </a:t>
                      </a:r>
                      <a:r>
                        <a:rPr lang="en-US" sz="1100" u="none" strike="noStrike" cap="none" dirty="0" err="1">
                          <a:latin typeface="Times New Roman"/>
                          <a:ea typeface="Times New Roman"/>
                          <a:cs typeface="Times New Roman"/>
                          <a:sym typeface="Times New Roman"/>
                        </a:rPr>
                        <a:t>Monir</a:t>
                      </a:r>
                      <a:r>
                        <a:rPr lang="en-US" sz="1100" u="none" strike="noStrike" cap="none" dirty="0">
                          <a:latin typeface="Times New Roman"/>
                          <a:ea typeface="Times New Roman"/>
                          <a:cs typeface="Times New Roman"/>
                          <a:sym typeface="Times New Roman"/>
                        </a:rPr>
                        <a:t> Hossain</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Mark </a:t>
                      </a:r>
                      <a:r>
                        <a:rPr lang="en-US" sz="1100" u="none" strike="noStrike" cap="none" dirty="0" err="1">
                          <a:latin typeface="Times New Roman"/>
                          <a:ea typeface="Times New Roman"/>
                          <a:cs typeface="Times New Roman"/>
                          <a:sym typeface="Times New Roman"/>
                        </a:rPr>
                        <a:t>Sebestyen</a:t>
                      </a:r>
                      <a:endParaRPr sz="1100" u="none" strike="noStrike" cap="none" dirty="0">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1100" u="none" strike="noStrike" cap="none" dirty="0">
                          <a:latin typeface="Times New Roman"/>
                          <a:ea typeface="Times New Roman"/>
                          <a:cs typeface="Times New Roman"/>
                          <a:sym typeface="Times New Roman"/>
                        </a:rPr>
                        <a:t>(2020) </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0" marR="0" lvl="0" indent="0" algn="l" rtl="0">
                        <a:lnSpc>
                          <a:spcPct val="107000"/>
                        </a:lnSpc>
                        <a:spcBef>
                          <a:spcPts val="0"/>
                        </a:spcBef>
                        <a:spcAft>
                          <a:spcPts val="0"/>
                        </a:spcAft>
                        <a:buNone/>
                      </a:pPr>
                      <a:r>
                        <a:rPr lang="en-US" sz="1100" u="none" strike="noStrike" cap="none" dirty="0">
                          <a:latin typeface="Times New Roman"/>
                          <a:ea typeface="Times New Roman"/>
                          <a:cs typeface="Times New Roman"/>
                          <a:sym typeface="Times New Roman"/>
                        </a:rPr>
                        <a:t>Association Rule </a:t>
                      </a:r>
                      <a:r>
                        <a:rPr lang="en-US" sz="1100" u="none" strike="noStrike" cap="none" dirty="0" err="1">
                          <a:latin typeface="Times New Roman"/>
                          <a:ea typeface="Times New Roman"/>
                          <a:cs typeface="Times New Roman"/>
                          <a:sym typeface="Times New Roman"/>
                        </a:rPr>
                        <a:t>Minning</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The algorithms used in this pipeline have associated distributed implementations, distributed association rule mining</a:t>
                      </a:r>
                      <a:endParaRPr sz="1100" u="none" strike="noStrike" cap="none" dirty="0">
                        <a:latin typeface="Times New Roman"/>
                        <a:ea typeface="Times New Roman"/>
                        <a:cs typeface="Times New Roman"/>
                        <a:sym typeface="Times New Roman"/>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The incorporation of windowed anomaly detection and streaming data clustering.</a:t>
                      </a:r>
                      <a:endParaRPr sz="1100" u="none" strike="noStrike" cap="none" dirty="0">
                        <a:latin typeface="Times New Roman"/>
                        <a:ea typeface="Times New Roman"/>
                        <a:cs typeface="Times New Roman"/>
                        <a:sym typeface="Times New Roman"/>
                      </a:endParaRPr>
                    </a:p>
                    <a:p>
                      <a:pPr marL="342900" marR="0" lvl="0" indent="-342900" algn="l" rtl="0">
                        <a:lnSpc>
                          <a:spcPct val="107000"/>
                        </a:lnSpc>
                        <a:spcBef>
                          <a:spcPts val="800"/>
                        </a:spcBef>
                        <a:spcAft>
                          <a:spcPts val="0"/>
                        </a:spcAft>
                        <a:buClr>
                          <a:srgbClr val="000000"/>
                        </a:buClr>
                        <a:buSzPts val="1100"/>
                        <a:buFont typeface="Times New Roman"/>
                        <a:buChar char="❖"/>
                      </a:pPr>
                      <a:r>
                        <a:rPr lang="en-US" sz="1100" u="none" strike="noStrike" cap="none" dirty="0">
                          <a:latin typeface="Times New Roman"/>
                          <a:ea typeface="Times New Roman"/>
                          <a:cs typeface="Times New Roman"/>
                          <a:sym typeface="Times New Roman"/>
                        </a:rPr>
                        <a:t>Variance Variability</a:t>
                      </a:r>
                      <a:endParaRPr sz="1100" u="none" strike="noStrike" cap="none" dirty="0">
                        <a:latin typeface="Times New Roman"/>
                        <a:ea typeface="Times New Roman"/>
                        <a:cs typeface="Times New Roman"/>
                        <a:sym typeface="Times New Roman"/>
                      </a:endParaRPr>
                    </a:p>
                  </a:txBody>
                  <a:tcPr marL="68575" marR="68575" marT="9525" marB="0"/>
                </a:tc>
              </a:tr>
              <a:tr h="1420275">
                <a:tc>
                  <a:txBody>
                    <a:bodyPr/>
                    <a:lstStyle/>
                    <a:p>
                      <a:pPr marL="0" marR="0" lvl="0" indent="0" algn="l" rtl="0">
                        <a:lnSpc>
                          <a:spcPct val="107000"/>
                        </a:lnSpc>
                        <a:spcBef>
                          <a:spcPts val="800"/>
                        </a:spcBef>
                        <a:spcAft>
                          <a:spcPts val="0"/>
                        </a:spcAft>
                        <a:buNone/>
                      </a:pPr>
                      <a:r>
                        <a:rPr lang="en-US" sz="1100" dirty="0">
                          <a:latin typeface="Times New Roman" panose="02020603050405020304" pitchFamily="18" charset="0"/>
                          <a:cs typeface="Times New Roman" panose="02020603050405020304" pitchFamily="18" charset="0"/>
                        </a:rPr>
                        <a:t>Prediction of Coupon Usage Behavior Based on Customer Segmentation and </a:t>
                      </a:r>
                      <a:r>
                        <a:rPr lang="en-US" sz="1100" dirty="0" err="1">
                          <a:latin typeface="Times New Roman" panose="02020603050405020304" pitchFamily="18" charset="0"/>
                          <a:cs typeface="Times New Roman" panose="02020603050405020304" pitchFamily="18" charset="0"/>
                        </a:rPr>
                        <a:t>XGBoost</a:t>
                      </a:r>
                      <a:r>
                        <a:rPr lang="en-US" sz="1100" dirty="0">
                          <a:latin typeface="Times New Roman" panose="02020603050405020304" pitchFamily="18" charset="0"/>
                          <a:cs typeface="Times New Roman" panose="02020603050405020304" pitchFamily="18" charset="0"/>
                        </a:rPr>
                        <a:t> algorithm</a:t>
                      </a: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1100" dirty="0" err="1">
                          <a:latin typeface="Times New Roman" panose="02020603050405020304" pitchFamily="18" charset="0"/>
                          <a:cs typeface="Times New Roman" panose="02020603050405020304" pitchFamily="18" charset="0"/>
                        </a:rPr>
                        <a:t>Yue</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Piaoyun</a:t>
                      </a:r>
                      <a:r>
                        <a:rPr lang="en-US" sz="1100" dirty="0">
                          <a:latin typeface="Times New Roman" panose="02020603050405020304" pitchFamily="18" charset="0"/>
                          <a:cs typeface="Times New Roman" panose="02020603050405020304" pitchFamily="18" charset="0"/>
                        </a:rPr>
                        <a:t> Fu; </a:t>
                      </a:r>
                      <a:r>
                        <a:rPr lang="en-US" sz="1100" dirty="0" err="1">
                          <a:latin typeface="Times New Roman" panose="02020603050405020304" pitchFamily="18" charset="0"/>
                          <a:cs typeface="Times New Roman" panose="02020603050405020304" pitchFamily="18" charset="0"/>
                        </a:rPr>
                        <a:t>Weihong</a:t>
                      </a:r>
                      <a:r>
                        <a:rPr lang="en-US" sz="1100" dirty="0">
                          <a:latin typeface="Times New Roman" panose="02020603050405020304" pitchFamily="18" charset="0"/>
                          <a:cs typeface="Times New Roman" panose="02020603050405020304" pitchFamily="18" charset="0"/>
                        </a:rPr>
                        <a:t> Yu</a:t>
                      </a:r>
                      <a:endParaRPr sz="1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1100" dirty="0">
                          <a:latin typeface="Times New Roman" panose="02020603050405020304" pitchFamily="18" charset="0"/>
                          <a:cs typeface="Times New Roman" panose="02020603050405020304" pitchFamily="18" charset="0"/>
                        </a:rPr>
                        <a:t>2021 2nd International Conference on BDEIM</a:t>
                      </a:r>
                      <a:endParaRPr sz="1100" dirty="0">
                        <a:latin typeface="Times New Roman" panose="02020603050405020304" pitchFamily="18" charset="0"/>
                        <a:cs typeface="Times New Roman" panose="02020603050405020304" pitchFamily="18" charset="0"/>
                      </a:endParaRPr>
                    </a:p>
                  </a:txBody>
                  <a:tcPr marL="68575" marR="68575" marT="9525" marB="0"/>
                </a:tc>
                <a:tc>
                  <a:txBody>
                    <a:bodyPr/>
                    <a:lstStyle/>
                    <a:p>
                      <a:pPr marL="0" marR="0" lvl="0" indent="0" algn="l" rtl="0">
                        <a:lnSpc>
                          <a:spcPct val="107000"/>
                        </a:lnSpc>
                        <a:spcBef>
                          <a:spcPts val="0"/>
                        </a:spcBef>
                        <a:spcAft>
                          <a:spcPts val="0"/>
                        </a:spcAft>
                        <a:buNone/>
                      </a:pPr>
                      <a:r>
                        <a:rPr lang="en-US" sz="1100" dirty="0">
                          <a:latin typeface="Times New Roman" panose="02020603050405020304" pitchFamily="18" charset="0"/>
                          <a:ea typeface="Times New Roman"/>
                          <a:cs typeface="Times New Roman" panose="02020603050405020304" pitchFamily="18" charset="0"/>
                          <a:sym typeface="Times New Roman"/>
                        </a:rPr>
                        <a:t>Customer-Based Segmented Coupon Usage Behavior Prediction Model'</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9525" marB="0"/>
                </a:tc>
                <a:tc>
                  <a:txBody>
                    <a:bodyPr/>
                    <a:lstStyle/>
                    <a:p>
                      <a:pPr marL="342900" marR="0" lvl="0" indent="-342900" algn="l" rtl="0">
                        <a:lnSpc>
                          <a:spcPct val="107000"/>
                        </a:lnSpc>
                        <a:spcBef>
                          <a:spcPts val="800"/>
                        </a:spcBef>
                        <a:spcAft>
                          <a:spcPts val="0"/>
                        </a:spcAft>
                        <a:buClr>
                          <a:srgbClr val="000000"/>
                        </a:buClr>
                        <a:buSzPts val="1100"/>
                        <a:buFont typeface="Quattrocento Sans"/>
                        <a:buChar char="❖"/>
                      </a:pP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Customers were segmented by combining the improved RFS model with the K-means algorithm.</a:t>
                      </a:r>
                      <a:endParaRPr sz="1100" dirty="0">
                        <a:latin typeface="Times New Roman" panose="02020603050405020304" pitchFamily="18" charset="0"/>
                        <a:cs typeface="Times New Roman" panose="02020603050405020304" pitchFamily="18" charset="0"/>
                      </a:endParaRPr>
                    </a:p>
                  </a:txBody>
                  <a:tcPr marL="68575" marR="68575" marT="9525" marB="0"/>
                </a:tc>
                <a:tc>
                  <a:txBody>
                    <a:bodyPr/>
                    <a:lstStyle/>
                    <a:p>
                      <a:pPr marL="342900" marR="0" lvl="0" indent="-342900" algn="l" rtl="0">
                        <a:lnSpc>
                          <a:spcPct val="107000"/>
                        </a:lnSpc>
                        <a:spcBef>
                          <a:spcPts val="0"/>
                        </a:spcBef>
                        <a:spcAft>
                          <a:spcPts val="0"/>
                        </a:spcAft>
                        <a:buClr>
                          <a:srgbClr val="000000"/>
                        </a:buClr>
                        <a:buSzPts val="1100"/>
                        <a:buFont typeface="Quattrocento Sans"/>
                        <a:buChar char="❖"/>
                      </a:pPr>
                      <a:r>
                        <a:rPr lang="en-US" sz="1100" dirty="0">
                          <a:solidFill>
                            <a:srgbClr val="333333"/>
                          </a:solidFill>
                          <a:highlight>
                            <a:srgbClr val="FFFFFF"/>
                          </a:highlight>
                          <a:latin typeface="Times New Roman" panose="02020603050405020304" pitchFamily="18" charset="0"/>
                          <a:ea typeface="Georgia"/>
                          <a:cs typeface="Times New Roman" panose="02020603050405020304" pitchFamily="18" charset="0"/>
                          <a:sym typeface="Georgia"/>
                        </a:rPr>
                        <a:t>Although some customers are attracted by coupons, the delivery of coupons is not so accurate that user experiences are not paid attention to.</a:t>
                      </a:r>
                      <a:endParaRPr sz="1100" dirty="0">
                        <a:latin typeface="Times New Roman" panose="02020603050405020304" pitchFamily="18" charset="0"/>
                        <a:cs typeface="Times New Roman" panose="02020603050405020304" pitchFamily="18" charset="0"/>
                      </a:endParaRPr>
                    </a:p>
                  </a:txBody>
                  <a:tcPr marL="68575" marR="68575" marT="9525"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2243</Words>
  <Application>Microsoft Office PowerPoint</Application>
  <PresentationFormat>On-screen Show (4:3)</PresentationFormat>
  <Paragraphs>642</Paragraphs>
  <Slides>39</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Tahoma</vt:lpstr>
      <vt:lpstr>Noto Sans Symbols</vt:lpstr>
      <vt:lpstr>Cambria</vt:lpstr>
      <vt:lpstr>Georgia</vt:lpstr>
      <vt:lpstr>Calibri</vt:lpstr>
      <vt:lpstr>Quattrocento Sans</vt:lpstr>
      <vt:lpstr>Segoe UI Symbol</vt:lpstr>
      <vt:lpstr>Times New Roman</vt:lpstr>
      <vt:lpstr>Open Sans</vt:lpstr>
      <vt:lpstr>Arial</vt:lpstr>
      <vt:lpstr>Office Theme</vt:lpstr>
      <vt:lpstr>PowerPoint Presentation</vt:lpstr>
      <vt:lpstr>Contents</vt:lpstr>
      <vt:lpstr>Contents</vt:lpstr>
      <vt:lpstr>Objective</vt:lpstr>
      <vt:lpstr>Introduction</vt:lpstr>
      <vt:lpstr>Introduction</vt:lpstr>
      <vt:lpstr>Literature  Survey - I</vt:lpstr>
      <vt:lpstr>Literature Survey - II</vt:lpstr>
      <vt:lpstr>Literature Survey - III</vt:lpstr>
      <vt:lpstr>Literature  Survey - IV</vt:lpstr>
      <vt:lpstr>Literature Survey - V</vt:lpstr>
      <vt:lpstr>Problem Statement</vt:lpstr>
      <vt:lpstr>Proposed System</vt:lpstr>
      <vt:lpstr>Dataset</vt:lpstr>
      <vt:lpstr>Cont.</vt:lpstr>
      <vt:lpstr>Data Cleaning</vt:lpstr>
      <vt:lpstr>Data Visualization</vt:lpstr>
      <vt:lpstr>Data Visualization</vt:lpstr>
      <vt:lpstr>Experiments and Results - I</vt:lpstr>
      <vt:lpstr>Cont.</vt:lpstr>
      <vt:lpstr>Data Visualization</vt:lpstr>
      <vt:lpstr>Data Visualization</vt:lpstr>
      <vt:lpstr>Cont.</vt:lpstr>
      <vt:lpstr>Experiments and Results - II</vt:lpstr>
      <vt:lpstr>Experiments and Results - III</vt:lpstr>
      <vt:lpstr>Cont.</vt:lpstr>
      <vt:lpstr>Cont.</vt:lpstr>
      <vt:lpstr>Cont.</vt:lpstr>
      <vt:lpstr>Cont.</vt:lpstr>
      <vt:lpstr>Cont.</vt:lpstr>
      <vt:lpstr>Cont.</vt:lpstr>
      <vt:lpstr>Cont.</vt:lpstr>
      <vt:lpstr>Cont.</vt:lpstr>
      <vt:lpstr>Cont.</vt:lpstr>
      <vt:lpstr>Conclusion</vt:lpstr>
      <vt:lpstr>References</vt:lpstr>
      <vt:lpstr>References</vt:lpstr>
      <vt:lpstr>Queries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24</cp:revision>
  <dcterms:created xsi:type="dcterms:W3CDTF">2013-06-01T01:30:20Z</dcterms:created>
  <dcterms:modified xsi:type="dcterms:W3CDTF">2023-01-21T13:28:45Z</dcterms:modified>
</cp:coreProperties>
</file>