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
  </p:notesMasterIdLst>
  <p:handoutMasterIdLst>
    <p:handoutMasterId r:id="rId18"/>
  </p:handoutMasterIdLst>
  <p:sldIdLst>
    <p:sldId id="256" r:id="rId2"/>
    <p:sldId id="273" r:id="rId3"/>
    <p:sldId id="257" r:id="rId4"/>
    <p:sldId id="280" r:id="rId5"/>
    <p:sldId id="289" r:id="rId6"/>
    <p:sldId id="281" r:id="rId7"/>
    <p:sldId id="282" r:id="rId8"/>
    <p:sldId id="283" r:id="rId9"/>
    <p:sldId id="287" r:id="rId10"/>
    <p:sldId id="288" r:id="rId11"/>
    <p:sldId id="284" r:id="rId12"/>
    <p:sldId id="285" r:id="rId13"/>
    <p:sldId id="286"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p:scale>
          <a:sx n="100" d="100"/>
          <a:sy n="100" d="100"/>
        </p:scale>
        <p:origin x="-36" y="-69"/>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smtClean="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1600" b="0" cap="small" baseline="0" dirty="0" smtClean="0">
                <a:solidFill>
                  <a:schemeClr val="bg1"/>
                </a:solidFill>
                <a:latin typeface="Times New Roman" panose="02020603050405020304" pitchFamily="18" charset="0"/>
                <a:cs typeface="Times New Roman" panose="02020603050405020304" pitchFamily="18" charset="0"/>
              </a:rPr>
              <a:t>214G1A3265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smtClean="0">
                <a:effectLst>
                  <a:outerShdw blurRad="38100" dist="38100" dir="2700000" algn="tl">
                    <a:srgbClr val="000000">
                      <a:alpha val="43137"/>
                    </a:srgbClr>
                  </a:outerShdw>
                </a:effectLst>
              </a:rPr>
              <a:t>B.NEELIMA</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b="0" dirty="0" smtClean="0"/>
              <a:t>214G1A3265</a:t>
            </a:r>
            <a:endParaRPr lang="en-US" sz="1200" b="0" dirty="0"/>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nSpc>
                <a:spcPct val="150000"/>
              </a:lnSpc>
              <a:buNone/>
            </a:pPr>
            <a:r>
              <a:rPr lang="en-US" b="1" dirty="0" smtClean="0"/>
              <a:t>Conformance Checking:</a:t>
            </a:r>
            <a:r>
              <a:rPr lang="en-IN" sz="2400" kern="0" dirty="0">
                <a:solidFill>
                  <a:srgbClr val="1F1F1F"/>
                </a:solidFill>
                <a:ea typeface="Times New Roman" panose="02020603050405020304" pitchFamily="18" charset="0"/>
              </a:rPr>
              <a:t>Conformance checking can be done manually or automatically. Manual conformance checking involves comparing the actual process to the as-designed process using a checklist. Automatic conformance checking uses process mining techniques to identify deviations from the standard </a:t>
            </a:r>
            <a:r>
              <a:rPr lang="en-IN" sz="2400" kern="0" dirty="0" smtClean="0">
                <a:solidFill>
                  <a:srgbClr val="1F1F1F"/>
                </a:solidFill>
                <a:ea typeface="Times New Roman" panose="02020603050405020304" pitchFamily="18" charset="0"/>
              </a:rPr>
              <a:t>process</a:t>
            </a:r>
          </a:p>
          <a:p>
            <a:pPr marL="0" indent="0">
              <a:lnSpc>
                <a:spcPct val="150000"/>
              </a:lnSpc>
              <a:buNone/>
            </a:pPr>
            <a:r>
              <a:rPr lang="en-US" b="1" kern="0" dirty="0" smtClean="0">
                <a:solidFill>
                  <a:srgbClr val="1F1F1F"/>
                </a:solidFill>
              </a:rPr>
              <a:t>Process </a:t>
            </a:r>
            <a:r>
              <a:rPr lang="en-US" sz="2400" b="1" kern="0" dirty="0" err="1" smtClean="0">
                <a:solidFill>
                  <a:srgbClr val="1F1F1F"/>
                </a:solidFill>
              </a:rPr>
              <a:t>Enhancement</a:t>
            </a:r>
            <a:r>
              <a:rPr lang="en-US" sz="2400" kern="0" dirty="0" err="1" smtClean="0">
                <a:solidFill>
                  <a:srgbClr val="1F1F1F"/>
                </a:solidFill>
              </a:rPr>
              <a:t>:</a:t>
            </a:r>
            <a:r>
              <a:rPr lang="en-US" sz="2400" dirty="0" err="1"/>
              <a:t>a</a:t>
            </a:r>
            <a:r>
              <a:rPr lang="en-US" sz="2400" dirty="0"/>
              <a:t> process mining technique that's used to extend or enhance a target model or reference model using discovered information about the actual process.</a:t>
            </a:r>
            <a:endParaRPr lang="en-IN" sz="2400" dirty="0"/>
          </a:p>
        </p:txBody>
      </p:sp>
    </p:spTree>
    <p:extLst>
      <p:ext uri="{BB962C8B-B14F-4D97-AF65-F5344CB8AC3E}">
        <p14:creationId xmlns:p14="http://schemas.microsoft.com/office/powerpoint/2010/main" val="1426980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Applications</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b="1" dirty="0" smtClean="0"/>
              <a:t>Logistics: </a:t>
            </a:r>
          </a:p>
          <a:p>
            <a:pPr marL="0" indent="0">
              <a:lnSpc>
                <a:spcPct val="150000"/>
              </a:lnSpc>
              <a:buNone/>
            </a:pPr>
            <a:r>
              <a:rPr lang="en-US" sz="2400" b="1" dirty="0" smtClean="0"/>
              <a:t>                      </a:t>
            </a:r>
            <a:r>
              <a:rPr lang="en-US" sz="2400" dirty="0" smtClean="0"/>
              <a:t>In </a:t>
            </a:r>
            <a:r>
              <a:rPr lang="en-US" sz="2400" dirty="0"/>
              <a:t>logistics, process mining can track the movement of goods in real time, helping </a:t>
            </a:r>
            <a:r>
              <a:rPr lang="en-US" sz="2400" dirty="0" smtClean="0"/>
              <a:t>identify </a:t>
            </a:r>
            <a:r>
              <a:rPr lang="en-US" sz="2400" dirty="0"/>
              <a:t>delays, optimize routes, and ensure timely deliveries. It improves optimization, Customer experience. Generally this process mining identify </a:t>
            </a:r>
            <a:r>
              <a:rPr lang="en-US" sz="2400" dirty="0">
                <a:solidFill>
                  <a:srgbClr val="373545"/>
                </a:solidFill>
              </a:rPr>
              <a:t>late deliveries and their root causes to prevent possible supply chain </a:t>
            </a:r>
            <a:r>
              <a:rPr lang="en-US" sz="2400" dirty="0" smtClean="0">
                <a:solidFill>
                  <a:srgbClr val="373545"/>
                </a:solidFill>
              </a:rPr>
              <a:t>disruption</a:t>
            </a:r>
          </a:p>
          <a:p>
            <a:pPr>
              <a:lnSpc>
                <a:spcPct val="120000"/>
              </a:lnSpc>
            </a:pPr>
            <a:r>
              <a:rPr lang="en-US" sz="2400" b="1" dirty="0" smtClean="0">
                <a:solidFill>
                  <a:srgbClr val="373545"/>
                </a:solidFill>
              </a:rPr>
              <a:t>Healthcare:   </a:t>
            </a:r>
          </a:p>
          <a:p>
            <a:pPr marL="0" indent="0">
              <a:lnSpc>
                <a:spcPct val="150000"/>
              </a:lnSpc>
              <a:buNone/>
            </a:pPr>
            <a:r>
              <a:rPr lang="en-US" sz="2400" b="1" dirty="0">
                <a:solidFill>
                  <a:srgbClr val="373545"/>
                </a:solidFill>
              </a:rPr>
              <a:t> </a:t>
            </a:r>
            <a:r>
              <a:rPr lang="en-US" sz="2400" b="1" dirty="0" smtClean="0">
                <a:solidFill>
                  <a:srgbClr val="373545"/>
                </a:solidFill>
              </a:rPr>
              <a:t>                  </a:t>
            </a:r>
            <a:r>
              <a:rPr lang="en-US" sz="2400" dirty="0" smtClean="0">
                <a:solidFill>
                  <a:srgbClr val="373545"/>
                </a:solidFill>
              </a:rPr>
              <a:t>Improve Patient care and reduce waiting </a:t>
            </a:r>
            <a:r>
              <a:rPr lang="en-US" sz="2400" dirty="0" err="1" smtClean="0">
                <a:solidFill>
                  <a:srgbClr val="373545"/>
                </a:solidFill>
              </a:rPr>
              <a:t>times,and</a:t>
            </a:r>
            <a:r>
              <a:rPr lang="en-US" sz="2400" dirty="0" smtClean="0">
                <a:solidFill>
                  <a:srgbClr val="373545"/>
                </a:solidFill>
              </a:rPr>
              <a:t> optimize hospital </a:t>
            </a:r>
            <a:r>
              <a:rPr lang="en-US" sz="2400" dirty="0" err="1" smtClean="0">
                <a:solidFill>
                  <a:srgbClr val="373545"/>
                </a:solidFill>
              </a:rPr>
              <a:t>process.They</a:t>
            </a:r>
            <a:r>
              <a:rPr lang="en-US" sz="2400" dirty="0" smtClean="0">
                <a:solidFill>
                  <a:srgbClr val="373545"/>
                </a:solidFill>
              </a:rPr>
              <a:t> identify where these are working together and what improvements need to be done.</a:t>
            </a:r>
          </a:p>
          <a:p>
            <a:pPr marL="0" indent="0">
              <a:lnSpc>
                <a:spcPct val="120000"/>
              </a:lnSpc>
              <a:buNone/>
            </a:pPr>
            <a:endParaRPr lang="en-US" sz="2400" dirty="0">
              <a:solidFill>
                <a:srgbClr val="373545"/>
              </a:solidFill>
            </a:endParaRPr>
          </a:p>
          <a:p>
            <a:pPr marL="0" indent="0">
              <a:lnSpc>
                <a:spcPct val="120000"/>
              </a:lnSpc>
              <a:buNone/>
            </a:pPr>
            <a:endParaRPr lang="en-US" sz="2400" dirty="0" smtClean="0">
              <a:solidFill>
                <a:srgbClr val="373545"/>
              </a:solidFill>
            </a:endParaRPr>
          </a:p>
          <a:p>
            <a:pPr marL="0" indent="0">
              <a:lnSpc>
                <a:spcPct val="120000"/>
              </a:lnSpc>
              <a:buNone/>
            </a:pPr>
            <a:endParaRPr lang="en-US" sz="2400" dirty="0">
              <a:solidFill>
                <a:srgbClr val="373545"/>
              </a:solidFill>
            </a:endParaRPr>
          </a:p>
          <a:p>
            <a:endParaRPr lang="en-IN" dirty="0"/>
          </a:p>
        </p:txBody>
      </p:sp>
    </p:spTree>
    <p:extLst>
      <p:ext uri="{BB962C8B-B14F-4D97-AF65-F5344CB8AC3E}">
        <p14:creationId xmlns:p14="http://schemas.microsoft.com/office/powerpoint/2010/main" val="652392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IN" dirty="0"/>
          </a:p>
        </p:txBody>
      </p:sp>
      <p:sp>
        <p:nvSpPr>
          <p:cNvPr id="3" name="Content Placeholder 2"/>
          <p:cNvSpPr>
            <a:spLocks noGrp="1"/>
          </p:cNvSpPr>
          <p:nvPr>
            <p:ph idx="1"/>
          </p:nvPr>
        </p:nvSpPr>
        <p:spPr/>
        <p:txBody>
          <a:bodyPr/>
          <a:lstStyle/>
          <a:p>
            <a:r>
              <a:rPr lang="en-US" dirty="0"/>
              <a:t>Gain an overall understanding of basic Process Mining </a:t>
            </a:r>
            <a:r>
              <a:rPr lang="en-US" dirty="0" smtClean="0"/>
              <a:t>concepts.</a:t>
            </a:r>
          </a:p>
          <a:p>
            <a:r>
              <a:rPr lang="en-US" dirty="0" smtClean="0"/>
              <a:t>Able to know real time applications</a:t>
            </a:r>
            <a:endParaRPr lang="en-US" dirty="0"/>
          </a:p>
          <a:p>
            <a:r>
              <a:rPr lang="en-US" dirty="0"/>
              <a:t>Developing skills in visualization</a:t>
            </a:r>
            <a:endParaRPr lang="en-IN" dirty="0"/>
          </a:p>
        </p:txBody>
      </p:sp>
    </p:spTree>
    <p:extLst>
      <p:ext uri="{BB962C8B-B14F-4D97-AF65-F5344CB8AC3E}">
        <p14:creationId xmlns:p14="http://schemas.microsoft.com/office/powerpoint/2010/main" val="1370700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Hub Link:</a:t>
            </a: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sz="3600" dirty="0" err="1" smtClean="0"/>
              <a:t>Git</a:t>
            </a:r>
            <a:r>
              <a:rPr lang="en-US" sz="3600" dirty="0" smtClean="0"/>
              <a:t> </a:t>
            </a:r>
            <a:r>
              <a:rPr lang="en-US" sz="3600" dirty="0"/>
              <a:t>Hub Link</a:t>
            </a:r>
            <a:r>
              <a:rPr lang="en-US" sz="3600" dirty="0" smtClean="0"/>
              <a:t>: https</a:t>
            </a:r>
            <a:r>
              <a:rPr lang="en-US" sz="3600" dirty="0"/>
              <a:t>://github.com/neelima-27</a:t>
            </a:r>
            <a:endParaRPr lang="en-IN" sz="3600" dirty="0"/>
          </a:p>
        </p:txBody>
      </p:sp>
    </p:spTree>
    <p:extLst>
      <p:ext uri="{BB962C8B-B14F-4D97-AF65-F5344CB8AC3E}">
        <p14:creationId xmlns:p14="http://schemas.microsoft.com/office/powerpoint/2010/main" val="218340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a:lnSpc>
                <a:spcPct val="150000"/>
              </a:lnSpc>
              <a:buFont typeface="Arial" pitchFamily="34" charset="0"/>
              <a:buChar char="•"/>
            </a:pPr>
            <a:r>
              <a:rPr lang="en-IN" sz="2400" dirty="0" smtClean="0"/>
              <a:t>The </a:t>
            </a:r>
            <a:r>
              <a:rPr lang="en-IN" sz="2400" dirty="0"/>
              <a:t>objectives of the Process Mining Virtual Internship are to equip participants with a comprehensive understanding of process mining concepts and </a:t>
            </a:r>
            <a:r>
              <a:rPr lang="en-IN" sz="2400" dirty="0" smtClean="0"/>
              <a:t>methodologies.</a:t>
            </a:r>
          </a:p>
          <a:p>
            <a:pPr>
              <a:lnSpc>
                <a:spcPct val="150000"/>
              </a:lnSpc>
              <a:spcBef>
                <a:spcPts val="500"/>
              </a:spcBef>
              <a:spcAft>
                <a:spcPts val="500"/>
              </a:spcAft>
              <a:buFont typeface="Arial" pitchFamily="34" charset="0"/>
              <a:buChar char="•"/>
            </a:pPr>
            <a:r>
              <a:rPr lang="en-US" sz="2400" dirty="0"/>
              <a:t>Collaboration and Remote Work Skills                               </a:t>
            </a:r>
          </a:p>
          <a:p>
            <a:pPr>
              <a:lnSpc>
                <a:spcPct val="150000"/>
              </a:lnSpc>
              <a:spcBef>
                <a:spcPts val="500"/>
              </a:spcBef>
              <a:spcAft>
                <a:spcPts val="500"/>
              </a:spcAft>
              <a:buFont typeface="Arial" pitchFamily="34" charset="0"/>
              <a:buChar char="•"/>
            </a:pPr>
            <a:r>
              <a:rPr lang="en-US" sz="2400" dirty="0"/>
              <a:t> </a:t>
            </a:r>
            <a:r>
              <a:rPr lang="en-US" sz="2400" dirty="0" smtClean="0"/>
              <a:t>Real Time </a:t>
            </a:r>
            <a:r>
              <a:rPr lang="en-US" sz="2400" dirty="0"/>
              <a:t>Applications</a:t>
            </a:r>
          </a:p>
          <a:p>
            <a:pPr>
              <a:lnSpc>
                <a:spcPct val="150000"/>
              </a:lnSpc>
              <a:buFont typeface="Arial" pitchFamily="34" charset="0"/>
              <a:buChar char="•"/>
            </a:pPr>
            <a:r>
              <a:rPr lang="en-IN" sz="2400" dirty="0"/>
              <a:t>Understand Different Process Mining </a:t>
            </a:r>
            <a:r>
              <a:rPr lang="en-IN" sz="2400" dirty="0" smtClean="0"/>
              <a:t>Concepts</a:t>
            </a:r>
            <a:endParaRPr lang="en-US" sz="2400" b="1" dirty="0"/>
          </a:p>
          <a:p>
            <a:pPr>
              <a:buFont typeface="Arial" pitchFamily="34" charset="0"/>
              <a:buChar char="•"/>
            </a:pPr>
            <a:endParaRPr lang="en-US" sz="2400" b="1" dirty="0"/>
          </a:p>
        </p:txBody>
      </p:sp>
    </p:spTree>
    <p:extLst>
      <p:ext uri="{BB962C8B-B14F-4D97-AF65-F5344CB8AC3E}">
        <p14:creationId xmlns:p14="http://schemas.microsoft.com/office/powerpoint/2010/main" val="1751120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lvl="0">
              <a:lnSpc>
                <a:spcPct val="150000"/>
              </a:lnSpc>
            </a:pPr>
            <a:r>
              <a:rPr lang="en-IN" sz="2400" kern="100" dirty="0" smtClean="0">
                <a:solidFill>
                  <a:srgbClr val="000000"/>
                </a:solidFill>
                <a:ea typeface="Times New Roman" panose="02020603050405020304" pitchFamily="18" charset="0"/>
              </a:rPr>
              <a:t>Process </a:t>
            </a:r>
            <a:r>
              <a:rPr lang="en-IN" sz="2400" kern="100" dirty="0">
                <a:solidFill>
                  <a:srgbClr val="000000"/>
                </a:solidFill>
                <a:ea typeface="Times New Roman" panose="02020603050405020304" pitchFamily="18" charset="0"/>
              </a:rPr>
              <a:t>mining is a technique designed to discover, monitor and improve real processes by extracting readily available knowledge from the event logs of information systems.</a:t>
            </a:r>
          </a:p>
          <a:p>
            <a:pPr>
              <a:lnSpc>
                <a:spcPct val="150000"/>
              </a:lnSpc>
            </a:pPr>
            <a:r>
              <a:rPr lang="en-IN" sz="2400" dirty="0">
                <a:latin typeface="Calibri" panose="020F0502020204030204" pitchFamily="34" charset="0"/>
                <a:ea typeface="Calibri" panose="020F0502020204030204" pitchFamily="34" charset="0"/>
              </a:rPr>
              <a:t>Modern Process Mining technology quickly and reliably extracts information from event and transaction logs to visually depict real-time process models for current </a:t>
            </a:r>
            <a:r>
              <a:rPr lang="en-IN" sz="2400" dirty="0" smtClean="0">
                <a:latin typeface="Calibri" panose="020F0502020204030204" pitchFamily="34" charset="0"/>
                <a:ea typeface="Calibri" panose="020F0502020204030204" pitchFamily="34" charset="0"/>
              </a:rPr>
              <a:t>processes.</a:t>
            </a:r>
          </a:p>
          <a:p>
            <a:pPr lvl="0">
              <a:lnSpc>
                <a:spcPct val="150000"/>
              </a:lnSpc>
            </a:pPr>
            <a:r>
              <a:rPr lang="en-IN" sz="2400" kern="100" dirty="0">
                <a:solidFill>
                  <a:srgbClr val="000000"/>
                </a:solidFill>
                <a:ea typeface="Times New Roman" panose="02020603050405020304" pitchFamily="18" charset="0"/>
              </a:rPr>
              <a:t>It is important because the reality of the problem is sometimes bigger to understand to extract an exact solution, in such situations this technology helps in making the concept into the reality</a:t>
            </a:r>
            <a:r>
              <a:rPr lang="en-IN" sz="2400" kern="100" dirty="0" smtClean="0">
                <a:solidFill>
                  <a:srgbClr val="000000"/>
                </a:solidFill>
                <a:ea typeface="Times New Roman" panose="02020603050405020304" pitchFamily="18" charset="0"/>
              </a:rPr>
              <a:t>.</a:t>
            </a:r>
            <a:endParaRPr lang="en-IN" dirty="0">
              <a:latin typeface="Calibri" panose="020F0502020204030204" pitchFamily="34" charset="0"/>
              <a:ea typeface="Calibri" panose="020F0502020204030204" pitchFamily="34" charset="0"/>
            </a:endParaRPr>
          </a:p>
          <a:p>
            <a:pPr>
              <a:lnSpc>
                <a:spcPct val="100000"/>
              </a:lnSpc>
            </a:pPr>
            <a:endParaRPr lang="en-US" dirty="0"/>
          </a:p>
          <a:p>
            <a:endParaRPr lang="en-US" dirty="0"/>
          </a:p>
          <a:p>
            <a:endParaRPr lang="en-IN" dirty="0"/>
          </a:p>
        </p:txBody>
      </p:sp>
    </p:spTree>
    <p:extLst>
      <p:ext uri="{BB962C8B-B14F-4D97-AF65-F5344CB8AC3E}">
        <p14:creationId xmlns:p14="http://schemas.microsoft.com/office/powerpoint/2010/main" val="2734263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712" y="2723356"/>
            <a:ext cx="6368256" cy="3888581"/>
          </a:xfrm>
        </p:spPr>
      </p:pic>
      <p:sp>
        <p:nvSpPr>
          <p:cNvPr id="8" name="Rectangle 7"/>
          <p:cNvSpPr/>
          <p:nvPr/>
        </p:nvSpPr>
        <p:spPr>
          <a:xfrm>
            <a:off x="295274" y="1267123"/>
            <a:ext cx="10467976" cy="1200329"/>
          </a:xfrm>
          <a:prstGeom prst="rect">
            <a:avLst/>
          </a:prstGeom>
        </p:spPr>
        <p:txBody>
          <a:bodyPr wrap="square">
            <a:spAutoFit/>
          </a:bodyPr>
          <a:lstStyle/>
          <a:p>
            <a:pPr marL="342900" indent="-342900">
              <a:lnSpc>
                <a:spcPct val="150000"/>
              </a:lnSpc>
              <a:buFont typeface="Arial" pitchFamily="34" charset="0"/>
              <a:buChar char="•"/>
            </a:pPr>
            <a:r>
              <a:rPr lang="en-US" sz="2400" dirty="0"/>
              <a:t>Process Mining is the combination of two things: Data </a:t>
            </a:r>
            <a:r>
              <a:rPr lang="en-US" sz="2400" dirty="0" smtClean="0"/>
              <a:t>mining</a:t>
            </a:r>
            <a:r>
              <a:rPr lang="en-US" sz="2400" dirty="0"/>
              <a:t> and Business Process Management</a:t>
            </a:r>
            <a:r>
              <a:rPr lang="en-US" dirty="0"/>
              <a:t>. </a:t>
            </a:r>
            <a:endParaRPr lang="en-US" dirty="0"/>
          </a:p>
        </p:txBody>
      </p:sp>
    </p:spTree>
    <p:extLst>
      <p:ext uri="{BB962C8B-B14F-4D97-AF65-F5344CB8AC3E}">
        <p14:creationId xmlns:p14="http://schemas.microsoft.com/office/powerpoint/2010/main" val="1491912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IN" dirty="0"/>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sz="2400" dirty="0">
                <a:sym typeface="+mn-ea"/>
              </a:rPr>
              <a:t>Process mining is a technique to analyze and </a:t>
            </a:r>
            <a:r>
              <a:rPr lang="en-US" sz="2400" dirty="0" smtClean="0">
                <a:sym typeface="+mn-ea"/>
              </a:rPr>
              <a:t>track </a:t>
            </a:r>
            <a:r>
              <a:rPr lang="en-US" sz="2400" dirty="0">
                <a:sym typeface="+mn-ea"/>
              </a:rPr>
              <a:t>processes</a:t>
            </a:r>
            <a:r>
              <a:rPr lang="en-US" sz="2400" dirty="0" smtClean="0">
                <a:sym typeface="+mn-ea"/>
              </a:rPr>
              <a:t>.</a:t>
            </a:r>
          </a:p>
          <a:p>
            <a:pPr>
              <a:lnSpc>
                <a:spcPct val="150000"/>
              </a:lnSpc>
              <a:buFont typeface="Wingdings" pitchFamily="2" charset="2"/>
              <a:buChar char="§"/>
            </a:pPr>
            <a:r>
              <a:rPr lang="en-US" sz="2400" dirty="0">
                <a:sym typeface="+mn-ea"/>
              </a:rPr>
              <a:t>Process mining is a data science technique that involves using data mining and </a:t>
            </a:r>
            <a:r>
              <a:rPr lang="en-US" sz="2400" dirty="0" smtClean="0">
                <a:sym typeface="+mn-ea"/>
              </a:rPr>
              <a:t>validate </a:t>
            </a:r>
            <a:r>
              <a:rPr lang="en-US" sz="2400" dirty="0">
                <a:sym typeface="+mn-ea"/>
              </a:rPr>
              <a:t>and enhance workflows within </a:t>
            </a:r>
            <a:r>
              <a:rPr lang="en-US" sz="2400" dirty="0" smtClean="0">
                <a:sym typeface="+mn-ea"/>
              </a:rPr>
              <a:t>organizations.</a:t>
            </a:r>
          </a:p>
          <a:p>
            <a:pPr>
              <a:lnSpc>
                <a:spcPct val="150000"/>
              </a:lnSpc>
              <a:buFont typeface="Wingdings" pitchFamily="2" charset="2"/>
              <a:buChar char="§"/>
            </a:pPr>
            <a:r>
              <a:rPr lang="en-IN" sz="2400" b="1" kern="0" dirty="0">
                <a:solidFill>
                  <a:srgbClr val="1F1F1F"/>
                </a:solidFill>
                <a:ea typeface="Times New Roman" panose="02020603050405020304" pitchFamily="18" charset="0"/>
              </a:rPr>
              <a:t>Process </a:t>
            </a:r>
            <a:r>
              <a:rPr lang="en-IN" sz="2400" b="1" kern="0" dirty="0" err="1">
                <a:solidFill>
                  <a:srgbClr val="1F1F1F"/>
                </a:solidFill>
                <a:ea typeface="Times New Roman" panose="02020603050405020304" pitchFamily="18" charset="0"/>
              </a:rPr>
              <a:t>modeling</a:t>
            </a:r>
            <a:r>
              <a:rPr lang="en-IN" sz="2400" b="1" kern="0" dirty="0">
                <a:solidFill>
                  <a:srgbClr val="1F1F1F"/>
                </a:solidFill>
                <a:ea typeface="Times New Roman" panose="02020603050405020304" pitchFamily="18" charset="0"/>
              </a:rPr>
              <a:t>: </a:t>
            </a:r>
            <a:r>
              <a:rPr lang="en-IN" sz="2400" kern="0" dirty="0">
                <a:solidFill>
                  <a:srgbClr val="1F1F1F"/>
                </a:solidFill>
                <a:ea typeface="Times New Roman" panose="02020603050405020304" pitchFamily="18" charset="0"/>
              </a:rPr>
              <a:t>Process </a:t>
            </a:r>
            <a:r>
              <a:rPr lang="en-IN" sz="2400" kern="0" dirty="0" err="1">
                <a:solidFill>
                  <a:srgbClr val="1F1F1F"/>
                </a:solidFill>
                <a:ea typeface="Times New Roman" panose="02020603050405020304" pitchFamily="18" charset="0"/>
              </a:rPr>
              <a:t>modeling</a:t>
            </a:r>
            <a:r>
              <a:rPr lang="en-IN" sz="2400" kern="0" dirty="0">
                <a:solidFill>
                  <a:srgbClr val="1F1F1F"/>
                </a:solidFill>
                <a:ea typeface="Times New Roman" panose="02020603050405020304" pitchFamily="18" charset="0"/>
              </a:rPr>
              <a:t> is the process of representing a process in a graphical or textual form. In the context of process mining, process </a:t>
            </a:r>
            <a:r>
              <a:rPr lang="en-IN" sz="2400" kern="0" dirty="0" err="1">
                <a:solidFill>
                  <a:srgbClr val="1F1F1F"/>
                </a:solidFill>
                <a:ea typeface="Times New Roman" panose="02020603050405020304" pitchFamily="18" charset="0"/>
              </a:rPr>
              <a:t>modeling</a:t>
            </a:r>
            <a:r>
              <a:rPr lang="en-IN" sz="2400" kern="0" dirty="0">
                <a:solidFill>
                  <a:srgbClr val="1F1F1F"/>
                </a:solidFill>
                <a:ea typeface="Times New Roman" panose="02020603050405020304" pitchFamily="18" charset="0"/>
              </a:rPr>
              <a:t> is used to create a graphical representation of the actual process, as opposed to the as-designed process.</a:t>
            </a:r>
            <a:endParaRPr lang="en-IN" sz="2400" kern="100" dirty="0">
              <a:solidFill>
                <a:srgbClr val="1F1F1F"/>
              </a:solidFill>
              <a:ea typeface="Times New Roman" panose="02020603050405020304" pitchFamily="18" charset="0"/>
            </a:endParaRPr>
          </a:p>
          <a:p>
            <a:pPr>
              <a:lnSpc>
                <a:spcPct val="150000"/>
              </a:lnSpc>
              <a:buFont typeface="Wingdings" pitchFamily="2" charset="2"/>
              <a:buChar char="§"/>
            </a:pPr>
            <a:r>
              <a:rPr lang="en-IN" sz="2400" b="1" kern="0" dirty="0">
                <a:solidFill>
                  <a:srgbClr val="1F1F1F"/>
                </a:solidFill>
                <a:ea typeface="Times New Roman" panose="02020603050405020304" pitchFamily="18" charset="0"/>
              </a:rPr>
              <a:t>Data mining: </a:t>
            </a:r>
            <a:r>
              <a:rPr lang="en-IN" sz="2400" kern="0" dirty="0">
                <a:solidFill>
                  <a:srgbClr val="1F1F1F"/>
                </a:solidFill>
                <a:ea typeface="Times New Roman" panose="02020603050405020304" pitchFamily="18" charset="0"/>
              </a:rPr>
              <a:t>Data mining is the process of extracting knowledge from data. In the context of process mining, data mining is used to identify patterns and trends in event data.</a:t>
            </a:r>
          </a:p>
          <a:p>
            <a:pPr>
              <a:lnSpc>
                <a:spcPct val="120000"/>
              </a:lnSpc>
            </a:pPr>
            <a:endParaRPr lang="en-US" dirty="0"/>
          </a:p>
          <a:p>
            <a:pPr>
              <a:lnSpc>
                <a:spcPct val="120000"/>
              </a:lnSpc>
            </a:pPr>
            <a:endParaRPr lang="en-US" dirty="0">
              <a:sym typeface="+mn-ea"/>
            </a:endParaRPr>
          </a:p>
          <a:p>
            <a:endParaRPr lang="en-IN" dirty="0"/>
          </a:p>
        </p:txBody>
      </p:sp>
    </p:spTree>
    <p:extLst>
      <p:ext uri="{BB962C8B-B14F-4D97-AF65-F5344CB8AC3E}">
        <p14:creationId xmlns:p14="http://schemas.microsoft.com/office/powerpoint/2010/main" val="3213564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pPr>
              <a:buFont typeface="Wingdings" panose="05000000000000000000" charset="0"/>
              <a:buChar char="Ø"/>
            </a:pPr>
            <a:r>
              <a:rPr lang="en-IN" altLang="en-US" b="1" dirty="0">
                <a:sym typeface="+mn-ea"/>
              </a:rPr>
              <a:t>Telecommunication</a:t>
            </a:r>
            <a:r>
              <a:rPr lang="en-IN" altLang="en-US" dirty="0">
                <a:sym typeface="+mn-ea"/>
              </a:rPr>
              <a:t>:</a:t>
            </a:r>
            <a:endParaRPr lang="en-IN" altLang="en-US" dirty="0"/>
          </a:p>
          <a:p>
            <a:pPr marL="0" indent="0">
              <a:lnSpc>
                <a:spcPct val="120000"/>
              </a:lnSpc>
              <a:buNone/>
            </a:pPr>
            <a:r>
              <a:rPr lang="en-IN" altLang="en-US" dirty="0">
                <a:sym typeface="+mn-ea"/>
              </a:rPr>
              <a:t>                   Process mining is like a detective tool that telecom companies can use to uncover problems in their activation processes caused by the combination of a growing number of subscribers and increased automation. By </a:t>
            </a:r>
            <a:r>
              <a:rPr lang="en-IN" altLang="en-US" dirty="0" err="1">
                <a:sym typeface="+mn-ea"/>
              </a:rPr>
              <a:t>analyzing</a:t>
            </a:r>
            <a:r>
              <a:rPr lang="en-IN" altLang="en-US" dirty="0">
                <a:sym typeface="+mn-ea"/>
              </a:rPr>
              <a:t> the steps from order to activation, process mining helps companies find and fix issues, prevent customer dissatisfaction, and save money in the long run.</a:t>
            </a:r>
            <a:endParaRPr lang="en-IN" altLang="en-US" dirty="0"/>
          </a:p>
          <a:p>
            <a:endParaRPr lang="en-IN" dirty="0"/>
          </a:p>
        </p:txBody>
      </p:sp>
    </p:spTree>
    <p:extLst>
      <p:ext uri="{BB962C8B-B14F-4D97-AF65-F5344CB8AC3E}">
        <p14:creationId xmlns:p14="http://schemas.microsoft.com/office/powerpoint/2010/main" val="325953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lstStyle/>
          <a:p>
            <a:r>
              <a:rPr lang="en-IN" kern="100" dirty="0">
                <a:solidFill>
                  <a:srgbClr val="000000"/>
                </a:solidFill>
                <a:ea typeface="Times New Roman" panose="02020603050405020304" pitchFamily="18" charset="0"/>
              </a:rPr>
              <a:t>Process mining involves the following key steps</a:t>
            </a:r>
            <a:r>
              <a:rPr lang="en-IN" kern="100" dirty="0" smtClean="0">
                <a:solidFill>
                  <a:srgbClr val="000000"/>
                </a:solidFill>
                <a:ea typeface="Times New Roman" panose="02020603050405020304" pitchFamily="18" charset="0"/>
              </a:rPr>
              <a:t>:</a:t>
            </a:r>
          </a:p>
          <a:p>
            <a:endParaRPr lang="en-IN" kern="100" dirty="0">
              <a:solidFill>
                <a:srgbClr val="000000"/>
              </a:solidFill>
              <a:ea typeface="Times New Roman" panose="02020603050405020304" pitchFamily="18" charset="0"/>
            </a:endParaRPr>
          </a:p>
          <a:p>
            <a:pPr marL="0" indent="0">
              <a:lnSpc>
                <a:spcPct val="100000"/>
              </a:lnSpc>
              <a:spcBef>
                <a:spcPts val="500"/>
              </a:spcBef>
              <a:spcAft>
                <a:spcPts val="500"/>
              </a:spcAft>
              <a:buNone/>
            </a:pPr>
            <a:r>
              <a:rPr lang="en-IN" kern="100" dirty="0">
                <a:solidFill>
                  <a:srgbClr val="000000"/>
                </a:solidFill>
              </a:rPr>
              <a:t>1.</a:t>
            </a:r>
            <a:r>
              <a:rPr lang="en-IN" b="1" dirty="0">
                <a:solidFill>
                  <a:srgbClr val="000000"/>
                </a:solidFill>
                <a:ea typeface="Times New Roman" panose="02020603050405020304" pitchFamily="18" charset="0"/>
              </a:rPr>
              <a:t> </a:t>
            </a:r>
            <a:r>
              <a:rPr lang="en-IN" dirty="0">
                <a:solidFill>
                  <a:srgbClr val="000000"/>
                </a:solidFill>
                <a:ea typeface="Times New Roman" panose="02020603050405020304" pitchFamily="18" charset="0"/>
              </a:rPr>
              <a:t>Data </a:t>
            </a:r>
            <a:r>
              <a:rPr lang="en-IN" dirty="0" smtClean="0">
                <a:solidFill>
                  <a:srgbClr val="000000"/>
                </a:solidFill>
                <a:ea typeface="Times New Roman" panose="02020603050405020304" pitchFamily="18" charset="0"/>
              </a:rPr>
              <a:t>Extraction</a:t>
            </a:r>
            <a:endParaRPr lang="en-IN" kern="100" dirty="0">
              <a:solidFill>
                <a:srgbClr val="000000"/>
              </a:solidFill>
            </a:endParaRPr>
          </a:p>
          <a:p>
            <a:pPr marL="0" indent="0">
              <a:lnSpc>
                <a:spcPct val="100000"/>
              </a:lnSpc>
              <a:spcBef>
                <a:spcPts val="500"/>
              </a:spcBef>
              <a:spcAft>
                <a:spcPts val="500"/>
              </a:spcAft>
              <a:buNone/>
            </a:pPr>
            <a:r>
              <a:rPr lang="en-IN" kern="100" dirty="0">
                <a:solidFill>
                  <a:srgbClr val="000000"/>
                </a:solidFill>
              </a:rPr>
              <a:t>2.</a:t>
            </a:r>
            <a:r>
              <a:rPr lang="en-IN" b="1" dirty="0">
                <a:solidFill>
                  <a:srgbClr val="000000"/>
                </a:solidFill>
                <a:ea typeface="Times New Roman" panose="02020603050405020304" pitchFamily="18" charset="0"/>
              </a:rPr>
              <a:t> </a:t>
            </a:r>
            <a:r>
              <a:rPr lang="en-IN" dirty="0">
                <a:solidFill>
                  <a:srgbClr val="000000"/>
                </a:solidFill>
                <a:ea typeface="Times New Roman" panose="02020603050405020304" pitchFamily="18" charset="0"/>
              </a:rPr>
              <a:t>Data </a:t>
            </a:r>
            <a:r>
              <a:rPr lang="en-IN" dirty="0" err="1" smtClean="0">
                <a:solidFill>
                  <a:srgbClr val="000000"/>
                </a:solidFill>
                <a:ea typeface="Times New Roman" panose="02020603050405020304" pitchFamily="18" charset="0"/>
              </a:rPr>
              <a:t>Preprocessing</a:t>
            </a:r>
            <a:r>
              <a:rPr lang="en-IN" dirty="0" smtClean="0"/>
              <a:t> </a:t>
            </a:r>
            <a:endParaRPr lang="en-IN" kern="100" dirty="0">
              <a:solidFill>
                <a:srgbClr val="000000"/>
              </a:solidFill>
            </a:endParaRPr>
          </a:p>
          <a:p>
            <a:pPr marL="0" indent="0">
              <a:buNone/>
            </a:pPr>
            <a:r>
              <a:rPr lang="en-IN" kern="100" dirty="0">
                <a:solidFill>
                  <a:srgbClr val="000000"/>
                </a:solidFill>
              </a:rPr>
              <a:t>3.</a:t>
            </a:r>
            <a:r>
              <a:rPr lang="en-IN" b="1" dirty="0">
                <a:solidFill>
                  <a:srgbClr val="000000"/>
                </a:solidFill>
                <a:ea typeface="Times New Roman" panose="02020603050405020304" pitchFamily="18" charset="0"/>
              </a:rPr>
              <a:t> </a:t>
            </a:r>
            <a:r>
              <a:rPr lang="en-IN" dirty="0">
                <a:solidFill>
                  <a:srgbClr val="000000"/>
                </a:solidFill>
                <a:ea typeface="Times New Roman" panose="02020603050405020304" pitchFamily="18" charset="0"/>
              </a:rPr>
              <a:t>Process Discovery</a:t>
            </a:r>
            <a:r>
              <a:rPr lang="en-IN" dirty="0"/>
              <a:t> </a:t>
            </a:r>
            <a:endParaRPr lang="en-IN" dirty="0" smtClean="0"/>
          </a:p>
          <a:p>
            <a:pPr marL="0" indent="0">
              <a:buNone/>
            </a:pPr>
            <a:r>
              <a:rPr lang="en-US" kern="100" dirty="0" smtClean="0">
                <a:solidFill>
                  <a:srgbClr val="000000"/>
                </a:solidFill>
              </a:rPr>
              <a:t>4.Conformance Checking</a:t>
            </a:r>
          </a:p>
          <a:p>
            <a:pPr marL="0" indent="0">
              <a:buNone/>
            </a:pPr>
            <a:r>
              <a:rPr lang="en-US" kern="100" dirty="0" smtClean="0">
                <a:solidFill>
                  <a:srgbClr val="000000"/>
                </a:solidFill>
              </a:rPr>
              <a:t>5.Process Enhancement</a:t>
            </a:r>
            <a:endParaRPr lang="en-IN" kern="100" dirty="0">
              <a:solidFill>
                <a:srgbClr val="000000"/>
              </a:solidFill>
            </a:endParaRPr>
          </a:p>
        </p:txBody>
      </p:sp>
    </p:spTree>
    <p:extLst>
      <p:ext uri="{BB962C8B-B14F-4D97-AF65-F5344CB8AC3E}">
        <p14:creationId xmlns:p14="http://schemas.microsoft.com/office/powerpoint/2010/main" val="416755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sz="2400" b="1" dirty="0">
                <a:sym typeface="+mn-ea"/>
              </a:rPr>
              <a:t>Data Extraction: </a:t>
            </a:r>
            <a:r>
              <a:rPr lang="en-US" sz="2400" dirty="0">
                <a:sym typeface="+mn-ea"/>
              </a:rPr>
              <a:t>This is the first step in process mining. Data is collected from various sources, such as IT systems, </a:t>
            </a:r>
            <a:r>
              <a:rPr lang="en-US" sz="2400" dirty="0" smtClean="0">
                <a:sym typeface="+mn-ea"/>
              </a:rPr>
              <a:t>databases. </a:t>
            </a:r>
            <a:r>
              <a:rPr lang="en-US" sz="2400" dirty="0">
                <a:sym typeface="+mn-ea"/>
              </a:rPr>
              <a:t>This data includes information about the activities, timestamps, users, and other relevant details of the process being analyzed.</a:t>
            </a:r>
            <a:endParaRPr lang="en-US" sz="2400" dirty="0"/>
          </a:p>
          <a:p>
            <a:pPr marL="0" indent="0">
              <a:lnSpc>
                <a:spcPct val="150000"/>
              </a:lnSpc>
              <a:buNone/>
            </a:pPr>
            <a:r>
              <a:rPr lang="en-US" sz="2400" b="1" dirty="0" smtClean="0">
                <a:sym typeface="+mn-ea"/>
              </a:rPr>
              <a:t>Data Preprocessing</a:t>
            </a:r>
            <a:r>
              <a:rPr lang="en-US" sz="2400" dirty="0" smtClean="0">
                <a:sym typeface="+mn-ea"/>
              </a:rPr>
              <a:t>: </a:t>
            </a:r>
            <a:r>
              <a:rPr lang="en-US" sz="2400" dirty="0">
                <a:sym typeface="+mn-ea"/>
              </a:rPr>
              <a:t>Raw data is often messy and complex. In this module, the data is cleaned, organized, and transformed into a suitable format for analysis. Irrelevant or incomplete data is removed, and the remaining data is structured to prepare it for further processing.</a:t>
            </a:r>
            <a:endParaRPr lang="en-US" sz="2400" dirty="0"/>
          </a:p>
          <a:p>
            <a:pPr marL="0" indent="0">
              <a:lnSpc>
                <a:spcPct val="150000"/>
              </a:lnSpc>
              <a:buNone/>
            </a:pPr>
            <a:r>
              <a:rPr lang="en-US" sz="2400" b="1" dirty="0">
                <a:sym typeface="+mn-ea"/>
              </a:rPr>
              <a:t>Process Discovery:</a:t>
            </a:r>
            <a:r>
              <a:rPr lang="en-US" sz="2400" dirty="0">
                <a:sym typeface="+mn-ea"/>
              </a:rPr>
              <a:t> This module is the heart of process mining. It involves creating a visual representation of the process flow based on the collected data. This representation is often in the form of process maps, flowcharts, or graphs that show how different activities are connected and the sequence in which they occur.</a:t>
            </a:r>
          </a:p>
          <a:p>
            <a:pPr marL="0" indent="0">
              <a:buNone/>
            </a:pPr>
            <a:endParaRPr lang="en-IN" sz="2400" b="1" dirty="0"/>
          </a:p>
        </p:txBody>
      </p:sp>
    </p:spTree>
    <p:extLst>
      <p:ext uri="{BB962C8B-B14F-4D97-AF65-F5344CB8AC3E}">
        <p14:creationId xmlns:p14="http://schemas.microsoft.com/office/powerpoint/2010/main" val="145107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881</TotalTime>
  <Words>559</Words>
  <Application>Microsoft Office PowerPoint</Application>
  <PresentationFormat>Custom</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 Design</vt:lpstr>
      <vt:lpstr>PowerPoint Presentation</vt:lpstr>
      <vt:lpstr>Contents</vt:lpstr>
      <vt:lpstr>Course Objective</vt:lpstr>
      <vt:lpstr>Introduction</vt:lpstr>
      <vt:lpstr>Contd..</vt:lpstr>
      <vt:lpstr>Technology</vt:lpstr>
      <vt:lpstr>Applications</vt:lpstr>
      <vt:lpstr>Modules</vt:lpstr>
      <vt:lpstr>PowerPoint Presentation</vt:lpstr>
      <vt:lpstr>PowerPoint Presentation</vt:lpstr>
      <vt:lpstr>Real Time Applications</vt:lpstr>
      <vt:lpstr>Learning Outcomes</vt:lpstr>
      <vt:lpstr>Git Hub Link: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HP</cp:lastModifiedBy>
  <cp:revision>128</cp:revision>
  <dcterms:created xsi:type="dcterms:W3CDTF">2019-06-11T05:35:51Z</dcterms:created>
  <dcterms:modified xsi:type="dcterms:W3CDTF">2023-08-31T17:16:40Z</dcterms:modified>
</cp:coreProperties>
</file>