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elima Sunku" initials="NS" lastIdx="1" clrIdx="0">
    <p:extLst>
      <p:ext uri="{19B8F6BF-5375-455C-9EA6-DF929625EA0E}">
        <p15:presenceInfo xmlns:p15="http://schemas.microsoft.com/office/powerpoint/2012/main" userId="a9e60f02bf828e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48"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2/10/2021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2/10/2021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2/10/2021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2/10/2021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2/10/2021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2/10/2021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752F-1F98-4AEB-A831-CE949E593FD9}"/>
              </a:ext>
            </a:extLst>
          </p:cNvPr>
          <p:cNvSpPr>
            <a:spLocks noGrp="1"/>
          </p:cNvSpPr>
          <p:nvPr>
            <p:ph type="ctrTitle"/>
          </p:nvPr>
        </p:nvSpPr>
        <p:spPr/>
        <p:txBody>
          <a:bodyPr/>
          <a:lstStyle/>
          <a:p>
            <a:r>
              <a:rPr lang="en-IN" dirty="0"/>
              <a:t>RTP</a:t>
            </a:r>
          </a:p>
        </p:txBody>
      </p:sp>
      <p:sp>
        <p:nvSpPr>
          <p:cNvPr id="3" name="Subtitle 2">
            <a:extLst>
              <a:ext uri="{FF2B5EF4-FFF2-40B4-BE49-F238E27FC236}">
                <a16:creationId xmlns:a16="http://schemas.microsoft.com/office/drawing/2014/main" id="{C7B3C293-C84F-4C21-81EF-7010548E095C}"/>
              </a:ext>
            </a:extLst>
          </p:cNvPr>
          <p:cNvSpPr>
            <a:spLocks noGrp="1"/>
          </p:cNvSpPr>
          <p:nvPr>
            <p:ph type="subTitle" idx="1"/>
          </p:nvPr>
        </p:nvSpPr>
        <p:spPr/>
        <p:txBody>
          <a:bodyPr/>
          <a:lstStyle/>
          <a:p>
            <a:r>
              <a:rPr lang="en-IN" dirty="0"/>
              <a:t>Real Time conversational applications protocol</a:t>
            </a:r>
          </a:p>
        </p:txBody>
      </p:sp>
    </p:spTree>
    <p:extLst>
      <p:ext uri="{BB962C8B-B14F-4D97-AF65-F5344CB8AC3E}">
        <p14:creationId xmlns:p14="http://schemas.microsoft.com/office/powerpoint/2010/main" val="1632593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240D-B6EA-4B14-9008-CBEBFFD3943B}"/>
              </a:ext>
            </a:extLst>
          </p:cNvPr>
          <p:cNvSpPr>
            <a:spLocks noGrp="1"/>
          </p:cNvSpPr>
          <p:nvPr>
            <p:ph type="title"/>
          </p:nvPr>
        </p:nvSpPr>
        <p:spPr/>
        <p:txBody>
          <a:bodyPr/>
          <a:lstStyle/>
          <a:p>
            <a:r>
              <a:rPr lang="en-IN" dirty="0"/>
              <a:t>RTP standard</a:t>
            </a:r>
          </a:p>
        </p:txBody>
      </p:sp>
      <p:sp>
        <p:nvSpPr>
          <p:cNvPr id="3" name="Content Placeholder 2">
            <a:extLst>
              <a:ext uri="{FF2B5EF4-FFF2-40B4-BE49-F238E27FC236}">
                <a16:creationId xmlns:a16="http://schemas.microsoft.com/office/drawing/2014/main" id="{77B0CA60-AA54-46BE-BC79-79FC95619CBB}"/>
              </a:ext>
            </a:extLst>
          </p:cNvPr>
          <p:cNvSpPr>
            <a:spLocks noGrp="1"/>
          </p:cNvSpPr>
          <p:nvPr>
            <p:ph idx="1"/>
          </p:nvPr>
        </p:nvSpPr>
        <p:spPr/>
        <p:txBody>
          <a:bodyPr/>
          <a:lstStyle/>
          <a:p>
            <a:r>
              <a:rPr lang="en-IN" dirty="0"/>
              <a:t>RTP is a standard defined in RFC  3550</a:t>
            </a:r>
          </a:p>
          <a:p>
            <a:r>
              <a:rPr lang="en-IN" dirty="0"/>
              <a:t>RTP can be used by multimedia applications to have a standardised packet structure that includes fields for audio/video data, sequence number and timestamp</a:t>
            </a:r>
          </a:p>
          <a:p>
            <a:r>
              <a:rPr lang="en-IN" dirty="0"/>
              <a:t>RTP can be used for transporting common formats such as PCM, ACC and MP3 for sound and MPEG and H.263 for video.</a:t>
            </a:r>
          </a:p>
          <a:p>
            <a:r>
              <a:rPr lang="en-IN" dirty="0"/>
              <a:t>RTP has widespread usage in many products and research prototypes</a:t>
            </a:r>
          </a:p>
        </p:txBody>
      </p:sp>
    </p:spTree>
    <p:extLst>
      <p:ext uri="{BB962C8B-B14F-4D97-AF65-F5344CB8AC3E}">
        <p14:creationId xmlns:p14="http://schemas.microsoft.com/office/powerpoint/2010/main" val="3258821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FDE0-5E5E-4E12-B8A0-8A6128B0C7BA}"/>
              </a:ext>
            </a:extLst>
          </p:cNvPr>
          <p:cNvSpPr>
            <a:spLocks noGrp="1"/>
          </p:cNvSpPr>
          <p:nvPr>
            <p:ph type="title"/>
          </p:nvPr>
        </p:nvSpPr>
        <p:spPr/>
        <p:txBody>
          <a:bodyPr/>
          <a:lstStyle/>
          <a:p>
            <a:r>
              <a:rPr lang="en-IN" dirty="0"/>
              <a:t>RTP Basics</a:t>
            </a:r>
          </a:p>
        </p:txBody>
      </p:sp>
      <p:sp>
        <p:nvSpPr>
          <p:cNvPr id="3" name="Content Placeholder 2">
            <a:extLst>
              <a:ext uri="{FF2B5EF4-FFF2-40B4-BE49-F238E27FC236}">
                <a16:creationId xmlns:a16="http://schemas.microsoft.com/office/drawing/2014/main" id="{D729C38B-326E-4276-8613-28493CD10FE5}"/>
              </a:ext>
            </a:extLst>
          </p:cNvPr>
          <p:cNvSpPr>
            <a:spLocks noGrp="1"/>
          </p:cNvSpPr>
          <p:nvPr>
            <p:ph idx="1"/>
          </p:nvPr>
        </p:nvSpPr>
        <p:spPr/>
        <p:txBody>
          <a:bodyPr/>
          <a:lstStyle/>
          <a:p>
            <a:r>
              <a:rPr lang="en-IN" dirty="0"/>
              <a:t>RTP runs on top of UDP</a:t>
            </a:r>
          </a:p>
          <a:p>
            <a:r>
              <a:rPr lang="en-IN" dirty="0"/>
              <a:t>Basic operation – </a:t>
            </a:r>
          </a:p>
          <a:p>
            <a:pPr marL="0" indent="0">
              <a:buNone/>
            </a:pPr>
            <a:r>
              <a:rPr lang="en-IN" dirty="0"/>
              <a:t> 	Sending side – encapsulates media chunk within RTP packet, then encapsulates the packet in UDP segment and then hands the segment to IP.</a:t>
            </a:r>
          </a:p>
          <a:p>
            <a:pPr marL="0" indent="0">
              <a:buNone/>
            </a:pPr>
            <a:r>
              <a:rPr lang="en-IN" dirty="0"/>
              <a:t>	Receiving side – Extracts RTP packet from the UDP segment, then extracts media chunk from the RTP packet and then passes the media chunk to the media player for decoding and rendering </a:t>
            </a:r>
          </a:p>
        </p:txBody>
      </p:sp>
    </p:spTree>
    <p:extLst>
      <p:ext uri="{BB962C8B-B14F-4D97-AF65-F5344CB8AC3E}">
        <p14:creationId xmlns:p14="http://schemas.microsoft.com/office/powerpoint/2010/main" val="4113610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29DAB-B686-41A6-B988-490F10587D35}"/>
              </a:ext>
            </a:extLst>
          </p:cNvPr>
          <p:cNvSpPr>
            <a:spLocks noGrp="1"/>
          </p:cNvSpPr>
          <p:nvPr>
            <p:ph type="title"/>
          </p:nvPr>
        </p:nvSpPr>
        <p:spPr/>
        <p:txBody>
          <a:bodyPr/>
          <a:lstStyle/>
          <a:p>
            <a:r>
              <a:rPr lang="en-IN" dirty="0"/>
              <a:t>RTP advantages</a:t>
            </a:r>
          </a:p>
        </p:txBody>
      </p:sp>
      <p:sp>
        <p:nvSpPr>
          <p:cNvPr id="3" name="Content Placeholder 2">
            <a:extLst>
              <a:ext uri="{FF2B5EF4-FFF2-40B4-BE49-F238E27FC236}">
                <a16:creationId xmlns:a16="http://schemas.microsoft.com/office/drawing/2014/main" id="{56859DF9-FFBE-450A-AD9C-145B30811645}"/>
              </a:ext>
            </a:extLst>
          </p:cNvPr>
          <p:cNvSpPr>
            <a:spLocks noGrp="1"/>
          </p:cNvSpPr>
          <p:nvPr>
            <p:ph idx="1"/>
          </p:nvPr>
        </p:nvSpPr>
        <p:spPr/>
        <p:txBody>
          <a:bodyPr/>
          <a:lstStyle/>
          <a:p>
            <a:r>
              <a:rPr lang="en-IN" dirty="0"/>
              <a:t>If an application uses RTP instead of a proprietary scheme for payload type, sequence numbers and timestamps, then the application will more easily interoperate with other networked multimedia applications</a:t>
            </a:r>
          </a:p>
          <a:p>
            <a:r>
              <a:rPr lang="en-IN" dirty="0"/>
              <a:t>For instance, if two different companies develop VOIP software and incorporate RTP into their products then both can communicate using VOIP.</a:t>
            </a:r>
          </a:p>
          <a:p>
            <a:r>
              <a:rPr lang="en-IN" dirty="0"/>
              <a:t>RTP can be used along with SIP for Internet telephony</a:t>
            </a:r>
          </a:p>
        </p:txBody>
      </p:sp>
    </p:spTree>
    <p:extLst>
      <p:ext uri="{BB962C8B-B14F-4D97-AF65-F5344CB8AC3E}">
        <p14:creationId xmlns:p14="http://schemas.microsoft.com/office/powerpoint/2010/main" val="2240270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93D7-AC65-42B5-AE56-DA3EA57E5A1D}"/>
              </a:ext>
            </a:extLst>
          </p:cNvPr>
          <p:cNvSpPr>
            <a:spLocks noGrp="1"/>
          </p:cNvSpPr>
          <p:nvPr>
            <p:ph type="title"/>
          </p:nvPr>
        </p:nvSpPr>
        <p:spPr/>
        <p:txBody>
          <a:bodyPr/>
          <a:lstStyle/>
          <a:p>
            <a:r>
              <a:rPr lang="en-IN" dirty="0"/>
              <a:t>Example </a:t>
            </a:r>
          </a:p>
        </p:txBody>
      </p:sp>
      <p:sp>
        <p:nvSpPr>
          <p:cNvPr id="3" name="Content Placeholder 2">
            <a:extLst>
              <a:ext uri="{FF2B5EF4-FFF2-40B4-BE49-F238E27FC236}">
                <a16:creationId xmlns:a16="http://schemas.microsoft.com/office/drawing/2014/main" id="{56F19494-8827-4BD2-B131-137B831A27B6}"/>
              </a:ext>
            </a:extLst>
          </p:cNvPr>
          <p:cNvSpPr>
            <a:spLocks noGrp="1"/>
          </p:cNvSpPr>
          <p:nvPr>
            <p:ph idx="1"/>
          </p:nvPr>
        </p:nvSpPr>
        <p:spPr/>
        <p:txBody>
          <a:bodyPr/>
          <a:lstStyle/>
          <a:p>
            <a:r>
              <a:rPr lang="en-IN" dirty="0"/>
              <a:t>Consider RTP to transport voice, voice is PCM encoded at 64kbps and application collects 160 bytes in a chunk</a:t>
            </a:r>
          </a:p>
          <a:p>
            <a:r>
              <a:rPr lang="en-IN" dirty="0"/>
              <a:t>Sending side precedes each chunk of audio data with an RTP header containing audio encoding, sequence number and timestamp. The RTP header is normally 12 bytes.</a:t>
            </a:r>
          </a:p>
          <a:p>
            <a:r>
              <a:rPr lang="en-IN" dirty="0"/>
              <a:t>Audio chunk along with RTP header form the RTP packet. RTP packet is then sent into UDP socket interface.</a:t>
            </a:r>
          </a:p>
          <a:p>
            <a:r>
              <a:rPr lang="en-IN" dirty="0"/>
              <a:t>At the receiver side, application receives the RTP packet, extracts the audio chunk and uses the header field to properly decode and play back the audio chunk.</a:t>
            </a:r>
          </a:p>
          <a:p>
            <a:r>
              <a:rPr lang="en-IN" dirty="0"/>
              <a:t>RTP encapsulation is seen only at end systems</a:t>
            </a:r>
          </a:p>
        </p:txBody>
      </p:sp>
    </p:spTree>
    <p:extLst>
      <p:ext uri="{BB962C8B-B14F-4D97-AF65-F5344CB8AC3E}">
        <p14:creationId xmlns:p14="http://schemas.microsoft.com/office/powerpoint/2010/main" val="3912289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EE8EF-2467-474A-816A-A6C830CF0176}"/>
              </a:ext>
            </a:extLst>
          </p:cNvPr>
          <p:cNvSpPr>
            <a:spLocks noGrp="1"/>
          </p:cNvSpPr>
          <p:nvPr>
            <p:ph type="title"/>
          </p:nvPr>
        </p:nvSpPr>
        <p:spPr/>
        <p:txBody>
          <a:bodyPr/>
          <a:lstStyle/>
          <a:p>
            <a:r>
              <a:rPr lang="en-IN" dirty="0"/>
              <a:t>RTP stream</a:t>
            </a:r>
          </a:p>
        </p:txBody>
      </p:sp>
      <p:sp>
        <p:nvSpPr>
          <p:cNvPr id="3" name="Content Placeholder 2">
            <a:extLst>
              <a:ext uri="{FF2B5EF4-FFF2-40B4-BE49-F238E27FC236}">
                <a16:creationId xmlns:a16="http://schemas.microsoft.com/office/drawing/2014/main" id="{378FF9A6-5D15-4397-9AB4-260DF54CB9F7}"/>
              </a:ext>
            </a:extLst>
          </p:cNvPr>
          <p:cNvSpPr>
            <a:spLocks noGrp="1"/>
          </p:cNvSpPr>
          <p:nvPr>
            <p:ph idx="1"/>
          </p:nvPr>
        </p:nvSpPr>
        <p:spPr/>
        <p:txBody>
          <a:bodyPr/>
          <a:lstStyle/>
          <a:p>
            <a:r>
              <a:rPr lang="en-IN" dirty="0"/>
              <a:t>RTP allows each source to be assigned its own independent stream of packets</a:t>
            </a:r>
          </a:p>
          <a:p>
            <a:r>
              <a:rPr lang="en-IN" dirty="0"/>
              <a:t>For a video conference between two participants four RTP streams could be opened, two streams for transmitting audio and two streams for transmitting video. Audio and video can be combined into one single stream in either direction for sender and receiver which is done by encoder like MPEG1 and MPEG2</a:t>
            </a:r>
          </a:p>
          <a:p>
            <a:r>
              <a:rPr lang="en-IN" dirty="0"/>
              <a:t>RTP packets are not limited to unicast applications. They can be used in multicast trees, both one to many and many to many. One RTP session consists of all streams from senders of multicast group established to all streams of receivers in multicast group.</a:t>
            </a:r>
          </a:p>
          <a:p>
            <a:endParaRPr lang="en-IN" dirty="0"/>
          </a:p>
        </p:txBody>
      </p:sp>
    </p:spTree>
    <p:extLst>
      <p:ext uri="{BB962C8B-B14F-4D97-AF65-F5344CB8AC3E}">
        <p14:creationId xmlns:p14="http://schemas.microsoft.com/office/powerpoint/2010/main" val="2131926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9CECF-5800-4624-8DA4-E3C936DB36D3}"/>
              </a:ext>
            </a:extLst>
          </p:cNvPr>
          <p:cNvSpPr>
            <a:spLocks noGrp="1"/>
          </p:cNvSpPr>
          <p:nvPr>
            <p:ph type="title"/>
          </p:nvPr>
        </p:nvSpPr>
        <p:spPr/>
        <p:txBody>
          <a:bodyPr/>
          <a:lstStyle/>
          <a:p>
            <a:r>
              <a:rPr lang="en-IN" dirty="0"/>
              <a:t>RTP Header fields</a:t>
            </a:r>
          </a:p>
        </p:txBody>
      </p:sp>
      <p:sp>
        <p:nvSpPr>
          <p:cNvPr id="3" name="Content Placeholder 2">
            <a:extLst>
              <a:ext uri="{FF2B5EF4-FFF2-40B4-BE49-F238E27FC236}">
                <a16:creationId xmlns:a16="http://schemas.microsoft.com/office/drawing/2014/main" id="{8E1207DD-691D-4E22-8C53-AE8476099FE3}"/>
              </a:ext>
            </a:extLst>
          </p:cNvPr>
          <p:cNvSpPr>
            <a:spLocks noGrp="1"/>
          </p:cNvSpPr>
          <p:nvPr>
            <p:ph idx="1"/>
          </p:nvPr>
        </p:nvSpPr>
        <p:spPr/>
        <p:txBody>
          <a:bodyPr/>
          <a:lstStyle/>
          <a:p>
            <a:r>
              <a:rPr lang="en-IN" dirty="0"/>
              <a:t>RTP packet header fields include payload type, sequence number, timestamp and source identifier fields</a:t>
            </a:r>
          </a:p>
          <a:p>
            <a:r>
              <a:rPr lang="en-IN" dirty="0"/>
              <a:t>Payload is 7 bits long used to indicate type of audio encoding that is being used. If a sender decides to change the encoding in middle of session this field can be used to indicate the change  to the receiver.</a:t>
            </a:r>
          </a:p>
          <a:p>
            <a:r>
              <a:rPr lang="en-IN" dirty="0"/>
              <a:t>Encoding is used to increase or decrease audio quality rate or to decrease the RTP stream bit rate. For a video stream the payload type is used to indicate the type of video encoding</a:t>
            </a:r>
          </a:p>
        </p:txBody>
      </p:sp>
    </p:spTree>
    <p:extLst>
      <p:ext uri="{BB962C8B-B14F-4D97-AF65-F5344CB8AC3E}">
        <p14:creationId xmlns:p14="http://schemas.microsoft.com/office/powerpoint/2010/main" val="3026307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54E4-FC84-417A-822B-65A1E0491DAF}"/>
              </a:ext>
            </a:extLst>
          </p:cNvPr>
          <p:cNvSpPr>
            <a:spLocks noGrp="1"/>
          </p:cNvSpPr>
          <p:nvPr>
            <p:ph type="title"/>
          </p:nvPr>
        </p:nvSpPr>
        <p:spPr/>
        <p:txBody>
          <a:bodyPr/>
          <a:lstStyle/>
          <a:p>
            <a:r>
              <a:rPr lang="en-IN" dirty="0"/>
              <a:t>RTP Header fields</a:t>
            </a:r>
          </a:p>
        </p:txBody>
      </p:sp>
      <p:sp>
        <p:nvSpPr>
          <p:cNvPr id="3" name="Content Placeholder 2">
            <a:extLst>
              <a:ext uri="{FF2B5EF4-FFF2-40B4-BE49-F238E27FC236}">
                <a16:creationId xmlns:a16="http://schemas.microsoft.com/office/drawing/2014/main" id="{1A8E8A3E-757C-41D6-88D7-7D51F80F1366}"/>
              </a:ext>
            </a:extLst>
          </p:cNvPr>
          <p:cNvSpPr>
            <a:spLocks noGrp="1"/>
          </p:cNvSpPr>
          <p:nvPr>
            <p:ph idx="1"/>
          </p:nvPr>
        </p:nvSpPr>
        <p:spPr/>
        <p:txBody>
          <a:bodyPr/>
          <a:lstStyle/>
          <a:p>
            <a:r>
              <a:rPr lang="en-IN" dirty="0"/>
              <a:t>Sequence number field : Sequence number field is 16 bits long. Sequence number increments by 1 for each RTP packet sent and used by receiver to detect packet loss and to restore packet sequence.</a:t>
            </a:r>
          </a:p>
          <a:p>
            <a:r>
              <a:rPr lang="en-IN" dirty="0"/>
              <a:t>Timestamp field : Timestamp field is 32 bits long. It reflects sampling instant of first byte in the RTP data packet. Receiver can use this field to remove packet jitter in network  and to provide synchronous playout at the receiver. Timestamp is derived from a sampling clock at the sender. The timestamp clock is incremented by 1 for each sampling period. </a:t>
            </a:r>
          </a:p>
          <a:p>
            <a:r>
              <a:rPr lang="en-IN" dirty="0"/>
              <a:t>Synchronization source identifier (SSRC) – SSRC field is 32 bits long. It identifies the source of RTP stream. Each stream has unique SSRC. SSRC is not the IP address of the sender, but instead is a number that the source assigns randomly when new stream is started. When 2 streams pick same SSRC they pick different SSRC.</a:t>
            </a:r>
          </a:p>
          <a:p>
            <a:endParaRPr lang="en-IN" dirty="0"/>
          </a:p>
        </p:txBody>
      </p:sp>
    </p:spTree>
    <p:extLst>
      <p:ext uri="{BB962C8B-B14F-4D97-AF65-F5344CB8AC3E}">
        <p14:creationId xmlns:p14="http://schemas.microsoft.com/office/powerpoint/2010/main" val="413781426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456</TotalTime>
  <Words>706</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Corbel</vt:lpstr>
      <vt:lpstr>Wingdings 2</vt:lpstr>
      <vt:lpstr>Frame</vt:lpstr>
      <vt:lpstr>RTP</vt:lpstr>
      <vt:lpstr>RTP standard</vt:lpstr>
      <vt:lpstr>RTP Basics</vt:lpstr>
      <vt:lpstr>RTP advantages</vt:lpstr>
      <vt:lpstr>Example </vt:lpstr>
      <vt:lpstr>RTP stream</vt:lpstr>
      <vt:lpstr>RTP Header fields</vt:lpstr>
      <vt:lpstr>RTP Header fields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RTP</dc:title>
  <dc:creator>Neelima Sunku</dc:creator>
  <cp:lastModifiedBy>Neelima Sunku</cp:lastModifiedBy>
  <cp:revision>30</cp:revision>
  <dcterms:created xsi:type="dcterms:W3CDTF">2021-02-10T08:16:17Z</dcterms:created>
  <dcterms:modified xsi:type="dcterms:W3CDTF">2021-02-10T15:53:04Z</dcterms:modified>
</cp:coreProperties>
</file>