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65" r:id="rId6"/>
    <p:sldId id="266" r:id="rId7"/>
    <p:sldId id="267" r:id="rId8"/>
    <p:sldId id="259" r:id="rId9"/>
    <p:sldId id="260" r:id="rId10"/>
    <p:sldId id="261" r:id="rId11"/>
    <p:sldId id="262" r:id="rId12"/>
    <p:sldId id="263"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4/7/2025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4/7/2025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4/7/2025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D3AD0-7D43-164E-1CF1-5442217CF944}"/>
              </a:ext>
            </a:extLst>
          </p:cNvPr>
          <p:cNvSpPr>
            <a:spLocks noGrp="1"/>
          </p:cNvSpPr>
          <p:nvPr>
            <p:ph type="ctrTitle"/>
          </p:nvPr>
        </p:nvSpPr>
        <p:spPr>
          <a:xfrm>
            <a:off x="1274698" y="880533"/>
            <a:ext cx="8825658" cy="2677648"/>
          </a:xfrm>
        </p:spPr>
        <p:txBody>
          <a:bodyPr/>
          <a:lstStyle/>
          <a:p>
            <a:pPr algn="ctr"/>
            <a:r>
              <a:rPr lang="en-US" dirty="0">
                <a:latin typeface="Algerian" panose="04020705040A02060702" pitchFamily="82" charset="0"/>
              </a:rPr>
              <a:t>Amazon Sales Analysis – Capstone Project</a:t>
            </a: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5911D924-2530-11AC-F773-A3A1746073AD}"/>
              </a:ext>
            </a:extLst>
          </p:cNvPr>
          <p:cNvSpPr>
            <a:spLocks noGrp="1"/>
          </p:cNvSpPr>
          <p:nvPr>
            <p:ph type="subTitle" idx="1"/>
          </p:nvPr>
        </p:nvSpPr>
        <p:spPr>
          <a:xfrm>
            <a:off x="1274698" y="3645266"/>
            <a:ext cx="8825658" cy="861420"/>
          </a:xfrm>
        </p:spPr>
        <p:txBody>
          <a:bodyPr/>
          <a:lstStyle/>
          <a:p>
            <a:pPr algn="ctr"/>
            <a:r>
              <a:rPr lang="en-US" dirty="0">
                <a:solidFill>
                  <a:schemeClr val="bg2"/>
                </a:solidFill>
              </a:rPr>
              <a:t>Product, Sales, and Customer Analysis</a:t>
            </a:r>
            <a:endParaRPr lang="en-IN" dirty="0">
              <a:solidFill>
                <a:schemeClr val="bg2"/>
              </a:solidFill>
            </a:endParaRPr>
          </a:p>
        </p:txBody>
      </p:sp>
      <p:sp>
        <p:nvSpPr>
          <p:cNvPr id="4" name="TextBox 3">
            <a:extLst>
              <a:ext uri="{FF2B5EF4-FFF2-40B4-BE49-F238E27FC236}">
                <a16:creationId xmlns:a16="http://schemas.microsoft.com/office/drawing/2014/main" id="{9D7E4454-2892-0AD5-34C1-EDF8B0ADAA42}"/>
              </a:ext>
            </a:extLst>
          </p:cNvPr>
          <p:cNvSpPr txBox="1"/>
          <p:nvPr/>
        </p:nvSpPr>
        <p:spPr>
          <a:xfrm>
            <a:off x="3352800" y="4767943"/>
            <a:ext cx="4778829" cy="830997"/>
          </a:xfrm>
          <a:prstGeom prst="rect">
            <a:avLst/>
          </a:prstGeom>
          <a:noFill/>
        </p:spPr>
        <p:txBody>
          <a:bodyPr wrap="square" rtlCol="0">
            <a:spAutoFit/>
          </a:bodyPr>
          <a:lstStyle/>
          <a:p>
            <a:pPr algn="ctr"/>
            <a:r>
              <a:rPr lang="en-IN" sz="2400" dirty="0">
                <a:solidFill>
                  <a:schemeClr val="accent6">
                    <a:lumMod val="20000"/>
                    <a:lumOff val="80000"/>
                  </a:schemeClr>
                </a:solidFill>
                <a:latin typeface="Algerian" panose="04020705040A02060702" pitchFamily="82" charset="0"/>
              </a:rPr>
              <a:t>Neeli Neelima Krishna</a:t>
            </a:r>
          </a:p>
          <a:p>
            <a:pPr algn="ctr"/>
            <a:r>
              <a:rPr lang="en-IN" sz="2400" dirty="0">
                <a:solidFill>
                  <a:schemeClr val="accent6">
                    <a:lumMod val="20000"/>
                    <a:lumOff val="80000"/>
                  </a:schemeClr>
                </a:solidFill>
                <a:latin typeface="Algerian" panose="04020705040A02060702" pitchFamily="82" charset="0"/>
              </a:rPr>
              <a:t>Student ID – S10685</a:t>
            </a:r>
          </a:p>
        </p:txBody>
      </p:sp>
    </p:spTree>
    <p:extLst>
      <p:ext uri="{BB962C8B-B14F-4D97-AF65-F5344CB8AC3E}">
        <p14:creationId xmlns:p14="http://schemas.microsoft.com/office/powerpoint/2010/main" val="3345545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035B8-594E-A443-5627-A1B9ABB97944}"/>
              </a:ext>
            </a:extLst>
          </p:cNvPr>
          <p:cNvSpPr>
            <a:spLocks noGrp="1"/>
          </p:cNvSpPr>
          <p:nvPr>
            <p:ph type="title"/>
          </p:nvPr>
        </p:nvSpPr>
        <p:spPr/>
        <p:txBody>
          <a:bodyPr/>
          <a:lstStyle/>
          <a:p>
            <a:r>
              <a:rPr lang="en-IN" dirty="0"/>
              <a:t>3.Customer Analysis</a:t>
            </a:r>
          </a:p>
        </p:txBody>
      </p:sp>
      <p:sp>
        <p:nvSpPr>
          <p:cNvPr id="4" name="Rectangle 1">
            <a:extLst>
              <a:ext uri="{FF2B5EF4-FFF2-40B4-BE49-F238E27FC236}">
                <a16:creationId xmlns:a16="http://schemas.microsoft.com/office/drawing/2014/main" id="{B8221423-C06C-D8ED-449C-DCD06CFE08D1}"/>
              </a:ext>
            </a:extLst>
          </p:cNvPr>
          <p:cNvSpPr>
            <a:spLocks noGrp="1" noChangeArrowheads="1"/>
          </p:cNvSpPr>
          <p:nvPr>
            <p:ph idx="1"/>
          </p:nvPr>
        </p:nvSpPr>
        <p:spPr bwMode="auto">
          <a:xfrm>
            <a:off x="567126" y="2830134"/>
            <a:ext cx="1037816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pPr>
            <a:r>
              <a:rPr lang="en-US" altLang="en-US" sz="2400" b="1" dirty="0">
                <a:solidFill>
                  <a:schemeClr val="accent1">
                    <a:lumMod val="50000"/>
                  </a:schemeClr>
                </a:solidFill>
                <a:latin typeface="Times New Roman" panose="02020603050405020304" pitchFamily="18" charset="0"/>
                <a:cs typeface="Times New Roman" panose="02020603050405020304" pitchFamily="18" charset="0"/>
              </a:rPr>
              <a:t>Highest Revenue</a:t>
            </a:r>
            <a:r>
              <a:rPr kumimoji="0" lang="en-US" altLang="en-US" sz="2400" b="1"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 Customer Type:</a:t>
            </a:r>
            <a:r>
              <a:rPr kumimoji="0" lang="en-US" altLang="en-US" sz="2400" b="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 </a:t>
            </a:r>
            <a:r>
              <a:rPr kumimoji="0" lang="en-US" altLang="en-US" sz="2400" b="0" i="1"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Member</a:t>
            </a:r>
            <a:r>
              <a:rPr kumimoji="0" lang="en-US" altLang="en-US" sz="2400" b="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 – 50.8% of revenue (₹164,223.81)</a:t>
            </a:r>
          </a:p>
          <a:p>
            <a:pPr defTabSz="914400" eaLnBrk="0" fontAlgn="base" hangingPunct="0">
              <a:spcBef>
                <a:spcPct val="0"/>
              </a:spcBef>
              <a:spcAft>
                <a:spcPct val="0"/>
              </a:spcAft>
              <a:buClrTx/>
              <a:buSzTx/>
            </a:pPr>
            <a:r>
              <a:rPr lang="en-US" altLang="en-US" sz="2400" b="1" dirty="0">
                <a:solidFill>
                  <a:schemeClr val="accent1">
                    <a:lumMod val="50000"/>
                  </a:schemeClr>
                </a:solidFill>
                <a:latin typeface="Times New Roman" panose="02020603050405020304" pitchFamily="18" charset="0"/>
                <a:cs typeface="Times New Roman" panose="02020603050405020304" pitchFamily="18" charset="0"/>
              </a:rPr>
              <a:t>Highest Revenue</a:t>
            </a:r>
            <a:r>
              <a:rPr kumimoji="0" lang="en-US" altLang="en-US" sz="2400" b="1"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 Predominant Gender:</a:t>
            </a:r>
            <a:r>
              <a:rPr kumimoji="0" lang="en-US" altLang="en-US" sz="2400" b="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 </a:t>
            </a:r>
            <a:r>
              <a:rPr kumimoji="0" lang="en-US" altLang="en-US" sz="2400" b="0" i="1"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Female</a:t>
            </a:r>
            <a:r>
              <a:rPr kumimoji="0" lang="en-US" altLang="en-US" sz="2400" b="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 – 51.9% of Sales</a:t>
            </a:r>
          </a:p>
          <a:p>
            <a:pPr defTabSz="914400" eaLnBrk="0" fontAlgn="base" hangingPunct="0">
              <a:spcBef>
                <a:spcPct val="0"/>
              </a:spcBef>
              <a:spcAft>
                <a:spcPct val="0"/>
              </a:spcAft>
              <a:buClrTx/>
              <a:buSzTx/>
            </a:pPr>
            <a:r>
              <a:rPr kumimoji="0" lang="en-US" altLang="en-US" sz="2400" b="1"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Predominant Customer Type:</a:t>
            </a:r>
            <a:r>
              <a:rPr kumimoji="0" lang="en-US" altLang="en-US" sz="2400" b="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 </a:t>
            </a:r>
            <a:r>
              <a:rPr kumimoji="0" lang="en-US" altLang="en-US" sz="2400" b="0" i="1"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Member</a:t>
            </a:r>
            <a:r>
              <a:rPr kumimoji="0" lang="en-US" altLang="en-US" sz="2400" b="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 </a:t>
            </a:r>
            <a:endParaRPr kumimoji="0" lang="en-US" altLang="en-US" sz="2400" b="1"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ClrTx/>
              <a:buSzTx/>
            </a:pPr>
            <a:r>
              <a:rPr kumimoji="0" lang="en-US" altLang="en-US" sz="2400" b="1"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Predominant Gender : </a:t>
            </a:r>
            <a:r>
              <a:rPr kumimoji="0" lang="en-US" altLang="en-US" sz="2400" b="0" i="1"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Female</a:t>
            </a:r>
            <a:endParaRPr kumimoji="0" lang="en-US" altLang="en-US" sz="2400" b="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5823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965F9-277B-1B70-8B50-5EE654A2341E}"/>
              </a:ext>
            </a:extLst>
          </p:cNvPr>
          <p:cNvSpPr>
            <a:spLocks noGrp="1"/>
          </p:cNvSpPr>
          <p:nvPr>
            <p:ph type="title"/>
          </p:nvPr>
        </p:nvSpPr>
        <p:spPr/>
        <p:txBody>
          <a:bodyPr/>
          <a:lstStyle/>
          <a:p>
            <a:r>
              <a:rPr lang="en-IN" b="1"/>
              <a:t>Key Takeaways:</a:t>
            </a:r>
            <a:endParaRPr lang="en-IN"/>
          </a:p>
        </p:txBody>
      </p:sp>
      <p:sp>
        <p:nvSpPr>
          <p:cNvPr id="4" name="Rectangle 1">
            <a:extLst>
              <a:ext uri="{FF2B5EF4-FFF2-40B4-BE49-F238E27FC236}">
                <a16:creationId xmlns:a16="http://schemas.microsoft.com/office/drawing/2014/main" id="{AC9C0ECF-3F74-6B2B-E283-9B1F932F595A}"/>
              </a:ext>
            </a:extLst>
          </p:cNvPr>
          <p:cNvSpPr>
            <a:spLocks noGrp="1" noChangeArrowheads="1"/>
          </p:cNvSpPr>
          <p:nvPr>
            <p:ph idx="1"/>
          </p:nvPr>
        </p:nvSpPr>
        <p:spPr bwMode="auto">
          <a:xfrm>
            <a:off x="577477" y="2636538"/>
            <a:ext cx="1103704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pPr>
            <a:r>
              <a:rPr kumimoji="0" lang="en-US" altLang="en-US" sz="2400" b="1"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Food and Beverages</a:t>
            </a:r>
            <a:r>
              <a:rPr kumimoji="0" lang="en-US" altLang="en-US" sz="2400" b="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 is a high-performing product line in both sales and customer satisfaction.</a:t>
            </a:r>
          </a:p>
          <a:p>
            <a:pPr defTabSz="914400" eaLnBrk="0" fontAlgn="base" hangingPunct="0">
              <a:spcBef>
                <a:spcPct val="0"/>
              </a:spcBef>
              <a:spcAft>
                <a:spcPct val="0"/>
              </a:spcAft>
              <a:buClrTx/>
              <a:buSzTx/>
            </a:pPr>
            <a:r>
              <a:rPr kumimoji="0" lang="en-US" altLang="en-US" sz="2400" b="1"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Electronic Accessories</a:t>
            </a:r>
            <a:r>
              <a:rPr kumimoji="0" lang="en-US" altLang="en-US" sz="2400" b="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 are in demand by quantity, indicating opportunities for bundling or upselling.</a:t>
            </a:r>
          </a:p>
          <a:p>
            <a:pPr defTabSz="914400" eaLnBrk="0" fontAlgn="base" hangingPunct="0">
              <a:spcBef>
                <a:spcPct val="0"/>
              </a:spcBef>
              <a:spcAft>
                <a:spcPct val="0"/>
              </a:spcAft>
              <a:buClrTx/>
              <a:buSzTx/>
            </a:pPr>
            <a:r>
              <a:rPr kumimoji="0" lang="en-US" altLang="en-US" sz="2400" b="1"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Health and Beauty</a:t>
            </a:r>
            <a:r>
              <a:rPr kumimoji="0" lang="en-US" altLang="en-US" sz="2400" b="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 needs focused marketing or product repositioning.</a:t>
            </a:r>
          </a:p>
          <a:p>
            <a:pPr defTabSz="914400" eaLnBrk="0" fontAlgn="base" hangingPunct="0">
              <a:spcBef>
                <a:spcPct val="0"/>
              </a:spcBef>
              <a:spcAft>
                <a:spcPct val="0"/>
              </a:spcAft>
              <a:buClrTx/>
              <a:buSzTx/>
            </a:pPr>
            <a:r>
              <a:rPr kumimoji="0" lang="en-US" altLang="en-US" sz="2400" b="1"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Peak sales time</a:t>
            </a:r>
            <a:r>
              <a:rPr kumimoji="0" lang="en-US" altLang="en-US" sz="2400" b="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 is Saturday afternoon — ideal for running flash sales or targeted ads.</a:t>
            </a:r>
          </a:p>
          <a:p>
            <a:pPr defTabSz="914400" eaLnBrk="0" fontAlgn="base" hangingPunct="0">
              <a:spcBef>
                <a:spcPct val="0"/>
              </a:spcBef>
              <a:spcAft>
                <a:spcPct val="0"/>
              </a:spcAft>
              <a:buClrTx/>
              <a:buSzTx/>
            </a:pPr>
            <a:r>
              <a:rPr kumimoji="0" lang="en-US" altLang="en-US" sz="2400" b="1"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Member customers</a:t>
            </a:r>
            <a:r>
              <a:rPr kumimoji="0" lang="en-US" altLang="en-US" sz="2400" b="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 drive the majority of revenue — strengthening loyalty programs could yield further growth.</a:t>
            </a:r>
          </a:p>
          <a:p>
            <a:pPr defTabSz="914400" eaLnBrk="0" fontAlgn="base" hangingPunct="0">
              <a:spcBef>
                <a:spcPct val="0"/>
              </a:spcBef>
              <a:spcAft>
                <a:spcPct val="0"/>
              </a:spcAft>
              <a:buClrTx/>
              <a:buSzTx/>
            </a:pPr>
            <a:r>
              <a:rPr kumimoji="0" lang="en-US" altLang="en-US" sz="2400" b="1"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Female shoppers dominate</a:t>
            </a:r>
            <a:r>
              <a:rPr kumimoji="0" lang="en-US" altLang="en-US" sz="2400" b="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 — product positioning and promotions can reflect this demographic trend.</a:t>
            </a:r>
          </a:p>
        </p:txBody>
      </p:sp>
    </p:spTree>
    <p:extLst>
      <p:ext uri="{BB962C8B-B14F-4D97-AF65-F5344CB8AC3E}">
        <p14:creationId xmlns:p14="http://schemas.microsoft.com/office/powerpoint/2010/main" val="2544263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F2FFB-1309-01DA-13A1-B56EC48D9AA0}"/>
              </a:ext>
            </a:extLst>
          </p:cNvPr>
          <p:cNvSpPr>
            <a:spLocks noGrp="1"/>
          </p:cNvSpPr>
          <p:nvPr>
            <p:ph type="title"/>
          </p:nvPr>
        </p:nvSpPr>
        <p:spPr/>
        <p:txBody>
          <a:bodyPr/>
          <a:lstStyle/>
          <a:p>
            <a:r>
              <a:rPr lang="en-IN" dirty="0"/>
              <a:t>Recommendations:</a:t>
            </a:r>
          </a:p>
        </p:txBody>
      </p:sp>
      <p:sp>
        <p:nvSpPr>
          <p:cNvPr id="3" name="Content Placeholder 2">
            <a:extLst>
              <a:ext uri="{FF2B5EF4-FFF2-40B4-BE49-F238E27FC236}">
                <a16:creationId xmlns:a16="http://schemas.microsoft.com/office/drawing/2014/main" id="{D1299F66-8659-96BA-1DC4-1F4AA5A81D10}"/>
              </a:ext>
            </a:extLst>
          </p:cNvPr>
          <p:cNvSpPr>
            <a:spLocks noGrp="1"/>
          </p:cNvSpPr>
          <p:nvPr>
            <p:ph idx="1"/>
          </p:nvPr>
        </p:nvSpPr>
        <p:spPr/>
        <p:txBody>
          <a:bodyPr>
            <a:normAutofit lnSpcReduction="10000"/>
          </a:bodyPr>
          <a:lstStyle/>
          <a:p>
            <a:pPr defTabSz="914400" eaLnBrk="0" fontAlgn="base" hangingPunct="0">
              <a:spcBef>
                <a:spcPct val="0"/>
              </a:spcBef>
              <a:spcAft>
                <a:spcPct val="0"/>
              </a:spcAft>
              <a:buClrTx/>
              <a:buSzTx/>
            </a:pPr>
            <a:r>
              <a:rPr lang="en-US" sz="2400" dirty="0">
                <a:solidFill>
                  <a:schemeClr val="accent1">
                    <a:lumMod val="50000"/>
                  </a:schemeClr>
                </a:solidFill>
                <a:latin typeface="Times New Roman" panose="02020603050405020304" pitchFamily="18" charset="0"/>
                <a:cs typeface="Times New Roman" panose="02020603050405020304" pitchFamily="18" charset="0"/>
              </a:rPr>
              <a:t>📦 Improve performance of Health and Beauty via offers, rebranding, or customer feedback analysis.</a:t>
            </a:r>
          </a:p>
          <a:p>
            <a:pPr defTabSz="914400" eaLnBrk="0" fontAlgn="base" hangingPunct="0">
              <a:spcBef>
                <a:spcPct val="0"/>
              </a:spcBef>
              <a:spcAft>
                <a:spcPct val="0"/>
              </a:spcAft>
              <a:buClrTx/>
              <a:buSzTx/>
            </a:pPr>
            <a:r>
              <a:rPr lang="en-US" sz="2400" dirty="0">
                <a:solidFill>
                  <a:schemeClr val="accent1">
                    <a:lumMod val="50000"/>
                  </a:schemeClr>
                </a:solidFill>
                <a:latin typeface="Times New Roman" panose="02020603050405020304" pitchFamily="18" charset="0"/>
                <a:cs typeface="Times New Roman" panose="02020603050405020304" pitchFamily="18" charset="0"/>
              </a:rPr>
              <a:t>🛒 Leverage Electronic Accessories’ popularity with bundle deals and accessory add-ons.</a:t>
            </a:r>
          </a:p>
          <a:p>
            <a:pPr defTabSz="914400" eaLnBrk="0" fontAlgn="base" hangingPunct="0">
              <a:spcBef>
                <a:spcPct val="0"/>
              </a:spcBef>
              <a:spcAft>
                <a:spcPct val="0"/>
              </a:spcAft>
              <a:buClrTx/>
              <a:buSzTx/>
            </a:pPr>
            <a:r>
              <a:rPr lang="en-US" sz="2400" dirty="0">
                <a:solidFill>
                  <a:schemeClr val="accent1">
                    <a:lumMod val="50000"/>
                  </a:schemeClr>
                </a:solidFill>
                <a:latin typeface="Times New Roman" panose="02020603050405020304" pitchFamily="18" charset="0"/>
                <a:cs typeface="Times New Roman" panose="02020603050405020304" pitchFamily="18" charset="0"/>
              </a:rPr>
              <a:t>🕒 Run targeted weekend afternoon campaigns or flash sales to capture peak traffic.</a:t>
            </a:r>
          </a:p>
          <a:p>
            <a:pPr defTabSz="914400" eaLnBrk="0" fontAlgn="base" hangingPunct="0">
              <a:spcBef>
                <a:spcPct val="0"/>
              </a:spcBef>
              <a:spcAft>
                <a:spcPct val="0"/>
              </a:spcAft>
              <a:buClrTx/>
              <a:buSzTx/>
            </a:pPr>
            <a:r>
              <a:rPr lang="en-US" sz="2400" dirty="0">
                <a:solidFill>
                  <a:schemeClr val="accent1">
                    <a:lumMod val="50000"/>
                  </a:schemeClr>
                </a:solidFill>
                <a:latin typeface="Times New Roman" panose="02020603050405020304" pitchFamily="18" charset="0"/>
                <a:cs typeface="Times New Roman" panose="02020603050405020304" pitchFamily="18" charset="0"/>
              </a:rPr>
              <a:t>🎯 Focus marketing and loyalty rewards toward Member customers to increase retention and referrals.</a:t>
            </a:r>
          </a:p>
          <a:p>
            <a:pPr defTabSz="914400" eaLnBrk="0" fontAlgn="base" hangingPunct="0">
              <a:spcBef>
                <a:spcPct val="0"/>
              </a:spcBef>
              <a:spcAft>
                <a:spcPct val="0"/>
              </a:spcAft>
              <a:buClrTx/>
              <a:buSzTx/>
            </a:pPr>
            <a:r>
              <a:rPr lang="en-US" sz="2400" dirty="0">
                <a:solidFill>
                  <a:schemeClr val="accent1">
                    <a:lumMod val="50000"/>
                  </a:schemeClr>
                </a:solidFill>
                <a:latin typeface="Times New Roman" panose="02020603050405020304" pitchFamily="18" charset="0"/>
                <a:cs typeface="Times New Roman" panose="02020603050405020304" pitchFamily="18" charset="0"/>
              </a:rPr>
              <a:t>🧍‍♀️ Design marketing creatives and product offerings with female preferences in mind for better conversion.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1801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CA6B1-DB5B-C03F-AD92-B43D14DF0581}"/>
              </a:ext>
            </a:extLst>
          </p:cNvPr>
          <p:cNvSpPr>
            <a:spLocks noGrp="1"/>
          </p:cNvSpPr>
          <p:nvPr>
            <p:ph type="title"/>
          </p:nvPr>
        </p:nvSpPr>
        <p:spPr>
          <a:xfrm>
            <a:off x="1525068" y="3324983"/>
            <a:ext cx="8761413" cy="706964"/>
          </a:xfrm>
        </p:spPr>
        <p:txBody>
          <a:bodyPr/>
          <a:lstStyle/>
          <a:p>
            <a:pPr algn="ctr"/>
            <a:r>
              <a:rPr lang="en-IN" sz="8800" dirty="0">
                <a:solidFill>
                  <a:schemeClr val="accent6">
                    <a:lumMod val="50000"/>
                  </a:schemeClr>
                </a:solidFill>
                <a:latin typeface="Algerian" panose="04020705040A02060702" pitchFamily="82" charset="0"/>
              </a:rPr>
              <a:t>Thank you</a:t>
            </a:r>
          </a:p>
        </p:txBody>
      </p:sp>
    </p:spTree>
    <p:extLst>
      <p:ext uri="{BB962C8B-B14F-4D97-AF65-F5344CB8AC3E}">
        <p14:creationId xmlns:p14="http://schemas.microsoft.com/office/powerpoint/2010/main" val="2800381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A396-00EB-62FB-434B-906F3DBB726F}"/>
              </a:ext>
            </a:extLst>
          </p:cNvPr>
          <p:cNvSpPr>
            <a:spLocks noGrp="1"/>
          </p:cNvSpPr>
          <p:nvPr>
            <p:ph type="title"/>
          </p:nvPr>
        </p:nvSpPr>
        <p:spPr/>
        <p:txBody>
          <a:bodyPr/>
          <a:lstStyle/>
          <a:p>
            <a:r>
              <a:rPr lang="en-IN" dirty="0"/>
              <a:t>Business Problem</a:t>
            </a:r>
          </a:p>
        </p:txBody>
      </p:sp>
      <p:sp>
        <p:nvSpPr>
          <p:cNvPr id="3" name="Content Placeholder 2">
            <a:extLst>
              <a:ext uri="{FF2B5EF4-FFF2-40B4-BE49-F238E27FC236}">
                <a16:creationId xmlns:a16="http://schemas.microsoft.com/office/drawing/2014/main" id="{D41168F6-115E-8C75-DD3F-8B2B4AD286D2}"/>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Despite widespread operations, Amazon's regional branches show varying performance in sales, customer behavior, and product popularity. The business struggles to identify what drives revenue in specific regions and which customer segments or product lines need strategic intervention. This analysis aims to uncover actionable insights to optimize sales strategies and enhance profitability across branches.</a:t>
            </a:r>
          </a:p>
        </p:txBody>
      </p:sp>
    </p:spTree>
    <p:extLst>
      <p:ext uri="{BB962C8B-B14F-4D97-AF65-F5344CB8AC3E}">
        <p14:creationId xmlns:p14="http://schemas.microsoft.com/office/powerpoint/2010/main" val="1623991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6DA2D-E289-4D6A-C566-463CF79A4F0E}"/>
              </a:ext>
            </a:extLst>
          </p:cNvPr>
          <p:cNvSpPr>
            <a:spLocks noGrp="1"/>
          </p:cNvSpPr>
          <p:nvPr>
            <p:ph type="title"/>
          </p:nvPr>
        </p:nvSpPr>
        <p:spPr/>
        <p:txBody>
          <a:bodyPr/>
          <a:lstStyle/>
          <a:p>
            <a:r>
              <a:rPr lang="en-IN" dirty="0"/>
              <a:t>Overview of Project</a:t>
            </a:r>
          </a:p>
        </p:txBody>
      </p:sp>
      <p:sp>
        <p:nvSpPr>
          <p:cNvPr id="3" name="Content Placeholder 2">
            <a:extLst>
              <a:ext uri="{FF2B5EF4-FFF2-40B4-BE49-F238E27FC236}">
                <a16:creationId xmlns:a16="http://schemas.microsoft.com/office/drawing/2014/main" id="{6FDA16BC-93AC-16C9-684D-32E3F422ABFB}"/>
              </a:ext>
            </a:extLst>
          </p:cNvPr>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The Capstone Project Aims to </a:t>
            </a:r>
            <a:r>
              <a:rPr lang="en-US" sz="2400" dirty="0">
                <a:latin typeface="Times New Roman" panose="02020603050405020304" pitchFamily="18" charset="0"/>
                <a:cs typeface="Times New Roman" panose="02020603050405020304" pitchFamily="18" charset="0"/>
              </a:rPr>
              <a:t>Gain insights into Amazon sales data to Understand the factors Influencing the Sales across 3 branches.</a:t>
            </a:r>
          </a:p>
          <a:p>
            <a:r>
              <a:rPr lang="en-US" sz="2400" b="1" dirty="0">
                <a:latin typeface="Times New Roman" panose="02020603050405020304" pitchFamily="18" charset="0"/>
                <a:cs typeface="Times New Roman" panose="02020603050405020304" pitchFamily="18" charset="0"/>
              </a:rPr>
              <a:t>Data Size</a:t>
            </a:r>
            <a:r>
              <a:rPr lang="en-US" sz="2400" dirty="0">
                <a:latin typeface="Times New Roman" panose="02020603050405020304" pitchFamily="18" charset="0"/>
                <a:cs typeface="Times New Roman" panose="02020603050405020304" pitchFamily="18" charset="0"/>
              </a:rPr>
              <a:t>: 1,000 transactions, 17 columns</a:t>
            </a:r>
          </a:p>
          <a:p>
            <a:r>
              <a:rPr lang="en-US" sz="2400" b="1" dirty="0">
                <a:latin typeface="Times New Roman" panose="02020603050405020304" pitchFamily="18" charset="0"/>
                <a:cs typeface="Times New Roman" panose="02020603050405020304" pitchFamily="18" charset="0"/>
              </a:rPr>
              <a:t>Locations</a:t>
            </a:r>
            <a:r>
              <a:rPr lang="en-US" sz="2400" dirty="0">
                <a:latin typeface="Times New Roman" panose="02020603050405020304" pitchFamily="18" charset="0"/>
                <a:cs typeface="Times New Roman" panose="02020603050405020304" pitchFamily="18" charset="0"/>
              </a:rPr>
              <a:t>: Mandalay, Yangon, Naypyitaw</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7037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F426-EA16-8078-E3F4-51E8E8A1B8E7}"/>
              </a:ext>
            </a:extLst>
          </p:cNvPr>
          <p:cNvSpPr>
            <a:spLocks noGrp="1"/>
          </p:cNvSpPr>
          <p:nvPr>
            <p:ph type="title"/>
          </p:nvPr>
        </p:nvSpPr>
        <p:spPr/>
        <p:txBody>
          <a:bodyPr/>
          <a:lstStyle/>
          <a:p>
            <a:r>
              <a:rPr lang="en-IN" dirty="0"/>
              <a:t>Technical Stacks</a:t>
            </a:r>
          </a:p>
        </p:txBody>
      </p:sp>
      <p:pic>
        <p:nvPicPr>
          <p:cNvPr id="5" name="Content Placeholder 4">
            <a:extLst>
              <a:ext uri="{FF2B5EF4-FFF2-40B4-BE49-F238E27FC236}">
                <a16:creationId xmlns:a16="http://schemas.microsoft.com/office/drawing/2014/main" id="{D5D7466D-E8F9-1488-3503-84CF8AAA4E1A}"/>
              </a:ext>
            </a:extLst>
          </p:cNvPr>
          <p:cNvPicPr>
            <a:picLocks noGrp="1" noChangeAspect="1"/>
          </p:cNvPicPr>
          <p:nvPr>
            <p:ph idx="1"/>
          </p:nvPr>
        </p:nvPicPr>
        <p:blipFill>
          <a:blip r:embed="rId2"/>
          <a:stretch>
            <a:fillRect/>
          </a:stretch>
        </p:blipFill>
        <p:spPr>
          <a:xfrm>
            <a:off x="1686912" y="2328636"/>
            <a:ext cx="3848748" cy="2200728"/>
          </a:xfrm>
        </p:spPr>
      </p:pic>
      <p:pic>
        <p:nvPicPr>
          <p:cNvPr id="7" name="Picture 6">
            <a:extLst>
              <a:ext uri="{FF2B5EF4-FFF2-40B4-BE49-F238E27FC236}">
                <a16:creationId xmlns:a16="http://schemas.microsoft.com/office/drawing/2014/main" id="{DF9E9290-2761-1225-8C96-04B1227A958B}"/>
              </a:ext>
            </a:extLst>
          </p:cNvPr>
          <p:cNvPicPr>
            <a:picLocks noChangeAspect="1"/>
          </p:cNvPicPr>
          <p:nvPr/>
        </p:nvPicPr>
        <p:blipFill>
          <a:blip r:embed="rId3"/>
          <a:stretch>
            <a:fillRect/>
          </a:stretch>
        </p:blipFill>
        <p:spPr>
          <a:xfrm>
            <a:off x="6489154" y="2328636"/>
            <a:ext cx="3893663" cy="2319564"/>
          </a:xfrm>
          <a:prstGeom prst="rect">
            <a:avLst/>
          </a:prstGeom>
        </p:spPr>
      </p:pic>
      <p:pic>
        <p:nvPicPr>
          <p:cNvPr id="9" name="Picture 8">
            <a:extLst>
              <a:ext uri="{FF2B5EF4-FFF2-40B4-BE49-F238E27FC236}">
                <a16:creationId xmlns:a16="http://schemas.microsoft.com/office/drawing/2014/main" id="{E23A66FF-2560-C15F-DF01-2CA4DF910275}"/>
              </a:ext>
            </a:extLst>
          </p:cNvPr>
          <p:cNvPicPr>
            <a:picLocks noChangeAspect="1"/>
          </p:cNvPicPr>
          <p:nvPr/>
        </p:nvPicPr>
        <p:blipFill>
          <a:blip r:embed="rId4"/>
          <a:stretch>
            <a:fillRect/>
          </a:stretch>
        </p:blipFill>
        <p:spPr>
          <a:xfrm>
            <a:off x="1944460" y="4733242"/>
            <a:ext cx="3848748" cy="2074410"/>
          </a:xfrm>
          <a:prstGeom prst="rect">
            <a:avLst/>
          </a:prstGeom>
        </p:spPr>
      </p:pic>
      <p:pic>
        <p:nvPicPr>
          <p:cNvPr id="11" name="Picture 10">
            <a:extLst>
              <a:ext uri="{FF2B5EF4-FFF2-40B4-BE49-F238E27FC236}">
                <a16:creationId xmlns:a16="http://schemas.microsoft.com/office/drawing/2014/main" id="{F25956B4-79B7-0A24-1319-A85B1C4B5042}"/>
              </a:ext>
            </a:extLst>
          </p:cNvPr>
          <p:cNvPicPr>
            <a:picLocks noChangeAspect="1"/>
          </p:cNvPicPr>
          <p:nvPr/>
        </p:nvPicPr>
        <p:blipFill>
          <a:blip r:embed="rId5"/>
          <a:stretch>
            <a:fillRect/>
          </a:stretch>
        </p:blipFill>
        <p:spPr>
          <a:xfrm>
            <a:off x="6564086" y="4740566"/>
            <a:ext cx="3683454" cy="2067086"/>
          </a:xfrm>
          <a:prstGeom prst="rect">
            <a:avLst/>
          </a:prstGeom>
        </p:spPr>
      </p:pic>
    </p:spTree>
    <p:extLst>
      <p:ext uri="{BB962C8B-B14F-4D97-AF65-F5344CB8AC3E}">
        <p14:creationId xmlns:p14="http://schemas.microsoft.com/office/powerpoint/2010/main" val="3880094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89BC8-686F-C72B-4F59-0CDE15D41EF2}"/>
              </a:ext>
            </a:extLst>
          </p:cNvPr>
          <p:cNvSpPr>
            <a:spLocks noGrp="1"/>
          </p:cNvSpPr>
          <p:nvPr>
            <p:ph type="title"/>
          </p:nvPr>
        </p:nvSpPr>
        <p:spPr/>
        <p:txBody>
          <a:bodyPr/>
          <a:lstStyle/>
          <a:p>
            <a:r>
              <a:rPr lang="en-IN" dirty="0"/>
              <a:t>Approach Used: </a:t>
            </a:r>
            <a:br>
              <a:rPr lang="en-IN" dirty="0"/>
            </a:br>
            <a:r>
              <a:rPr lang="en-IN" dirty="0"/>
              <a:t>1. Data Wrangling</a:t>
            </a:r>
          </a:p>
        </p:txBody>
      </p:sp>
      <p:sp>
        <p:nvSpPr>
          <p:cNvPr id="4" name="Rectangle 1">
            <a:extLst>
              <a:ext uri="{FF2B5EF4-FFF2-40B4-BE49-F238E27FC236}">
                <a16:creationId xmlns:a16="http://schemas.microsoft.com/office/drawing/2014/main" id="{F498528B-42D0-60B4-E41A-53CA714A78C2}"/>
              </a:ext>
            </a:extLst>
          </p:cNvPr>
          <p:cNvSpPr>
            <a:spLocks noGrp="1" noChangeArrowheads="1"/>
          </p:cNvSpPr>
          <p:nvPr>
            <p:ph idx="1"/>
          </p:nvPr>
        </p:nvSpPr>
        <p:spPr bwMode="auto">
          <a:xfrm>
            <a:off x="643326" y="2056686"/>
            <a:ext cx="1201676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solidFill>
                  <a:schemeClr val="accent2">
                    <a:lumMod val="50000"/>
                  </a:schemeClr>
                </a:solidFill>
                <a:latin typeface="Times New Roman" panose="02020603050405020304" pitchFamily="18" charset="0"/>
                <a:cs typeface="Times New Roman" panose="02020603050405020304" pitchFamily="18" charset="0"/>
              </a:rPr>
              <a:t>a) Inspection</a:t>
            </a:r>
          </a:p>
          <a:p>
            <a:pPr defTabSz="914400" eaLnBrk="0" fontAlgn="base" hangingPunct="0">
              <a:spcBef>
                <a:spcPct val="0"/>
              </a:spcBef>
              <a:spcAft>
                <a:spcPct val="0"/>
              </a:spcAft>
              <a:buClrTx/>
              <a:buSzTx/>
            </a:pPr>
            <a:r>
              <a:rPr lang="en-US" altLang="en-US" sz="2400" b="1" dirty="0">
                <a:solidFill>
                  <a:schemeClr val="accent2">
                    <a:lumMod val="50000"/>
                  </a:schemeClr>
                </a:solidFill>
                <a:latin typeface="Times New Roman" panose="02020603050405020304" pitchFamily="18" charset="0"/>
                <a:cs typeface="Times New Roman" panose="02020603050405020304" pitchFamily="18" charset="0"/>
              </a:rPr>
              <a:t>Performed thorough data inspection to detect NULL or missing values.</a:t>
            </a:r>
          </a:p>
          <a:p>
            <a:pPr defTabSz="914400" eaLnBrk="0" fontAlgn="base" hangingPunct="0">
              <a:spcBef>
                <a:spcPct val="0"/>
              </a:spcBef>
              <a:spcAft>
                <a:spcPct val="0"/>
              </a:spcAft>
              <a:buClrTx/>
              <a:buSzTx/>
            </a:pPr>
            <a:r>
              <a:rPr lang="en-US" altLang="en-US" sz="2400" b="1" dirty="0">
                <a:solidFill>
                  <a:schemeClr val="accent2">
                    <a:lumMod val="50000"/>
                  </a:schemeClr>
                </a:solidFill>
                <a:latin typeface="Times New Roman" panose="02020603050405020304" pitchFamily="18" charset="0"/>
                <a:cs typeface="Times New Roman" panose="02020603050405020304" pitchFamily="18" charset="0"/>
              </a:rPr>
              <a:t>Ensures high data quality and consistency for reliable analysis.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1" dirty="0">
              <a:solidFill>
                <a:schemeClr val="accent2">
                  <a:lumMod val="50000"/>
                </a:schemeClr>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solidFill>
                  <a:schemeClr val="accent2">
                    <a:lumMod val="50000"/>
                  </a:schemeClr>
                </a:solidFill>
                <a:latin typeface="Times New Roman" panose="02020603050405020304" pitchFamily="18" charset="0"/>
                <a:cs typeface="Times New Roman" panose="02020603050405020304" pitchFamily="18" charset="0"/>
              </a:rPr>
              <a:t> b) Database Building</a:t>
            </a:r>
          </a:p>
          <a:p>
            <a:pPr defTabSz="914400" eaLnBrk="0" fontAlgn="base" hangingPunct="0">
              <a:spcBef>
                <a:spcPct val="0"/>
              </a:spcBef>
              <a:spcAft>
                <a:spcPct val="0"/>
              </a:spcAft>
              <a:buClrTx/>
              <a:buSzTx/>
            </a:pPr>
            <a:r>
              <a:rPr lang="en-US" altLang="en-US" sz="2400" b="1" dirty="0">
                <a:solidFill>
                  <a:schemeClr val="accent2">
                    <a:lumMod val="50000"/>
                  </a:schemeClr>
                </a:solidFill>
                <a:latin typeface="Times New Roman" panose="02020603050405020304" pitchFamily="18" charset="0"/>
                <a:cs typeface="Times New Roman" panose="02020603050405020304" pitchFamily="18" charset="0"/>
              </a:rPr>
              <a:t>Created structured tables and inserted data into a relational database.</a:t>
            </a:r>
          </a:p>
          <a:p>
            <a:pPr defTabSz="914400" eaLnBrk="0" fontAlgn="base" hangingPunct="0">
              <a:spcBef>
                <a:spcPct val="0"/>
              </a:spcBef>
              <a:spcAft>
                <a:spcPct val="0"/>
              </a:spcAft>
              <a:buClrTx/>
              <a:buSzTx/>
            </a:pPr>
            <a:r>
              <a:rPr lang="en-US" altLang="en-US" sz="2400" b="1" dirty="0">
                <a:solidFill>
                  <a:schemeClr val="accent2">
                    <a:lumMod val="50000"/>
                  </a:schemeClr>
                </a:solidFill>
                <a:latin typeface="Times New Roman" panose="02020603050405020304" pitchFamily="18" charset="0"/>
                <a:cs typeface="Times New Roman" panose="02020603050405020304" pitchFamily="18" charset="0"/>
              </a:rPr>
              <a:t>Organized the dataset to support efficient querying and analysis.</a:t>
            </a:r>
          </a:p>
          <a:p>
            <a:pPr defTabSz="914400" eaLnBrk="0" fontAlgn="base" hangingPunct="0">
              <a:spcBef>
                <a:spcPct val="0"/>
              </a:spcBef>
              <a:spcAft>
                <a:spcPct val="0"/>
              </a:spcAft>
              <a:buClrTx/>
              <a:buSzTx/>
            </a:pPr>
            <a:endParaRPr lang="en-US" altLang="en-US" sz="2400" b="1" dirty="0">
              <a:solidFill>
                <a:schemeClr val="accent2">
                  <a:lumMod val="50000"/>
                </a:schemeClr>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solidFill>
                  <a:schemeClr val="accent2">
                    <a:lumMod val="50000"/>
                  </a:schemeClr>
                </a:solidFill>
                <a:latin typeface="Times New Roman" panose="02020603050405020304" pitchFamily="18" charset="0"/>
                <a:cs typeface="Times New Roman" panose="02020603050405020304" pitchFamily="18" charset="0"/>
              </a:rPr>
              <a:t>c) NULL Value Handling</a:t>
            </a:r>
          </a:p>
          <a:p>
            <a:pPr defTabSz="914400" eaLnBrk="0" fontAlgn="base" hangingPunct="0">
              <a:spcBef>
                <a:spcPct val="0"/>
              </a:spcBef>
              <a:spcAft>
                <a:spcPct val="0"/>
              </a:spcAft>
              <a:buClrTx/>
              <a:buSzTx/>
            </a:pPr>
            <a:r>
              <a:rPr lang="en-US" altLang="en-US" sz="2400" b="1" dirty="0">
                <a:solidFill>
                  <a:schemeClr val="accent2">
                    <a:lumMod val="50000"/>
                  </a:schemeClr>
                </a:solidFill>
                <a:latin typeface="Times New Roman" panose="02020603050405020304" pitchFamily="18" charset="0"/>
                <a:cs typeface="Times New Roman" panose="02020603050405020304" pitchFamily="18" charset="0"/>
              </a:rPr>
              <a:t>Designed tables with NOT NULL constraints to automatically eliminate </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b="1" dirty="0">
                <a:solidFill>
                  <a:schemeClr val="accent2">
                    <a:lumMod val="50000"/>
                  </a:schemeClr>
                </a:solidFill>
                <a:latin typeface="Times New Roman" panose="02020603050405020304" pitchFamily="18" charset="0"/>
                <a:cs typeface="Times New Roman" panose="02020603050405020304" pitchFamily="18" charset="0"/>
              </a:rPr>
              <a:t>missing values.</a:t>
            </a:r>
          </a:p>
          <a:p>
            <a:pPr defTabSz="914400" eaLnBrk="0" fontAlgn="base" hangingPunct="0">
              <a:spcBef>
                <a:spcPct val="0"/>
              </a:spcBef>
              <a:spcAft>
                <a:spcPct val="0"/>
              </a:spcAft>
              <a:buClrTx/>
              <a:buSzTx/>
            </a:pPr>
            <a:r>
              <a:rPr lang="en-US" altLang="en-US" sz="2400" b="1" dirty="0">
                <a:solidFill>
                  <a:schemeClr val="accent2">
                    <a:lumMod val="50000"/>
                  </a:schemeClr>
                </a:solidFill>
                <a:latin typeface="Times New Roman" panose="02020603050405020304" pitchFamily="18" charset="0"/>
                <a:cs typeface="Times New Roman" panose="02020603050405020304" pitchFamily="18" charset="0"/>
              </a:rPr>
              <a:t>Maintains data integrity right from the data ingestion phase.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5771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69F65-DA62-EF52-B23A-DDF976E3C7DF}"/>
              </a:ext>
            </a:extLst>
          </p:cNvPr>
          <p:cNvSpPr>
            <a:spLocks noGrp="1"/>
          </p:cNvSpPr>
          <p:nvPr>
            <p:ph type="title"/>
          </p:nvPr>
        </p:nvSpPr>
        <p:spPr/>
        <p:txBody>
          <a:bodyPr/>
          <a:lstStyle/>
          <a:p>
            <a:r>
              <a:rPr lang="en-IN" dirty="0"/>
              <a:t>2.</a:t>
            </a:r>
            <a:r>
              <a:rPr lang="en-IN" b="1" dirty="0"/>
              <a:t> Feature Engineering</a:t>
            </a:r>
            <a:endParaRPr lang="en-IN" dirty="0"/>
          </a:p>
        </p:txBody>
      </p:sp>
      <p:sp>
        <p:nvSpPr>
          <p:cNvPr id="4" name="Rectangle 1">
            <a:extLst>
              <a:ext uri="{FF2B5EF4-FFF2-40B4-BE49-F238E27FC236}">
                <a16:creationId xmlns:a16="http://schemas.microsoft.com/office/drawing/2014/main" id="{9980CD38-C24C-8FF9-007D-5A11E5F40068}"/>
              </a:ext>
            </a:extLst>
          </p:cNvPr>
          <p:cNvSpPr>
            <a:spLocks noGrp="1" noChangeArrowheads="1"/>
          </p:cNvSpPr>
          <p:nvPr>
            <p:ph idx="1"/>
          </p:nvPr>
        </p:nvSpPr>
        <p:spPr bwMode="auto">
          <a:xfrm>
            <a:off x="371182" y="2282597"/>
            <a:ext cx="11407161"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b="1" dirty="0">
                <a:solidFill>
                  <a:schemeClr val="accent2">
                    <a:lumMod val="50000"/>
                  </a:schemeClr>
                </a:solidFill>
                <a:latin typeface="Times New Roman" panose="02020603050405020304" pitchFamily="18" charset="0"/>
                <a:cs typeface="Times New Roman" panose="02020603050405020304" pitchFamily="18" charset="0"/>
              </a:rPr>
              <a:t>a) Time of Day</a:t>
            </a:r>
          </a:p>
          <a:p>
            <a:pPr defTabSz="914400" eaLnBrk="0" fontAlgn="base" hangingPunct="0">
              <a:spcBef>
                <a:spcPct val="0"/>
              </a:spcBef>
              <a:spcAft>
                <a:spcPct val="0"/>
              </a:spcAft>
              <a:buClrTx/>
              <a:buSzTx/>
            </a:pPr>
            <a:r>
              <a:rPr lang="en-US" altLang="en-US" sz="2200" b="1" dirty="0">
                <a:solidFill>
                  <a:schemeClr val="accent2">
                    <a:lumMod val="50000"/>
                  </a:schemeClr>
                </a:solidFill>
                <a:latin typeface="Times New Roman" panose="02020603050405020304" pitchFamily="18" charset="0"/>
                <a:cs typeface="Times New Roman" panose="02020603050405020304" pitchFamily="18" charset="0"/>
              </a:rPr>
              <a:t>Introduced a </a:t>
            </a:r>
            <a:r>
              <a:rPr lang="en-US" altLang="en-US" sz="2200" b="1" dirty="0" err="1">
                <a:solidFill>
                  <a:schemeClr val="accent2">
                    <a:lumMod val="50000"/>
                  </a:schemeClr>
                </a:solidFill>
                <a:latin typeface="Times New Roman" panose="02020603050405020304" pitchFamily="18" charset="0"/>
                <a:cs typeface="Times New Roman" panose="02020603050405020304" pitchFamily="18" charset="0"/>
              </a:rPr>
              <a:t>time_of_day</a:t>
            </a:r>
            <a:r>
              <a:rPr lang="en-US" altLang="en-US" sz="2200" b="1" dirty="0">
                <a:solidFill>
                  <a:schemeClr val="accent2">
                    <a:lumMod val="50000"/>
                  </a:schemeClr>
                </a:solidFill>
                <a:latin typeface="Times New Roman" panose="02020603050405020304" pitchFamily="18" charset="0"/>
                <a:cs typeface="Times New Roman" panose="02020603050405020304" pitchFamily="18" charset="0"/>
              </a:rPr>
              <a:t> Column to classify transactions into Morning, Afternoon, and </a:t>
            </a:r>
          </a:p>
          <a:p>
            <a:pPr marL="0" indent="0" defTabSz="914400" eaLnBrk="0" fontAlgn="base" hangingPunct="0">
              <a:spcBef>
                <a:spcPct val="0"/>
              </a:spcBef>
              <a:spcAft>
                <a:spcPct val="0"/>
              </a:spcAft>
              <a:buClrTx/>
              <a:buSzTx/>
              <a:buNone/>
            </a:pPr>
            <a:r>
              <a:rPr lang="en-US" altLang="en-US" sz="2200" b="1" dirty="0">
                <a:solidFill>
                  <a:schemeClr val="accent2">
                    <a:lumMod val="50000"/>
                  </a:schemeClr>
                </a:solidFill>
                <a:latin typeface="Times New Roman" panose="02020603050405020304" pitchFamily="18" charset="0"/>
                <a:cs typeface="Times New Roman" panose="02020603050405020304" pitchFamily="18" charset="0"/>
              </a:rPr>
              <a:t>Evening.</a:t>
            </a:r>
          </a:p>
          <a:p>
            <a:pPr defTabSz="914400" eaLnBrk="0" fontAlgn="base" hangingPunct="0">
              <a:spcBef>
                <a:spcPct val="0"/>
              </a:spcBef>
              <a:spcAft>
                <a:spcPct val="0"/>
              </a:spcAft>
              <a:buClrTx/>
              <a:buSzTx/>
            </a:pPr>
            <a:r>
              <a:rPr lang="en-US" altLang="en-US" sz="2200" b="1" dirty="0">
                <a:solidFill>
                  <a:schemeClr val="accent2">
                    <a:lumMod val="50000"/>
                  </a:schemeClr>
                </a:solidFill>
                <a:latin typeface="Times New Roman" panose="02020603050405020304" pitchFamily="18" charset="0"/>
                <a:cs typeface="Times New Roman" panose="02020603050405020304" pitchFamily="18" charset="0"/>
              </a:rPr>
              <a:t>Helps identify peak sales periods across different times of day.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b="1" dirty="0">
              <a:solidFill>
                <a:schemeClr val="accent2">
                  <a:lumMod val="50000"/>
                </a:schemeClr>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b="1" dirty="0">
                <a:solidFill>
                  <a:schemeClr val="accent2">
                    <a:lumMod val="50000"/>
                  </a:schemeClr>
                </a:solidFill>
                <a:latin typeface="Times New Roman" panose="02020603050405020304" pitchFamily="18" charset="0"/>
                <a:cs typeface="Times New Roman" panose="02020603050405020304" pitchFamily="18" charset="0"/>
              </a:rPr>
              <a:t>b)Day Name</a:t>
            </a:r>
          </a:p>
          <a:p>
            <a:pPr defTabSz="914400" eaLnBrk="0" fontAlgn="base" hangingPunct="0">
              <a:spcBef>
                <a:spcPct val="0"/>
              </a:spcBef>
              <a:spcAft>
                <a:spcPct val="0"/>
              </a:spcAft>
              <a:buClrTx/>
              <a:buSzTx/>
            </a:pPr>
            <a:r>
              <a:rPr lang="en-US" altLang="en-US" sz="2200" b="1" dirty="0">
                <a:solidFill>
                  <a:schemeClr val="accent2">
                    <a:lumMod val="50000"/>
                  </a:schemeClr>
                </a:solidFill>
                <a:latin typeface="Times New Roman" panose="02020603050405020304" pitchFamily="18" charset="0"/>
                <a:cs typeface="Times New Roman" panose="02020603050405020304" pitchFamily="18" charset="0"/>
              </a:rPr>
              <a:t>Added a </a:t>
            </a:r>
            <a:r>
              <a:rPr lang="en-US" altLang="en-US" sz="2200" b="1" dirty="0" err="1">
                <a:solidFill>
                  <a:schemeClr val="accent2">
                    <a:lumMod val="50000"/>
                  </a:schemeClr>
                </a:solidFill>
                <a:latin typeface="Times New Roman" panose="02020603050405020304" pitchFamily="18" charset="0"/>
                <a:cs typeface="Times New Roman" panose="02020603050405020304" pitchFamily="18" charset="0"/>
              </a:rPr>
              <a:t>day_name</a:t>
            </a:r>
            <a:r>
              <a:rPr lang="en-US" altLang="en-US" sz="2200" b="1" dirty="0">
                <a:solidFill>
                  <a:schemeClr val="accent2">
                    <a:lumMod val="50000"/>
                  </a:schemeClr>
                </a:solidFill>
                <a:latin typeface="Times New Roman" panose="02020603050405020304" pitchFamily="18" charset="0"/>
                <a:cs typeface="Times New Roman" panose="02020603050405020304" pitchFamily="18" charset="0"/>
              </a:rPr>
              <a:t> column to extract the day of the week from each transaction.</a:t>
            </a:r>
          </a:p>
          <a:p>
            <a:pPr defTabSz="914400" eaLnBrk="0" fontAlgn="base" hangingPunct="0">
              <a:spcBef>
                <a:spcPct val="0"/>
              </a:spcBef>
              <a:spcAft>
                <a:spcPct val="0"/>
              </a:spcAft>
              <a:buClrTx/>
              <a:buSzTx/>
            </a:pPr>
            <a:r>
              <a:rPr lang="en-US" altLang="en-US" sz="2200" b="1" dirty="0">
                <a:solidFill>
                  <a:schemeClr val="accent2">
                    <a:lumMod val="50000"/>
                  </a:schemeClr>
                </a:solidFill>
                <a:latin typeface="Times New Roman" panose="02020603050405020304" pitchFamily="18" charset="0"/>
                <a:cs typeface="Times New Roman" panose="02020603050405020304" pitchFamily="18" charset="0"/>
              </a:rPr>
              <a:t>Useful for discovering the busiest weekdays for each branch.</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200" b="1" dirty="0">
              <a:solidFill>
                <a:schemeClr val="accent2">
                  <a:lumMod val="50000"/>
                </a:schemeClr>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b="1" dirty="0">
                <a:solidFill>
                  <a:schemeClr val="accent2">
                    <a:lumMod val="50000"/>
                  </a:schemeClr>
                </a:solidFill>
                <a:latin typeface="Times New Roman" panose="02020603050405020304" pitchFamily="18" charset="0"/>
                <a:cs typeface="Times New Roman" panose="02020603050405020304" pitchFamily="18" charset="0"/>
              </a:rPr>
              <a:t>c)Month Name</a:t>
            </a:r>
          </a:p>
          <a:p>
            <a:pPr defTabSz="914400" eaLnBrk="0" fontAlgn="base" hangingPunct="0">
              <a:spcBef>
                <a:spcPct val="0"/>
              </a:spcBef>
              <a:spcAft>
                <a:spcPct val="0"/>
              </a:spcAft>
              <a:buClrTx/>
              <a:buSzTx/>
            </a:pPr>
            <a:r>
              <a:rPr lang="en-US" altLang="en-US" sz="2200" b="1" dirty="0">
                <a:solidFill>
                  <a:schemeClr val="accent2">
                    <a:lumMod val="50000"/>
                  </a:schemeClr>
                </a:solidFill>
                <a:latin typeface="Times New Roman" panose="02020603050405020304" pitchFamily="18" charset="0"/>
                <a:cs typeface="Times New Roman" panose="02020603050405020304" pitchFamily="18" charset="0"/>
              </a:rPr>
              <a:t>Created a </a:t>
            </a:r>
            <a:r>
              <a:rPr lang="en-US" altLang="en-US" sz="2200" b="1" dirty="0" err="1">
                <a:solidFill>
                  <a:schemeClr val="accent2">
                    <a:lumMod val="50000"/>
                  </a:schemeClr>
                </a:solidFill>
                <a:latin typeface="Times New Roman" panose="02020603050405020304" pitchFamily="18" charset="0"/>
                <a:cs typeface="Times New Roman" panose="02020603050405020304" pitchFamily="18" charset="0"/>
              </a:rPr>
              <a:t>month_name</a:t>
            </a:r>
            <a:r>
              <a:rPr lang="en-US" altLang="en-US" sz="2200" b="1" dirty="0">
                <a:solidFill>
                  <a:schemeClr val="accent2">
                    <a:lumMod val="50000"/>
                  </a:schemeClr>
                </a:solidFill>
                <a:latin typeface="Times New Roman" panose="02020603050405020304" pitchFamily="18" charset="0"/>
                <a:cs typeface="Times New Roman" panose="02020603050405020304" pitchFamily="18" charset="0"/>
              </a:rPr>
              <a:t> column to capture the month of the transaction.</a:t>
            </a:r>
          </a:p>
          <a:p>
            <a:pPr defTabSz="914400" eaLnBrk="0" fontAlgn="base" hangingPunct="0">
              <a:spcBef>
                <a:spcPct val="0"/>
              </a:spcBef>
              <a:spcAft>
                <a:spcPct val="0"/>
              </a:spcAft>
              <a:buClrTx/>
              <a:buSzTx/>
            </a:pPr>
            <a:r>
              <a:rPr lang="en-US" altLang="en-US" sz="2200" b="1" dirty="0">
                <a:solidFill>
                  <a:schemeClr val="accent2">
                    <a:lumMod val="50000"/>
                  </a:schemeClr>
                </a:solidFill>
                <a:latin typeface="Times New Roman" panose="02020603050405020304" pitchFamily="18" charset="0"/>
                <a:cs typeface="Times New Roman" panose="02020603050405020304" pitchFamily="18" charset="0"/>
              </a:rPr>
              <a:t>Enables tracking of monthly sales and profit trends.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9117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6F4A7-9F1B-A70F-E656-F2424D956A61}"/>
              </a:ext>
            </a:extLst>
          </p:cNvPr>
          <p:cNvSpPr>
            <a:spLocks noGrp="1"/>
          </p:cNvSpPr>
          <p:nvPr>
            <p:ph type="title"/>
          </p:nvPr>
        </p:nvSpPr>
        <p:spPr/>
        <p:txBody>
          <a:bodyPr/>
          <a:lstStyle/>
          <a:p>
            <a:r>
              <a:rPr lang="en-IN" dirty="0"/>
              <a:t>3.Exploratory Data Analysis (EDA):</a:t>
            </a:r>
          </a:p>
        </p:txBody>
      </p:sp>
      <p:sp>
        <p:nvSpPr>
          <p:cNvPr id="3" name="Content Placeholder 2">
            <a:extLst>
              <a:ext uri="{FF2B5EF4-FFF2-40B4-BE49-F238E27FC236}">
                <a16:creationId xmlns:a16="http://schemas.microsoft.com/office/drawing/2014/main" id="{D276A657-AD4D-926E-6DB5-AFA33A873096}"/>
              </a:ext>
            </a:extLst>
          </p:cNvPr>
          <p:cNvSpPr>
            <a:spLocks noGrp="1"/>
          </p:cNvSpPr>
          <p:nvPr>
            <p:ph idx="1"/>
          </p:nvPr>
        </p:nvSpPr>
        <p:spPr/>
        <p:txBody>
          <a:bodyPr>
            <a:normAutofit/>
          </a:bodyPr>
          <a:lstStyle/>
          <a:p>
            <a:r>
              <a:rPr lang="en-US" sz="2400" dirty="0">
                <a:solidFill>
                  <a:schemeClr val="accent1">
                    <a:lumMod val="50000"/>
                  </a:schemeClr>
                </a:solidFill>
                <a:latin typeface="Times New Roman" panose="02020603050405020304" pitchFamily="18" charset="0"/>
                <a:cs typeface="Times New Roman" panose="02020603050405020304" pitchFamily="18" charset="0"/>
              </a:rPr>
              <a:t>Explored Data Patterns &amp; Insights via SQL Queries</a:t>
            </a:r>
            <a:endParaRPr lang="en-IN" sz="24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6562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F379D-1076-CB90-D706-1502A9BD1623}"/>
              </a:ext>
            </a:extLst>
          </p:cNvPr>
          <p:cNvSpPr>
            <a:spLocks noGrp="1"/>
          </p:cNvSpPr>
          <p:nvPr>
            <p:ph type="title"/>
          </p:nvPr>
        </p:nvSpPr>
        <p:spPr/>
        <p:txBody>
          <a:bodyPr/>
          <a:lstStyle/>
          <a:p>
            <a:pPr marL="571500" indent="-571500">
              <a:buFont typeface="Wingdings" panose="05000000000000000000" pitchFamily="2" charset="2"/>
              <a:buChar char="Ø"/>
            </a:pPr>
            <a:r>
              <a:rPr lang="en-IN" dirty="0"/>
              <a:t>Data Insights</a:t>
            </a:r>
            <a:br>
              <a:rPr lang="en-IN" dirty="0"/>
            </a:br>
            <a:r>
              <a:rPr lang="en-IN" dirty="0"/>
              <a:t>1.Product Analysis</a:t>
            </a:r>
          </a:p>
        </p:txBody>
      </p:sp>
      <p:sp>
        <p:nvSpPr>
          <p:cNvPr id="4" name="Rectangle 1">
            <a:extLst>
              <a:ext uri="{FF2B5EF4-FFF2-40B4-BE49-F238E27FC236}">
                <a16:creationId xmlns:a16="http://schemas.microsoft.com/office/drawing/2014/main" id="{40ED8657-41DB-8A10-02D8-D6B76822A37F}"/>
              </a:ext>
            </a:extLst>
          </p:cNvPr>
          <p:cNvSpPr>
            <a:spLocks noGrp="1" noChangeArrowheads="1"/>
          </p:cNvSpPr>
          <p:nvPr>
            <p:ph idx="1"/>
          </p:nvPr>
        </p:nvSpPr>
        <p:spPr bwMode="auto">
          <a:xfrm>
            <a:off x="531936" y="3081679"/>
            <a:ext cx="1090895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pPr>
            <a:r>
              <a:rPr kumimoji="0" lang="en-US" altLang="en-US" sz="2400" b="1"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Highest Revenue Product Line:</a:t>
            </a:r>
            <a:r>
              <a:rPr kumimoji="0" lang="en-US" altLang="en-US" sz="2400" b="0"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 </a:t>
            </a:r>
            <a:r>
              <a:rPr kumimoji="0" lang="en-US" altLang="en-US" sz="2400" b="0" i="1"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Food and Beverages</a:t>
            </a:r>
            <a:r>
              <a:rPr kumimoji="0" lang="en-US" altLang="en-US" sz="2400" b="0"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 – ₹56,144.96</a:t>
            </a:r>
          </a:p>
          <a:p>
            <a:pPr defTabSz="914400" eaLnBrk="0" fontAlgn="base" hangingPunct="0">
              <a:spcBef>
                <a:spcPct val="0"/>
              </a:spcBef>
              <a:spcAft>
                <a:spcPct val="0"/>
              </a:spcAft>
              <a:buClrTx/>
              <a:buSzTx/>
            </a:pPr>
            <a:r>
              <a:rPr kumimoji="0" lang="en-US" altLang="en-US" sz="2400" b="1"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Lowest Revenue Product Line:</a:t>
            </a:r>
            <a:r>
              <a:rPr kumimoji="0" lang="en-US" altLang="en-US" sz="2400" b="0"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 </a:t>
            </a:r>
            <a:r>
              <a:rPr kumimoji="0" lang="en-US" altLang="en-US" sz="2400" b="0" i="1"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Health and Beauty</a:t>
            </a:r>
            <a:r>
              <a:rPr kumimoji="0" lang="en-US" altLang="en-US" sz="2400" b="0"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 – ₹49,193.84</a:t>
            </a:r>
          </a:p>
          <a:p>
            <a:pPr defTabSz="914400" eaLnBrk="0" fontAlgn="base" hangingPunct="0">
              <a:spcBef>
                <a:spcPct val="0"/>
              </a:spcBef>
              <a:spcAft>
                <a:spcPct val="0"/>
              </a:spcAft>
              <a:buClrTx/>
              <a:buSzTx/>
            </a:pPr>
            <a:r>
              <a:rPr kumimoji="0" lang="en-US" altLang="en-US" sz="2400" b="1"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Highest Quantity Sold Product Line :</a:t>
            </a:r>
            <a:r>
              <a:rPr kumimoji="0" lang="en-US" altLang="en-US" sz="2400" b="0"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 </a:t>
            </a:r>
            <a:r>
              <a:rPr kumimoji="0" lang="en-US" altLang="en-US" sz="2400" b="0" i="1"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Electronic Accessories</a:t>
            </a:r>
            <a:r>
              <a:rPr kumimoji="0" lang="en-US" altLang="en-US" sz="2400" b="0"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 – 971 units</a:t>
            </a:r>
          </a:p>
          <a:p>
            <a:pPr defTabSz="914400" eaLnBrk="0" fontAlgn="base" hangingPunct="0">
              <a:spcBef>
                <a:spcPct val="0"/>
              </a:spcBef>
              <a:spcAft>
                <a:spcPct val="0"/>
              </a:spcAft>
              <a:buClrTx/>
              <a:buSzTx/>
            </a:pPr>
            <a:r>
              <a:rPr kumimoji="0" lang="en-US" altLang="en-US" sz="2400" b="1"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Lowest Quantity Sold Product Line :</a:t>
            </a:r>
            <a:r>
              <a:rPr kumimoji="0" lang="en-US" altLang="en-US" sz="2400" b="0"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 </a:t>
            </a:r>
            <a:r>
              <a:rPr kumimoji="0" lang="en-US" altLang="en-US" sz="2400" b="0" i="1"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Health and Beauty</a:t>
            </a:r>
            <a:r>
              <a:rPr kumimoji="0" lang="en-US" altLang="en-US" sz="2400" b="0"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 – 851 units</a:t>
            </a:r>
          </a:p>
          <a:p>
            <a:pPr defTabSz="914400" eaLnBrk="0" fontAlgn="base" hangingPunct="0">
              <a:spcBef>
                <a:spcPct val="0"/>
              </a:spcBef>
              <a:spcAft>
                <a:spcPct val="0"/>
              </a:spcAft>
              <a:buClrTx/>
              <a:buSzTx/>
            </a:pPr>
            <a:r>
              <a:rPr kumimoji="0" lang="en-US" altLang="en-US" sz="2400" b="1"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Most Popular Product Line Among Females:</a:t>
            </a:r>
            <a:r>
              <a:rPr kumimoji="0" lang="en-US" altLang="en-US" sz="2400" b="0"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 </a:t>
            </a:r>
            <a:r>
              <a:rPr kumimoji="0" lang="en-US" altLang="en-US" sz="2400" b="0" i="1"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Fashion Accessories</a:t>
            </a:r>
            <a:r>
              <a:rPr kumimoji="0" lang="en-US" altLang="en-US" sz="2400" b="0"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 (96 purchases)</a:t>
            </a:r>
          </a:p>
          <a:p>
            <a:pPr defTabSz="914400" eaLnBrk="0" fontAlgn="base" hangingPunct="0">
              <a:spcBef>
                <a:spcPct val="0"/>
              </a:spcBef>
              <a:spcAft>
                <a:spcPct val="0"/>
              </a:spcAft>
              <a:buClrTx/>
              <a:buSzTx/>
            </a:pPr>
            <a:r>
              <a:rPr kumimoji="0" lang="en-US" altLang="en-US" sz="2400" b="1"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Most Popular Product Line Among Males:</a:t>
            </a:r>
            <a:r>
              <a:rPr kumimoji="0" lang="en-US" altLang="en-US" sz="2400" b="0"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 </a:t>
            </a:r>
            <a:r>
              <a:rPr kumimoji="0" lang="en-US" altLang="en-US" sz="2400" b="0" i="1"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Health and Beauty</a:t>
            </a:r>
            <a:r>
              <a:rPr kumimoji="0" lang="en-US" altLang="en-US" sz="2400" b="0"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 (88 purchases)</a:t>
            </a:r>
          </a:p>
          <a:p>
            <a:pPr defTabSz="914400" eaLnBrk="0" fontAlgn="base" hangingPunct="0">
              <a:spcBef>
                <a:spcPct val="0"/>
              </a:spcBef>
              <a:spcAft>
                <a:spcPct val="0"/>
              </a:spcAft>
              <a:buClrTx/>
              <a:buSzTx/>
            </a:pPr>
            <a:r>
              <a:rPr kumimoji="0" lang="en-US" altLang="en-US" sz="2400" b="1"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Highest Rated Product Line:</a:t>
            </a:r>
            <a:r>
              <a:rPr kumimoji="0" lang="en-US" altLang="en-US" sz="2400" b="0"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 </a:t>
            </a:r>
            <a:r>
              <a:rPr kumimoji="0" lang="en-US" altLang="en-US" sz="2400" b="0" i="1"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Food and Beverages</a:t>
            </a:r>
            <a:r>
              <a:rPr kumimoji="0" lang="en-US" altLang="en-US" sz="2400" b="0"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 – 7.11 </a:t>
            </a:r>
          </a:p>
        </p:txBody>
      </p:sp>
    </p:spTree>
    <p:extLst>
      <p:ext uri="{BB962C8B-B14F-4D97-AF65-F5344CB8AC3E}">
        <p14:creationId xmlns:p14="http://schemas.microsoft.com/office/powerpoint/2010/main" val="3396456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9FF00-C262-A063-5C33-5BCC22657F5D}"/>
              </a:ext>
            </a:extLst>
          </p:cNvPr>
          <p:cNvSpPr>
            <a:spLocks noGrp="1"/>
          </p:cNvSpPr>
          <p:nvPr>
            <p:ph type="title"/>
          </p:nvPr>
        </p:nvSpPr>
        <p:spPr/>
        <p:txBody>
          <a:bodyPr/>
          <a:lstStyle/>
          <a:p>
            <a:r>
              <a:rPr lang="en-IN" dirty="0"/>
              <a:t>2.Sales Analysis</a:t>
            </a:r>
          </a:p>
        </p:txBody>
      </p:sp>
      <p:sp>
        <p:nvSpPr>
          <p:cNvPr id="4" name="Rectangle 1">
            <a:extLst>
              <a:ext uri="{FF2B5EF4-FFF2-40B4-BE49-F238E27FC236}">
                <a16:creationId xmlns:a16="http://schemas.microsoft.com/office/drawing/2014/main" id="{764D0868-A05E-D69D-4CFC-54111B42FB9F}"/>
              </a:ext>
            </a:extLst>
          </p:cNvPr>
          <p:cNvSpPr>
            <a:spLocks noGrp="1" noChangeArrowheads="1"/>
          </p:cNvSpPr>
          <p:nvPr>
            <p:ph idx="1"/>
          </p:nvPr>
        </p:nvSpPr>
        <p:spPr bwMode="auto">
          <a:xfrm>
            <a:off x="1204378" y="2849964"/>
            <a:ext cx="796083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pPr>
            <a:r>
              <a:rPr kumimoji="0" lang="en-US" altLang="en-US" sz="2400" b="1"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Highest Revenue Month:</a:t>
            </a:r>
            <a:r>
              <a:rPr kumimoji="0" lang="en-US" altLang="en-US" sz="2400" b="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 </a:t>
            </a:r>
            <a:r>
              <a:rPr kumimoji="0" lang="en-US" altLang="en-US" sz="2400" b="0" i="1"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January</a:t>
            </a:r>
            <a:r>
              <a:rPr kumimoji="0" lang="en-US" altLang="en-US" sz="2400" b="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 – $116,292.11</a:t>
            </a:r>
          </a:p>
          <a:p>
            <a:pPr defTabSz="914400" eaLnBrk="0" fontAlgn="base" hangingPunct="0">
              <a:spcBef>
                <a:spcPct val="0"/>
              </a:spcBef>
              <a:spcAft>
                <a:spcPct val="0"/>
              </a:spcAft>
              <a:buClrTx/>
              <a:buSzTx/>
            </a:pPr>
            <a:r>
              <a:rPr lang="en-US" altLang="en-US" sz="2400" b="1" dirty="0">
                <a:solidFill>
                  <a:schemeClr val="accent1">
                    <a:lumMod val="50000"/>
                  </a:schemeClr>
                </a:solidFill>
                <a:latin typeface="Times New Roman" panose="02020603050405020304" pitchFamily="18" charset="0"/>
                <a:cs typeface="Times New Roman" panose="02020603050405020304" pitchFamily="18" charset="0"/>
              </a:rPr>
              <a:t>Lowest</a:t>
            </a:r>
            <a:r>
              <a:rPr lang="en-US" altLang="en-US" sz="2400" dirty="0">
                <a:solidFill>
                  <a:schemeClr val="accent1">
                    <a:lumMod val="50000"/>
                  </a:schemeClr>
                </a:solidFill>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Revenue Month:</a:t>
            </a:r>
            <a:r>
              <a:rPr kumimoji="0" lang="en-US" altLang="en-US" sz="2400" b="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 </a:t>
            </a:r>
            <a:r>
              <a:rPr lang="en-US" altLang="en-US" sz="2400" i="1" dirty="0">
                <a:solidFill>
                  <a:schemeClr val="accent1">
                    <a:lumMod val="50000"/>
                  </a:schemeClr>
                </a:solidFill>
                <a:latin typeface="Times New Roman" panose="02020603050405020304" pitchFamily="18" charset="0"/>
                <a:cs typeface="Times New Roman" panose="02020603050405020304" pitchFamily="18" charset="0"/>
              </a:rPr>
              <a:t>February</a:t>
            </a:r>
            <a:r>
              <a:rPr kumimoji="0" lang="en-US" altLang="en-US" sz="2400" b="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 - $ 97219.58</a:t>
            </a:r>
          </a:p>
          <a:p>
            <a:pPr defTabSz="914400" eaLnBrk="0" fontAlgn="base" hangingPunct="0">
              <a:spcBef>
                <a:spcPct val="0"/>
              </a:spcBef>
              <a:spcAft>
                <a:spcPct val="0"/>
              </a:spcAft>
              <a:buClrTx/>
              <a:buSzTx/>
            </a:pPr>
            <a:r>
              <a:rPr kumimoji="0" lang="en-US" altLang="en-US" sz="2400" b="1"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Peak Sales Day &amp; Time:</a:t>
            </a:r>
            <a:r>
              <a:rPr kumimoji="0" lang="en-US" altLang="en-US" sz="2400" b="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 </a:t>
            </a:r>
            <a:r>
              <a:rPr kumimoji="0" lang="en-US" altLang="en-US" sz="2400" b="0" i="1"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Saturday Afternoon</a:t>
            </a:r>
            <a:r>
              <a:rPr kumimoji="0" lang="en-US" altLang="en-US" sz="2400" b="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 – 69 sales</a:t>
            </a:r>
          </a:p>
          <a:p>
            <a:pPr defTabSz="914400" eaLnBrk="0" fontAlgn="base" hangingPunct="0">
              <a:spcBef>
                <a:spcPct val="0"/>
              </a:spcBef>
              <a:spcAft>
                <a:spcPct val="0"/>
              </a:spcAft>
              <a:buClrTx/>
              <a:buSzTx/>
            </a:pPr>
            <a:r>
              <a:rPr kumimoji="0" lang="en-US" altLang="en-US" sz="2400" b="1"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City with Highest Revenue:</a:t>
            </a:r>
            <a:r>
              <a:rPr kumimoji="0" lang="en-US" altLang="en-US" sz="2400" b="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 </a:t>
            </a:r>
            <a:r>
              <a:rPr kumimoji="0" lang="en-US" altLang="en-US" sz="2400" b="0" i="1"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Naypyitaw</a:t>
            </a:r>
            <a:r>
              <a:rPr kumimoji="0" lang="en-US" altLang="en-US" sz="2400" b="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 – $110,568.86</a:t>
            </a:r>
          </a:p>
          <a:p>
            <a:pPr defTabSz="914400" eaLnBrk="0" fontAlgn="base" hangingPunct="0">
              <a:spcBef>
                <a:spcPct val="0"/>
              </a:spcBef>
              <a:spcAft>
                <a:spcPct val="0"/>
              </a:spcAft>
              <a:buClrTx/>
              <a:buSzTx/>
            </a:pPr>
            <a:r>
              <a:rPr kumimoji="0" lang="en-US" altLang="en-US" sz="2400" b="1"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City with Lowest Revenue:</a:t>
            </a:r>
            <a:r>
              <a:rPr kumimoji="0" lang="en-US" altLang="en-US" sz="2400" b="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 </a:t>
            </a:r>
            <a:r>
              <a:rPr lang="en-US" altLang="en-US" sz="2400" i="1" dirty="0">
                <a:solidFill>
                  <a:schemeClr val="accent1">
                    <a:lumMod val="50000"/>
                  </a:schemeClr>
                </a:solidFill>
                <a:latin typeface="Times New Roman" panose="02020603050405020304" pitchFamily="18" charset="0"/>
                <a:cs typeface="Times New Roman" panose="02020603050405020304" pitchFamily="18" charset="0"/>
              </a:rPr>
              <a:t>Mandalay – </a:t>
            </a:r>
            <a:r>
              <a:rPr lang="en-US" altLang="en-US" sz="2400" dirty="0">
                <a:solidFill>
                  <a:schemeClr val="accent1">
                    <a:lumMod val="50000"/>
                  </a:schemeClr>
                </a:solidFill>
                <a:latin typeface="Times New Roman" panose="02020603050405020304" pitchFamily="18" charset="0"/>
                <a:cs typeface="Times New Roman" panose="02020603050405020304" pitchFamily="18" charset="0"/>
              </a:rPr>
              <a:t>$106198.00</a:t>
            </a:r>
          </a:p>
          <a:p>
            <a:pPr defTabSz="914400" eaLnBrk="0" fontAlgn="base" hangingPunct="0">
              <a:spcBef>
                <a:spcPct val="0"/>
              </a:spcBef>
              <a:spcAft>
                <a:spcPct val="0"/>
              </a:spcAft>
              <a:buClrTx/>
              <a:buSzTx/>
            </a:pPr>
            <a:r>
              <a:rPr kumimoji="0" lang="en-US" altLang="en-US" sz="2400" b="1"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Branch with Highest Quantity Sold:</a:t>
            </a:r>
            <a:r>
              <a:rPr kumimoji="0" lang="en-US" altLang="en-US" sz="2400" b="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 </a:t>
            </a:r>
            <a:r>
              <a:rPr kumimoji="0" lang="en-US" altLang="en-US" sz="2400" b="0" i="1"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Yangon</a:t>
            </a:r>
            <a:r>
              <a:rPr kumimoji="0" lang="en-US" altLang="en-US" sz="2400" b="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 – 1,859 units</a:t>
            </a:r>
          </a:p>
        </p:txBody>
      </p:sp>
    </p:spTree>
    <p:extLst>
      <p:ext uri="{BB962C8B-B14F-4D97-AF65-F5344CB8AC3E}">
        <p14:creationId xmlns:p14="http://schemas.microsoft.com/office/powerpoint/2010/main" val="8418077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54</TotalTime>
  <Words>676</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Century Gothic</vt:lpstr>
      <vt:lpstr>Times New Roman</vt:lpstr>
      <vt:lpstr>Wingdings</vt:lpstr>
      <vt:lpstr>Wingdings 3</vt:lpstr>
      <vt:lpstr>Ion Boardroom</vt:lpstr>
      <vt:lpstr>Amazon Sales Analysis – Capstone Project</vt:lpstr>
      <vt:lpstr>Business Problem</vt:lpstr>
      <vt:lpstr>Overview of Project</vt:lpstr>
      <vt:lpstr>Technical Stacks</vt:lpstr>
      <vt:lpstr>Approach Used:  1. Data Wrangling</vt:lpstr>
      <vt:lpstr>2. Feature Engineering</vt:lpstr>
      <vt:lpstr>3.Exploratory Data Analysis (EDA):</vt:lpstr>
      <vt:lpstr>Data Insights 1.Product Analysis</vt:lpstr>
      <vt:lpstr>2.Sales Analysis</vt:lpstr>
      <vt:lpstr>3.Customer Analysis</vt:lpstr>
      <vt:lpstr>Key Takeaways: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Neelima krishna Neeli</dc:creator>
  <cp:lastModifiedBy>Neelima krishna Neeli</cp:lastModifiedBy>
  <cp:revision>3</cp:revision>
  <dcterms:created xsi:type="dcterms:W3CDTF">2025-04-07T09:45:14Z</dcterms:created>
  <dcterms:modified xsi:type="dcterms:W3CDTF">2025-04-07T10:39:59Z</dcterms:modified>
</cp:coreProperties>
</file>