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9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Rate Comparison on </a:t>
            </a:r>
            <a:r>
              <a:rPr lang="en-US" baseline="0"/>
              <a:t>Topwords Selection (TF-IDF)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Without Topwords 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Sheet3!$C$3:$M$3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Sheet3!$C$4:$M$4</c:f>
              <c:numCache>
                <c:formatCode>General</c:formatCode>
                <c:ptCount val="11"/>
                <c:pt idx="0">
                  <c:v>0</c:v>
                </c:pt>
                <c:pt idx="1">
                  <c:v>8.0000000000000002E-3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4.0000000000000001E-3</c:v>
                </c:pt>
                <c:pt idx="8">
                  <c:v>4.0000000000000001E-3</c:v>
                </c:pt>
                <c:pt idx="9">
                  <c:v>4.0000000000000001E-3</c:v>
                </c:pt>
                <c:pt idx="1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B-49BC-8225-6CE52714A9F7}"/>
            </c:ext>
          </c:extLst>
        </c:ser>
        <c:ser>
          <c:idx val="1"/>
          <c:order val="1"/>
          <c:tx>
            <c:strRef>
              <c:f>Sheet3!$B$5</c:f>
              <c:strCache>
                <c:ptCount val="1"/>
                <c:pt idx="0">
                  <c:v>With Topwords Clustering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Sheet3!$C$3:$M$3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Sheet3!$C$5:$M$5</c:f>
              <c:numCache>
                <c:formatCode>General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0</c:v>
                </c:pt>
                <c:pt idx="4">
                  <c:v>1.1999999999999999E-3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EB-49BC-8225-6CE52714A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9190992"/>
        <c:axId val="489192632"/>
      </c:lineChart>
      <c:catAx>
        <c:axId val="48919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Neighbors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92632"/>
        <c:crosses val="autoZero"/>
        <c:auto val="1"/>
        <c:lblAlgn val="ctr"/>
        <c:lblOffset val="100"/>
        <c:noMultiLvlLbl val="0"/>
      </c:catAx>
      <c:valAx>
        <c:axId val="48919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1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 Rate</a:t>
            </a:r>
            <a:r>
              <a:rPr lang="en-US" baseline="0"/>
              <a:t> for 500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Sheet5!$B$34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Sheet5!$C$33:$M$33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Sheet5!$C$34:$M$34</c:f>
              <c:numCache>
                <c:formatCode>General</c:formatCode>
                <c:ptCount val="11"/>
                <c:pt idx="0">
                  <c:v>0</c:v>
                </c:pt>
                <c:pt idx="1">
                  <c:v>5.1999999999999998E-2</c:v>
                </c:pt>
                <c:pt idx="2">
                  <c:v>0.08</c:v>
                </c:pt>
                <c:pt idx="3">
                  <c:v>8.2000000000000003E-2</c:v>
                </c:pt>
                <c:pt idx="4">
                  <c:v>8.4000000000000005E-2</c:v>
                </c:pt>
                <c:pt idx="5">
                  <c:v>0.112</c:v>
                </c:pt>
                <c:pt idx="6">
                  <c:v>0.105</c:v>
                </c:pt>
                <c:pt idx="7">
                  <c:v>0.13</c:v>
                </c:pt>
                <c:pt idx="8">
                  <c:v>0.05</c:v>
                </c:pt>
                <c:pt idx="9">
                  <c:v>0.14000000000000001</c:v>
                </c:pt>
                <c:pt idx="10">
                  <c:v>0.154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F5-46C6-A82A-93E03D88243D}"/>
            </c:ext>
          </c:extLst>
        </c:ser>
        <c:ser>
          <c:idx val="1"/>
          <c:order val="1"/>
          <c:tx>
            <c:strRef>
              <c:f>Sheet5!$B$35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Sheet5!$C$33:$M$33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Sheet5!$C$35:$M$35</c:f>
              <c:numCache>
                <c:formatCode>General</c:formatCode>
                <c:ptCount val="11"/>
                <c:pt idx="0">
                  <c:v>0</c:v>
                </c:pt>
                <c:pt idx="1">
                  <c:v>0.03</c:v>
                </c:pt>
                <c:pt idx="2">
                  <c:v>4.4999999999999998E-2</c:v>
                </c:pt>
                <c:pt idx="3">
                  <c:v>8.5000000000000006E-2</c:v>
                </c:pt>
                <c:pt idx="4">
                  <c:v>8.1000000000000003E-2</c:v>
                </c:pt>
                <c:pt idx="5">
                  <c:v>0.11</c:v>
                </c:pt>
                <c:pt idx="6">
                  <c:v>0.1</c:v>
                </c:pt>
                <c:pt idx="7">
                  <c:v>0.125</c:v>
                </c:pt>
                <c:pt idx="8">
                  <c:v>0.05</c:v>
                </c:pt>
                <c:pt idx="9">
                  <c:v>0.14000000000000001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F5-46C6-A82A-93E03D882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797696"/>
        <c:axId val="495796712"/>
      </c:lineChart>
      <c:catAx>
        <c:axId val="49579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Neighbors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96712"/>
        <c:crosses val="autoZero"/>
        <c:auto val="1"/>
        <c:lblAlgn val="ctr"/>
        <c:lblOffset val="100"/>
        <c:noMultiLvlLbl val="0"/>
      </c:catAx>
      <c:valAx>
        <c:axId val="49579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9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  <a:r>
              <a:rPr lang="en-US" baseline="0"/>
              <a:t> Rate Comparison on Topword Selection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Sheet4!$A$4</c:f>
              <c:strCache>
                <c:ptCount val="1"/>
                <c:pt idx="0">
                  <c:v>Without Topwords 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Sheet4!$B$3:$L$3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Sheet4!$B$4:$L$4</c:f>
              <c:numCache>
                <c:formatCode>General</c:formatCode>
                <c:ptCount val="11"/>
                <c:pt idx="0">
                  <c:v>0</c:v>
                </c:pt>
                <c:pt idx="1">
                  <c:v>1.2E-2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5.0000000000000001E-3</c:v>
                </c:pt>
                <c:pt idx="10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A-4E8B-90EB-7E30EDF831FD}"/>
            </c:ext>
          </c:extLst>
        </c:ser>
        <c:ser>
          <c:idx val="1"/>
          <c:order val="1"/>
          <c:tx>
            <c:strRef>
              <c:f>Sheet4!$A$5</c:f>
              <c:strCache>
                <c:ptCount val="1"/>
                <c:pt idx="0">
                  <c:v>With Topwords Clustering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Sheet4!$B$3:$L$3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Sheet4!$B$5:$L$5</c:f>
              <c:numCache>
                <c:formatCode>General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0</c:v>
                </c:pt>
                <c:pt idx="3">
                  <c:v>0</c:v>
                </c:pt>
                <c:pt idx="4">
                  <c:v>1E-3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2E-3</c:v>
                </c:pt>
                <c:pt idx="10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0A-4E8B-90EB-7E30EDF83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043312"/>
        <c:axId val="380043968"/>
      </c:lineChart>
      <c:catAx>
        <c:axId val="38004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Neigbors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43968"/>
        <c:crosses val="autoZero"/>
        <c:auto val="1"/>
        <c:lblAlgn val="ctr"/>
        <c:lblOffset val="100"/>
        <c:noMultiLvlLbl val="0"/>
      </c:catAx>
      <c:valAx>
        <c:axId val="38004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4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  <a:r>
              <a:rPr lang="en-US" baseline="0"/>
              <a:t> Rate Comparison on Topword Selection (TF-IDF)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Without Topwords 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Sheet3!$C$8:$M$8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Sheet3!$C$9:$M$9</c:f>
              <c:numCache>
                <c:formatCode>General</c:formatCode>
                <c:ptCount val="11"/>
                <c:pt idx="0">
                  <c:v>0</c:v>
                </c:pt>
                <c:pt idx="1">
                  <c:v>2.4E-2</c:v>
                </c:pt>
                <c:pt idx="2">
                  <c:v>0.05</c:v>
                </c:pt>
                <c:pt idx="3">
                  <c:v>0.05</c:v>
                </c:pt>
                <c:pt idx="4">
                  <c:v>7.2999999999999995E-2</c:v>
                </c:pt>
                <c:pt idx="5">
                  <c:v>0.08</c:v>
                </c:pt>
                <c:pt idx="6">
                  <c:v>0.104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43-4FEE-AAA0-569E21464348}"/>
            </c:ext>
          </c:extLst>
        </c:ser>
        <c:ser>
          <c:idx val="1"/>
          <c:order val="1"/>
          <c:tx>
            <c:strRef>
              <c:f>Sheet3!$B$10</c:f>
              <c:strCache>
                <c:ptCount val="1"/>
                <c:pt idx="0">
                  <c:v>With Topwords Clustering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Sheet3!$C$8:$M$8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Sheet3!$C$10:$M$10</c:f>
              <c:numCache>
                <c:formatCode>General</c:formatCode>
                <c:ptCount val="11"/>
                <c:pt idx="0">
                  <c:v>0</c:v>
                </c:pt>
                <c:pt idx="1">
                  <c:v>3.0000000000000001E-3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0.01</c:v>
                </c:pt>
                <c:pt idx="5">
                  <c:v>1.7000000000000001E-2</c:v>
                </c:pt>
                <c:pt idx="6">
                  <c:v>2.1999999999999999E-2</c:v>
                </c:pt>
                <c:pt idx="7">
                  <c:v>2.5999999999999999E-2</c:v>
                </c:pt>
                <c:pt idx="8">
                  <c:v>3.6999999999999998E-2</c:v>
                </c:pt>
                <c:pt idx="9">
                  <c:v>0.04</c:v>
                </c:pt>
                <c:pt idx="10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43-4FEE-AAA0-569E2146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435376"/>
        <c:axId val="386436360"/>
      </c:lineChart>
      <c:catAx>
        <c:axId val="38643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Neigbors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36360"/>
        <c:crosses val="autoZero"/>
        <c:auto val="1"/>
        <c:lblAlgn val="ctr"/>
        <c:lblOffset val="100"/>
        <c:noMultiLvlLbl val="0"/>
      </c:catAx>
      <c:valAx>
        <c:axId val="38643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3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 Rate</a:t>
            </a:r>
            <a:r>
              <a:rPr lang="en-US" baseline="0"/>
              <a:t> Comparison on Topword Selection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Sheet4!$A$9</c:f>
              <c:strCache>
                <c:ptCount val="1"/>
                <c:pt idx="0">
                  <c:v>Without Topwords Clustering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Sheet4!$B$8:$L$8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Sheet4!$B$9:$L$9</c:f>
              <c:numCache>
                <c:formatCode>General</c:formatCode>
                <c:ptCount val="11"/>
                <c:pt idx="0">
                  <c:v>0</c:v>
                </c:pt>
                <c:pt idx="1">
                  <c:v>3.5000000000000003E-2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0.09</c:v>
                </c:pt>
                <c:pt idx="6">
                  <c:v>9.0999999999999998E-2</c:v>
                </c:pt>
                <c:pt idx="7">
                  <c:v>0.114</c:v>
                </c:pt>
                <c:pt idx="8">
                  <c:v>0.11</c:v>
                </c:pt>
                <c:pt idx="9">
                  <c:v>0.14799999999999999</c:v>
                </c:pt>
                <c:pt idx="10">
                  <c:v>0.16300000000000001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AB-4A97-889F-15D0C394A8CC}"/>
            </c:ext>
          </c:extLst>
        </c:ser>
        <c:ser>
          <c:idx val="1"/>
          <c:order val="1"/>
          <c:tx>
            <c:strRef>
              <c:f>Sheet4!$A$10</c:f>
              <c:strCache>
                <c:ptCount val="1"/>
                <c:pt idx="0">
                  <c:v>With Topwords Clustering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Sheet4!$B$8:$L$8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Sheet4!$B$10:$L$10</c:f>
              <c:numCache>
                <c:formatCode>General</c:formatCode>
                <c:ptCount val="11"/>
                <c:pt idx="0">
                  <c:v>0</c:v>
                </c:pt>
                <c:pt idx="1">
                  <c:v>3.0000000000000001E-3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1.0999999999999999E-2</c:v>
                </c:pt>
                <c:pt idx="5">
                  <c:v>1.7000000000000001E-2</c:v>
                </c:pt>
                <c:pt idx="6">
                  <c:v>2.1999999999999999E-2</c:v>
                </c:pt>
                <c:pt idx="7">
                  <c:v>2.5000000000000001E-2</c:v>
                </c:pt>
                <c:pt idx="8">
                  <c:v>3.6999999999999998E-2</c:v>
                </c:pt>
                <c:pt idx="9">
                  <c:v>0.04</c:v>
                </c:pt>
                <c:pt idx="10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AB-4A97-889F-15D0C394A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725040"/>
        <c:axId val="386727008"/>
      </c:lineChart>
      <c:catAx>
        <c:axId val="38672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Neigbors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27008"/>
        <c:crosses val="autoZero"/>
        <c:auto val="1"/>
        <c:lblAlgn val="ctr"/>
        <c:lblOffset val="100"/>
        <c:noMultiLvlLbl val="0"/>
      </c:catAx>
      <c:valAx>
        <c:axId val="3867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72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Rate</a:t>
            </a:r>
            <a:r>
              <a:rPr lang="en-US" baseline="0"/>
              <a:t> for 10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Sheet5!$B$5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Sheet5!$C$4:$M$4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Sheet5!$C$5:$M$5</c:f>
              <c:numCache>
                <c:formatCode>General</c:formatCode>
                <c:ptCount val="11"/>
                <c:pt idx="0">
                  <c:v>0</c:v>
                </c:pt>
                <c:pt idx="1">
                  <c:v>4.0000000000000001E-3</c:v>
                </c:pt>
                <c:pt idx="2">
                  <c:v>5.0000000000000001E-3</c:v>
                </c:pt>
                <c:pt idx="3">
                  <c:v>4.0000000000000001E-3</c:v>
                </c:pt>
                <c:pt idx="4">
                  <c:v>6.0000000000000001E-3</c:v>
                </c:pt>
                <c:pt idx="5">
                  <c:v>5.0000000000000001E-3</c:v>
                </c:pt>
                <c:pt idx="6">
                  <c:v>4.0000000000000001E-3</c:v>
                </c:pt>
                <c:pt idx="7">
                  <c:v>5.0000000000000001E-3</c:v>
                </c:pt>
                <c:pt idx="8">
                  <c:v>4.0000000000000001E-3</c:v>
                </c:pt>
                <c:pt idx="9">
                  <c:v>4.0000000000000001E-3</c:v>
                </c:pt>
                <c:pt idx="10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4F-4A21-A1A0-D03AC5B240CF}"/>
            </c:ext>
          </c:extLst>
        </c:ser>
        <c:ser>
          <c:idx val="1"/>
          <c:order val="1"/>
          <c:tx>
            <c:strRef>
              <c:f>Sheet5!$B$6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Sheet5!$C$4:$M$4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Sheet5!$C$6:$M$6</c:f>
              <c:numCache>
                <c:formatCode>General</c:formatCode>
                <c:ptCount val="11"/>
                <c:pt idx="0">
                  <c:v>0</c:v>
                </c:pt>
                <c:pt idx="1">
                  <c:v>4.0000000000000001E-3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3.0000000000000001E-3</c:v>
                </c:pt>
                <c:pt idx="5">
                  <c:v>3.0000000000000001E-3</c:v>
                </c:pt>
                <c:pt idx="6">
                  <c:v>3.0000000000000001E-3</c:v>
                </c:pt>
                <c:pt idx="7">
                  <c:v>3.0000000000000001E-3</c:v>
                </c:pt>
                <c:pt idx="8">
                  <c:v>3.0000000000000001E-3</c:v>
                </c:pt>
                <c:pt idx="9">
                  <c:v>3.0000000000000001E-3</c:v>
                </c:pt>
                <c:pt idx="10">
                  <c:v>3.0000000000000001E-3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4F-4A21-A1A0-D03AC5B2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186424"/>
        <c:axId val="494186752"/>
      </c:lineChart>
      <c:catAx>
        <c:axId val="494186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</a:t>
                </a:r>
                <a:r>
                  <a:rPr lang="en-US" baseline="0"/>
                  <a:t> Neigbors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86752"/>
        <c:crosses val="autoZero"/>
        <c:auto val="1"/>
        <c:lblAlgn val="ctr"/>
        <c:lblOffset val="100"/>
        <c:noMultiLvlLbl val="0"/>
      </c:catAx>
      <c:valAx>
        <c:axId val="494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8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Rate</a:t>
            </a:r>
            <a:r>
              <a:rPr lang="en-US" baseline="0"/>
              <a:t> for 100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Sheet5!$B$10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Sheet5!$C$9:$M$9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Sheet5!$C$10:$M$10</c:f>
              <c:numCache>
                <c:formatCode>General</c:formatCode>
                <c:ptCount val="11"/>
                <c:pt idx="0">
                  <c:v>0</c:v>
                </c:pt>
                <c:pt idx="1">
                  <c:v>1.2E-2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5.0000000000000001E-3</c:v>
                </c:pt>
                <c:pt idx="8">
                  <c:v>5.0000000000000001E-3</c:v>
                </c:pt>
                <c:pt idx="9">
                  <c:v>5.0000000000000001E-3</c:v>
                </c:pt>
                <c:pt idx="1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7A-4D6D-8BAB-FF5CEAC162D7}"/>
            </c:ext>
          </c:extLst>
        </c:ser>
        <c:ser>
          <c:idx val="1"/>
          <c:order val="1"/>
          <c:tx>
            <c:strRef>
              <c:f>Sheet5!$B$11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Sheet5!$C$9:$M$9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Sheet5!$C$11:$M$11</c:f>
              <c:numCache>
                <c:formatCode>General</c:formatCode>
                <c:ptCount val="11"/>
                <c:pt idx="0">
                  <c:v>0</c:v>
                </c:pt>
                <c:pt idx="1">
                  <c:v>8.0000000000000002E-3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7.0000000000000001E-3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4.0000000000000001E-3</c:v>
                </c:pt>
                <c:pt idx="8">
                  <c:v>4.0000000000000001E-3</c:v>
                </c:pt>
                <c:pt idx="9">
                  <c:v>4.0000000000000001E-3</c:v>
                </c:pt>
                <c:pt idx="1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7A-4D6D-8BAB-FF5CEAC16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691600"/>
        <c:axId val="377693896"/>
      </c:lineChart>
      <c:catAx>
        <c:axId val="37769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Neighbors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93896"/>
        <c:crosses val="autoZero"/>
        <c:auto val="1"/>
        <c:lblAlgn val="ctr"/>
        <c:lblOffset val="100"/>
        <c:noMultiLvlLbl val="0"/>
      </c:catAx>
      <c:valAx>
        <c:axId val="377693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9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Rate</a:t>
            </a:r>
            <a:r>
              <a:rPr lang="en-US" baseline="0"/>
              <a:t> for 500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Sheet5!$B$15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Sheet5!$C$14:$M$14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Sheet5!$C$15:$M$15</c:f>
              <c:numCache>
                <c:formatCode>General</c:formatCode>
                <c:ptCount val="11"/>
                <c:pt idx="0">
                  <c:v>0</c:v>
                </c:pt>
                <c:pt idx="1">
                  <c:v>1.4E-2</c:v>
                </c:pt>
                <c:pt idx="2">
                  <c:v>0.01</c:v>
                </c:pt>
                <c:pt idx="3">
                  <c:v>7.0000000000000001E-3</c:v>
                </c:pt>
                <c:pt idx="4">
                  <c:v>6.0000000000000001E-3</c:v>
                </c:pt>
                <c:pt idx="5">
                  <c:v>5.0000000000000001E-3</c:v>
                </c:pt>
                <c:pt idx="6">
                  <c:v>5.0000000000000001E-3</c:v>
                </c:pt>
                <c:pt idx="7">
                  <c:v>5.0000000000000001E-3</c:v>
                </c:pt>
                <c:pt idx="8">
                  <c:v>3.0000000000000001E-3</c:v>
                </c:pt>
                <c:pt idx="9">
                  <c:v>4.0000000000000001E-3</c:v>
                </c:pt>
                <c:pt idx="1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6-4F4E-8AD7-1856881E7EC6}"/>
            </c:ext>
          </c:extLst>
        </c:ser>
        <c:ser>
          <c:idx val="1"/>
          <c:order val="1"/>
          <c:tx>
            <c:strRef>
              <c:f>Sheet5!$B$16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Sheet5!$C$14:$M$14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Sheet5!$C$16:$M$16</c:f>
              <c:numCache>
                <c:formatCode>General</c:formatCode>
                <c:ptCount val="11"/>
                <c:pt idx="0">
                  <c:v>0</c:v>
                </c:pt>
                <c:pt idx="1">
                  <c:v>8.0000000000000002E-3</c:v>
                </c:pt>
                <c:pt idx="2">
                  <c:v>7.0000000000000001E-3</c:v>
                </c:pt>
                <c:pt idx="3">
                  <c:v>8.0000000000000002E-3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5.0000000000000001E-3</c:v>
                </c:pt>
                <c:pt idx="7">
                  <c:v>5.0000000000000001E-3</c:v>
                </c:pt>
                <c:pt idx="8">
                  <c:v>3.0000000000000001E-3</c:v>
                </c:pt>
                <c:pt idx="9">
                  <c:v>5.0000000000000001E-3</c:v>
                </c:pt>
                <c:pt idx="1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6-4F4E-8AD7-1856881E7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757880"/>
        <c:axId val="279760504"/>
      </c:lineChart>
      <c:catAx>
        <c:axId val="279757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Neighbors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60504"/>
        <c:crosses val="autoZero"/>
        <c:auto val="1"/>
        <c:lblAlgn val="ctr"/>
        <c:lblOffset val="100"/>
        <c:noMultiLvlLbl val="0"/>
      </c:catAx>
      <c:valAx>
        <c:axId val="27976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5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 Rate</a:t>
            </a:r>
            <a:r>
              <a:rPr lang="en-US" baseline="0"/>
              <a:t> for 10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Sheet5!$B$22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Sheet5!$C$21:$M$21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Sheet5!$C$22:$M$22</c:f>
              <c:numCache>
                <c:formatCode>General</c:formatCode>
                <c:ptCount val="11"/>
                <c:pt idx="0">
                  <c:v>0</c:v>
                </c:pt>
                <c:pt idx="1">
                  <c:v>6.0000000000000001E-3</c:v>
                </c:pt>
                <c:pt idx="2">
                  <c:v>2.1000000000000001E-2</c:v>
                </c:pt>
                <c:pt idx="3">
                  <c:v>0.03</c:v>
                </c:pt>
                <c:pt idx="4">
                  <c:v>0.05</c:v>
                </c:pt>
                <c:pt idx="5">
                  <c:v>5.2999999999999999E-2</c:v>
                </c:pt>
                <c:pt idx="6">
                  <c:v>0.06</c:v>
                </c:pt>
                <c:pt idx="7">
                  <c:v>7.2999999999999995E-2</c:v>
                </c:pt>
                <c:pt idx="8">
                  <c:v>7.4999999999999997E-2</c:v>
                </c:pt>
                <c:pt idx="9">
                  <c:v>7.5999999999999998E-2</c:v>
                </c:pt>
                <c:pt idx="10">
                  <c:v>9.0999999999999998E-2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C-4C4A-9964-EC2681F78DE1}"/>
            </c:ext>
          </c:extLst>
        </c:ser>
        <c:ser>
          <c:idx val="1"/>
          <c:order val="1"/>
          <c:tx>
            <c:strRef>
              <c:f>Sheet5!$B$23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Sheet5!$C$21:$M$21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Sheet5!$C$23:$M$23</c:f>
              <c:numCache>
                <c:formatCode>General</c:formatCode>
                <c:ptCount val="1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2.1999999999999999E-2</c:v>
                </c:pt>
                <c:pt idx="4">
                  <c:v>0.04</c:v>
                </c:pt>
                <c:pt idx="5">
                  <c:v>0.05</c:v>
                </c:pt>
                <c:pt idx="6">
                  <c:v>5.5E-2</c:v>
                </c:pt>
                <c:pt idx="7">
                  <c:v>5.7000000000000002E-2</c:v>
                </c:pt>
                <c:pt idx="8">
                  <c:v>7.0000000000000007E-2</c:v>
                </c:pt>
                <c:pt idx="9">
                  <c:v>0.08</c:v>
                </c:pt>
                <c:pt idx="10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AC-4C4A-9964-EC2681F78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573928"/>
        <c:axId val="383575240"/>
      </c:lineChart>
      <c:catAx>
        <c:axId val="383573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Neigbors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75240"/>
        <c:crosses val="autoZero"/>
        <c:auto val="1"/>
        <c:lblAlgn val="ctr"/>
        <c:lblOffset val="100"/>
        <c:noMultiLvlLbl val="0"/>
      </c:catAx>
      <c:valAx>
        <c:axId val="38357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7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  <a:r>
              <a:rPr lang="en-US" baseline="0"/>
              <a:t> Rate for 100 Topics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Sheet5!$B$28</c:f>
              <c:strCache>
                <c:ptCount val="1"/>
                <c:pt idx="0">
                  <c:v>Without TF-IDF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Sheet5!$C$27:$M$27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Sheet5!$C$28:$M$28</c:f>
              <c:numCache>
                <c:formatCode>General</c:formatCode>
                <c:ptCount val="11"/>
                <c:pt idx="0">
                  <c:v>0</c:v>
                </c:pt>
                <c:pt idx="1">
                  <c:v>3.5000000000000003E-2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0.09</c:v>
                </c:pt>
                <c:pt idx="6">
                  <c:v>9.0999999999999998E-2</c:v>
                </c:pt>
                <c:pt idx="7">
                  <c:v>0.114</c:v>
                </c:pt>
                <c:pt idx="8">
                  <c:v>0.11</c:v>
                </c:pt>
                <c:pt idx="9">
                  <c:v>0.14799999999999999</c:v>
                </c:pt>
                <c:pt idx="10">
                  <c:v>0.16300000000000001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2-45C8-A5F9-327DA1B95659}"/>
            </c:ext>
          </c:extLst>
        </c:ser>
        <c:ser>
          <c:idx val="1"/>
          <c:order val="1"/>
          <c:tx>
            <c:strRef>
              <c:f>Sheet5!$B$29</c:f>
              <c:strCache>
                <c:ptCount val="1"/>
                <c:pt idx="0">
                  <c:v>With TF-IDF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Sheet5!$C$27:$M$27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Sheet5!$C$29:$M$29</c:f>
              <c:numCache>
                <c:formatCode>General</c:formatCode>
                <c:ptCount val="11"/>
                <c:pt idx="0">
                  <c:v>0</c:v>
                </c:pt>
                <c:pt idx="1">
                  <c:v>2.4E-2</c:v>
                </c:pt>
                <c:pt idx="2">
                  <c:v>0.05</c:v>
                </c:pt>
                <c:pt idx="3">
                  <c:v>0.05</c:v>
                </c:pt>
                <c:pt idx="4">
                  <c:v>7.2999999999999995E-2</c:v>
                </c:pt>
                <c:pt idx="5">
                  <c:v>0.08</c:v>
                </c:pt>
                <c:pt idx="6">
                  <c:v>0.104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2-45C8-A5F9-327DA1B95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933336"/>
        <c:axId val="390933992"/>
      </c:lineChart>
      <c:catAx>
        <c:axId val="390933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Nearest Neigbors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33992"/>
        <c:crosses val="autoZero"/>
        <c:auto val="1"/>
        <c:lblAlgn val="ctr"/>
        <c:lblOffset val="100"/>
        <c:noMultiLvlLbl val="0"/>
      </c:catAx>
      <c:valAx>
        <c:axId val="39093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3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F81A-E391-4C5B-B7E9-479FFE7A9C8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340B-5919-4BC3-B4F3-2B869ADF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much difference between </a:t>
            </a:r>
            <a:r>
              <a:rPr lang="en-US" dirty="0" err="1"/>
              <a:t>tf-idf</a:t>
            </a:r>
            <a:r>
              <a:rPr lang="en-US" dirty="0"/>
              <a:t> or without </a:t>
            </a:r>
            <a:r>
              <a:rPr lang="en-US" dirty="0" err="1"/>
              <a:t>tfidf</a:t>
            </a:r>
            <a:r>
              <a:rPr lang="en-US" dirty="0"/>
              <a:t> transformation, the performance is slightly affected by the topwords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without </a:t>
            </a:r>
            <a:r>
              <a:rPr lang="en-US" dirty="0" err="1"/>
              <a:t>tf-idf</a:t>
            </a:r>
            <a:r>
              <a:rPr lang="en-US" dirty="0"/>
              <a:t> has a slower increase and again there is difference in change in recall with and without topwords filtering. Topwords filtering affecting recall significantly.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rate is slightly better with 100 an 500 topics. There is peak in precision with K=5 and lower for topics 100 and 500. </a:t>
            </a:r>
            <a:r>
              <a:rPr lang="en-US" dirty="0" err="1"/>
              <a:t>Tfidf</a:t>
            </a:r>
            <a:r>
              <a:rPr lang="en-US" dirty="0"/>
              <a:t> and no </a:t>
            </a:r>
            <a:r>
              <a:rPr lang="en-US" dirty="0" err="1"/>
              <a:t>tfidf</a:t>
            </a:r>
            <a:r>
              <a:rPr lang="en-US" dirty="0"/>
              <a:t>, both plots are seem very similar.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very close plots for both </a:t>
            </a:r>
            <a:r>
              <a:rPr lang="en-US" dirty="0" err="1"/>
              <a:t>tfidf</a:t>
            </a:r>
            <a:r>
              <a:rPr lang="en-US" dirty="0"/>
              <a:t> and without </a:t>
            </a:r>
            <a:r>
              <a:rPr lang="en-US" dirty="0" err="1"/>
              <a:t>tfidf</a:t>
            </a:r>
            <a:r>
              <a:rPr lang="en-US" dirty="0"/>
              <a:t>. The recall is better with 100 and 500 topics.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340B-5919-4BC3-B4F3-2B869ADFEA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4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Modelling &amp; Collaborative Filtering Hybrid for Recommending Venues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Neelima Potharaj</a:t>
            </a:r>
          </a:p>
        </p:txBody>
      </p:sp>
    </p:spTree>
    <p:extLst>
      <p:ext uri="{BB962C8B-B14F-4D97-AF65-F5344CB8AC3E}">
        <p14:creationId xmlns:p14="http://schemas.microsoft.com/office/powerpoint/2010/main" val="222816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training set: </a:t>
            </a:r>
          </a:p>
          <a:p>
            <a:pPr lvl="1"/>
            <a:r>
              <a:rPr lang="en-US" dirty="0"/>
              <a:t>Users who commented only once</a:t>
            </a:r>
          </a:p>
          <a:p>
            <a:pPr lvl="1"/>
            <a:r>
              <a:rPr lang="en-US" dirty="0"/>
              <a:t>Half of the tips from all other users</a:t>
            </a:r>
          </a:p>
          <a:p>
            <a:r>
              <a:rPr lang="en-US" dirty="0"/>
              <a:t>- testing set: </a:t>
            </a:r>
          </a:p>
          <a:p>
            <a:pPr lvl="1"/>
            <a:r>
              <a:rPr lang="en-US" dirty="0"/>
              <a:t>Other half of the tips from users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Topwords filtering: With topwords and Without topwords on both corpus and </a:t>
            </a:r>
            <a:r>
              <a:rPr lang="en-US" dirty="0" err="1"/>
              <a:t>corpus_tfidf</a:t>
            </a:r>
            <a:r>
              <a:rPr lang="en-US" dirty="0"/>
              <a:t> </a:t>
            </a:r>
          </a:p>
          <a:p>
            <a:r>
              <a:rPr lang="en-US" dirty="0"/>
              <a:t>- Topics: 10, 100 and 500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1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Topwords Filtering: Precision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111E69-DF4E-4D33-B34D-B54271A79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796577"/>
              </p:ext>
            </p:extLst>
          </p:nvPr>
        </p:nvGraphicFramePr>
        <p:xfrm>
          <a:off x="6126480" y="2453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56416C-095E-468D-A9DD-751598A70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6096"/>
              </p:ext>
            </p:extLst>
          </p:nvPr>
        </p:nvGraphicFramePr>
        <p:xfrm>
          <a:off x="1554480" y="2453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4480" y="546608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 = 100</a:t>
            </a:r>
          </a:p>
        </p:txBody>
      </p:sp>
    </p:spTree>
    <p:extLst>
      <p:ext uri="{BB962C8B-B14F-4D97-AF65-F5344CB8AC3E}">
        <p14:creationId xmlns:p14="http://schemas.microsoft.com/office/powerpoint/2010/main" val="110644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Topwords Filtering: Precision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C26C9F-3551-4CB2-880F-5CCA79AB4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898296"/>
              </p:ext>
            </p:extLst>
          </p:nvPr>
        </p:nvGraphicFramePr>
        <p:xfrm>
          <a:off x="6024880" y="24231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21E270-8D74-4F2B-BDA5-3645D9A7E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6685"/>
              </p:ext>
            </p:extLst>
          </p:nvPr>
        </p:nvGraphicFramePr>
        <p:xfrm>
          <a:off x="1280160" y="24231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4480" y="546608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 = 100</a:t>
            </a:r>
          </a:p>
        </p:txBody>
      </p:sp>
    </p:spTree>
    <p:extLst>
      <p:ext uri="{BB962C8B-B14F-4D97-AF65-F5344CB8AC3E}">
        <p14:creationId xmlns:p14="http://schemas.microsoft.com/office/powerpoint/2010/main" val="9164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: Precision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F0FB6E-BDE4-4ECB-9B7A-89DF11945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341245"/>
              </p:ext>
            </p:extLst>
          </p:nvPr>
        </p:nvGraphicFramePr>
        <p:xfrm>
          <a:off x="1259840" y="2006600"/>
          <a:ext cx="3891280" cy="212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8549E1-BFE2-4FD0-8A69-46860F2CF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056626"/>
              </p:ext>
            </p:extLst>
          </p:nvPr>
        </p:nvGraphicFramePr>
        <p:xfrm>
          <a:off x="6675120" y="2006600"/>
          <a:ext cx="3586480" cy="212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1A5F01-8A9A-4AAF-A842-3F83043D8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624492"/>
              </p:ext>
            </p:extLst>
          </p:nvPr>
        </p:nvGraphicFramePr>
        <p:xfrm>
          <a:off x="3881120" y="3982720"/>
          <a:ext cx="3759200" cy="207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375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: Recall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903603-373F-4642-9F35-B17E1A495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404225"/>
              </p:ext>
            </p:extLst>
          </p:nvPr>
        </p:nvGraphicFramePr>
        <p:xfrm>
          <a:off x="1097280" y="1965960"/>
          <a:ext cx="4114800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656F47-8DBF-456B-B7D5-1128F8F54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096063"/>
              </p:ext>
            </p:extLst>
          </p:nvPr>
        </p:nvGraphicFramePr>
        <p:xfrm>
          <a:off x="6949440" y="1965960"/>
          <a:ext cx="4206240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520CE-A592-417F-80E7-82F35E1FB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705618"/>
              </p:ext>
            </p:extLst>
          </p:nvPr>
        </p:nvGraphicFramePr>
        <p:xfrm>
          <a:off x="3992880" y="4008120"/>
          <a:ext cx="4267200" cy="231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13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 of Different Evaluation Metrics or Methods</a:t>
            </a:r>
          </a:p>
          <a:p>
            <a:pPr>
              <a:buFontTx/>
              <a:buChar char="-"/>
            </a:pPr>
            <a:r>
              <a:rPr lang="en-US" dirty="0"/>
              <a:t>Feature Selection</a:t>
            </a:r>
          </a:p>
          <a:p>
            <a:pPr>
              <a:buFontTx/>
              <a:buChar char="-"/>
            </a:pPr>
            <a:r>
              <a:rPr lang="en-US" dirty="0"/>
              <a:t>Item-based approach</a:t>
            </a:r>
          </a:p>
          <a:p>
            <a:pPr>
              <a:buFontTx/>
              <a:buChar char="-"/>
            </a:pPr>
            <a:r>
              <a:rPr lang="en-US" dirty="0"/>
              <a:t>Comparison with a ratings CF model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2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S. </a:t>
            </a:r>
            <a:r>
              <a:rPr lang="en-US" dirty="0" err="1"/>
              <a:t>Xie</a:t>
            </a:r>
            <a:r>
              <a:rPr lang="en-US" dirty="0"/>
              <a:t> and Y. Feng, "A Recommendation System Combining LDA and Collaborative Filtering   Method for Scenic Spot," </a:t>
            </a:r>
            <a:r>
              <a:rPr lang="en-US" i="1" dirty="0"/>
              <a:t>2015 2nd International Conference on Information Science and Control Engineering</a:t>
            </a:r>
            <a:r>
              <a:rPr lang="en-US" dirty="0"/>
              <a:t>, Shanghai, 2015, pp. 67-71.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Dingqi</a:t>
            </a:r>
            <a:r>
              <a:rPr lang="en-US" dirty="0"/>
              <a:t> Yang, Daqing Zhang, </a:t>
            </a:r>
            <a:r>
              <a:rPr lang="en-US" dirty="0" err="1"/>
              <a:t>Zhiyong</a:t>
            </a:r>
            <a:r>
              <a:rPr lang="en-US" dirty="0"/>
              <a:t> Yu and </a:t>
            </a:r>
            <a:r>
              <a:rPr lang="en-US" dirty="0" err="1"/>
              <a:t>Zhiwen</a:t>
            </a:r>
            <a:r>
              <a:rPr lang="en-US" dirty="0"/>
              <a:t> Yu, Fine-Grained Preference-Aware Location Search Leveraging Crowdsourced Digital Footprints from LBSNs. In Proceeding of the 2013 ACM International Joint Conference on Pervasive and Ubiquitous Computing (</a:t>
            </a:r>
            <a:r>
              <a:rPr lang="en-US" dirty="0" err="1"/>
              <a:t>UbiComp</a:t>
            </a:r>
            <a:r>
              <a:rPr lang="en-US" dirty="0"/>
              <a:t> 2013), September 8-12, 2013, in Zurich, Switzerland.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G. Yao, "User-Based and Item-Based Collaborative Filtering Recommendation Algorithms Design", 2017.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User-based and Item-based</a:t>
            </a:r>
          </a:p>
          <a:p>
            <a:r>
              <a:rPr lang="en-US" dirty="0"/>
              <a:t>- users by items or items by users matrix containing ratings</a:t>
            </a:r>
          </a:p>
          <a:p>
            <a:r>
              <a:rPr lang="en-US" dirty="0"/>
              <a:t>- Method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finding similar users to the selected user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creating a vector of predicted ratings for items not rated by the selected user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Recommend top-n items from this list</a:t>
            </a:r>
          </a:p>
        </p:txBody>
      </p:sp>
    </p:spTree>
    <p:extLst>
      <p:ext uri="{BB962C8B-B14F-4D97-AF65-F5344CB8AC3E}">
        <p14:creationId xmlns:p14="http://schemas.microsoft.com/office/powerpoint/2010/main" val="18763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recommendation system combining LDA and collaborative filtering method for Scenic Spot” [1]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LDA topic modelling on the tips data from Foursquare.com and use the topic distribution values from the model to run a nearest neighbors collaborative filtering algorithm.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818640" y="2489200"/>
            <a:ext cx="1391920" cy="102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6920" y="2811637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CORPUS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328160" y="3032760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3462020" y="2092485"/>
            <a:ext cx="617220" cy="1666716"/>
          </a:xfrm>
          <a:prstGeom prst="round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6280" y="174564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Dictionary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1860" y="2155894"/>
            <a:ext cx="75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Words = frequency</a:t>
            </a:r>
          </a:p>
          <a:p>
            <a:r>
              <a:rPr lang="en-US" sz="1050" dirty="0"/>
              <a:t>…….</a:t>
            </a:r>
          </a:p>
          <a:p>
            <a:r>
              <a:rPr lang="en-US" sz="1050" dirty="0"/>
              <a:t>……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072380" y="2580640"/>
            <a:ext cx="1336040" cy="934720"/>
          </a:xfrm>
          <a:prstGeom prst="roundRect">
            <a:avLst>
              <a:gd name="adj" fmla="val 270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3380" y="2811637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LDA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691630" y="3094717"/>
            <a:ext cx="91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8320" y="2776054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topic id with the maximum probability value 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577330" y="1914922"/>
            <a:ext cx="1391920" cy="102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53120" y="4307840"/>
            <a:ext cx="171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this topic id generate the user – venue matrix (P)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184640" y="351536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9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0153"/>
              </p:ext>
            </p:extLst>
          </p:nvPr>
        </p:nvGraphicFramePr>
        <p:xfrm>
          <a:off x="2225040" y="2467186"/>
          <a:ext cx="2275840" cy="1515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168">
                  <a:extLst>
                    <a:ext uri="{9D8B030D-6E8A-4147-A177-3AD203B41FA5}">
                      <a16:colId xmlns:a16="http://schemas.microsoft.com/office/drawing/2014/main" val="2127251105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2907973109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1731326687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2111895004"/>
                    </a:ext>
                  </a:extLst>
                </a:gridCol>
                <a:gridCol w="455168">
                  <a:extLst>
                    <a:ext uri="{9D8B030D-6E8A-4147-A177-3AD203B41FA5}">
                      <a16:colId xmlns:a16="http://schemas.microsoft.com/office/drawing/2014/main" val="3636648390"/>
                    </a:ext>
                  </a:extLst>
                </a:gridCol>
              </a:tblGrid>
              <a:tr h="378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19851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14124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18939"/>
                  </a:ext>
                </a:extLst>
              </a:tr>
              <a:tr h="378884">
                <a:tc>
                  <a:txBody>
                    <a:bodyPr/>
                    <a:lstStyle/>
                    <a:p>
                      <a:r>
                        <a:rPr lang="en-US" sz="12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5041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1421" y="1749781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855622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Left Brace 6"/>
          <p:cNvSpPr/>
          <p:nvPr/>
        </p:nvSpPr>
        <p:spPr>
          <a:xfrm>
            <a:off x="1838960" y="2377440"/>
            <a:ext cx="386078" cy="185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169919" y="1266505"/>
            <a:ext cx="386080" cy="2015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2458" y="4527882"/>
            <a:ext cx="12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matrix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5680" y="322495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8560" y="2763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4240" y="2580640"/>
            <a:ext cx="12496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6320" y="288873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P_Prime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57440" y="3132852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17280" y="2640092"/>
            <a:ext cx="14833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50960" y="285562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Similarity Matrix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9453880" y="3789680"/>
            <a:ext cx="5080" cy="62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41640" y="4527882"/>
            <a:ext cx="322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Similarity Matrix recommend using nearest neighbor algorithm (KNN)</a:t>
            </a:r>
          </a:p>
        </p:txBody>
      </p:sp>
    </p:spTree>
    <p:extLst>
      <p:ext uri="{BB962C8B-B14F-4D97-AF65-F5344CB8AC3E}">
        <p14:creationId xmlns:p14="http://schemas.microsoft.com/office/powerpoint/2010/main" val="208423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Data preprocessing step: TF-IDF, topwords selection</a:t>
            </a:r>
          </a:p>
          <a:p>
            <a:r>
              <a:rPr lang="en-US" dirty="0"/>
              <a:t>- Evaluation Methods</a:t>
            </a:r>
          </a:p>
          <a:p>
            <a:pPr lvl="1"/>
            <a:r>
              <a:rPr lang="en-US" dirty="0"/>
              <a:t>Varying K values for nearest neighbors computation</a:t>
            </a:r>
          </a:p>
          <a:p>
            <a:pPr lvl="1"/>
            <a:r>
              <a:rPr lang="en-US" dirty="0"/>
              <a:t>Varying Number of Topics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Latent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discovers topics and topic distribution in the corpus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defines topics at word level – iterative process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marL="1092708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that word across topics? </a:t>
            </a:r>
          </a:p>
          <a:p>
            <a:pPr marL="1092708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are topics in the document?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3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   Term Frequency – Inverse Document Frequency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3" y="2235617"/>
            <a:ext cx="3038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0733" y="4140617"/>
            <a:ext cx="303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 https://deeplearning4j.org/bagofwords-tf-idf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2402006"/>
            <a:ext cx="3850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Tf-idf</a:t>
            </a:r>
            <a:r>
              <a:rPr lang="en-US" dirty="0"/>
              <a:t> score increases 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number of occurrences of a term within a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rarity of term in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7920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NYC Restaurant Rich Dataset (Check-ins, Tips, Tags) [2]</a:t>
            </a:r>
            <a:endParaRPr lang="en-US" dirty="0"/>
          </a:p>
          <a:p>
            <a:r>
              <a:rPr lang="en-US" dirty="0"/>
              <a:t>3112 users</a:t>
            </a:r>
          </a:p>
          <a:p>
            <a:r>
              <a:rPr lang="en-US" dirty="0"/>
              <a:t>3298 venues</a:t>
            </a:r>
          </a:p>
          <a:p>
            <a:r>
              <a:rPr lang="en-US" dirty="0"/>
              <a:t>Max number of tips by a user = 26</a:t>
            </a:r>
          </a:p>
          <a:p>
            <a:r>
              <a:rPr lang="en-US" dirty="0"/>
              <a:t>Max number of tips for a venue = 247</a:t>
            </a:r>
          </a:p>
        </p:txBody>
      </p:sp>
    </p:spTree>
    <p:extLst>
      <p:ext uri="{BB962C8B-B14F-4D97-AF65-F5344CB8AC3E}">
        <p14:creationId xmlns:p14="http://schemas.microsoft.com/office/powerpoint/2010/main" val="3422760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</TotalTime>
  <Words>653</Words>
  <Application>Microsoft Office PowerPoint</Application>
  <PresentationFormat>Widescreen</PresentationFormat>
  <Paragraphs>131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Topic Modelling &amp; Collaborative Filtering Hybrid for Recommending Venues</vt:lpstr>
      <vt:lpstr>Collaborative Filtering</vt:lpstr>
      <vt:lpstr>Related Work</vt:lpstr>
      <vt:lpstr>Algorithm</vt:lpstr>
      <vt:lpstr>Algorithm</vt:lpstr>
      <vt:lpstr>Aim</vt:lpstr>
      <vt:lpstr>LDA</vt:lpstr>
      <vt:lpstr>TF-IDF</vt:lpstr>
      <vt:lpstr>Dataset </vt:lpstr>
      <vt:lpstr>Evaluation Methods</vt:lpstr>
      <vt:lpstr>Results</vt:lpstr>
      <vt:lpstr>Topwords Filtering: Precision </vt:lpstr>
      <vt:lpstr>Topwords Filtering: Precision </vt:lpstr>
      <vt:lpstr>Topics : Precision </vt:lpstr>
      <vt:lpstr>Topics : Recall</vt:lpstr>
      <vt:lpstr>Improvements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&amp; Collaborative Filtering</dc:title>
  <dc:creator>Neelima Potharaj</dc:creator>
  <cp:lastModifiedBy>Neelima Potharaj</cp:lastModifiedBy>
  <cp:revision>22</cp:revision>
  <dcterms:created xsi:type="dcterms:W3CDTF">2017-06-07T08:47:52Z</dcterms:created>
  <dcterms:modified xsi:type="dcterms:W3CDTF">2017-06-07T20:45:52Z</dcterms:modified>
</cp:coreProperties>
</file>