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 id="270" r:id="rId10"/>
    <p:sldId id="271" r:id="rId11"/>
    <p:sldId id="272" r:id="rId12"/>
    <p:sldId id="27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5293EE-BBDC-4820-9CE8-D3BB39D2436A}" type="datetimeFigureOut">
              <a:rPr lang="en-US" smtClean="0"/>
              <a:t>04/29/21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0D11C-B623-4B26-8A12-0FB89759B768}" type="slidenum">
              <a:rPr lang="en-US" smtClean="0"/>
              <a:t>‹#›</a:t>
            </a:fld>
            <a:endParaRPr lang="en-US" dirty="0"/>
          </a:p>
        </p:txBody>
      </p:sp>
    </p:spTree>
    <p:extLst>
      <p:ext uri="{BB962C8B-B14F-4D97-AF65-F5344CB8AC3E}">
        <p14:creationId xmlns:p14="http://schemas.microsoft.com/office/powerpoint/2010/main" val="131565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293EE-BBDC-4820-9CE8-D3BB39D2436A}" type="datetimeFigureOut">
              <a:rPr lang="en-US" smtClean="0"/>
              <a:t>04/29/21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0D11C-B623-4B26-8A12-0FB89759B768}" type="slidenum">
              <a:rPr lang="en-US" smtClean="0"/>
              <a:t>‹#›</a:t>
            </a:fld>
            <a:endParaRPr lang="en-US" dirty="0"/>
          </a:p>
        </p:txBody>
      </p:sp>
    </p:spTree>
    <p:extLst>
      <p:ext uri="{BB962C8B-B14F-4D97-AF65-F5344CB8AC3E}">
        <p14:creationId xmlns:p14="http://schemas.microsoft.com/office/powerpoint/2010/main" val="249355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293EE-BBDC-4820-9CE8-D3BB39D2436A}" type="datetimeFigureOut">
              <a:rPr lang="en-US" smtClean="0"/>
              <a:t>04/29/21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0D11C-B623-4B26-8A12-0FB89759B76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3068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293EE-BBDC-4820-9CE8-D3BB39D2436A}" type="datetimeFigureOut">
              <a:rPr lang="en-US" smtClean="0"/>
              <a:t>04/29/21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0D11C-B623-4B26-8A12-0FB89759B768}" type="slidenum">
              <a:rPr lang="en-US" smtClean="0"/>
              <a:t>‹#›</a:t>
            </a:fld>
            <a:endParaRPr lang="en-US" dirty="0"/>
          </a:p>
        </p:txBody>
      </p:sp>
    </p:spTree>
    <p:extLst>
      <p:ext uri="{BB962C8B-B14F-4D97-AF65-F5344CB8AC3E}">
        <p14:creationId xmlns:p14="http://schemas.microsoft.com/office/powerpoint/2010/main" val="3312645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293EE-BBDC-4820-9CE8-D3BB39D2436A}" type="datetimeFigureOut">
              <a:rPr lang="en-US" smtClean="0"/>
              <a:t>04/29/21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0D11C-B623-4B26-8A12-0FB89759B76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4479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293EE-BBDC-4820-9CE8-D3BB39D2436A}" type="datetimeFigureOut">
              <a:rPr lang="en-US" smtClean="0"/>
              <a:t>04/29/21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0D11C-B623-4B26-8A12-0FB89759B768}" type="slidenum">
              <a:rPr lang="en-US" smtClean="0"/>
              <a:t>‹#›</a:t>
            </a:fld>
            <a:endParaRPr lang="en-US" dirty="0"/>
          </a:p>
        </p:txBody>
      </p:sp>
    </p:spTree>
    <p:extLst>
      <p:ext uri="{BB962C8B-B14F-4D97-AF65-F5344CB8AC3E}">
        <p14:creationId xmlns:p14="http://schemas.microsoft.com/office/powerpoint/2010/main" val="748755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5293EE-BBDC-4820-9CE8-D3BB39D2436A}" type="datetimeFigureOut">
              <a:rPr lang="en-US" smtClean="0"/>
              <a:t>04/29/21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0D11C-B623-4B26-8A12-0FB89759B768}" type="slidenum">
              <a:rPr lang="en-US" smtClean="0"/>
              <a:t>‹#›</a:t>
            </a:fld>
            <a:endParaRPr lang="en-US" dirty="0"/>
          </a:p>
        </p:txBody>
      </p:sp>
    </p:spTree>
    <p:extLst>
      <p:ext uri="{BB962C8B-B14F-4D97-AF65-F5344CB8AC3E}">
        <p14:creationId xmlns:p14="http://schemas.microsoft.com/office/powerpoint/2010/main" val="210239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5293EE-BBDC-4820-9CE8-D3BB39D2436A}" type="datetimeFigureOut">
              <a:rPr lang="en-US" smtClean="0"/>
              <a:t>04/29/21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0D11C-B623-4B26-8A12-0FB89759B768}" type="slidenum">
              <a:rPr lang="en-US" smtClean="0"/>
              <a:t>‹#›</a:t>
            </a:fld>
            <a:endParaRPr lang="en-US" dirty="0"/>
          </a:p>
        </p:txBody>
      </p:sp>
    </p:spTree>
    <p:extLst>
      <p:ext uri="{BB962C8B-B14F-4D97-AF65-F5344CB8AC3E}">
        <p14:creationId xmlns:p14="http://schemas.microsoft.com/office/powerpoint/2010/main" val="111363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5293EE-BBDC-4820-9CE8-D3BB39D2436A}" type="datetimeFigureOut">
              <a:rPr lang="en-US" smtClean="0"/>
              <a:t>04/29/21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0D11C-B623-4B26-8A12-0FB89759B768}" type="slidenum">
              <a:rPr lang="en-US" smtClean="0"/>
              <a:t>‹#›</a:t>
            </a:fld>
            <a:endParaRPr lang="en-US" dirty="0"/>
          </a:p>
        </p:txBody>
      </p:sp>
    </p:spTree>
    <p:extLst>
      <p:ext uri="{BB962C8B-B14F-4D97-AF65-F5344CB8AC3E}">
        <p14:creationId xmlns:p14="http://schemas.microsoft.com/office/powerpoint/2010/main" val="3388895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293EE-BBDC-4820-9CE8-D3BB39D2436A}" type="datetimeFigureOut">
              <a:rPr lang="en-US" smtClean="0"/>
              <a:t>04/29/21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A0D11C-B623-4B26-8A12-0FB89759B768}" type="slidenum">
              <a:rPr lang="en-US" smtClean="0"/>
              <a:t>‹#›</a:t>
            </a:fld>
            <a:endParaRPr lang="en-US" dirty="0"/>
          </a:p>
        </p:txBody>
      </p:sp>
    </p:spTree>
    <p:extLst>
      <p:ext uri="{BB962C8B-B14F-4D97-AF65-F5344CB8AC3E}">
        <p14:creationId xmlns:p14="http://schemas.microsoft.com/office/powerpoint/2010/main" val="320652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5293EE-BBDC-4820-9CE8-D3BB39D2436A}" type="datetimeFigureOut">
              <a:rPr lang="en-US" smtClean="0"/>
              <a:t>04/29/21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A0D11C-B623-4B26-8A12-0FB89759B768}" type="slidenum">
              <a:rPr lang="en-US" smtClean="0"/>
              <a:t>‹#›</a:t>
            </a:fld>
            <a:endParaRPr lang="en-US" dirty="0"/>
          </a:p>
        </p:txBody>
      </p:sp>
    </p:spTree>
    <p:extLst>
      <p:ext uri="{BB962C8B-B14F-4D97-AF65-F5344CB8AC3E}">
        <p14:creationId xmlns:p14="http://schemas.microsoft.com/office/powerpoint/2010/main" val="35913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5293EE-BBDC-4820-9CE8-D3BB39D2436A}" type="datetimeFigureOut">
              <a:rPr lang="en-US" smtClean="0"/>
              <a:t>04/29/21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A0D11C-B623-4B26-8A12-0FB89759B768}" type="slidenum">
              <a:rPr lang="en-US" smtClean="0"/>
              <a:t>‹#›</a:t>
            </a:fld>
            <a:endParaRPr lang="en-US" dirty="0"/>
          </a:p>
        </p:txBody>
      </p:sp>
    </p:spTree>
    <p:extLst>
      <p:ext uri="{BB962C8B-B14F-4D97-AF65-F5344CB8AC3E}">
        <p14:creationId xmlns:p14="http://schemas.microsoft.com/office/powerpoint/2010/main" val="2117890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5293EE-BBDC-4820-9CE8-D3BB39D2436A}" type="datetimeFigureOut">
              <a:rPr lang="en-US" smtClean="0"/>
              <a:t>04/29/21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5A0D11C-B623-4B26-8A12-0FB89759B768}" type="slidenum">
              <a:rPr lang="en-US" smtClean="0"/>
              <a:t>‹#›</a:t>
            </a:fld>
            <a:endParaRPr lang="en-US" dirty="0"/>
          </a:p>
        </p:txBody>
      </p:sp>
    </p:spTree>
    <p:extLst>
      <p:ext uri="{BB962C8B-B14F-4D97-AF65-F5344CB8AC3E}">
        <p14:creationId xmlns:p14="http://schemas.microsoft.com/office/powerpoint/2010/main" val="1692260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293EE-BBDC-4820-9CE8-D3BB39D2436A}" type="datetimeFigureOut">
              <a:rPr lang="en-US" smtClean="0"/>
              <a:t>04/29/21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5A0D11C-B623-4B26-8A12-0FB89759B768}" type="slidenum">
              <a:rPr lang="en-US" smtClean="0"/>
              <a:t>‹#›</a:t>
            </a:fld>
            <a:endParaRPr lang="en-US" dirty="0"/>
          </a:p>
        </p:txBody>
      </p:sp>
    </p:spTree>
    <p:extLst>
      <p:ext uri="{BB962C8B-B14F-4D97-AF65-F5344CB8AC3E}">
        <p14:creationId xmlns:p14="http://schemas.microsoft.com/office/powerpoint/2010/main" val="3807180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5293EE-BBDC-4820-9CE8-D3BB39D2436A}" type="datetimeFigureOut">
              <a:rPr lang="en-US" smtClean="0"/>
              <a:t>04/29/21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A0D11C-B623-4B26-8A12-0FB89759B768}" type="slidenum">
              <a:rPr lang="en-US" smtClean="0"/>
              <a:t>‹#›</a:t>
            </a:fld>
            <a:endParaRPr lang="en-US" dirty="0"/>
          </a:p>
        </p:txBody>
      </p:sp>
    </p:spTree>
    <p:extLst>
      <p:ext uri="{BB962C8B-B14F-4D97-AF65-F5344CB8AC3E}">
        <p14:creationId xmlns:p14="http://schemas.microsoft.com/office/powerpoint/2010/main" val="50980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A0D11C-B623-4B26-8A12-0FB89759B768}" type="slidenum">
              <a:rPr lang="en-US" smtClean="0"/>
              <a:t>‹#›</a:t>
            </a:fld>
            <a:endParaRPr lang="en-US" dirty="0"/>
          </a:p>
        </p:txBody>
      </p:sp>
      <p:sp>
        <p:nvSpPr>
          <p:cNvPr id="5" name="Date Placeholder 4"/>
          <p:cNvSpPr>
            <a:spLocks noGrp="1"/>
          </p:cNvSpPr>
          <p:nvPr>
            <p:ph type="dt" sz="half" idx="10"/>
          </p:nvPr>
        </p:nvSpPr>
        <p:spPr/>
        <p:txBody>
          <a:bodyPr/>
          <a:lstStyle/>
          <a:p>
            <a:fld id="{9C5293EE-BBDC-4820-9CE8-D3BB39D2436A}" type="datetimeFigureOut">
              <a:rPr lang="en-US" smtClean="0"/>
              <a:t>04/29/21</a:t>
            </a:fld>
            <a:endParaRPr lang="en-US" dirty="0"/>
          </a:p>
        </p:txBody>
      </p:sp>
    </p:spTree>
    <p:extLst>
      <p:ext uri="{BB962C8B-B14F-4D97-AF65-F5344CB8AC3E}">
        <p14:creationId xmlns:p14="http://schemas.microsoft.com/office/powerpoint/2010/main" val="273189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5293EE-BBDC-4820-9CE8-D3BB39D2436A}" type="datetimeFigureOut">
              <a:rPr lang="en-US" smtClean="0"/>
              <a:t>04/29/21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A0D11C-B623-4B26-8A12-0FB89759B768}" type="slidenum">
              <a:rPr lang="en-US" smtClean="0"/>
              <a:t>‹#›</a:t>
            </a:fld>
            <a:endParaRPr lang="en-US" dirty="0"/>
          </a:p>
        </p:txBody>
      </p:sp>
    </p:spTree>
    <p:extLst>
      <p:ext uri="{BB962C8B-B14F-4D97-AF65-F5344CB8AC3E}">
        <p14:creationId xmlns:p14="http://schemas.microsoft.com/office/powerpoint/2010/main" val="387962190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0709" y="1050639"/>
            <a:ext cx="9235440" cy="56170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dirty="0" smtClean="0">
                <a:cs typeface="Trebuchet MS" panose="020B0603020202020204" pitchFamily="34" charset="0"/>
              </a:rPr>
              <a:t>A</a:t>
            </a:r>
            <a:br>
              <a:rPr lang="en-US" altLang="en-US" sz="3200" dirty="0" smtClean="0">
                <a:cs typeface="Trebuchet MS" panose="020B0603020202020204" pitchFamily="34" charset="0"/>
              </a:rPr>
            </a:br>
            <a:r>
              <a:rPr lang="en-US" altLang="en-US" sz="3200" dirty="0" smtClean="0">
                <a:cs typeface="Trebuchet MS" panose="020B0603020202020204" pitchFamily="34" charset="0"/>
              </a:rPr>
              <a:t> Presentation</a:t>
            </a:r>
            <a:br>
              <a:rPr lang="en-US" altLang="en-US" sz="3200" dirty="0" smtClean="0">
                <a:cs typeface="Trebuchet MS" panose="020B0603020202020204" pitchFamily="34" charset="0"/>
              </a:rPr>
            </a:br>
            <a:r>
              <a:rPr lang="en-US" altLang="en-US" sz="3200" dirty="0" smtClean="0">
                <a:cs typeface="Trebuchet MS" panose="020B0603020202020204" pitchFamily="34" charset="0"/>
              </a:rPr>
              <a:t> on</a:t>
            </a:r>
          </a:p>
          <a:p>
            <a:pPr algn="ctr"/>
            <a:r>
              <a:rPr lang="en-US" altLang="en-US" sz="3200" b="1" dirty="0" smtClean="0">
                <a:cs typeface="Trebuchet MS" panose="020B0603020202020204" pitchFamily="34" charset="0"/>
              </a:rPr>
              <a:t>Digital Language Lab Portal</a:t>
            </a:r>
          </a:p>
          <a:p>
            <a:pPr algn="ctr"/>
            <a:r>
              <a:rPr lang="en-US" altLang="en-US" sz="2800" b="1" dirty="0" smtClean="0">
                <a:cs typeface="Trebuchet MS" panose="020B0603020202020204" pitchFamily="34" charset="0"/>
              </a:rPr>
              <a:t>Presented By</a:t>
            </a:r>
          </a:p>
          <a:p>
            <a:pPr algn="ctr"/>
            <a:endParaRPr lang="en-US" altLang="en-US" sz="2800" b="1" dirty="0" smtClean="0">
              <a:cs typeface="Trebuchet MS" panose="020B0603020202020204" pitchFamily="34" charset="0"/>
            </a:endParaRPr>
          </a:p>
          <a:p>
            <a:pPr algn="ctr"/>
            <a:r>
              <a:rPr lang="en-US" altLang="en-US" sz="1800" b="1" dirty="0" smtClean="0">
                <a:cs typeface="Trebuchet MS" panose="020B0603020202020204" pitchFamily="34" charset="0"/>
              </a:rPr>
              <a:t>  Mr  </a:t>
            </a:r>
            <a:r>
              <a:rPr lang="en-US" sz="1800" dirty="0" smtClean="0"/>
              <a:t>Gadekar Shubham Balu</a:t>
            </a:r>
            <a:endParaRPr lang="en-US" sz="1800" dirty="0"/>
          </a:p>
          <a:p>
            <a:pPr algn="ctr"/>
            <a:r>
              <a:rPr lang="en-US" altLang="en-US" sz="1800" b="1" dirty="0" smtClean="0">
                <a:cs typeface="Trebuchet MS" panose="020B0603020202020204" pitchFamily="34" charset="0"/>
              </a:rPr>
              <a:t>  Mr</a:t>
            </a:r>
            <a:r>
              <a:rPr lang="en-US" sz="1800" dirty="0" smtClean="0"/>
              <a:t>   Pawar Rohit Bahusaheb</a:t>
            </a:r>
          </a:p>
          <a:p>
            <a:pPr algn="ctr"/>
            <a:r>
              <a:rPr lang="en-US" sz="1800" dirty="0" smtClean="0"/>
              <a:t>      </a:t>
            </a:r>
            <a:r>
              <a:rPr lang="en-US" altLang="en-US" sz="1800" b="1" dirty="0" smtClean="0">
                <a:cs typeface="Trebuchet MS" panose="020B0603020202020204" pitchFamily="34" charset="0"/>
              </a:rPr>
              <a:t>Mr</a:t>
            </a:r>
            <a:r>
              <a:rPr lang="en-US" sz="1800" dirty="0" smtClean="0"/>
              <a:t>    Musale Akshay Dadasaheb </a:t>
            </a:r>
            <a:r>
              <a:rPr lang="en-US" altLang="en-US" sz="1800" b="1" dirty="0" smtClean="0">
                <a:cs typeface="Trebuchet MS" panose="020B0603020202020204" pitchFamily="34" charset="0"/>
              </a:rPr>
              <a:t> </a:t>
            </a:r>
          </a:p>
          <a:p>
            <a:pPr algn="ctr">
              <a:defRPr/>
            </a:pPr>
            <a:r>
              <a:rPr lang="en-US" sz="40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B.E. Computer</a:t>
            </a:r>
            <a:endParaRPr lang="en-US" sz="1400" dirty="0"/>
          </a:p>
          <a:p>
            <a:pPr algn="ctr">
              <a:defRPr/>
            </a:pPr>
            <a:r>
              <a:rPr lang="en-US" sz="1200" b="1" dirty="0"/>
              <a:t>Under Guidance of</a:t>
            </a:r>
          </a:p>
          <a:p>
            <a:pPr algn="ctr">
              <a:defRPr/>
            </a:pPr>
            <a:r>
              <a:rPr lang="en-US" sz="1800" b="1" dirty="0"/>
              <a:t>Prof</a:t>
            </a:r>
            <a:r>
              <a:rPr lang="en-US" sz="1800" b="1" dirty="0" smtClean="0"/>
              <a:t>. </a:t>
            </a:r>
            <a:r>
              <a:rPr lang="en-US" sz="1800" b="1" dirty="0"/>
              <a:t>Darekar .S.A</a:t>
            </a:r>
            <a:endParaRPr lang="en-US" sz="1800" b="1" dirty="0" smtClean="0"/>
          </a:p>
          <a:p>
            <a:pPr algn="ctr">
              <a:defRPr/>
            </a:pPr>
            <a:endParaRPr lang="en-US" sz="1800" b="1" dirty="0" smtClean="0"/>
          </a:p>
          <a:p>
            <a:pPr algn="ctr">
              <a:defRPr/>
            </a:pPr>
            <a:r>
              <a:rPr lang="en-US" sz="1600" b="1" dirty="0"/>
              <a:t>Shri Chhatrapati Shivaji Maharaj College Of Engineering</a:t>
            </a:r>
          </a:p>
          <a:p>
            <a:pPr algn="ctr">
              <a:defRPr/>
            </a:pPr>
            <a:r>
              <a:rPr lang="en-US" sz="1600" b="1" dirty="0"/>
              <a:t>Department Of Computer Engineering</a:t>
            </a:r>
          </a:p>
          <a:p>
            <a:pPr algn="ctr">
              <a:defRPr/>
            </a:pPr>
            <a:r>
              <a:rPr lang="en-US" sz="1600" b="1" dirty="0"/>
              <a:t>2020-21</a:t>
            </a:r>
          </a:p>
          <a:p>
            <a:pPr algn="ctr">
              <a:defRPr/>
            </a:pPr>
            <a:r>
              <a:rPr lang="en-US" sz="4800" b="1" dirty="0" smtClean="0"/>
              <a:t> </a:t>
            </a:r>
            <a:endParaRPr lang="en-US" sz="4800" b="1" dirty="0"/>
          </a:p>
          <a:p>
            <a:pPr algn="ctr"/>
            <a:endParaRPr lang="en-US" altLang="en-US" sz="2800" b="1" dirty="0" smtClean="0">
              <a:cs typeface="Trebuchet MS" panose="020B0603020202020204" pitchFamily="34" charset="0"/>
            </a:endParaRPr>
          </a:p>
          <a:p>
            <a:pPr algn="ctr"/>
            <a:endParaRPr lang="en-US" altLang="en-US" sz="2800" b="1" dirty="0" smtClean="0">
              <a:cs typeface="Trebuchet MS" panose="020B0603020202020204" pitchFamily="34" charset="0"/>
            </a:endParaRPr>
          </a:p>
          <a:p>
            <a:pPr algn="ctr"/>
            <a:r>
              <a:rPr lang="en-US" altLang="en-US" sz="2800" b="1" dirty="0" smtClean="0">
                <a:cs typeface="Trebuchet MS" panose="020B0603020202020204" pitchFamily="34" charset="0"/>
              </a:rPr>
              <a:t/>
            </a:r>
            <a:br>
              <a:rPr lang="en-US" altLang="en-US" sz="2800" b="1" dirty="0" smtClean="0">
                <a:cs typeface="Trebuchet MS" panose="020B0603020202020204" pitchFamily="34" charset="0"/>
              </a:rPr>
            </a:br>
            <a:endParaRPr lang="en-US" altLang="en-US" sz="2800" dirty="0">
              <a:cs typeface="Trebuchet MS" panose="020B0603020202020204" pitchFamily="34" charset="0"/>
            </a:endParaRPr>
          </a:p>
        </p:txBody>
      </p:sp>
      <p:pic>
        <p:nvPicPr>
          <p:cNvPr id="6" name="Picture 5">
            <a:extLst>
              <a:ext uri="{FF2B5EF4-FFF2-40B4-BE49-F238E27FC236}">
                <a16:creationId xmlns:a16="http://schemas.microsoft.com/office/drawing/2014/main" id="{B4E118A2-AFCA-4ADE-88D7-DE114878B23B}"/>
              </a:ext>
            </a:extLst>
          </p:cNvPr>
          <p:cNvPicPr>
            <a:picLocks noChangeAspect="1"/>
          </p:cNvPicPr>
          <p:nvPr/>
        </p:nvPicPr>
        <p:blipFill>
          <a:blip r:embed="rId2"/>
          <a:stretch>
            <a:fillRect/>
          </a:stretch>
        </p:blipFill>
        <p:spPr>
          <a:xfrm>
            <a:off x="1635731" y="215517"/>
            <a:ext cx="1683713" cy="1670243"/>
          </a:xfrm>
          <a:prstGeom prst="rect">
            <a:avLst/>
          </a:prstGeom>
        </p:spPr>
      </p:pic>
    </p:spTree>
    <p:extLst>
      <p:ext uri="{BB962C8B-B14F-4D97-AF65-F5344CB8AC3E}">
        <p14:creationId xmlns:p14="http://schemas.microsoft.com/office/powerpoint/2010/main" val="3024254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256" y="296874"/>
            <a:ext cx="2496510" cy="369332"/>
          </a:xfrm>
          <a:prstGeom prst="rect">
            <a:avLst/>
          </a:prstGeom>
          <a:noFill/>
        </p:spPr>
        <p:txBody>
          <a:bodyPr wrap="square" rtlCol="0">
            <a:spAutoFit/>
          </a:bodyPr>
          <a:lstStyle/>
          <a:p>
            <a:r>
              <a:rPr lang="en-US" dirty="0" smtClean="0"/>
              <a:t>Component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326" y="296874"/>
            <a:ext cx="6134488" cy="6208019"/>
          </a:xfrm>
          <a:prstGeom prst="rect">
            <a:avLst/>
          </a:prstGeom>
        </p:spPr>
      </p:pic>
    </p:spTree>
    <p:extLst>
      <p:ext uri="{BB962C8B-B14F-4D97-AF65-F5344CB8AC3E}">
        <p14:creationId xmlns:p14="http://schemas.microsoft.com/office/powerpoint/2010/main" val="89950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256" y="296874"/>
            <a:ext cx="2587950" cy="369332"/>
          </a:xfrm>
          <a:prstGeom prst="rect">
            <a:avLst/>
          </a:prstGeom>
          <a:noFill/>
        </p:spPr>
        <p:txBody>
          <a:bodyPr wrap="square" rtlCol="0">
            <a:spAutoFit/>
          </a:bodyPr>
          <a:lstStyle/>
          <a:p>
            <a:r>
              <a:rPr lang="en-US" dirty="0" smtClean="0"/>
              <a:t>Deployment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66205"/>
            <a:ext cx="8595360" cy="5920581"/>
          </a:xfrm>
          <a:prstGeom prst="rect">
            <a:avLst/>
          </a:prstGeom>
        </p:spPr>
      </p:pic>
    </p:spTree>
    <p:extLst>
      <p:ext uri="{BB962C8B-B14F-4D97-AF65-F5344CB8AC3E}">
        <p14:creationId xmlns:p14="http://schemas.microsoft.com/office/powerpoint/2010/main" val="4056867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256" y="296874"/>
            <a:ext cx="2496510" cy="369332"/>
          </a:xfrm>
          <a:prstGeom prst="rect">
            <a:avLst/>
          </a:prstGeom>
          <a:noFill/>
        </p:spPr>
        <p:txBody>
          <a:bodyPr wrap="square" rtlCol="0">
            <a:spAutoFit/>
          </a:bodyPr>
          <a:lstStyle/>
          <a:p>
            <a:r>
              <a:rPr lang="en-US" dirty="0" smtClean="0"/>
              <a:t>Class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366" y="95565"/>
            <a:ext cx="6531427" cy="6689838"/>
          </a:xfrm>
          <a:prstGeom prst="rect">
            <a:avLst/>
          </a:prstGeom>
        </p:spPr>
      </p:pic>
    </p:spTree>
    <p:extLst>
      <p:ext uri="{BB962C8B-B14F-4D97-AF65-F5344CB8AC3E}">
        <p14:creationId xmlns:p14="http://schemas.microsoft.com/office/powerpoint/2010/main" val="2652898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6953" y="185057"/>
            <a:ext cx="6348413" cy="9906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cs typeface="Trebuchet MS" panose="020B0603020202020204" pitchFamily="34" charset="0"/>
              </a:rPr>
              <a:t>Advantages</a:t>
            </a:r>
          </a:p>
        </p:txBody>
      </p:sp>
      <p:sp>
        <p:nvSpPr>
          <p:cNvPr id="3" name="TextBox 2"/>
          <p:cNvSpPr txBox="1"/>
          <p:nvPr/>
        </p:nvSpPr>
        <p:spPr>
          <a:xfrm>
            <a:off x="716953" y="1175657"/>
            <a:ext cx="8204978" cy="3277820"/>
          </a:xfrm>
          <a:prstGeom prst="rect">
            <a:avLst/>
          </a:prstGeom>
          <a:noFill/>
        </p:spPr>
        <p:txBody>
          <a:bodyPr wrap="square" rtlCol="0">
            <a:spAutoFit/>
          </a:bodyPr>
          <a:lstStyle/>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Avoid data loss: This system will help to avoid data loss like students </a:t>
            </a:r>
            <a:r>
              <a:rPr lang="en-US" dirty="0" smtClean="0">
                <a:latin typeface="Times New Roman" panose="02020603050405020304" pitchFamily="18" charset="0"/>
                <a:cs typeface="Times New Roman" panose="02020603050405020304" pitchFamily="18" charset="0"/>
              </a:rPr>
              <a:t>assignment/manual</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Anytime anywhere: This portal can be used and accessed anytime and anywhere by students to complete their assignments and submit it.</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Time saving: Students can individually login to the portal and submit thier assignments.</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Paperless: This system helps to achieve 100% paperless work. </a:t>
            </a:r>
          </a:p>
          <a:p>
            <a:endParaRPr lang="en-US" dirty="0"/>
          </a:p>
        </p:txBody>
      </p:sp>
    </p:spTree>
    <p:extLst>
      <p:ext uri="{BB962C8B-B14F-4D97-AF65-F5344CB8AC3E}">
        <p14:creationId xmlns:p14="http://schemas.microsoft.com/office/powerpoint/2010/main" val="3097124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6953" y="185057"/>
            <a:ext cx="6348413" cy="9906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cs typeface="Trebuchet MS" panose="020B0603020202020204" pitchFamily="34" charset="0"/>
              </a:rPr>
              <a:t>Limitation</a:t>
            </a:r>
          </a:p>
        </p:txBody>
      </p:sp>
      <p:sp>
        <p:nvSpPr>
          <p:cNvPr id="3" name="TextBox 2"/>
          <p:cNvSpPr txBox="1"/>
          <p:nvPr/>
        </p:nvSpPr>
        <p:spPr>
          <a:xfrm>
            <a:off x="716953" y="1175657"/>
            <a:ext cx="8126601" cy="1615827"/>
          </a:xfrm>
          <a:prstGeom prst="rect">
            <a:avLst/>
          </a:prstGeom>
          <a:noFill/>
        </p:spPr>
        <p:txBody>
          <a:bodyPr wrap="square" rtlCol="0">
            <a:spAutoFit/>
          </a:bodyPr>
          <a:lstStyle/>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PCs should be in a network.</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PCs are not in same network, internet is required for the connection.</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Poor internet connection may affect the speed of the S/W.   </a:t>
            </a:r>
          </a:p>
          <a:p>
            <a:endParaRPr lang="en-US" dirty="0"/>
          </a:p>
        </p:txBody>
      </p:sp>
    </p:spTree>
    <p:extLst>
      <p:ext uri="{BB962C8B-B14F-4D97-AF65-F5344CB8AC3E}">
        <p14:creationId xmlns:p14="http://schemas.microsoft.com/office/powerpoint/2010/main" val="3553734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6953" y="185057"/>
            <a:ext cx="6348413" cy="9906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cs typeface="Trebuchet MS" panose="020B0603020202020204" pitchFamily="34" charset="0"/>
              </a:rPr>
              <a:t>Future Scope</a:t>
            </a:r>
          </a:p>
        </p:txBody>
      </p:sp>
      <p:sp>
        <p:nvSpPr>
          <p:cNvPr id="3" name="TextBox 2"/>
          <p:cNvSpPr txBox="1"/>
          <p:nvPr/>
        </p:nvSpPr>
        <p:spPr>
          <a:xfrm>
            <a:off x="862149" y="1293223"/>
            <a:ext cx="7863840" cy="493981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Based on the analysis and design of Digital Language Lab Portal, it can be concluded into several points. First, with Online Learning, students have no difficulty in learning.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because the material can be obtained through this Digital Language Lab Portal (DLLP). These learning materials can be accessed on the portal.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Second</a:t>
            </a:r>
            <a:r>
              <a:rPr lang="en-US" dirty="0">
                <a:latin typeface="Times New Roman" panose="02020603050405020304" pitchFamily="18" charset="0"/>
                <a:cs typeface="Times New Roman" panose="02020603050405020304" pitchFamily="18" charset="0"/>
              </a:rPr>
              <a:t>, in Online Learning, the progress of the learning process can be measured through the features of lesson and quiz.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Then</a:t>
            </a:r>
            <a:r>
              <a:rPr lang="en-US" dirty="0">
                <a:latin typeface="Times New Roman" panose="02020603050405020304" pitchFamily="18" charset="0"/>
                <a:cs typeface="Times New Roman" panose="02020603050405020304" pitchFamily="18" charset="0"/>
              </a:rPr>
              <a:t>, the learning outcomes can be viewed through member dashboard.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further research, the DLLP can be expanded. For example, it can have discussion forum for users to discuss learning materials. Moreover, the future researcher can add online compiler to check the students’ answer.</a:t>
            </a:r>
          </a:p>
          <a:p>
            <a:endParaRPr lang="en-US" dirty="0"/>
          </a:p>
        </p:txBody>
      </p:sp>
    </p:spTree>
    <p:extLst>
      <p:ext uri="{BB962C8B-B14F-4D97-AF65-F5344CB8AC3E}">
        <p14:creationId xmlns:p14="http://schemas.microsoft.com/office/powerpoint/2010/main" val="156399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6953" y="185057"/>
            <a:ext cx="6348413" cy="9906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cs typeface="Trebuchet MS" panose="020B0603020202020204" pitchFamily="34" charset="0"/>
              </a:rPr>
              <a:t>Conclusion</a:t>
            </a:r>
          </a:p>
        </p:txBody>
      </p:sp>
      <p:sp>
        <p:nvSpPr>
          <p:cNvPr id="3" name="TextBox 2"/>
          <p:cNvSpPr txBox="1"/>
          <p:nvPr/>
        </p:nvSpPr>
        <p:spPr>
          <a:xfrm>
            <a:off x="979714" y="1175657"/>
            <a:ext cx="8673737" cy="378206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current study was to explore the students’ preferences on digital learning platforms during the emergency remote teaching.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major finding shows that the student-participants at each group of three digital platforms on the survey, Cisco WebEx Meeting video conferencing, Google Classroom learning management system, and WhatsApp mobile messenger application perceives positive agreement and feel much learning and improvement though it was in an unprecedented situation.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Approximately </a:t>
            </a:r>
            <a:r>
              <a:rPr lang="en-US" dirty="0">
                <a:latin typeface="Times New Roman" panose="02020603050405020304" pitchFamily="18" charset="0"/>
                <a:cs typeface="Times New Roman" panose="02020603050405020304" pitchFamily="18" charset="0"/>
              </a:rPr>
              <a:t>44%-61% of the student-participant at each group agreed that the platform they used was beneficial and potential for language learning.</a:t>
            </a:r>
          </a:p>
        </p:txBody>
      </p:sp>
    </p:spTree>
    <p:extLst>
      <p:ext uri="{BB962C8B-B14F-4D97-AF65-F5344CB8AC3E}">
        <p14:creationId xmlns:p14="http://schemas.microsoft.com/office/powerpoint/2010/main" val="2293599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6953" y="185057"/>
            <a:ext cx="6348413" cy="9906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cs typeface="Trebuchet MS" panose="020B0603020202020204" pitchFamily="34" charset="0"/>
              </a:rPr>
              <a:t>References</a:t>
            </a:r>
          </a:p>
        </p:txBody>
      </p:sp>
      <p:sp>
        <p:nvSpPr>
          <p:cNvPr id="3" name="TextBox 2"/>
          <p:cNvSpPr txBox="1"/>
          <p:nvPr/>
        </p:nvSpPr>
        <p:spPr>
          <a:xfrm>
            <a:off x="716953" y="1175657"/>
            <a:ext cx="7917596" cy="3693319"/>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Appendix A: </a:t>
            </a:r>
            <a:r>
              <a:rPr lang="en-US" dirty="0">
                <a:latin typeface="Times New Roman" panose="02020603050405020304" pitchFamily="18" charset="0"/>
                <a:cs typeface="Times New Roman" panose="02020603050405020304" pitchFamily="18" charset="0"/>
              </a:rPr>
              <a:t> Al-Maroof, R. A. S., &amp; Al-Emran, M. (2018). Students’ acceptance of google classroom: An exploratory study using PLS-SEM approach. International Journal of Emerging Technologies in Learning, 13(6), 112-123.</a:t>
            </a:r>
          </a:p>
          <a:p>
            <a:pPr>
              <a:lnSpc>
                <a:spcPct val="150000"/>
              </a:lnSpc>
            </a:pPr>
            <a:r>
              <a:rPr lang="en-US" dirty="0">
                <a:latin typeface="Times New Roman" panose="02020603050405020304" pitchFamily="18" charset="0"/>
                <a:cs typeface="Times New Roman" panose="02020603050405020304" pitchFamily="18" charset="0"/>
              </a:rPr>
              <a:t> </a:t>
            </a:r>
          </a:p>
          <a:p>
            <a:pPr>
              <a:lnSpc>
                <a:spcPct val="150000"/>
              </a:lnSpc>
            </a:pPr>
            <a:r>
              <a:rPr lang="en-US" b="1" dirty="0">
                <a:latin typeface="Times New Roman" panose="02020603050405020304" pitchFamily="18" charset="0"/>
                <a:cs typeface="Times New Roman" panose="02020603050405020304" pitchFamily="18" charset="0"/>
              </a:rPr>
              <a:t>Appendix B: </a:t>
            </a:r>
            <a:r>
              <a:rPr lang="en-US" dirty="0">
                <a:latin typeface="Times New Roman" panose="02020603050405020304" pitchFamily="18" charset="0"/>
                <a:cs typeface="Times New Roman" panose="02020603050405020304" pitchFamily="18" charset="0"/>
              </a:rPr>
              <a:t>Fakhrurrazi M. Amin, Hanna Sundari</a:t>
            </a:r>
          </a:p>
          <a:p>
            <a:pPr>
              <a:lnSpc>
                <a:spcPct val="150000"/>
              </a:lnSpc>
            </a:pPr>
            <a:r>
              <a:rPr lang="en-US" dirty="0">
                <a:latin typeface="Times New Roman" panose="02020603050405020304" pitchFamily="18" charset="0"/>
                <a:cs typeface="Times New Roman" panose="02020603050405020304" pitchFamily="18" charset="0"/>
              </a:rPr>
              <a:t>English Teaching Department, State Institute for Islamic Studies (IAIN) Langsa, Langsa 24411, INDONESIA and English Education Department, Indraprasta PGRI University, Jakarta 12530, INDONESIA</a:t>
            </a:r>
          </a:p>
          <a:p>
            <a:endParaRPr lang="en-US" dirty="0"/>
          </a:p>
        </p:txBody>
      </p:sp>
    </p:spTree>
    <p:extLst>
      <p:ext uri="{BB962C8B-B14F-4D97-AF65-F5344CB8AC3E}">
        <p14:creationId xmlns:p14="http://schemas.microsoft.com/office/powerpoint/2010/main" val="3486615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16953" y="185057"/>
            <a:ext cx="6348413" cy="9906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cs typeface="Trebuchet MS" panose="020B0603020202020204" pitchFamily="34" charset="0"/>
              </a:rPr>
              <a:t>Overview</a:t>
            </a:r>
          </a:p>
        </p:txBody>
      </p:sp>
      <p:sp>
        <p:nvSpPr>
          <p:cNvPr id="5" name="Rectangle 4"/>
          <p:cNvSpPr/>
          <p:nvPr/>
        </p:nvSpPr>
        <p:spPr>
          <a:xfrm>
            <a:off x="716953" y="909347"/>
            <a:ext cx="6096000" cy="5616346"/>
          </a:xfrm>
          <a:prstGeom prst="rect">
            <a:avLst/>
          </a:prstGeom>
        </p:spPr>
        <p:txBody>
          <a:bodyPr>
            <a:spAutoFit/>
          </a:bodyPr>
          <a:lstStyle/>
          <a:p>
            <a:pPr>
              <a:lnSpc>
                <a:spcPct val="150000"/>
              </a:lnSpc>
              <a:buFont typeface="Wingdings 3" charset="2"/>
              <a:buChar char=""/>
              <a:defRPr/>
            </a:pPr>
            <a:r>
              <a:rPr lang="en-US" sz="2200" b="1" dirty="0">
                <a:solidFill>
                  <a:schemeClr val="tx1">
                    <a:lumMod val="75000"/>
                    <a:lumOff val="25000"/>
                  </a:schemeClr>
                </a:solidFill>
              </a:rPr>
              <a:t>Introduction</a:t>
            </a:r>
          </a:p>
          <a:p>
            <a:pPr>
              <a:lnSpc>
                <a:spcPct val="150000"/>
              </a:lnSpc>
              <a:buFont typeface="Wingdings 3" charset="2"/>
              <a:buChar char=""/>
              <a:defRPr/>
            </a:pPr>
            <a:r>
              <a:rPr lang="en-US" sz="2200" b="1" dirty="0">
                <a:solidFill>
                  <a:schemeClr val="tx1">
                    <a:lumMod val="75000"/>
                    <a:lumOff val="25000"/>
                  </a:schemeClr>
                </a:solidFill>
              </a:rPr>
              <a:t>Problem Statement</a:t>
            </a:r>
          </a:p>
          <a:p>
            <a:pPr>
              <a:lnSpc>
                <a:spcPct val="150000"/>
              </a:lnSpc>
              <a:buFont typeface="Wingdings 3" charset="2"/>
              <a:buChar char=""/>
              <a:defRPr/>
            </a:pPr>
            <a:r>
              <a:rPr lang="en-US" sz="2200" b="1" dirty="0">
                <a:solidFill>
                  <a:schemeClr val="tx1">
                    <a:lumMod val="75000"/>
                    <a:lumOff val="25000"/>
                  </a:schemeClr>
                </a:solidFill>
              </a:rPr>
              <a:t>Literature survey</a:t>
            </a:r>
            <a:endParaRPr lang="en-US" sz="2200" b="1" dirty="0"/>
          </a:p>
          <a:p>
            <a:pPr>
              <a:lnSpc>
                <a:spcPct val="150000"/>
              </a:lnSpc>
              <a:buFont typeface="Wingdings 3" charset="2"/>
              <a:buChar char=""/>
              <a:defRPr/>
            </a:pPr>
            <a:r>
              <a:rPr lang="en-US" sz="2200" b="1" dirty="0">
                <a:solidFill>
                  <a:schemeClr val="tx1">
                    <a:lumMod val="75000"/>
                    <a:lumOff val="25000"/>
                  </a:schemeClr>
                </a:solidFill>
              </a:rPr>
              <a:t>Existing system </a:t>
            </a:r>
          </a:p>
          <a:p>
            <a:pPr>
              <a:lnSpc>
                <a:spcPct val="150000"/>
              </a:lnSpc>
              <a:buFont typeface="Wingdings 3" charset="2"/>
              <a:buChar char=""/>
              <a:defRPr/>
            </a:pPr>
            <a:r>
              <a:rPr lang="en-US" sz="2200" b="1" dirty="0">
                <a:solidFill>
                  <a:schemeClr val="tx1">
                    <a:lumMod val="75000"/>
                    <a:lumOff val="25000"/>
                  </a:schemeClr>
                </a:solidFill>
              </a:rPr>
              <a:t>Proposed model (**Add Architecture</a:t>
            </a:r>
            <a:r>
              <a:rPr lang="en-US" sz="2200" b="1" dirty="0" smtClean="0">
                <a:solidFill>
                  <a:schemeClr val="tx1">
                    <a:lumMod val="75000"/>
                    <a:lumOff val="25000"/>
                  </a:schemeClr>
                </a:solidFill>
              </a:rPr>
              <a:t>)</a:t>
            </a:r>
            <a:endParaRPr lang="en-US" sz="2200" b="1" dirty="0">
              <a:solidFill>
                <a:schemeClr val="tx1">
                  <a:lumMod val="75000"/>
                  <a:lumOff val="25000"/>
                </a:schemeClr>
              </a:solidFill>
            </a:endParaRPr>
          </a:p>
          <a:p>
            <a:pPr>
              <a:lnSpc>
                <a:spcPct val="150000"/>
              </a:lnSpc>
              <a:buFont typeface="Wingdings 3" charset="2"/>
              <a:buChar char=""/>
              <a:defRPr/>
            </a:pPr>
            <a:r>
              <a:rPr lang="en-US" sz="2200" b="1" dirty="0" smtClean="0">
                <a:solidFill>
                  <a:schemeClr val="tx1">
                    <a:lumMod val="75000"/>
                    <a:lumOff val="25000"/>
                  </a:schemeClr>
                </a:solidFill>
              </a:rPr>
              <a:t>UML </a:t>
            </a:r>
            <a:r>
              <a:rPr lang="en-US" sz="2200" b="1" dirty="0">
                <a:solidFill>
                  <a:schemeClr val="tx1">
                    <a:lumMod val="75000"/>
                    <a:lumOff val="25000"/>
                  </a:schemeClr>
                </a:solidFill>
              </a:rPr>
              <a:t>diagrams</a:t>
            </a:r>
          </a:p>
          <a:p>
            <a:pPr>
              <a:lnSpc>
                <a:spcPct val="150000"/>
              </a:lnSpc>
              <a:buFont typeface="Wingdings 3" charset="2"/>
              <a:buChar char=""/>
              <a:defRPr/>
            </a:pPr>
            <a:r>
              <a:rPr lang="en-US" sz="2200" b="1" dirty="0">
                <a:solidFill>
                  <a:schemeClr val="tx1">
                    <a:lumMod val="75000"/>
                    <a:lumOff val="25000"/>
                  </a:schemeClr>
                </a:solidFill>
              </a:rPr>
              <a:t>Advantages</a:t>
            </a:r>
          </a:p>
          <a:p>
            <a:pPr>
              <a:lnSpc>
                <a:spcPct val="150000"/>
              </a:lnSpc>
              <a:buFont typeface="Wingdings 3" charset="2"/>
              <a:buChar char=""/>
              <a:defRPr/>
            </a:pPr>
            <a:r>
              <a:rPr lang="en-US" sz="2200" b="1" dirty="0">
                <a:solidFill>
                  <a:schemeClr val="tx1">
                    <a:lumMod val="75000"/>
                    <a:lumOff val="25000"/>
                  </a:schemeClr>
                </a:solidFill>
              </a:rPr>
              <a:t>Limitations</a:t>
            </a:r>
          </a:p>
          <a:p>
            <a:pPr>
              <a:lnSpc>
                <a:spcPct val="150000"/>
              </a:lnSpc>
              <a:buFont typeface="Wingdings 3" charset="2"/>
              <a:buChar char=""/>
              <a:defRPr/>
            </a:pPr>
            <a:r>
              <a:rPr lang="en-US" sz="2200" b="1" dirty="0">
                <a:solidFill>
                  <a:schemeClr val="tx1">
                    <a:lumMod val="75000"/>
                    <a:lumOff val="25000"/>
                  </a:schemeClr>
                </a:solidFill>
              </a:rPr>
              <a:t>Future  Scope</a:t>
            </a:r>
          </a:p>
          <a:p>
            <a:pPr>
              <a:lnSpc>
                <a:spcPct val="150000"/>
              </a:lnSpc>
              <a:buFont typeface="Wingdings 3" charset="2"/>
              <a:buChar char=""/>
              <a:defRPr/>
            </a:pPr>
            <a:r>
              <a:rPr lang="en-US" sz="2200" b="1" dirty="0">
                <a:solidFill>
                  <a:schemeClr val="tx1">
                    <a:lumMod val="75000"/>
                    <a:lumOff val="25000"/>
                  </a:schemeClr>
                </a:solidFill>
              </a:rPr>
              <a:t>Conclusion</a:t>
            </a:r>
          </a:p>
          <a:p>
            <a:pPr>
              <a:lnSpc>
                <a:spcPct val="150000"/>
              </a:lnSpc>
              <a:buFont typeface="Wingdings 3" charset="2"/>
              <a:buChar char=""/>
              <a:defRPr/>
            </a:pPr>
            <a:r>
              <a:rPr lang="en-US" sz="2200" b="1" dirty="0" smtClean="0">
                <a:solidFill>
                  <a:schemeClr val="tx1">
                    <a:lumMod val="75000"/>
                    <a:lumOff val="25000"/>
                  </a:schemeClr>
                </a:solidFill>
              </a:rPr>
              <a:t>References</a:t>
            </a:r>
            <a:endParaRPr lang="en-US" sz="2200" b="1" dirty="0">
              <a:solidFill>
                <a:schemeClr val="tx1">
                  <a:lumMod val="75000"/>
                  <a:lumOff val="25000"/>
                </a:schemeClr>
              </a:solidFill>
            </a:endParaRPr>
          </a:p>
        </p:txBody>
      </p:sp>
    </p:spTree>
    <p:extLst>
      <p:ext uri="{BB962C8B-B14F-4D97-AF65-F5344CB8AC3E}">
        <p14:creationId xmlns:p14="http://schemas.microsoft.com/office/powerpoint/2010/main" val="356769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6953" y="185057"/>
            <a:ext cx="6348413" cy="9906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cs typeface="Trebuchet MS" panose="020B0603020202020204" pitchFamily="34" charset="0"/>
              </a:rPr>
              <a:t>Introduction</a:t>
            </a:r>
          </a:p>
        </p:txBody>
      </p:sp>
      <p:sp>
        <p:nvSpPr>
          <p:cNvPr id="3" name="TextBox 2"/>
          <p:cNvSpPr txBox="1"/>
          <p:nvPr/>
        </p:nvSpPr>
        <p:spPr>
          <a:xfrm>
            <a:off x="716953" y="1175657"/>
            <a:ext cx="8492361" cy="507831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is web as well as android application help to conducts schools and colleges in online mode.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application makes task easy such as upload documents, videos, pdf regarding syllabus and study material.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using these application teachers get online exam and generate result quick as possible.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Student </a:t>
            </a:r>
            <a:r>
              <a:rPr lang="en-US" dirty="0">
                <a:latin typeface="Times New Roman" panose="02020603050405020304" pitchFamily="18" charset="0"/>
                <a:cs typeface="Times New Roman" panose="02020603050405020304" pitchFamily="18" charset="0"/>
              </a:rPr>
              <a:t>also conduct missed lectures beyond limit of place and time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Student conduct live lectures and lecture whose missed due to some reasons. Student get regular notification on app regarding college, department and exam.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Student </a:t>
            </a:r>
            <a:r>
              <a:rPr lang="en-US" dirty="0">
                <a:latin typeface="Times New Roman" panose="02020603050405020304" pitchFamily="18" charset="0"/>
                <a:cs typeface="Times New Roman" panose="02020603050405020304" pitchFamily="18" charset="0"/>
              </a:rPr>
              <a:t>also conduct exams in online mode and get result quick.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application also helpful to submit assignment and practical  work online to teachers.</a:t>
            </a:r>
          </a:p>
        </p:txBody>
      </p:sp>
    </p:spTree>
    <p:extLst>
      <p:ext uri="{BB962C8B-B14F-4D97-AF65-F5344CB8AC3E}">
        <p14:creationId xmlns:p14="http://schemas.microsoft.com/office/powerpoint/2010/main" val="295774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6953" y="185057"/>
            <a:ext cx="6348413" cy="9906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cs typeface="Trebuchet MS" panose="020B0603020202020204" pitchFamily="34" charset="0"/>
              </a:rPr>
              <a:t>Problem Statement</a:t>
            </a:r>
          </a:p>
        </p:txBody>
      </p:sp>
      <p:sp>
        <p:nvSpPr>
          <p:cNvPr id="3" name="TextBox 2"/>
          <p:cNvSpPr txBox="1"/>
          <p:nvPr/>
        </p:nvSpPr>
        <p:spPr>
          <a:xfrm>
            <a:off x="716953" y="1384663"/>
            <a:ext cx="8492361" cy="300082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Now </a:t>
            </a:r>
            <a:r>
              <a:rPr lang="en-US" dirty="0">
                <a:latin typeface="Times New Roman" panose="02020603050405020304" pitchFamily="18" charset="0"/>
                <a:cs typeface="Times New Roman" panose="02020603050405020304" pitchFamily="18" charset="0"/>
              </a:rPr>
              <a:t>a day schools and colleges conduct in online mode so student needed online lectures and documentation regarding syllabus, topics.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application help to student as well as teachers or faculty to manage online lectures. Teachers provides online pdf, videos, and other documents.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onduct </a:t>
            </a:r>
            <a:r>
              <a:rPr lang="en-US" dirty="0">
                <a:latin typeface="Times New Roman" panose="02020603050405020304" pitchFamily="18" charset="0"/>
                <a:cs typeface="Times New Roman" panose="02020603050405020304" pitchFamily="18" charset="0"/>
              </a:rPr>
              <a:t>online exam for student and quick generate results. </a:t>
            </a:r>
          </a:p>
        </p:txBody>
      </p:sp>
    </p:spTree>
    <p:extLst>
      <p:ext uri="{BB962C8B-B14F-4D97-AF65-F5344CB8AC3E}">
        <p14:creationId xmlns:p14="http://schemas.microsoft.com/office/powerpoint/2010/main" val="326336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6953" y="185057"/>
            <a:ext cx="6348413" cy="9906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cs typeface="Trebuchet MS" panose="020B0603020202020204" pitchFamily="34" charset="0"/>
              </a:rPr>
              <a:t>Literature Survey</a:t>
            </a:r>
          </a:p>
        </p:txBody>
      </p:sp>
      <p:sp>
        <p:nvSpPr>
          <p:cNvPr id="3" name="TextBox 2"/>
          <p:cNvSpPr txBox="1"/>
          <p:nvPr/>
        </p:nvSpPr>
        <p:spPr>
          <a:xfrm>
            <a:off x="716954" y="1175657"/>
            <a:ext cx="8923436" cy="5493812"/>
          </a:xfrm>
          <a:prstGeom prst="rect">
            <a:avLst/>
          </a:prstGeom>
          <a:noFill/>
        </p:spPr>
        <p:txBody>
          <a:bodyPr wrap="square" rtlCol="0">
            <a:spAutoFit/>
          </a:bodyPr>
          <a:lstStyle/>
          <a:p>
            <a:pPr algn="just">
              <a:lnSpc>
                <a:spcPct val="150000"/>
              </a:lnSpc>
            </a:pPr>
            <a:r>
              <a:rPr lang="en-US" dirty="0" smtClean="0"/>
              <a:t> </a:t>
            </a:r>
            <a:r>
              <a:rPr lang="en-US" dirty="0" smtClean="0">
                <a:latin typeface="Times New Roman" panose="02020603050405020304" pitchFamily="18" charset="0"/>
                <a:cs typeface="Times New Roman" panose="02020603050405020304" pitchFamily="18" charset="0"/>
              </a:rPr>
              <a:t>Fakhrurrazi M. Amin, Hanna Sundari</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Abstract </a:t>
            </a: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use of technology in language learning has extensively expanded in line with the advancement of technology itself.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However</a:t>
            </a:r>
            <a:r>
              <a:rPr lang="en-US" dirty="0">
                <a:latin typeface="Times New Roman" panose="02020603050405020304" pitchFamily="18" charset="0"/>
                <a:cs typeface="Times New Roman" panose="02020603050405020304" pitchFamily="18" charset="0"/>
              </a:rPr>
              <a:t>, the investigation into the implementation of video conferences, learning management systems, and mobile applications, particularly during the emergency remote teaching/the Covid-19 pandemic, is still lacking</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paper presents survey data from three groups of Indonesian EFL students using three different digital learning platforms: Cisco WebEx Meeting video conferencing, Google Classroom learning management system (LMS), and </a:t>
            </a:r>
            <a:r>
              <a:rPr lang="en-US" dirty="0" smtClean="0">
                <a:latin typeface="Times New Roman" panose="02020603050405020304" pitchFamily="18" charset="0"/>
                <a:cs typeface="Times New Roman" panose="02020603050405020304" pitchFamily="18" charset="0"/>
              </a:rPr>
              <a:t>WhatsApp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71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6953" y="185057"/>
            <a:ext cx="6348413" cy="9906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cs typeface="Trebuchet MS" panose="020B0603020202020204" pitchFamily="34" charset="0"/>
              </a:rPr>
              <a:t>Existing System</a:t>
            </a:r>
          </a:p>
        </p:txBody>
      </p:sp>
      <p:sp>
        <p:nvSpPr>
          <p:cNvPr id="3" name="TextBox 2"/>
          <p:cNvSpPr txBox="1"/>
          <p:nvPr/>
        </p:nvSpPr>
        <p:spPr>
          <a:xfrm>
            <a:off x="716953" y="1175657"/>
            <a:ext cx="8492361" cy="424731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is web as well as android application help to conducts schools and colleges in online mode.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application makes task easy such as upload documents, videos, pdf regarding syllabus and study material.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using these application teachers get online exam and generate result quick as possible.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Student </a:t>
            </a:r>
            <a:r>
              <a:rPr lang="en-US" dirty="0">
                <a:latin typeface="Times New Roman" panose="02020603050405020304" pitchFamily="18" charset="0"/>
                <a:cs typeface="Times New Roman" panose="02020603050405020304" pitchFamily="18" charset="0"/>
              </a:rPr>
              <a:t>also conduct missed lectures beyond limit of place and time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Student </a:t>
            </a:r>
            <a:r>
              <a:rPr lang="en-US" dirty="0">
                <a:latin typeface="Times New Roman" panose="02020603050405020304" pitchFamily="18" charset="0"/>
                <a:cs typeface="Times New Roman" panose="02020603050405020304" pitchFamily="18" charset="0"/>
              </a:rPr>
              <a:t>conduct live lectures and lecture whose missed due to some reasons.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application also helpful to submit assignment and practical  work online to teachers.</a:t>
            </a:r>
          </a:p>
        </p:txBody>
      </p:sp>
    </p:spTree>
    <p:extLst>
      <p:ext uri="{BB962C8B-B14F-4D97-AF65-F5344CB8AC3E}">
        <p14:creationId xmlns:p14="http://schemas.microsoft.com/office/powerpoint/2010/main" val="1426018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6953" y="185057"/>
            <a:ext cx="6348413" cy="9906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cs typeface="Trebuchet MS" panose="020B0603020202020204" pitchFamily="34" charset="0"/>
              </a:rPr>
              <a:t>Proposed Model</a:t>
            </a:r>
          </a:p>
        </p:txBody>
      </p:sp>
      <p:sp>
        <p:nvSpPr>
          <p:cNvPr id="3" name="TextBox 2"/>
          <p:cNvSpPr txBox="1"/>
          <p:nvPr/>
        </p:nvSpPr>
        <p:spPr>
          <a:xfrm>
            <a:off x="716953" y="1175657"/>
            <a:ext cx="8492361" cy="46628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is web as well as android application help to conducts schools and colleges in online mode.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application makes task easy such as upload documents, videos, pdf regarding syllabus and study material.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using these application teachers get online exam and generate result quick as possible. Student also conduct missed lectures beyond limit of place and time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Student </a:t>
            </a:r>
            <a:r>
              <a:rPr lang="en-US" dirty="0">
                <a:latin typeface="Times New Roman" panose="02020603050405020304" pitchFamily="18" charset="0"/>
                <a:cs typeface="Times New Roman" panose="02020603050405020304" pitchFamily="18" charset="0"/>
              </a:rPr>
              <a:t>conduct live lectures and lecture whose missed due to some reasons. Student get regular notification on app regarding college, department and exam.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Student </a:t>
            </a:r>
            <a:r>
              <a:rPr lang="en-US" dirty="0">
                <a:latin typeface="Times New Roman" panose="02020603050405020304" pitchFamily="18" charset="0"/>
                <a:cs typeface="Times New Roman" panose="02020603050405020304" pitchFamily="18" charset="0"/>
              </a:rPr>
              <a:t>also conduct exams in online mode and get result quick.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application also helpful to submit assignment and practical  work online to teachers.</a:t>
            </a:r>
          </a:p>
        </p:txBody>
      </p:sp>
    </p:spTree>
    <p:extLst>
      <p:ext uri="{BB962C8B-B14F-4D97-AF65-F5344CB8AC3E}">
        <p14:creationId xmlns:p14="http://schemas.microsoft.com/office/powerpoint/2010/main" val="385938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6953" y="185057"/>
            <a:ext cx="6348413" cy="9906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cs typeface="Trebuchet MS" panose="020B0603020202020204" pitchFamily="34" charset="0"/>
              </a:rPr>
              <a:t>UML Diagram</a:t>
            </a:r>
          </a:p>
        </p:txBody>
      </p:sp>
      <p:sp>
        <p:nvSpPr>
          <p:cNvPr id="3" name="TextBox 2"/>
          <p:cNvSpPr txBox="1"/>
          <p:nvPr/>
        </p:nvSpPr>
        <p:spPr>
          <a:xfrm>
            <a:off x="716953" y="806325"/>
            <a:ext cx="2496510" cy="369332"/>
          </a:xfrm>
          <a:prstGeom prst="rect">
            <a:avLst/>
          </a:prstGeom>
          <a:noFill/>
        </p:spPr>
        <p:txBody>
          <a:bodyPr wrap="square" rtlCol="0">
            <a:spAutoFit/>
          </a:bodyPr>
          <a:lstStyle/>
          <a:p>
            <a:r>
              <a:rPr lang="en-US" dirty="0" smtClean="0"/>
              <a:t>Use case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823" y="806325"/>
            <a:ext cx="5449165" cy="5978320"/>
          </a:xfrm>
          <a:prstGeom prst="rect">
            <a:avLst/>
          </a:prstGeom>
        </p:spPr>
      </p:pic>
    </p:spTree>
    <p:extLst>
      <p:ext uri="{BB962C8B-B14F-4D97-AF65-F5344CB8AC3E}">
        <p14:creationId xmlns:p14="http://schemas.microsoft.com/office/powerpoint/2010/main" val="833093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256" y="296874"/>
            <a:ext cx="2496510" cy="369332"/>
          </a:xfrm>
          <a:prstGeom prst="rect">
            <a:avLst/>
          </a:prstGeom>
          <a:noFill/>
        </p:spPr>
        <p:txBody>
          <a:bodyPr wrap="square" rtlCol="0">
            <a:spAutoFit/>
          </a:bodyPr>
          <a:lstStyle/>
          <a:p>
            <a:r>
              <a:rPr lang="en-US" dirty="0" smtClean="0"/>
              <a:t>Sequence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766" y="296874"/>
            <a:ext cx="5551714" cy="6490031"/>
          </a:xfrm>
          <a:prstGeom prst="rect">
            <a:avLst/>
          </a:prstGeom>
        </p:spPr>
      </p:pic>
    </p:spTree>
    <p:extLst>
      <p:ext uri="{BB962C8B-B14F-4D97-AF65-F5344CB8AC3E}">
        <p14:creationId xmlns:p14="http://schemas.microsoft.com/office/powerpoint/2010/main" val="16315272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74</TotalTime>
  <Words>828</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11</cp:revision>
  <dcterms:created xsi:type="dcterms:W3CDTF">2021-04-26T08:58:53Z</dcterms:created>
  <dcterms:modified xsi:type="dcterms:W3CDTF">2021-04-29T02:53:34Z</dcterms:modified>
</cp:coreProperties>
</file>