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Override PartName="/customXml/itemProps2.xml" ContentType="application/vnd.openxmlformats-officedocument.customXmlPropertie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Default Extension="jpeg" ContentType="image/jpeg"/>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customXml/itemProps1.xml" ContentType="application/vnd.openxmlformats-officedocument.customXmlProperties+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91" r:id="rId1"/>
  </p:sldMasterIdLst>
  <p:notesMasterIdLst>
    <p:notesMasterId r:id="rId64"/>
  </p:notesMasterIdLst>
  <p:handoutMasterIdLst>
    <p:handoutMasterId r:id="rId65"/>
  </p:handoutMasterIdLst>
  <p:sldIdLst>
    <p:sldId id="990" r:id="rId2"/>
    <p:sldId id="989" r:id="rId3"/>
    <p:sldId id="451" r:id="rId4"/>
    <p:sldId id="991" r:id="rId5"/>
    <p:sldId id="992" r:id="rId6"/>
    <p:sldId id="993" r:id="rId7"/>
    <p:sldId id="994" r:id="rId8"/>
    <p:sldId id="995" r:id="rId9"/>
    <p:sldId id="996" r:id="rId10"/>
    <p:sldId id="997" r:id="rId11"/>
    <p:sldId id="998" r:id="rId12"/>
    <p:sldId id="999" r:id="rId13"/>
    <p:sldId id="1048" r:id="rId14"/>
    <p:sldId id="1000" r:id="rId15"/>
    <p:sldId id="1050" r:id="rId16"/>
    <p:sldId id="1001" r:id="rId17"/>
    <p:sldId id="1002" r:id="rId18"/>
    <p:sldId id="1047" r:id="rId19"/>
    <p:sldId id="1003" r:id="rId20"/>
    <p:sldId id="1004" r:id="rId21"/>
    <p:sldId id="1005" r:id="rId22"/>
    <p:sldId id="1006" r:id="rId23"/>
    <p:sldId id="1007" r:id="rId24"/>
    <p:sldId id="1008" r:id="rId25"/>
    <p:sldId id="1011" r:id="rId26"/>
    <p:sldId id="1012" r:id="rId27"/>
    <p:sldId id="1013" r:id="rId28"/>
    <p:sldId id="1014" r:id="rId29"/>
    <p:sldId id="1015" r:id="rId30"/>
    <p:sldId id="1052" r:id="rId31"/>
    <p:sldId id="1054" r:id="rId32"/>
    <p:sldId id="1053" r:id="rId33"/>
    <p:sldId id="1016" r:id="rId34"/>
    <p:sldId id="1017" r:id="rId35"/>
    <p:sldId id="1018" r:id="rId36"/>
    <p:sldId id="1019" r:id="rId37"/>
    <p:sldId id="1020" r:id="rId38"/>
    <p:sldId id="1021" r:id="rId39"/>
    <p:sldId id="1022" r:id="rId40"/>
    <p:sldId id="1023" r:id="rId41"/>
    <p:sldId id="1024" r:id="rId42"/>
    <p:sldId id="1025" r:id="rId43"/>
    <p:sldId id="1026" r:id="rId44"/>
    <p:sldId id="1027" r:id="rId45"/>
    <p:sldId id="1028" r:id="rId46"/>
    <p:sldId id="1029" r:id="rId47"/>
    <p:sldId id="1030" r:id="rId48"/>
    <p:sldId id="1051" r:id="rId49"/>
    <p:sldId id="1031" r:id="rId50"/>
    <p:sldId id="1032" r:id="rId51"/>
    <p:sldId id="1033" r:id="rId52"/>
    <p:sldId id="1034" r:id="rId53"/>
    <p:sldId id="1035" r:id="rId54"/>
    <p:sldId id="1036" r:id="rId55"/>
    <p:sldId id="1037" r:id="rId56"/>
    <p:sldId id="1038" r:id="rId57"/>
    <p:sldId id="1039" r:id="rId58"/>
    <p:sldId id="1040" r:id="rId59"/>
    <p:sldId id="1041" r:id="rId60"/>
    <p:sldId id="1042" r:id="rId61"/>
    <p:sldId id="1043" r:id="rId62"/>
    <p:sldId id="1045"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D5D000"/>
    <a:srgbClr val="CC0000"/>
    <a:srgbClr val="E2DD00"/>
    <a:srgbClr val="716A3F"/>
    <a:srgbClr val="FAF400"/>
    <a:srgbClr val="E6AD3A"/>
    <a:srgbClr val="D2D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352" autoAdjust="0"/>
    <p:restoredTop sz="92190" autoAdjust="0"/>
  </p:normalViewPr>
  <p:slideViewPr>
    <p:cSldViewPr>
      <p:cViewPr>
        <p:scale>
          <a:sx n="61" d="100"/>
          <a:sy n="61" d="100"/>
        </p:scale>
        <p:origin x="-1140" y="-132"/>
      </p:cViewPr>
      <p:guideLst>
        <p:guide orient="horz" pos="2160"/>
        <p:guide pos="2880"/>
      </p:guideLst>
    </p:cSldViewPr>
  </p:slideViewPr>
  <p:outlineViewPr>
    <p:cViewPr>
      <p:scale>
        <a:sx n="33" d="100"/>
        <a:sy n="33" d="100"/>
      </p:scale>
      <p:origin x="0" y="333588"/>
    </p:cViewPr>
  </p:outlineViewPr>
  <p:notesTextViewPr>
    <p:cViewPr>
      <p:scale>
        <a:sx n="100" d="100"/>
        <a:sy n="100" d="100"/>
      </p:scale>
      <p:origin x="0" y="0"/>
    </p:cViewPr>
  </p:notesTextViewPr>
  <p:sorterViewPr>
    <p:cViewPr>
      <p:scale>
        <a:sx n="100" d="100"/>
        <a:sy n="100" d="100"/>
      </p:scale>
      <p:origin x="0" y="3906"/>
    </p:cViewPr>
  </p:sorterViewPr>
  <p:notesViewPr>
    <p:cSldViewPr>
      <p:cViewPr>
        <p:scale>
          <a:sx n="100" d="100"/>
          <a:sy n="100" d="100"/>
        </p:scale>
        <p:origin x="-1632" y="25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2C3420EE-E082-443A-8254-0A37611E4283}" type="datetimeFigureOut">
              <a:rPr lang="en-US"/>
              <a:pPr>
                <a:defRPr/>
              </a:pPr>
              <a:t>6/5/2012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1D08718-216E-4693-BDBD-36827178059E}" type="slidenum">
              <a:rPr lang="en-US"/>
              <a:pPr>
                <a:defRPr/>
              </a:pPr>
              <a:t>‹#›</a:t>
            </a:fld>
            <a:endParaRPr lang="en-US" dirty="0"/>
          </a:p>
        </p:txBody>
      </p:sp>
    </p:spTree>
    <p:extLst>
      <p:ext uri="{BB962C8B-B14F-4D97-AF65-F5344CB8AC3E}">
        <p14:creationId xmlns:p14="http://schemas.microsoft.com/office/powerpoint/2010/main" val="35281261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5F6C6E3C-9E0C-4107-9720-5C188377651F}" type="datetimeFigureOut">
              <a:rPr lang="en-US"/>
              <a:pPr>
                <a:defRPr/>
              </a:pPr>
              <a:t>6/5/2012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7668FFE-BCB1-46B2-A74E-6553D52EC393}" type="slidenum">
              <a:rPr lang="en-US"/>
              <a:pPr>
                <a:defRPr/>
              </a:pPr>
              <a:t>‹#›</a:t>
            </a:fld>
            <a:endParaRPr lang="en-US" dirty="0"/>
          </a:p>
        </p:txBody>
      </p:sp>
    </p:spTree>
    <p:extLst>
      <p:ext uri="{BB962C8B-B14F-4D97-AF65-F5344CB8AC3E}">
        <p14:creationId xmlns:p14="http://schemas.microsoft.com/office/powerpoint/2010/main" val="505391399"/>
      </p:ext>
    </p:extLst>
  </p:cSld>
  <p:clrMap bg1="lt1" tx1="dk1" bg2="lt2" tx2="dk2" accent1="accent1" accent2="accent2" accent3="accent3" accent4="accent4" accent5="accent5" accent6="accent6" hlink="hlink" folHlink="folHlink"/>
  <p:hf hdr="0" dt="0"/>
  <p:notesStyle>
    <a:lvl1pPr algn="just" rtl="0" eaLnBrk="0" fontAlgn="base" hangingPunct="0">
      <a:spcBef>
        <a:spcPct val="30000"/>
      </a:spcBef>
      <a:spcAft>
        <a:spcPct val="0"/>
      </a:spcAft>
      <a:defRPr sz="1200" kern="1200">
        <a:solidFill>
          <a:schemeClr val="tx1"/>
        </a:solidFill>
        <a:latin typeface="+mn-lt"/>
        <a:ea typeface="+mn-ea"/>
        <a:cs typeface="+mn-cs"/>
      </a:defRPr>
    </a:lvl1pPr>
    <a:lvl2pPr marL="457200" algn="just" rtl="0" eaLnBrk="0" fontAlgn="base" hangingPunct="0">
      <a:spcBef>
        <a:spcPct val="30000"/>
      </a:spcBef>
      <a:spcAft>
        <a:spcPct val="0"/>
      </a:spcAft>
      <a:defRPr sz="1200" kern="1200">
        <a:solidFill>
          <a:schemeClr val="tx1"/>
        </a:solidFill>
        <a:latin typeface="+mn-lt"/>
        <a:ea typeface="+mn-ea"/>
        <a:cs typeface="+mn-cs"/>
      </a:defRPr>
    </a:lvl2pPr>
    <a:lvl3pPr marL="914400" algn="just" rtl="0" eaLnBrk="0" fontAlgn="base" hangingPunct="0">
      <a:spcBef>
        <a:spcPct val="30000"/>
      </a:spcBef>
      <a:spcAft>
        <a:spcPct val="0"/>
      </a:spcAft>
      <a:defRPr sz="1200" kern="1200">
        <a:solidFill>
          <a:schemeClr val="tx1"/>
        </a:solidFill>
        <a:latin typeface="+mn-lt"/>
        <a:ea typeface="+mn-ea"/>
        <a:cs typeface="+mn-cs"/>
      </a:defRPr>
    </a:lvl3pPr>
    <a:lvl4pPr marL="1371600" algn="just" rtl="0" eaLnBrk="0" fontAlgn="base" hangingPunct="0">
      <a:spcBef>
        <a:spcPct val="30000"/>
      </a:spcBef>
      <a:spcAft>
        <a:spcPct val="0"/>
      </a:spcAft>
      <a:defRPr sz="1200" kern="1200">
        <a:solidFill>
          <a:schemeClr val="tx1"/>
        </a:solidFill>
        <a:latin typeface="+mn-lt"/>
        <a:ea typeface="+mn-ea"/>
        <a:cs typeface="+mn-cs"/>
      </a:defRPr>
    </a:lvl4pPr>
    <a:lvl5pPr marL="1828800" algn="just"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089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EBA1E0-C22E-4C8C-B286-E7012F4F9732}"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93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C3B300-F3EF-4DF3-A49B-294671A1E41D}"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13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8D9B0AC-0939-46A9-B347-3FF5506792BE}"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342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B24D583-FF63-4A11-8058-62A7FDF68D57}"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547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0AE7DD-4938-41D5-B0A2-D8A8DBDDB666}"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752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C2DDDB-D01A-4619-BDC9-9A1640B8B8A6}"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0"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endParaRPr lang="en-US" smtClean="0"/>
          </a:p>
        </p:txBody>
      </p:sp>
      <p:sp>
        <p:nvSpPr>
          <p:cNvPr id="10957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BDBA64-4C7B-403E-B56A-82EB6373E3F9}"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1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C102438-819E-4FFC-A025-23817BBFCAF3}"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6" name="Rectangle 3"/>
          <p:cNvSpPr>
            <a:spLocks noGrp="1" noChangeArrowheads="1"/>
          </p:cNvSpPr>
          <p:nvPr>
            <p:ph type="body" idx="1"/>
          </p:nvPr>
        </p:nvSpPr>
        <p:spPr bwMode="auto">
          <a:xfrm>
            <a:off x="685800" y="4343400"/>
            <a:ext cx="5638800" cy="4114800"/>
          </a:xfrm>
          <a:noFill/>
        </p:spPr>
        <p:txBody>
          <a:bodyPr wrap="square" numCol="1" anchor="t" anchorCtr="0" compatLnSpc="1">
            <a:prstTxWarp prst="textNoShape">
              <a:avLst/>
            </a:prstTxWarp>
          </a:bodyPr>
          <a:lstStyle/>
          <a:p>
            <a:r>
              <a:rPr lang="en-US" smtClean="0"/>
              <a:t>In real applications, the same package may be used in many files. This indicates that all the classes created in those files are stored in same package. </a:t>
            </a:r>
          </a:p>
          <a:p>
            <a:endParaRPr lang="en-US" smtClean="0"/>
          </a:p>
          <a:p>
            <a:r>
              <a:rPr lang="en-US" smtClean="0"/>
              <a:t>Hence, you should save all those </a:t>
            </a:r>
            <a:r>
              <a:rPr lang="en-US" b="1" smtClean="0"/>
              <a:t>.class</a:t>
            </a:r>
            <a:r>
              <a:rPr lang="en-US" smtClean="0"/>
              <a:t> files in the same directory. If there is a hierarchy of packages, you should also have a hierarchy of directories. </a:t>
            </a:r>
          </a:p>
          <a:p>
            <a:endParaRPr lang="en-US" smtClean="0"/>
          </a:p>
          <a:p>
            <a:r>
              <a:rPr lang="en-US" smtClean="0"/>
              <a:t>For example, java.awt.event will be stored in the directory </a:t>
            </a:r>
          </a:p>
          <a:p>
            <a:pPr lvl="1"/>
            <a:r>
              <a:rPr lang="en-US" smtClean="0"/>
              <a:t>java\awt\event – in Windows</a:t>
            </a:r>
          </a:p>
          <a:p>
            <a:pPr lvl="1"/>
            <a:r>
              <a:rPr lang="en-US" smtClean="0"/>
              <a:t>java/awt/event – in UNIX</a:t>
            </a:r>
          </a:p>
          <a:p>
            <a:endParaRPr lang="en-US" smtClean="0"/>
          </a:p>
          <a:p>
            <a:r>
              <a:rPr lang="en-US" b="1" smtClean="0"/>
              <a:t>If you want to rename the package you should rename the directory also.</a:t>
            </a:r>
          </a:p>
          <a:p>
            <a:endParaRPr lang="en-US" b="1" smtClean="0"/>
          </a:p>
          <a:p>
            <a:endParaRPr lang="en-GB" b="1" smtClean="0"/>
          </a:p>
        </p:txBody>
      </p:sp>
      <p:sp>
        <p:nvSpPr>
          <p:cNvPr id="11366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595838-9CC1-4D8E-9003-9AD9C2E84952}"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bwMode="auto">
          <a:noFill/>
          <a:ln>
            <a:solidFill>
              <a:srgbClr val="000000"/>
            </a:solidFill>
            <a:miter lim="800000"/>
            <a:headEnd/>
            <a:tailEnd/>
          </a:ln>
        </p:spPr>
      </p:sp>
      <p:sp>
        <p:nvSpPr>
          <p:cNvPr id="11571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571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CEE8DE-FF71-4473-9714-B2FB1D8877E7}"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Hence, you did not face any problem in executing your programs. </a:t>
            </a:r>
          </a:p>
          <a:p>
            <a:endParaRPr lang="en-US" smtClean="0"/>
          </a:p>
          <a:p>
            <a:endParaRPr lang="en-GB" smtClean="0"/>
          </a:p>
        </p:txBody>
      </p:sp>
      <p:sp>
        <p:nvSpPr>
          <p:cNvPr id="11776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5F119C7-F601-45D3-86BB-2949E91584B2}"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29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00B8C32-CA71-45EB-8362-93754E7D0A26}"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0"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first alternative is the easiest (and doesn’t require a change to CLASSPATH), but the second alternative lets your program find </a:t>
            </a:r>
            <a:r>
              <a:rPr lang="en-US" b="1" smtClean="0"/>
              <a:t>MyPack</a:t>
            </a:r>
            <a:r>
              <a:rPr lang="en-US" smtClean="0"/>
              <a:t> no matter what directory the program is in. </a:t>
            </a:r>
          </a:p>
          <a:p>
            <a:endParaRPr lang="en-US" smtClean="0"/>
          </a:p>
          <a:p>
            <a:r>
              <a:rPr lang="en-US" smtClean="0"/>
              <a:t>The recommended approach is to simply create the package directories below your current development directory, put the </a:t>
            </a:r>
            <a:r>
              <a:rPr lang="en-US" b="1" smtClean="0"/>
              <a:t>.class</a:t>
            </a:r>
            <a:r>
              <a:rPr lang="en-US" smtClean="0"/>
              <a:t> files into the appropriate directories, and then execute the programs from the development directory.</a:t>
            </a:r>
          </a:p>
          <a:p>
            <a:endParaRPr lang="en-GB" smtClean="0"/>
          </a:p>
        </p:txBody>
      </p:sp>
      <p:sp>
        <p:nvSpPr>
          <p:cNvPr id="11981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EAB359F-D3FD-44C1-BAC2-8ABCCF98D796}"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5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a:p>
            <a:endParaRPr lang="en-US" smtClean="0"/>
          </a:p>
          <a:p>
            <a:endParaRPr lang="en-GB" smtClean="0"/>
          </a:p>
        </p:txBody>
      </p:sp>
      <p:sp>
        <p:nvSpPr>
          <p:cNvPr id="12185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EAC473E-193B-48BC-A008-E71B465FA64D}"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aforesaid program displays the name and salary of three employees. </a:t>
            </a:r>
          </a:p>
          <a:p>
            <a:r>
              <a:rPr lang="en-US" smtClean="0"/>
              <a:t>The program first declares a package called </a:t>
            </a:r>
            <a:r>
              <a:rPr lang="en-US" b="1" smtClean="0"/>
              <a:t>empPack</a:t>
            </a:r>
            <a:r>
              <a:rPr lang="en-US" smtClean="0"/>
              <a:t>. </a:t>
            </a:r>
          </a:p>
          <a:p>
            <a:r>
              <a:rPr lang="en-US" smtClean="0"/>
              <a:t>It then creates two classes </a:t>
            </a:r>
            <a:r>
              <a:rPr lang="en-US" b="1" smtClean="0"/>
              <a:t>EmpClass,</a:t>
            </a:r>
            <a:r>
              <a:rPr lang="en-US" smtClean="0"/>
              <a:t>  and </a:t>
            </a:r>
            <a:r>
              <a:rPr lang="en-US" b="1" smtClean="0"/>
              <a:t>EmpSal</a:t>
            </a:r>
            <a:r>
              <a:rPr lang="en-US" smtClean="0"/>
              <a:t> that are contained in the package </a:t>
            </a:r>
            <a:r>
              <a:rPr lang="en-US" b="1" smtClean="0"/>
              <a:t>empPack</a:t>
            </a:r>
            <a:r>
              <a:rPr lang="en-US" smtClean="0"/>
              <a:t>.</a:t>
            </a:r>
          </a:p>
          <a:p>
            <a:r>
              <a:rPr lang="en-US" smtClean="0"/>
              <a:t>Save this file as EmpSal.java</a:t>
            </a:r>
          </a:p>
          <a:p>
            <a:r>
              <a:rPr lang="en-US" smtClean="0"/>
              <a:t>Compile the file using javac</a:t>
            </a:r>
          </a:p>
          <a:p>
            <a:r>
              <a:rPr lang="en-US" smtClean="0"/>
              <a:t>Create a directory called  empPack</a:t>
            </a:r>
          </a:p>
          <a:p>
            <a:r>
              <a:rPr lang="en-US" smtClean="0"/>
              <a:t>Place the .class files in the directory empPack</a:t>
            </a:r>
          </a:p>
          <a:p>
            <a:r>
              <a:rPr lang="en-US" smtClean="0"/>
              <a:t>Execute the program by going one level up in the directory.</a:t>
            </a:r>
          </a:p>
          <a:p>
            <a:endParaRPr lang="en-US" smtClean="0"/>
          </a:p>
          <a:p>
            <a:r>
              <a:rPr lang="en-US" smtClean="0"/>
              <a:t>C:&gt;java empPack.EmpSal</a:t>
            </a:r>
          </a:p>
          <a:p>
            <a:r>
              <a:rPr lang="en-US" smtClean="0"/>
              <a:t>  or</a:t>
            </a:r>
          </a:p>
          <a:p>
            <a:r>
              <a:rPr lang="en-US" smtClean="0"/>
              <a:t>  set the CLASSPATH and then execute.</a:t>
            </a:r>
          </a:p>
          <a:p>
            <a:endParaRPr lang="en-US" smtClean="0"/>
          </a:p>
        </p:txBody>
      </p:sp>
      <p:sp>
        <p:nvSpPr>
          <p:cNvPr id="12390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AD7CAA-2E1F-47E2-8CC2-AA30D1991B91}"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595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495B8A-5E86-4F24-ABE5-D7CE30EA905E}"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b="1" smtClean="0"/>
              <a:t>$) A package called </a:t>
            </a:r>
            <a:r>
              <a:rPr lang="en-US" b="1" i="1" smtClean="0"/>
              <a:t>java.lang</a:t>
            </a:r>
            <a:r>
              <a:rPr lang="en-US" b="1" smtClean="0"/>
              <a:t> contains the language-related classes. </a:t>
            </a:r>
          </a:p>
          <a:p>
            <a:r>
              <a:rPr lang="en-US" b="1" smtClean="0"/>
              <a:t>This package is implicitly imported for you. </a:t>
            </a:r>
          </a:p>
          <a:p>
            <a:endParaRPr lang="en-US" smtClean="0"/>
          </a:p>
          <a:p>
            <a:r>
              <a:rPr lang="en-US" smtClean="0"/>
              <a:t>When you specify a star(*) in the import statement, all the classes, interfaces in the package are imported. But if we need only one or two of them, it is advisable to import them specifically. This approach would reduce compile time. </a:t>
            </a:r>
          </a:p>
          <a:p>
            <a:endParaRPr lang="en-GB" smtClean="0"/>
          </a:p>
        </p:txBody>
      </p:sp>
      <p:sp>
        <p:nvSpPr>
          <p:cNvPr id="12800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49839B8-8D26-405A-BF91-B1992591269E}"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3619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8AC233A-8A06-436A-ABA0-5AB1FC1F6F00}"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3824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25C7036-2B51-4C1B-A2DC-E6CC11C1A7D0}"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029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4029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10CA7DC-9AA1-4946-A02D-6B344ECB4A11}"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2338"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Output of the following program is: </a:t>
            </a:r>
          </a:p>
          <a:p>
            <a:endParaRPr lang="en-US" smtClean="0"/>
          </a:p>
          <a:p>
            <a:r>
              <a:rPr lang="en-US" smtClean="0"/>
              <a:t> I am tester class defined inside au_tester package</a:t>
            </a:r>
          </a:p>
          <a:p>
            <a:r>
              <a:rPr lang="en-US" smtClean="0"/>
              <a:t> --------------------------------------------------- </a:t>
            </a:r>
          </a:p>
          <a:p>
            <a:r>
              <a:rPr lang="en-US" smtClean="0"/>
              <a:t> I had imported all classes of automobile package</a:t>
            </a:r>
          </a:p>
          <a:p>
            <a:r>
              <a:rPr lang="en-US" smtClean="0"/>
              <a:t> Creating instances of Vehicle, Car and Bike </a:t>
            </a:r>
          </a:p>
          <a:p>
            <a:r>
              <a:rPr lang="en-US" smtClean="0"/>
              <a:t> Accessing the functions using objects... </a:t>
            </a:r>
          </a:p>
          <a:p>
            <a:r>
              <a:rPr lang="en-US" smtClean="0"/>
              <a:t> ---------------------------------------- </a:t>
            </a:r>
          </a:p>
          <a:p>
            <a:r>
              <a:rPr lang="en-US" smtClean="0"/>
              <a:t>My name is vehicle</a:t>
            </a:r>
          </a:p>
          <a:p>
            <a:r>
              <a:rPr lang="en-US" smtClean="0"/>
              <a:t> I am defined inside automobile package</a:t>
            </a:r>
          </a:p>
          <a:p>
            <a:r>
              <a:rPr lang="en-US" smtClean="0"/>
              <a:t>My name is car</a:t>
            </a:r>
          </a:p>
          <a:p>
            <a:r>
              <a:rPr lang="en-US" smtClean="0"/>
              <a:t> I am defined inside automobile package</a:t>
            </a:r>
          </a:p>
          <a:p>
            <a:r>
              <a:rPr lang="en-US" smtClean="0"/>
              <a:t>My name is bike</a:t>
            </a:r>
          </a:p>
          <a:p>
            <a:r>
              <a:rPr lang="en-US" smtClean="0"/>
              <a:t> I am defined inside automobile package</a:t>
            </a:r>
          </a:p>
          <a:p>
            <a:endParaRPr lang="en-GB" smtClean="0"/>
          </a:p>
        </p:txBody>
      </p:sp>
      <p:sp>
        <p:nvSpPr>
          <p:cNvPr id="14233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2169C3A-4C12-4B20-8F81-7ADDDE8AD955}"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438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4438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135E8E8-39BF-4D87-8480-6E6306EE645A}"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499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CB928EE-BAB6-4ABE-8CC0-47E94A9AFEA8}"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p:cNvSpPr>
          <p:nvPr>
            <p:ph type="sldImg"/>
          </p:nvPr>
        </p:nvSpPr>
        <p:spPr bwMode="auto">
          <a:noFill/>
          <a:ln>
            <a:solidFill>
              <a:srgbClr val="000000"/>
            </a:solidFill>
            <a:miter lim="800000"/>
            <a:headEnd/>
            <a:tailEnd/>
          </a:ln>
        </p:spPr>
      </p:sp>
      <p:sp>
        <p:nvSpPr>
          <p:cNvPr id="14643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4643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9215C95-2FDF-4F84-A194-75FD6428EF38}"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4848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9F0A892-E885-47E8-A685-C6F53F430361}" type="slidenum">
              <a:rPr lang="en-US" smtClean="0"/>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053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DF8D14-C846-4647-8748-EDF9E7E1E26A}" type="slidenum">
              <a:rPr lang="en-US" smtClean="0"/>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2578"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endParaRPr lang="en-US" smtClean="0"/>
          </a:p>
        </p:txBody>
      </p:sp>
      <p:sp>
        <p:nvSpPr>
          <p:cNvPr id="15257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00A7DA-9BA8-49AD-8F6E-6C4657EA9AE5}" type="slidenum">
              <a:rPr lang="en-US" smtClean="0"/>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462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279233-E928-4019-A82F-C184D4D9CC06}" type="slidenum">
              <a:rPr lang="en-US" smtClean="0"/>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7540" name="Rectangle 3"/>
          <p:cNvSpPr>
            <a:spLocks noGrp="1" noChangeArrowheads="1"/>
          </p:cNvSpPr>
          <p:nvPr>
            <p:ph type="body" idx="1"/>
          </p:nvPr>
        </p:nvSpPr>
        <p:spPr bwMode="auto"/>
        <p:txBody>
          <a:bodyPr wrap="square" numCol="1" anchor="t" anchorCtr="0" compatLnSpc="1">
            <a:prstTxWarp prst="textNoShape">
              <a:avLst/>
            </a:prstTxWarp>
          </a:bodyPr>
          <a:lstStyle/>
          <a:p>
            <a:pPr>
              <a:defRPr/>
            </a:pPr>
            <a:r>
              <a:rPr lang="en-US" b="1" dirty="0" smtClean="0">
                <a:solidFill>
                  <a:schemeClr val="tx1">
                    <a:lumMod val="65000"/>
                    <a:lumOff val="35000"/>
                  </a:schemeClr>
                </a:solidFill>
              </a:rPr>
              <a:t>An interface tells the implementing class what behaviors to implement</a:t>
            </a:r>
          </a:p>
          <a:p>
            <a:pPr>
              <a:defRPr/>
            </a:pPr>
            <a:endParaRPr lang="en-US" b="1" dirty="0" smtClean="0"/>
          </a:p>
          <a:p>
            <a:pPr>
              <a:defRPr/>
            </a:pPr>
            <a:r>
              <a:rPr lang="en-US" dirty="0" smtClean="0"/>
              <a:t>How is this achieved? </a:t>
            </a:r>
          </a:p>
          <a:p>
            <a:pPr>
              <a:defRPr/>
            </a:pPr>
            <a:r>
              <a:rPr lang="en-US" dirty="0" smtClean="0"/>
              <a:t>An interface consists of abstract methods. A class that implements an interface must implement all the methods declared in that interface.</a:t>
            </a:r>
          </a:p>
          <a:p>
            <a:pPr>
              <a:defRPr/>
            </a:pPr>
            <a:r>
              <a:rPr lang="en-US" dirty="0" smtClean="0"/>
              <a:t>When a class implements an interface, it has the liberty to implement the methods declared within this interface, in its own way(specific to its needs). So, when you have multiple classes implementing the same interface, they will all be defining the same behavior but the implementation can be different.</a:t>
            </a:r>
          </a:p>
          <a:p>
            <a:pPr>
              <a:defRPr/>
            </a:pPr>
            <a:r>
              <a:rPr lang="en-US" dirty="0" smtClean="0"/>
              <a:t>If a class fails to override any of the methods declared within the interface that it implements, it must be declared abstract.</a:t>
            </a:r>
          </a:p>
          <a:p>
            <a:pPr>
              <a:defRPr/>
            </a:pPr>
            <a:endParaRPr lang="en-US" dirty="0" smtClean="0"/>
          </a:p>
        </p:txBody>
      </p:sp>
      <p:sp>
        <p:nvSpPr>
          <p:cNvPr id="15667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DE2B1B-94FE-442D-8AEA-0495F6F13702}" type="slidenum">
              <a:rPr lang="en-US" smtClean="0"/>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872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7CDA1C-149F-4276-AEAD-0CFEA1386269}" type="slidenum">
              <a:rPr lang="en-US" smtClean="0"/>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0770" name="Rectangle 3"/>
          <p:cNvSpPr>
            <a:spLocks noGrp="1" noChangeArrowheads="1"/>
          </p:cNvSpPr>
          <p:nvPr>
            <p:ph type="body" idx="1"/>
          </p:nvPr>
        </p:nvSpPr>
        <p:spPr bwMode="auto">
          <a:xfrm>
            <a:off x="685800" y="4343400"/>
            <a:ext cx="5715000" cy="4114800"/>
          </a:xfrm>
          <a:noFill/>
        </p:spPr>
        <p:txBody>
          <a:bodyPr wrap="square" numCol="1" anchor="t" anchorCtr="0" compatLnSpc="1">
            <a:prstTxWarp prst="textNoShape">
              <a:avLst/>
            </a:prstTxWarp>
          </a:bodyPr>
          <a:lstStyle/>
          <a:p>
            <a:r>
              <a:rPr lang="en-US" smtClean="0"/>
              <a:t>An interfaces allows us to abstract particular behavior from a group of classes. These classes are usually not related. If these classes can be grouped in a hierarchy, we can use abstract classes. But when the requirement is for implementing common behaviors in different unrelated classes, we require interfaces.</a:t>
            </a:r>
          </a:p>
          <a:p>
            <a:endParaRPr lang="en-US" smtClean="0"/>
          </a:p>
          <a:p>
            <a:r>
              <a:rPr lang="en-US" smtClean="0"/>
              <a:t>For eg : If we want to sort different kinds of objects(viz: String, all numeric types, Date etc), we need a common method which can perform the operations of comparing. We cannot use abstract classes here because all these objects are unrelated and they cannot be put in a single class hierarchy. This is one of the numerous examples, where we need to declare a Comparable interface which can be implemented by all these unrelated classes.</a:t>
            </a:r>
          </a:p>
          <a:p>
            <a:endParaRPr lang="en-US" smtClean="0"/>
          </a:p>
          <a:p>
            <a:r>
              <a:rPr lang="en-US" smtClean="0"/>
              <a:t>Let us have a look at one more example : Let us take two objects, an aircraft and a bird. Both these objects are not related. But both of them have the common behavior of flying. In this case, if we need enforce common behavior, we need to create an interface which defines the abstract method fly().</a:t>
            </a:r>
          </a:p>
          <a:p>
            <a:endParaRPr lang="en-US" smtClean="0"/>
          </a:p>
          <a:p>
            <a:endParaRPr lang="en-US" smtClean="0"/>
          </a:p>
        </p:txBody>
      </p:sp>
      <p:sp>
        <p:nvSpPr>
          <p:cNvPr id="16077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1817D33-A35C-41A7-BF79-718873059F75}" type="slidenum">
              <a:rPr lang="en-US" smtClean="0"/>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Interfaces are implemented by unrelated classes. So, any change in one of the implementing classes does not affect the other. This reduces the ripple effect. So these components are loosely coupled.</a:t>
            </a:r>
          </a:p>
          <a:p>
            <a:endParaRPr lang="en-GB" smtClean="0"/>
          </a:p>
          <a:p>
            <a:endParaRPr lang="en-US" smtClean="0"/>
          </a:p>
        </p:txBody>
      </p:sp>
      <p:sp>
        <p:nvSpPr>
          <p:cNvPr id="16281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D90DF6-FFE6-4924-AC59-29A048FAD199}" type="slidenum">
              <a:rPr lang="en-US" smtClean="0"/>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486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 class implementing more than one interface </a:t>
            </a:r>
            <a:r>
              <a:rPr lang="en-GB" b="1" smtClean="0"/>
              <a:t>has to </a:t>
            </a:r>
            <a:r>
              <a:rPr lang="en-US" b="1" smtClean="0"/>
              <a:t>provide implementations of all the methods </a:t>
            </a:r>
            <a:r>
              <a:rPr lang="en-US" smtClean="0"/>
              <a:t>in the various interfaces that it implements. </a:t>
            </a:r>
          </a:p>
          <a:p>
            <a:endParaRPr lang="en-GB" smtClean="0"/>
          </a:p>
        </p:txBody>
      </p:sp>
      <p:sp>
        <p:nvSpPr>
          <p:cNvPr id="16486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03EB59B-E417-48CB-BDF1-E385261A30F4}" type="slidenum">
              <a:rPr lang="en-US" smtClean="0"/>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2"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endParaRPr lang="en-US" smtClean="0"/>
          </a:p>
        </p:txBody>
      </p:sp>
      <p:sp>
        <p:nvSpPr>
          <p:cNvPr id="8704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05F1B5-A5C8-4B74-9FF1-53FCA0095258}"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6914"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It is illegal to declare an interface method as static, private or protected. If you don’t provide an access specifier, by default, it is public.</a:t>
            </a:r>
          </a:p>
          <a:p>
            <a:endParaRPr lang="en-GB" smtClean="0"/>
          </a:p>
          <a:p>
            <a:r>
              <a:rPr lang="en-GB" smtClean="0"/>
              <a:t>Similarly, you are not supposed to declare any variable as private or protected.</a:t>
            </a:r>
          </a:p>
          <a:p>
            <a:endParaRPr lang="en-GB" smtClean="0"/>
          </a:p>
          <a:p>
            <a:r>
              <a:rPr lang="en-GB" smtClean="0"/>
              <a:t>You cannot declare constructors within an interface.</a:t>
            </a:r>
          </a:p>
        </p:txBody>
      </p:sp>
      <p:sp>
        <p:nvSpPr>
          <p:cNvPr id="16691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748298-1651-42AD-B8A1-B6691EE7E805}" type="slidenum">
              <a:rPr lang="en-US" smtClean="0"/>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896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C4FC63A-7EB5-4436-8ACC-F87554D75DD9}" type="slidenum">
              <a:rPr lang="en-US" smtClean="0"/>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7101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BDF103-2246-45F5-9A66-72A4895C29C5}" type="slidenum">
              <a:rPr lang="en-US" smtClean="0"/>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7305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EDC00B5-DA87-44EE-BEDD-4C22510545A8}" type="slidenum">
              <a:rPr lang="en-US" smtClean="0"/>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510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Here, the keyword </a:t>
            </a:r>
            <a:r>
              <a:rPr lang="en-US" b="1" i="1" smtClean="0"/>
              <a:t>interface</a:t>
            </a:r>
            <a:r>
              <a:rPr lang="en-US" smtClean="0"/>
              <a:t> declares an interface </a:t>
            </a:r>
            <a:r>
              <a:rPr lang="en-US" b="1" smtClean="0"/>
              <a:t>FirstInterface</a:t>
            </a:r>
            <a:r>
              <a:rPr lang="en-US" smtClean="0"/>
              <a:t>. The interface can be accessed from anywhere if declared </a:t>
            </a:r>
            <a:r>
              <a:rPr lang="en-US" b="1" smtClean="0"/>
              <a:t>public</a:t>
            </a:r>
            <a:r>
              <a:rPr lang="en-US" smtClean="0"/>
              <a:t>, and all methods are also public. If no access specifier is given, an interface has default access, and can be accessed only in the same package. </a:t>
            </a:r>
          </a:p>
          <a:p>
            <a:r>
              <a:rPr lang="en-US" u="sng" smtClean="0"/>
              <a:t>Variables declared inside an interface are implicitly </a:t>
            </a:r>
            <a:r>
              <a:rPr lang="en-US" b="1" u="sng" smtClean="0"/>
              <a:t>static </a:t>
            </a:r>
            <a:r>
              <a:rPr lang="en-US" u="sng" smtClean="0"/>
              <a:t>and </a:t>
            </a:r>
            <a:r>
              <a:rPr lang="en-US" b="1" u="sng" smtClean="0"/>
              <a:t>final</a:t>
            </a:r>
            <a:r>
              <a:rPr lang="en-US" smtClean="0"/>
              <a:t>. </a:t>
            </a:r>
          </a:p>
          <a:p>
            <a:r>
              <a:rPr lang="en-US" smtClean="0"/>
              <a:t>They are treated as shared constants whose </a:t>
            </a:r>
            <a:r>
              <a:rPr lang="en-US" b="1" smtClean="0"/>
              <a:t>value cannot be changed </a:t>
            </a:r>
            <a:r>
              <a:rPr lang="en-US" smtClean="0"/>
              <a:t>in the class that implements the interface.</a:t>
            </a:r>
          </a:p>
          <a:p>
            <a:endParaRPr lang="en-US" smtClean="0"/>
          </a:p>
          <a:p>
            <a:r>
              <a:rPr lang="en-US" smtClean="0"/>
              <a:t>All the naming conventions and the rules that apply while you define a class, also apply for an interface. Since this is a </a:t>
            </a:r>
            <a:r>
              <a:rPr lang="en-US" i="1" smtClean="0"/>
              <a:t>public  interface</a:t>
            </a:r>
            <a:r>
              <a:rPr lang="en-US" smtClean="0"/>
              <a:t>, you have to store it within a file </a:t>
            </a:r>
            <a:r>
              <a:rPr lang="en-US" i="1" smtClean="0"/>
              <a:t>FirstInterface.java. </a:t>
            </a:r>
            <a:r>
              <a:rPr lang="en-US" smtClean="0"/>
              <a:t>When you compile this file, the resultant file that gets created is </a:t>
            </a:r>
            <a:r>
              <a:rPr lang="en-US" i="1" smtClean="0"/>
              <a:t>FirstInterface.class</a:t>
            </a:r>
          </a:p>
          <a:p>
            <a:endParaRPr lang="en-GB" smtClean="0"/>
          </a:p>
        </p:txBody>
      </p:sp>
      <p:sp>
        <p:nvSpPr>
          <p:cNvPr id="17510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4D891-E66E-4403-BC3D-6C0F83B39BD4}" type="slidenum">
              <a:rPr lang="en-US" smtClean="0"/>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7154" name="Rectangle 3"/>
          <p:cNvSpPr>
            <a:spLocks noGrp="1" noChangeArrowheads="1"/>
          </p:cNvSpPr>
          <p:nvPr>
            <p:ph type="body" idx="1"/>
          </p:nvPr>
        </p:nvSpPr>
        <p:spPr bwMode="auto">
          <a:xfrm>
            <a:off x="685800" y="4343400"/>
            <a:ext cx="5562600" cy="4114800"/>
          </a:xfrm>
          <a:noFill/>
        </p:spPr>
        <p:txBody>
          <a:bodyPr wrap="square" numCol="1" anchor="t" anchorCtr="0" compatLnSpc="1">
            <a:prstTxWarp prst="textNoShape">
              <a:avLst/>
            </a:prstTxWarp>
          </a:bodyPr>
          <a:lstStyle/>
          <a:p>
            <a:endParaRPr lang="en-US" smtClean="0"/>
          </a:p>
          <a:p>
            <a:r>
              <a:rPr lang="en-US" smtClean="0"/>
              <a:t>The aforesaid example creates a class that implements the interface </a:t>
            </a:r>
            <a:r>
              <a:rPr lang="en-US" b="1" smtClean="0"/>
              <a:t>FirstInterface. </a:t>
            </a:r>
            <a:r>
              <a:rPr lang="en-US" smtClean="0"/>
              <a:t>It also displays the values of the variables VAR1 and VAR2 declared in the interface.</a:t>
            </a:r>
          </a:p>
          <a:p>
            <a:r>
              <a:rPr lang="en-US" smtClean="0"/>
              <a:t>Here, the class </a:t>
            </a:r>
            <a:r>
              <a:rPr lang="en-US" b="1" smtClean="0"/>
              <a:t>MyClass</a:t>
            </a:r>
            <a:r>
              <a:rPr lang="en-US" smtClean="0"/>
              <a:t> implements the interface </a:t>
            </a:r>
            <a:r>
              <a:rPr lang="en-US" b="1" smtClean="0"/>
              <a:t>FirstInterface</a:t>
            </a:r>
            <a:r>
              <a:rPr lang="en-US" smtClean="0"/>
              <a:t>. It provides implementation for all three methods specified in the interface. </a:t>
            </a:r>
          </a:p>
          <a:p>
            <a:r>
              <a:rPr lang="en-US" smtClean="0"/>
              <a:t>Please note - when interface methods are implemented in the class, the methods are declared as </a:t>
            </a:r>
            <a:r>
              <a:rPr lang="en-US" b="1" smtClean="0"/>
              <a:t>public</a:t>
            </a:r>
            <a:r>
              <a:rPr lang="en-US" smtClean="0"/>
              <a:t>. </a:t>
            </a:r>
            <a:r>
              <a:rPr lang="en-US" b="1" smtClean="0"/>
              <a:t>If a class implements an interface ,but does not implement all the methods, it should be declared abstract</a:t>
            </a:r>
            <a:r>
              <a:rPr lang="en-US" smtClean="0"/>
              <a:t>. </a:t>
            </a:r>
            <a:r>
              <a:rPr lang="en-US" b="1" smtClean="0"/>
              <a:t>This is called partial implementation.</a:t>
            </a:r>
          </a:p>
          <a:p>
            <a:endParaRPr lang="en-US" smtClean="0"/>
          </a:p>
          <a:p>
            <a:endParaRPr lang="en-GB" smtClean="0"/>
          </a:p>
        </p:txBody>
      </p:sp>
      <p:sp>
        <p:nvSpPr>
          <p:cNvPr id="17715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D0C8FB-56A7-46A1-A9FF-96878DA51D11}" type="slidenum">
              <a:rPr lang="en-US" smtClean="0"/>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smtClean="0"/>
              <a:t>Members of an interface cannot be declared as private and protected</a:t>
            </a:r>
            <a:r>
              <a:rPr lang="en-US" smtClean="0"/>
              <a:t>. They can either be declared as public or if there is no access specifier, by default the variables and the methods are public.</a:t>
            </a:r>
          </a:p>
          <a:p>
            <a:endParaRPr lang="en-US" smtClean="0"/>
          </a:p>
          <a:p>
            <a:endParaRPr lang="en-US" smtClean="0"/>
          </a:p>
        </p:txBody>
      </p:sp>
      <p:sp>
        <p:nvSpPr>
          <p:cNvPr id="17920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EE9EF31-B04C-4B57-A2CE-9694E20D747C}" type="slidenum">
              <a:rPr lang="en-US" smtClean="0"/>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An interface variable can be declared as static. If not declared, by default it is public final and static. </a:t>
            </a:r>
            <a:r>
              <a:rPr lang="en-US" b="1" smtClean="0"/>
              <a:t>But an interface method cannot be declared as static. </a:t>
            </a:r>
          </a:p>
          <a:p>
            <a:endParaRPr lang="en-US" smtClean="0"/>
          </a:p>
        </p:txBody>
      </p:sp>
      <p:sp>
        <p:nvSpPr>
          <p:cNvPr id="18125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CF8F18D-1D2D-4127-A714-9564F653A4E2}" type="slidenum">
              <a:rPr lang="en-US" smtClean="0"/>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3298"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endParaRPr lang="en-US" smtClean="0"/>
          </a:p>
        </p:txBody>
      </p:sp>
      <p:sp>
        <p:nvSpPr>
          <p:cNvPr id="18329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C05DBD1-0567-4F10-B76C-2BB2067BE534}" type="slidenum">
              <a:rPr lang="en-US" smtClean="0"/>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534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You can have an interface that can be implemented by several classes. How each class implements the methods of the interface is the responsibility of the class.</a:t>
            </a:r>
            <a:endParaRPr lang="en-GB" smtClean="0"/>
          </a:p>
        </p:txBody>
      </p:sp>
      <p:sp>
        <p:nvSpPr>
          <p:cNvPr id="18534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B719F5-113C-406E-8EA1-F187DBFC1806}" type="slidenum">
              <a:rPr lang="en-US" smtClean="0"/>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909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6E00D8-2EC7-4BD3-B7AD-6F508B6583E7}" type="slidenum">
              <a:rPr lang="en-US" smtClean="0"/>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739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8739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FD417D-4A54-4DAF-9822-A5FF2383ECE8}" type="slidenum">
              <a:rPr lang="en-US" smtClean="0"/>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944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following example first creates an interface named </a:t>
            </a:r>
            <a:r>
              <a:rPr lang="en-US" b="1" smtClean="0"/>
              <a:t>IntDemo</a:t>
            </a:r>
            <a:r>
              <a:rPr lang="en-US" smtClean="0"/>
              <a:t>. It then creates two classes – </a:t>
            </a:r>
            <a:r>
              <a:rPr lang="en-US" b="1" smtClean="0"/>
              <a:t>classOne</a:t>
            </a:r>
            <a:r>
              <a:rPr lang="en-US" smtClean="0"/>
              <a:t> and </a:t>
            </a:r>
            <a:r>
              <a:rPr lang="en-US" b="1" smtClean="0"/>
              <a:t>classTwo</a:t>
            </a:r>
            <a:r>
              <a:rPr lang="en-US" smtClean="0"/>
              <a:t> that implement the interface </a:t>
            </a:r>
            <a:r>
              <a:rPr lang="en-US" b="1" smtClean="0"/>
              <a:t>Intdemo</a:t>
            </a:r>
            <a:r>
              <a:rPr lang="en-US" smtClean="0"/>
              <a:t>. The two classes have their own methods, plus they implement the interface method -</a:t>
            </a:r>
            <a:r>
              <a:rPr lang="en-US" b="1" smtClean="0"/>
              <a:t>display()</a:t>
            </a:r>
            <a:r>
              <a:rPr lang="en-US" smtClean="0"/>
              <a:t>.</a:t>
            </a:r>
          </a:p>
          <a:p>
            <a:endParaRPr lang="en-US" smtClean="0"/>
          </a:p>
          <a:p>
            <a:r>
              <a:rPr lang="en-US" smtClean="0"/>
              <a:t>Observe that both the classes provide different implementations for the interface method. The </a:t>
            </a:r>
            <a:r>
              <a:rPr lang="en-US" b="1" smtClean="0"/>
              <a:t>display()</a:t>
            </a:r>
            <a:r>
              <a:rPr lang="en-US" smtClean="0"/>
              <a:t> method gives different output in different classes. This is how interfaces support change. That is – </a:t>
            </a:r>
            <a:r>
              <a:rPr lang="en-US" b="1" smtClean="0"/>
              <a:t>single interface, multiple implementation.</a:t>
            </a:r>
            <a:r>
              <a:rPr lang="en-US" smtClean="0"/>
              <a:t> </a:t>
            </a:r>
          </a:p>
          <a:p>
            <a:endParaRPr lang="en-GB" smtClean="0"/>
          </a:p>
          <a:p>
            <a:endParaRPr lang="en-US" smtClean="0"/>
          </a:p>
        </p:txBody>
      </p:sp>
      <p:sp>
        <p:nvSpPr>
          <p:cNvPr id="18944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0D5DA6-E76E-452B-8121-6B41606F0B92}" type="slidenum">
              <a:rPr lang="en-US" smtClean="0"/>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1490"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When you call a method through an interface reference variable, the method of that object will be invoked to which the interface reference is currently referencing</a:t>
            </a:r>
          </a:p>
          <a:p>
            <a:endParaRPr lang="en-GB" smtClean="0"/>
          </a:p>
        </p:txBody>
      </p:sp>
      <p:sp>
        <p:nvSpPr>
          <p:cNvPr id="19149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3EC6A3-9004-47AC-BD98-DB5E7A834688}" type="slidenum">
              <a:rPr lang="en-US" smtClean="0"/>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3538"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When you call a method through an interface reference variable, the method of that object will be invoked to which the interface reference is currently referencing</a:t>
            </a:r>
          </a:p>
          <a:p>
            <a:endParaRPr lang="en-GB" smtClean="0"/>
          </a:p>
        </p:txBody>
      </p:sp>
      <p:sp>
        <p:nvSpPr>
          <p:cNvPr id="19353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01DBE0-E02A-404B-AEA6-256C581B3B0A}" type="slidenum">
              <a:rPr lang="en-US" smtClean="0"/>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558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When you call a method through an interface reference variable, the method of that object will be invoked to which the interface reference is currently referencing</a:t>
            </a:r>
          </a:p>
          <a:p>
            <a:endParaRPr lang="en-GB" smtClean="0"/>
          </a:p>
        </p:txBody>
      </p:sp>
      <p:sp>
        <p:nvSpPr>
          <p:cNvPr id="19558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8505AF-B182-48F4-8D0F-6600DD04C6FC}" type="slidenum">
              <a:rPr lang="en-US" smtClean="0"/>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Image Placeholder 1"/>
          <p:cNvSpPr>
            <a:spLocks noGrp="1" noRot="1" noChangeAspect="1" noTextEdit="1"/>
          </p:cNvSpPr>
          <p:nvPr>
            <p:ph type="sldImg"/>
          </p:nvPr>
        </p:nvSpPr>
        <p:spPr bwMode="auto">
          <a:noFill/>
          <a:ln>
            <a:solidFill>
              <a:srgbClr val="000000"/>
            </a:solidFill>
            <a:miter lim="800000"/>
            <a:headEnd/>
            <a:tailEnd/>
          </a:ln>
        </p:spPr>
      </p:sp>
      <p:sp>
        <p:nvSpPr>
          <p:cNvPr id="19763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9763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C7F71F-216F-4CF1-A021-06362C55D23F}" type="slidenum">
              <a:rPr lang="en-US" smtClean="0"/>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noTextEdit="1"/>
          </p:cNvSpPr>
          <p:nvPr>
            <p:ph type="sldImg"/>
          </p:nvPr>
        </p:nvSpPr>
        <p:spPr bwMode="auto">
          <a:noFill/>
          <a:ln>
            <a:solidFill>
              <a:srgbClr val="000000"/>
            </a:solidFill>
            <a:miter lim="800000"/>
            <a:headEnd/>
            <a:tailEnd/>
          </a:ln>
        </p:spPr>
      </p:sp>
      <p:sp>
        <p:nvSpPr>
          <p:cNvPr id="19968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9968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6F1DF5F-629A-4F20-BB24-67B604C893FD}" type="slidenum">
              <a:rPr lang="en-US" smtClean="0"/>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Image Placeholder 1"/>
          <p:cNvSpPr>
            <a:spLocks noGrp="1" noRot="1" noChangeAspect="1" noTextEdit="1"/>
          </p:cNvSpPr>
          <p:nvPr>
            <p:ph type="sldImg"/>
          </p:nvPr>
        </p:nvSpPr>
        <p:spPr bwMode="auto">
          <a:noFill/>
          <a:ln>
            <a:solidFill>
              <a:srgbClr val="000000"/>
            </a:solidFill>
            <a:miter lim="800000"/>
            <a:headEnd/>
            <a:tailEnd/>
          </a:ln>
        </p:spPr>
      </p:sp>
      <p:sp>
        <p:nvSpPr>
          <p:cNvPr id="20173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 class cannot extend an interface.</a:t>
            </a:r>
            <a:endParaRPr lang="en-US" b="1" smtClean="0"/>
          </a:p>
          <a:p>
            <a:endParaRPr lang="en-US" smtClean="0"/>
          </a:p>
        </p:txBody>
      </p:sp>
      <p:sp>
        <p:nvSpPr>
          <p:cNvPr id="20173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7E1C500-5295-4DB4-9E0D-1C2DE1F3E9A2}" type="slidenum">
              <a:rPr lang="en-US" smtClean="0"/>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Image Placeholder 1"/>
          <p:cNvSpPr>
            <a:spLocks noGrp="1" noRot="1" noChangeAspect="1" noTextEdit="1"/>
          </p:cNvSpPr>
          <p:nvPr>
            <p:ph type="sldImg"/>
          </p:nvPr>
        </p:nvSpPr>
        <p:spPr bwMode="auto">
          <a:noFill/>
          <a:ln>
            <a:solidFill>
              <a:srgbClr val="000000"/>
            </a:solidFill>
            <a:miter lim="800000"/>
            <a:headEnd/>
            <a:tailEnd/>
          </a:ln>
        </p:spPr>
      </p:sp>
      <p:sp>
        <p:nvSpPr>
          <p:cNvPr id="20377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An interface cannot implement a class or an interface.</a:t>
            </a:r>
            <a:endParaRPr lang="en-US" b="1" smtClean="0"/>
          </a:p>
          <a:p>
            <a:endParaRPr lang="en-US" smtClean="0"/>
          </a:p>
        </p:txBody>
      </p:sp>
      <p:sp>
        <p:nvSpPr>
          <p:cNvPr id="20377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65624D2-EF2C-4DED-B400-EC3F794616ED}" type="slidenum">
              <a:rPr lang="en-US" smtClean="0"/>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p:cNvSpPr>
            <a:spLocks noGrp="1" noRot="1" noChangeAspect="1" noTextEdit="1"/>
          </p:cNvSpPr>
          <p:nvPr>
            <p:ph type="sldImg"/>
          </p:nvPr>
        </p:nvSpPr>
        <p:spPr bwMode="auto">
          <a:noFill/>
          <a:ln>
            <a:solidFill>
              <a:srgbClr val="000000"/>
            </a:solidFill>
            <a:miter lim="800000"/>
            <a:headEnd/>
            <a:tailEnd/>
          </a:ln>
        </p:spPr>
      </p:sp>
      <p:sp>
        <p:nvSpPr>
          <p:cNvPr id="20582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An interface cannot implement a class or an interface.</a:t>
            </a:r>
            <a:endParaRPr lang="en-US" b="1" smtClean="0"/>
          </a:p>
          <a:p>
            <a:endParaRPr lang="en-US" smtClean="0"/>
          </a:p>
        </p:txBody>
      </p:sp>
      <p:sp>
        <p:nvSpPr>
          <p:cNvPr id="20582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BE0DA7-F7FD-4073-BA6B-07C6A0C8AF2C}" type="slidenum">
              <a:rPr lang="en-US" smtClean="0"/>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113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12D921C-714A-4F7B-B893-E6ABAEBCDA4E}" type="slidenum">
              <a:rPr lang="en-US" smtClean="0"/>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Slide Image Placeholder 1"/>
          <p:cNvSpPr>
            <a:spLocks noGrp="1" noRot="1" noChangeAspect="1" noTextEdit="1"/>
          </p:cNvSpPr>
          <p:nvPr>
            <p:ph type="sldImg"/>
          </p:nvPr>
        </p:nvSpPr>
        <p:spPr bwMode="auto">
          <a:noFill/>
          <a:ln>
            <a:solidFill>
              <a:srgbClr val="000000"/>
            </a:solidFill>
            <a:miter lim="800000"/>
            <a:headEnd/>
            <a:tailEnd/>
          </a:ln>
        </p:spPr>
      </p:sp>
      <p:sp>
        <p:nvSpPr>
          <p:cNvPr id="20787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0787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537D63F-E7DC-4363-BC20-89D534AB87AA}" type="slidenum">
              <a:rPr lang="en-US" smtClean="0"/>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3996049-26A3-41F5-B569-5A26595EE28B}" type="slidenum">
              <a:rPr lang="en-GB" smtClean="0">
                <a:cs typeface="Arial" charset="0"/>
              </a:rPr>
              <a:pPr/>
              <a:t>61</a:t>
            </a:fld>
            <a:endParaRPr lang="en-GB" smtClean="0">
              <a:cs typeface="Arial" charset="0"/>
            </a:endParaRPr>
          </a:p>
        </p:txBody>
      </p:sp>
      <p:sp>
        <p:nvSpPr>
          <p:cNvPr id="2099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99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Slide Image Placeholder 1"/>
          <p:cNvSpPr>
            <a:spLocks noGrp="1" noRot="1" noChangeAspect="1" noTextEdit="1"/>
          </p:cNvSpPr>
          <p:nvPr>
            <p:ph type="sldImg"/>
          </p:nvPr>
        </p:nvSpPr>
        <p:spPr bwMode="auto">
          <a:noFill/>
          <a:ln>
            <a:solidFill>
              <a:srgbClr val="000000"/>
            </a:solidFill>
            <a:miter lim="800000"/>
            <a:headEnd/>
            <a:tailEnd/>
          </a:ln>
        </p:spPr>
      </p:sp>
      <p:sp>
        <p:nvSpPr>
          <p:cNvPr id="21197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1197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2B85C6-810D-4C18-9DCC-5C97E5531825}" type="slidenum">
              <a:rPr lang="en-US" smtClean="0"/>
              <a:pPr/>
              <a:t>62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300" b="1" smtClean="0"/>
              <a:t>Need for packages</a:t>
            </a:r>
          </a:p>
          <a:p>
            <a:r>
              <a:rPr lang="en-US" smtClean="0"/>
              <a:t>Till now, you did not use any package since all your classes were stored in the </a:t>
            </a:r>
            <a:r>
              <a:rPr lang="en-US" b="1" smtClean="0"/>
              <a:t>default</a:t>
            </a:r>
            <a:r>
              <a:rPr lang="en-US" smtClean="0"/>
              <a:t> package. Imagine a situation where all the classes are stored in one package. It would lead to tremendous confusion as it may lead to classes with similar names that is not allowed by the language.  </a:t>
            </a:r>
          </a:p>
          <a:p>
            <a:r>
              <a:rPr lang="en-US" b="1" smtClean="0"/>
              <a:t>This scenario is also referred to as a namespace collision.</a:t>
            </a:r>
          </a:p>
          <a:p>
            <a:endParaRPr lang="en-GB" b="1" smtClean="0"/>
          </a:p>
          <a:p>
            <a:pPr>
              <a:lnSpc>
                <a:spcPct val="90000"/>
              </a:lnSpc>
            </a:pPr>
            <a:r>
              <a:rPr lang="en-US" smtClean="0"/>
              <a:t>As you know, </a:t>
            </a:r>
            <a:r>
              <a:rPr lang="en-US" b="1" smtClean="0"/>
              <a:t>classes</a:t>
            </a:r>
            <a:r>
              <a:rPr lang="en-US" smtClean="0"/>
              <a:t> are at the core of Java language. </a:t>
            </a:r>
          </a:p>
          <a:p>
            <a:pPr>
              <a:lnSpc>
                <a:spcPct val="90000"/>
              </a:lnSpc>
            </a:pPr>
            <a:r>
              <a:rPr lang="en-US" smtClean="0"/>
              <a:t>There are numerous built-in classes that provide rich functionality to the language. </a:t>
            </a:r>
          </a:p>
          <a:p>
            <a:pPr>
              <a:lnSpc>
                <a:spcPct val="90000"/>
              </a:lnSpc>
            </a:pPr>
            <a:r>
              <a:rPr lang="en-US" smtClean="0"/>
              <a:t>These classes are also organized into packages depending upon their functionality leading to functionally cohesive packages. </a:t>
            </a:r>
          </a:p>
          <a:p>
            <a:pPr>
              <a:lnSpc>
                <a:spcPct val="90000"/>
              </a:lnSpc>
            </a:pPr>
            <a:r>
              <a:rPr lang="en-US" smtClean="0"/>
              <a:t>For example :</a:t>
            </a:r>
            <a:endParaRPr lang="en-US" i="1" smtClean="0"/>
          </a:p>
          <a:p>
            <a:pPr>
              <a:lnSpc>
                <a:spcPct val="90000"/>
              </a:lnSpc>
            </a:pPr>
            <a:r>
              <a:rPr lang="en-US" i="1" smtClean="0"/>
              <a:t>java.applet</a:t>
            </a:r>
            <a:r>
              <a:rPr lang="en-US" smtClean="0"/>
              <a:t> contains classes related to applets.</a:t>
            </a:r>
            <a:endParaRPr lang="en-US" i="1" smtClean="0"/>
          </a:p>
          <a:p>
            <a:pPr>
              <a:lnSpc>
                <a:spcPct val="90000"/>
              </a:lnSpc>
            </a:pPr>
            <a:r>
              <a:rPr lang="en-US" i="1" smtClean="0"/>
              <a:t>java.net</a:t>
            </a:r>
            <a:r>
              <a:rPr lang="en-US" smtClean="0"/>
              <a:t> contains classes related to networking</a:t>
            </a:r>
            <a:endParaRPr lang="en-US" i="1" smtClean="0"/>
          </a:p>
          <a:p>
            <a:pPr>
              <a:lnSpc>
                <a:spcPct val="90000"/>
              </a:lnSpc>
            </a:pPr>
            <a:r>
              <a:rPr lang="en-US" i="1" smtClean="0"/>
              <a:t>java.util</a:t>
            </a:r>
            <a:r>
              <a:rPr lang="en-US" smtClean="0"/>
              <a:t> contains classes related to utilities like-date, calendar etc.</a:t>
            </a:r>
            <a:endParaRPr lang="en-US" i="1" smtClean="0"/>
          </a:p>
          <a:p>
            <a:pPr>
              <a:lnSpc>
                <a:spcPct val="90000"/>
              </a:lnSpc>
            </a:pPr>
            <a:r>
              <a:rPr lang="en-US" i="1" smtClean="0"/>
              <a:t>java.awt </a:t>
            </a:r>
            <a:r>
              <a:rPr lang="en-US" smtClean="0"/>
              <a:t>contains classes related to GUI – Graphical User Interface.</a:t>
            </a:r>
          </a:p>
          <a:p>
            <a:endParaRPr lang="en-GB" b="1" smtClean="0"/>
          </a:p>
        </p:txBody>
      </p:sp>
      <p:sp>
        <p:nvSpPr>
          <p:cNvPr id="9318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B9DEA9-A84E-4161-A545-BFA5548E86C1}"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p:txBody>
          <a:bodyPr wrap="square" numCol="1" anchor="t" anchorCtr="0" compatLnSpc="1">
            <a:prstTxWarp prst="textNoShape">
              <a:avLst/>
            </a:prstTxWarp>
            <a:normAutofit fontScale="92500" lnSpcReduction="10000"/>
          </a:bodyPr>
          <a:lstStyle/>
          <a:p>
            <a:pPr>
              <a:lnSpc>
                <a:spcPct val="90000"/>
              </a:lnSpc>
              <a:defRPr/>
            </a:pPr>
            <a:r>
              <a:rPr lang="en-US" dirty="0" smtClean="0"/>
              <a:t>Visibility control refers to what classes can be accessed from another package, and what class members can be accessed from other classes.</a:t>
            </a:r>
          </a:p>
          <a:p>
            <a:pPr>
              <a:lnSpc>
                <a:spcPct val="90000"/>
              </a:lnSpc>
              <a:defRPr/>
            </a:pPr>
            <a:r>
              <a:rPr lang="en-US" b="1" dirty="0" smtClean="0"/>
              <a:t>You can also have a package within a package.</a:t>
            </a:r>
          </a:p>
          <a:p>
            <a:pPr>
              <a:lnSpc>
                <a:spcPct val="90000"/>
              </a:lnSpc>
              <a:defRPr/>
            </a:pPr>
            <a:endParaRPr lang="en-US" b="1" dirty="0" smtClean="0"/>
          </a:p>
          <a:p>
            <a:pPr>
              <a:lnSpc>
                <a:spcPct val="90000"/>
              </a:lnSpc>
              <a:defRPr/>
            </a:pPr>
            <a:r>
              <a:rPr lang="en-US" dirty="0" smtClean="0"/>
              <a:t>The first statement defines a package called </a:t>
            </a:r>
            <a:r>
              <a:rPr lang="en-US" b="1" dirty="0" err="1" smtClean="0"/>
              <a:t>MyPackage</a:t>
            </a:r>
            <a:r>
              <a:rPr lang="en-US" b="1" dirty="0" smtClean="0"/>
              <a:t>. </a:t>
            </a:r>
            <a:r>
              <a:rPr lang="en-US" dirty="0" smtClean="0"/>
              <a:t>The keyword package followed by a package-name creates a package by the package-name. </a:t>
            </a:r>
          </a:p>
          <a:p>
            <a:pPr>
              <a:lnSpc>
                <a:spcPct val="90000"/>
              </a:lnSpc>
              <a:defRPr/>
            </a:pPr>
            <a:endParaRPr lang="en-US" dirty="0" smtClean="0"/>
          </a:p>
          <a:p>
            <a:pPr>
              <a:lnSpc>
                <a:spcPct val="90000"/>
              </a:lnSpc>
              <a:defRPr/>
            </a:pPr>
            <a:r>
              <a:rPr lang="en-US" dirty="0" smtClean="0"/>
              <a:t>All the classes in this java source file are stored in the package </a:t>
            </a:r>
            <a:r>
              <a:rPr lang="en-US" b="1" dirty="0" err="1" smtClean="0"/>
              <a:t>MyPackage</a:t>
            </a:r>
            <a:r>
              <a:rPr lang="en-US" dirty="0" smtClean="0"/>
              <a:t>. </a:t>
            </a:r>
          </a:p>
          <a:p>
            <a:pPr>
              <a:lnSpc>
                <a:spcPct val="90000"/>
              </a:lnSpc>
              <a:defRPr/>
            </a:pPr>
            <a:endParaRPr lang="en-US" dirty="0" smtClean="0"/>
          </a:p>
          <a:p>
            <a:pPr>
              <a:lnSpc>
                <a:spcPct val="90000"/>
              </a:lnSpc>
              <a:defRPr/>
            </a:pPr>
            <a:r>
              <a:rPr lang="en-US" dirty="0" smtClean="0"/>
              <a:t>Till now, you did not write any such statement, so all your classes were stored in the default package. </a:t>
            </a:r>
          </a:p>
          <a:p>
            <a:pPr>
              <a:lnSpc>
                <a:spcPct val="90000"/>
              </a:lnSpc>
              <a:defRPr/>
            </a:pPr>
            <a:endParaRPr lang="en-US" dirty="0" smtClean="0"/>
          </a:p>
          <a:p>
            <a:pPr>
              <a:lnSpc>
                <a:spcPct val="90000"/>
              </a:lnSpc>
              <a:defRPr/>
            </a:pPr>
            <a:r>
              <a:rPr lang="en-US" dirty="0" smtClean="0"/>
              <a:t>This is okay for sample programs, but for real applications you should keep your classes in packages. You can store one package into another. This is how  numerous classes in the Java language are arranged. </a:t>
            </a:r>
          </a:p>
          <a:p>
            <a:pPr>
              <a:lnSpc>
                <a:spcPct val="90000"/>
              </a:lnSpc>
              <a:defRPr/>
            </a:pPr>
            <a:endParaRPr lang="en-US" dirty="0" smtClean="0"/>
          </a:p>
          <a:p>
            <a:pPr>
              <a:lnSpc>
                <a:spcPct val="90000"/>
              </a:lnSpc>
              <a:defRPr/>
            </a:pPr>
            <a:r>
              <a:rPr lang="en-US" dirty="0" smtClean="0"/>
              <a:t>For example, consider the following packages:</a:t>
            </a:r>
          </a:p>
          <a:p>
            <a:pPr lvl="1">
              <a:lnSpc>
                <a:spcPct val="90000"/>
              </a:lnSpc>
              <a:defRPr/>
            </a:pPr>
            <a:r>
              <a:rPr lang="en-US" dirty="0" smtClean="0"/>
              <a:t>1. java.awt</a:t>
            </a:r>
          </a:p>
          <a:p>
            <a:pPr lvl="1">
              <a:lnSpc>
                <a:spcPct val="90000"/>
              </a:lnSpc>
              <a:defRPr/>
            </a:pPr>
            <a:r>
              <a:rPr lang="en-US" dirty="0" smtClean="0"/>
              <a:t>2. </a:t>
            </a:r>
            <a:r>
              <a:rPr lang="en-US" dirty="0" err="1" smtClean="0"/>
              <a:t>java.awt.event</a:t>
            </a:r>
            <a:r>
              <a:rPr lang="en-US" dirty="0" smtClean="0"/>
              <a:t> -&gt; ‘</a:t>
            </a:r>
            <a:r>
              <a:rPr lang="en-US" b="1" dirty="0" smtClean="0"/>
              <a:t>event’ </a:t>
            </a:r>
            <a:r>
              <a:rPr lang="en-US" dirty="0" smtClean="0"/>
              <a:t>is a </a:t>
            </a:r>
            <a:r>
              <a:rPr lang="en-US" dirty="0" err="1" smtClean="0"/>
              <a:t>subpackage</a:t>
            </a:r>
            <a:r>
              <a:rPr lang="en-US" dirty="0" smtClean="0"/>
              <a:t> under ‘</a:t>
            </a:r>
            <a:r>
              <a:rPr lang="en-US" b="1" dirty="0" smtClean="0"/>
              <a:t>java.awt’ package</a:t>
            </a:r>
            <a:r>
              <a:rPr lang="en-US" dirty="0" smtClean="0"/>
              <a:t>. </a:t>
            </a:r>
          </a:p>
          <a:p>
            <a:pPr>
              <a:lnSpc>
                <a:spcPct val="90000"/>
              </a:lnSpc>
              <a:defRPr/>
            </a:pPr>
            <a:endParaRPr lang="en-US" dirty="0" smtClean="0"/>
          </a:p>
          <a:p>
            <a:pPr>
              <a:lnSpc>
                <a:spcPct val="90000"/>
              </a:lnSpc>
              <a:defRPr/>
            </a:pPr>
            <a:r>
              <a:rPr lang="en-US" dirty="0" smtClean="0"/>
              <a:t>Hence, we can have packages stored in a hierarchy. Now, we can redefine </a:t>
            </a:r>
            <a:r>
              <a:rPr lang="en-US" b="1" dirty="0" smtClean="0"/>
              <a:t>package as a container for classes, interfaces and packages.</a:t>
            </a:r>
            <a:endParaRPr lang="en-US" dirty="0" smtClean="0"/>
          </a:p>
          <a:p>
            <a:pPr>
              <a:lnSpc>
                <a:spcPct val="90000"/>
              </a:lnSpc>
              <a:defRPr/>
            </a:pPr>
            <a:endParaRPr lang="en-GB" dirty="0" smtClean="0"/>
          </a:p>
          <a:p>
            <a:pPr>
              <a:lnSpc>
                <a:spcPct val="90000"/>
              </a:lnSpc>
              <a:defRPr/>
            </a:pPr>
            <a:endParaRPr lang="en-GB" dirty="0" smtClean="0"/>
          </a:p>
        </p:txBody>
      </p:sp>
      <p:sp>
        <p:nvSpPr>
          <p:cNvPr id="9523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B434B0-0713-49A0-B99E-69CC3136F397}"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One more dimension to packages is  the access-control, or the visibility control that it offers. </a:t>
            </a:r>
            <a:r>
              <a:rPr lang="en-US" b="1" smtClean="0"/>
              <a:t>Once a class is packaged, its accessibility is controlled with regard to packages</a:t>
            </a:r>
            <a:r>
              <a:rPr lang="en-US" smtClean="0"/>
              <a:t>.</a:t>
            </a:r>
            <a:endParaRPr lang="en-GB" smtClean="0"/>
          </a:p>
        </p:txBody>
      </p:sp>
      <p:sp>
        <p:nvSpPr>
          <p:cNvPr id="9728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F39D812-5266-4593-B114-30ED2DF67764}"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dirty="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ase in point">
    <p:spTree>
      <p:nvGrpSpPr>
        <p:cNvPr id="1" name=""/>
        <p:cNvGrpSpPr/>
        <p:nvPr/>
      </p:nvGrpSpPr>
      <p:grpSpPr>
        <a:xfrm>
          <a:off x="0" y="0"/>
          <a:ext cx="0" cy="0"/>
          <a:chOff x="0" y="0"/>
          <a:chExt cx="0" cy="0"/>
        </a:xfrm>
      </p:grpSpPr>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p>
        </p:txBody>
      </p:sp>
      <p:sp>
        <p:nvSpPr>
          <p:cNvPr id="8"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dirty="0"/>
          </a:p>
        </p:txBody>
      </p:sp>
      <p:sp>
        <p:nvSpPr>
          <p:cNvPr id="9"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dirty="0"/>
          </a:p>
        </p:txBody>
      </p:sp>
      <p:sp>
        <p:nvSpPr>
          <p:cNvPr id="10" name="Right Arrow 9"/>
          <p:cNvSpPr/>
          <p:nvPr/>
        </p:nvSpPr>
        <p:spPr>
          <a:xfrm>
            <a:off x="5037138" y="773113"/>
            <a:ext cx="160337" cy="315912"/>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dirty="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ase in poi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dirty="0" smtClean="0"/>
              <a:t>Click icon to add picture</a:t>
            </a:r>
            <a:endParaRPr lang="en-IN" noProof="0" dirty="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f Coloumn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f Bar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f Pie Chart">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 Icons">
    <p:spTree>
      <p:nvGrpSpPr>
        <p:cNvPr id="1" name=""/>
        <p:cNvGrpSpPr/>
        <p:nvPr/>
      </p:nvGrpSpPr>
      <p:grpSpPr>
        <a:xfrm>
          <a:off x="0" y="0"/>
          <a:ext cx="0" cy="0"/>
          <a:chOff x="0" y="0"/>
          <a:chExt cx="0" cy="0"/>
        </a:xfrm>
      </p:grpSpPr>
      <p:sp>
        <p:nvSpPr>
          <p:cNvPr id="7" name="Oval 6"/>
          <p:cNvSpPr>
            <a:spLocks noChangeArrowheads="1"/>
          </p:cNvSpPr>
          <p:nvPr/>
        </p:nvSpPr>
        <p:spPr bwMode="gray">
          <a:xfrm>
            <a:off x="355600" y="5857875"/>
            <a:ext cx="8432800" cy="550863"/>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0" name="Text Placeholder 56"/>
          <p:cNvSpPr>
            <a:spLocks noGrp="1"/>
          </p:cNvSpPr>
          <p:nvPr>
            <p:ph type="body" sz="quarter" idx="12"/>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3" name="Text Placeholder 56"/>
          <p:cNvSpPr>
            <a:spLocks noGrp="1"/>
          </p:cNvSpPr>
          <p:nvPr>
            <p:ph type="body" sz="quarter" idx="14"/>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6" name="Text Placeholder 56"/>
          <p:cNvSpPr>
            <a:spLocks noGrp="1"/>
          </p:cNvSpPr>
          <p:nvPr>
            <p:ph type="body" sz="quarter" idx="16"/>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in Circle 2">
    <p:spTree>
      <p:nvGrpSpPr>
        <p:cNvPr id="1" name=""/>
        <p:cNvGrpSpPr/>
        <p:nvPr/>
      </p:nvGrpSpPr>
      <p:grpSpPr>
        <a:xfrm>
          <a:off x="0" y="0"/>
          <a:ext cx="0" cy="0"/>
          <a:chOff x="0" y="0"/>
          <a:chExt cx="0" cy="0"/>
        </a:xfrm>
      </p:grpSpPr>
      <p:sp>
        <p:nvSpPr>
          <p:cNvPr id="8" name="Oval 7"/>
          <p:cNvSpPr/>
          <p:nvPr/>
        </p:nvSpPr>
        <p:spPr>
          <a:xfrm>
            <a:off x="2643188" y="1730375"/>
            <a:ext cx="3857625" cy="3857625"/>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 name="Oval 8"/>
          <p:cNvSpPr/>
          <p:nvPr/>
        </p:nvSpPr>
        <p:spPr>
          <a:xfrm>
            <a:off x="2152650" y="293211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10" name="Oval 9"/>
          <p:cNvSpPr/>
          <p:nvPr/>
        </p:nvSpPr>
        <p:spPr>
          <a:xfrm>
            <a:off x="5956300" y="2932113"/>
            <a:ext cx="957263"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11" name="Oval 10"/>
          <p:cNvSpPr/>
          <p:nvPr/>
        </p:nvSpPr>
        <p:spPr>
          <a:xfrm>
            <a:off x="4092575" y="133826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12" name="Oval 11"/>
          <p:cNvSpPr/>
          <p:nvPr/>
        </p:nvSpPr>
        <p:spPr>
          <a:xfrm>
            <a:off x="4092575" y="5126038"/>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5 Points">
    <p:spTree>
      <p:nvGrpSpPr>
        <p:cNvPr id="1" name=""/>
        <p:cNvGrpSpPr/>
        <p:nvPr/>
      </p:nvGrpSpPr>
      <p:grpSpPr>
        <a:xfrm>
          <a:off x="0" y="0"/>
          <a:ext cx="0" cy="0"/>
          <a:chOff x="0" y="0"/>
          <a:chExt cx="0" cy="0"/>
        </a:xfrm>
      </p:grpSpPr>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p>
        </p:txBody>
      </p:sp>
      <p:pic>
        <p:nvPicPr>
          <p:cNvPr id="7"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lgn="r">
              <a:defRPr>
                <a:solidFill>
                  <a:schemeClr val="tx1"/>
                </a:solidFill>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erlogo_titleslide">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7" name="Straight Connector 6"/>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p>
        </p:txBody>
      </p:sp>
      <p:pic>
        <p:nvPicPr>
          <p:cNvPr id="9"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erlogo_Thank you">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7" name="Straight Connector 6"/>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p>
        </p:txBody>
      </p:sp>
      <p:pic>
        <p:nvPicPr>
          <p:cNvPr id="11"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
        <p:nvSpPr>
          <p:cNvPr id="23" name="Text Placeholder 56"/>
          <p:cNvSpPr>
            <a:spLocks noGrp="1"/>
          </p:cNvSpPr>
          <p:nvPr>
            <p:ph type="body" sz="quarter" idx="20"/>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ext Layout 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Green">
    <p:spTree>
      <p:nvGrpSpPr>
        <p:cNvPr id="1" name=""/>
        <p:cNvGrpSpPr/>
        <p:nvPr/>
      </p:nvGrpSpPr>
      <p:grpSpPr>
        <a:xfrm>
          <a:off x="0" y="0"/>
          <a:ext cx="0" cy="0"/>
          <a:chOff x="0" y="0"/>
          <a:chExt cx="0" cy="0"/>
        </a:xfrm>
      </p:grpSpPr>
      <p:cxnSp>
        <p:nvCxnSpPr>
          <p:cNvPr id="4" name="Straight Connector 3"/>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D:\Ashish\Corporate Brand Mgmt\Brand Identity Logo\Wipro Logo JPEG Image - White Background.jpg"/>
          <p:cNvPicPr>
            <a:picLocks noChangeAspect="1" noChangeArrowheads="1"/>
          </p:cNvPicPr>
          <p:nvPr/>
        </p:nvPicPr>
        <p:blipFill>
          <a:blip r:embed="rId2" cstate="print"/>
          <a:srcRect/>
          <a:stretch>
            <a:fillRect/>
          </a:stretch>
        </p:blipFill>
        <p:spPr bwMode="auto">
          <a:xfrm>
            <a:off x="8024813" y="152400"/>
            <a:ext cx="942975" cy="1066800"/>
          </a:xfrm>
          <a:prstGeom prst="rect">
            <a:avLst/>
          </a:prstGeom>
          <a:noFill/>
          <a:ln w="9525">
            <a:noFill/>
            <a:miter lim="800000"/>
            <a:headEnd/>
            <a:tailEnd/>
          </a:ln>
        </p:spPr>
      </p:pic>
      <p:sp>
        <p:nvSpPr>
          <p:cNvPr id="6"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7"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9F69679-7600-423E-B8B6-1228FAA6CCD9}" type="slidenum">
              <a:rPr lang="en-US" sz="1000" b="1" smtClean="0"/>
              <a:pPr>
                <a:defRPr/>
              </a:pPr>
              <a:t>‹#›</a:t>
            </a:fld>
            <a:endParaRPr lang="en-US" sz="800" b="1" dirty="0"/>
          </a:p>
        </p:txBody>
      </p:sp>
      <p:pic>
        <p:nvPicPr>
          <p:cNvPr id="8" name="Picture 2" descr="E:\My Documents\1 Temple\1 Wipro\1 On-going Jobs\Corporate ppt\z+ final\TMPLTS\8a.gif"/>
          <p:cNvPicPr>
            <a:picLocks noChangeAspect="1" noChangeArrowheads="1"/>
          </p:cNvPicPr>
          <p:nvPr userDrawn="1"/>
        </p:nvPicPr>
        <p:blipFill>
          <a:blip r:embed="rId3" cstate="print"/>
          <a:srcRect/>
          <a:stretch>
            <a:fillRect/>
          </a:stretch>
        </p:blipFill>
        <p:spPr bwMode="auto">
          <a:xfrm>
            <a:off x="0" y="6324600"/>
            <a:ext cx="9144000" cy="533400"/>
          </a:xfrm>
          <a:prstGeom prst="rect">
            <a:avLst/>
          </a:prstGeom>
          <a:noFill/>
          <a:ln w="9525">
            <a:noFill/>
            <a:miter lim="800000"/>
            <a:headEnd/>
            <a:tailEnd/>
          </a:ln>
        </p:spPr>
      </p:pic>
      <p:sp>
        <p:nvSpPr>
          <p:cNvPr id="9" name="Footer Placeholder 3"/>
          <p:cNvSpPr txBox="1">
            <a:spLocks/>
          </p:cNvSpPr>
          <p:nvPr/>
        </p:nvSpPr>
        <p:spPr bwMode="auto">
          <a:xfrm>
            <a:off x="2514600" y="6553200"/>
            <a:ext cx="3962400" cy="441325"/>
          </a:xfrm>
          <a:prstGeom prst="rect">
            <a:avLst/>
          </a:prstGeom>
          <a:noFill/>
          <a:ln>
            <a:noFill/>
          </a:ln>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800" dirty="0" smtClean="0">
                <a:latin typeface="Gill Sans MT" pitchFamily="34" charset="0"/>
              </a:rPr>
              <a:t>© 2011 Wipro Ltd </a:t>
            </a:r>
          </a:p>
        </p:txBody>
      </p:sp>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D3A524C-2E50-4152-AF4C-007A1F0771F5}"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p:nvPr>
        </p:nvSpPr>
        <p:spPr>
          <a:xfrm>
            <a:off x="3541"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Text Layout 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3_Text Layout 1">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4_Text Layout 1">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5_Text Layout 1">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6_Text Layout 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Name Her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p>
        </p:txBody>
      </p:sp>
      <p:pic>
        <p:nvPicPr>
          <p:cNvPr id="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_Text Layout 1">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8_Text Layout 1">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9_Text Layout 1">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0_Text Layout 1">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1_Text Layout 1">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2_Text Layout 1">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3_Text Layout 1">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4_Text Layout 1">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5_Text Layout 1">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6_Text Layout 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with 2 lists">
    <p:spTree>
      <p:nvGrpSpPr>
        <p:cNvPr id="1" name=""/>
        <p:cNvGrpSpPr/>
        <p:nvPr/>
      </p:nvGrpSpPr>
      <p:grpSpPr>
        <a:xfrm>
          <a:off x="0" y="0"/>
          <a:ext cx="0" cy="0"/>
          <a:chOff x="0" y="0"/>
          <a:chExt cx="0" cy="0"/>
        </a:xfrm>
      </p:grpSpPr>
      <p:sp>
        <p:nvSpPr>
          <p:cNvPr id="8" name="Rectangle 7"/>
          <p:cNvSpPr/>
          <p:nvPr/>
        </p:nvSpPr>
        <p:spPr>
          <a:xfrm>
            <a:off x="750888" y="2395538"/>
            <a:ext cx="3625850"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9" name="Rectangle 8"/>
          <p:cNvSpPr/>
          <p:nvPr/>
        </p:nvSpPr>
        <p:spPr>
          <a:xfrm>
            <a:off x="4751388" y="2395538"/>
            <a:ext cx="3624262"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7_Text Layout 1">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8_Text Layout 1">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1_Text Layout 1">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2_Text Layout 1">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23_Text Layout 1">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4_Text Layout 1">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5_Text Layout 1">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26_Text Layout 1">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27_Text Layout 1">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ongent Yellow">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295400"/>
            <a:ext cx="8229600" cy="5029200"/>
          </a:xfrm>
        </p:spPr>
        <p:txBody>
          <a:bodyPr/>
          <a:lstStyle>
            <a:lvl1pPr>
              <a:defRPr sz="2000">
                <a:solidFill>
                  <a:schemeClr val="tx1"/>
                </a:solidFill>
                <a:latin typeface="Gill Sans MT" pitchFamily="34" charset="0"/>
              </a:defRPr>
            </a:lvl1pPr>
            <a:lvl2pPr>
              <a:defRPr sz="1800">
                <a:solidFill>
                  <a:schemeClr val="tx1"/>
                </a:solidFill>
                <a:latin typeface="Gill Sans MT" pitchFamily="34" charset="0"/>
              </a:defRPr>
            </a:lvl2pPr>
            <a:lvl3pPr>
              <a:defRPr sz="1600">
                <a:solidFill>
                  <a:schemeClr val="tx1"/>
                </a:solidFill>
                <a:latin typeface="Gill Sans MT" pitchFamily="34" charset="0"/>
              </a:defRPr>
            </a:lvl3pPr>
            <a:lvl4pPr>
              <a:defRPr sz="1400">
                <a:solidFill>
                  <a:schemeClr val="tx1"/>
                </a:solidFill>
                <a:latin typeface="Gill Sans MT" pitchFamily="34" charset="0"/>
              </a:defRPr>
            </a:lvl4pPr>
            <a:lvl5pPr>
              <a:defRPr sz="1200">
                <a:solidFill>
                  <a:schemeClr val="tx1"/>
                </a:solidFill>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p:nvPr>
        </p:nvSpPr>
        <p:spPr>
          <a:xfrm>
            <a:off x="3542" y="130356"/>
            <a:ext cx="7563359" cy="914400"/>
          </a:xfrm>
        </p:spPr>
        <p:txBody>
          <a:bodyPr>
            <a:normAutofit/>
          </a:bodyPr>
          <a:lstStyle>
            <a:lvl1pPr algn="l">
              <a:defRPr sz="3200">
                <a:solidFill>
                  <a:schemeClr val="tx1"/>
                </a:solidFill>
                <a:latin typeface="Gill Sans MT" pitchFamily="34" charset="0"/>
              </a:defRPr>
            </a:lvl1pPr>
          </a:lstStyle>
          <a:p>
            <a:r>
              <a:rPr lang="en-US" dirty="0" smtClean="0"/>
              <a:t>Click to edit Master title style</a:t>
            </a:r>
            <a:endParaRPr lang="en-US" dirty="0"/>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lgn="just">
              <a:buClr>
                <a:srgbClr val="0070C0"/>
              </a:buClr>
              <a:defRPr sz="2200">
                <a:solidFill>
                  <a:schemeClr val="tx1"/>
                </a:solidFill>
              </a:defRPr>
            </a:lvl1pPr>
            <a:lvl2pPr algn="just">
              <a:buClr>
                <a:srgbClr val="0070C0"/>
              </a:buClr>
              <a:buFont typeface="Arial" pitchFamily="34" charset="0"/>
              <a:buChar char="•"/>
              <a:defRPr>
                <a:solidFill>
                  <a:schemeClr val="tx1"/>
                </a:solidFill>
              </a:defRPr>
            </a:lvl2pPr>
            <a:lvl3pPr algn="just">
              <a:buClr>
                <a:srgbClr val="0070C0"/>
              </a:buClr>
              <a:buFont typeface="Arial" pitchFamily="34" charset="0"/>
              <a:buChar char="•"/>
              <a:defRPr>
                <a:solidFill>
                  <a:schemeClr val="tx1"/>
                </a:solidFill>
              </a:defRPr>
            </a:lvl3pPr>
            <a:lvl4pPr algn="just">
              <a:buClr>
                <a:srgbClr val="0070C0"/>
              </a:buClr>
              <a:buFont typeface="Arial" pitchFamily="34" charset="0"/>
              <a:buChar char="•"/>
              <a:defRPr>
                <a:solidFill>
                  <a:schemeClr val="tx1"/>
                </a:solidFill>
              </a:defRPr>
            </a:lvl4pPr>
            <a:lvl5pPr algn="just">
              <a:buClr>
                <a:srgbClr val="0070C0"/>
              </a:buClr>
              <a:buFont typeface="Arial"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28_Text Layout 1">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29_Text Layout 1">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0_Text Layout 1">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1_Text Layout 1">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32_Text Layout 1">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33_Text Layout 1">
    <p:spTree>
      <p:nvGrpSpPr>
        <p:cNvPr id="1" name=""/>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4_Text Layout 1">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5_Text Layout 1">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6_Text Layout 1">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37_Text Layout 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dirty="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38_Text Layout 1">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39_Text Layout 1">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40_Text Layout 1">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41_Text Layout 1">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42_Text Layout 1">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43_Text Layout 1">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44_Text Layout 1">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45_Text Layout 1">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46_Text Layout 1">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47_Text Layout 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 with Paragarph Text">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dirty="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48_Text Layout 1">
    <p:spTree>
      <p:nvGrpSpPr>
        <p:cNvPr id="1" name=""/>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49_Text Layout 1">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50_Text Layout 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dirty="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orizonatal image with p text">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dirty="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81075"/>
            <a:ext cx="8229600" cy="554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7256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3124200" y="6673850"/>
            <a:ext cx="28956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69275DF2-FC68-498A-B719-59F5755F3891}"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030" name="Group 62"/>
          <p:cNvGrpSpPr>
            <a:grpSpLocks/>
          </p:cNvGrpSpPr>
          <p:nvPr/>
        </p:nvGrpSpPr>
        <p:grpSpPr bwMode="auto">
          <a:xfrm>
            <a:off x="0" y="760413"/>
            <a:ext cx="9145588" cy="254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IN" dirty="0"/>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dirty="0"/>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dirty="0"/>
            </a:p>
          </p:txBody>
        </p:sp>
        <p:sp>
          <p:nvSpPr>
            <p:cNvPr id="67"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dirty="0"/>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dirty="0"/>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dirty="0"/>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dirty="0"/>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dirty="0"/>
            </a:p>
          </p:txBody>
        </p:sp>
        <p:sp>
          <p:nvSpPr>
            <p:cNvPr id="72"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dirty="0"/>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dirty="0"/>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dirty="0"/>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dirty="0"/>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dirty="0"/>
            </a:p>
          </p:txBody>
        </p:sp>
        <p:sp>
          <p:nvSpPr>
            <p:cNvPr id="77"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dirty="0"/>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dirty="0"/>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dirty="0"/>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dirty="0"/>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dirty="0"/>
            </a:p>
          </p:txBody>
        </p:sp>
        <p:sp>
          <p:nvSpPr>
            <p:cNvPr id="8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dirty="0"/>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dirty="0"/>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dirty="0"/>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dirty="0"/>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dirty="0"/>
            </a:p>
          </p:txBody>
        </p:sp>
        <p:sp>
          <p:nvSpPr>
            <p:cNvPr id="8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dirty="0"/>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dirty="0"/>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dirty="0"/>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dirty="0"/>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dirty="0"/>
            </a:p>
          </p:txBody>
        </p:sp>
        <p:sp>
          <p:nvSpPr>
            <p:cNvPr id="9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dirty="0"/>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dirty="0"/>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dirty="0"/>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dirty="0"/>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dirty="0"/>
            </a:p>
          </p:txBody>
        </p:sp>
        <p:sp>
          <p:nvSpPr>
            <p:cNvPr id="9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dirty="0"/>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dirty="0"/>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dirty="0"/>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dirty="0"/>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dirty="0"/>
            </a:p>
          </p:txBody>
        </p:sp>
        <p:sp>
          <p:nvSpPr>
            <p:cNvPr id="10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dirty="0"/>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dirty="0"/>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dirty="0"/>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dirty="0"/>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dirty="0"/>
            </a:p>
          </p:txBody>
        </p:sp>
        <p:sp>
          <p:nvSpPr>
            <p:cNvPr id="10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dirty="0"/>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dirty="0"/>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dirty="0"/>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dirty="0"/>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dirty="0"/>
            </a:p>
          </p:txBody>
        </p:sp>
        <p:sp>
          <p:nvSpPr>
            <p:cNvPr id="11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dirty="0"/>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dirty="0"/>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dirty="0"/>
            </a:p>
          </p:txBody>
        </p:sp>
        <p:sp>
          <p:nvSpPr>
            <p:cNvPr id="11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dirty="0"/>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a:lstStyle/>
            <a:p>
              <a:pPr>
                <a:defRPr/>
              </a:pPr>
              <a:endParaRPr lang="en-IN" dirty="0"/>
            </a:p>
          </p:txBody>
        </p:sp>
      </p:grpSp>
    </p:spTree>
  </p:cSld>
  <p:clrMap bg1="lt1" tx1="dk1" bg2="lt2" tx2="dk2" accent1="accent1" accent2="accent2" accent3="accent3" accent4="accent4" accent5="accent5" accent6="accent6" hlink="hlink" folHlink="folHlink"/>
  <p:sldLayoutIdLst>
    <p:sldLayoutId id="2147484966" r:id="rId1"/>
    <p:sldLayoutId id="2147484965" r:id="rId2"/>
    <p:sldLayoutId id="2147484967" r:id="rId3"/>
    <p:sldLayoutId id="2147484968" r:id="rId4"/>
    <p:sldLayoutId id="2147484964" r:id="rId5"/>
    <p:sldLayoutId id="2147484963" r:id="rId6"/>
    <p:sldLayoutId id="2147484962" r:id="rId7"/>
    <p:sldLayoutId id="2147484961" r:id="rId8"/>
    <p:sldLayoutId id="2147484960" r:id="rId9"/>
    <p:sldLayoutId id="2147484959" r:id="rId10"/>
    <p:sldLayoutId id="2147484969" r:id="rId11"/>
    <p:sldLayoutId id="2147484970" r:id="rId12"/>
    <p:sldLayoutId id="2147484958" r:id="rId13"/>
    <p:sldLayoutId id="2147484957" r:id="rId14"/>
    <p:sldLayoutId id="2147484956" r:id="rId15"/>
    <p:sldLayoutId id="2147484955" r:id="rId16"/>
    <p:sldLayoutId id="2147484954" r:id="rId17"/>
    <p:sldLayoutId id="2147484971" r:id="rId18"/>
    <p:sldLayoutId id="2147484972" r:id="rId19"/>
    <p:sldLayoutId id="2147484973" r:id="rId20"/>
    <p:sldLayoutId id="2147484974" r:id="rId21"/>
    <p:sldLayoutId id="2147484975" r:id="rId22"/>
    <p:sldLayoutId id="2147484953" r:id="rId23"/>
    <p:sldLayoutId id="2147484976" r:id="rId24"/>
    <p:sldLayoutId id="2147484952" r:id="rId25"/>
    <p:sldLayoutId id="2147484951" r:id="rId26"/>
    <p:sldLayoutId id="2147484950" r:id="rId27"/>
    <p:sldLayoutId id="2147484949" r:id="rId28"/>
    <p:sldLayoutId id="2147484948" r:id="rId29"/>
    <p:sldLayoutId id="2147484947" r:id="rId30"/>
    <p:sldLayoutId id="2147484946" r:id="rId31"/>
    <p:sldLayoutId id="2147484945" r:id="rId32"/>
    <p:sldLayoutId id="2147484944" r:id="rId33"/>
    <p:sldLayoutId id="2147484943" r:id="rId34"/>
    <p:sldLayoutId id="2147484942" r:id="rId35"/>
    <p:sldLayoutId id="2147484941" r:id="rId36"/>
    <p:sldLayoutId id="2147484940" r:id="rId37"/>
    <p:sldLayoutId id="2147484939" r:id="rId38"/>
    <p:sldLayoutId id="2147484938" r:id="rId39"/>
    <p:sldLayoutId id="2147484937" r:id="rId40"/>
    <p:sldLayoutId id="2147484936" r:id="rId41"/>
    <p:sldLayoutId id="2147484933" r:id="rId42"/>
    <p:sldLayoutId id="2147484932" r:id="rId43"/>
    <p:sldLayoutId id="2147484931" r:id="rId44"/>
    <p:sldLayoutId id="2147484930" r:id="rId45"/>
    <p:sldLayoutId id="2147484929" r:id="rId46"/>
    <p:sldLayoutId id="2147484928" r:id="rId47"/>
    <p:sldLayoutId id="2147484927" r:id="rId48"/>
    <p:sldLayoutId id="2147484926" r:id="rId49"/>
    <p:sldLayoutId id="2147484925" r:id="rId50"/>
    <p:sldLayoutId id="2147484924" r:id="rId51"/>
    <p:sldLayoutId id="2147484923" r:id="rId52"/>
    <p:sldLayoutId id="2147484922" r:id="rId53"/>
    <p:sldLayoutId id="2147484921" r:id="rId54"/>
    <p:sldLayoutId id="2147484920" r:id="rId55"/>
    <p:sldLayoutId id="2147484919" r:id="rId56"/>
    <p:sldLayoutId id="2147484918" r:id="rId57"/>
    <p:sldLayoutId id="2147484917" r:id="rId58"/>
    <p:sldLayoutId id="2147484916" r:id="rId59"/>
    <p:sldLayoutId id="2147484915" r:id="rId60"/>
    <p:sldLayoutId id="2147484914" r:id="rId61"/>
    <p:sldLayoutId id="2147484913" r:id="rId62"/>
    <p:sldLayoutId id="2147484912" r:id="rId63"/>
    <p:sldLayoutId id="2147484911" r:id="rId64"/>
    <p:sldLayoutId id="2147484910" r:id="rId65"/>
    <p:sldLayoutId id="2147484909" r:id="rId66"/>
    <p:sldLayoutId id="2147484908" r:id="rId67"/>
    <p:sldLayoutId id="2147484907" r:id="rId68"/>
    <p:sldLayoutId id="2147484906" r:id="rId69"/>
    <p:sldLayoutId id="2147484905" r:id="rId70"/>
    <p:sldLayoutId id="2147484904" r:id="rId71"/>
    <p:sldLayoutId id="2147484903" r:id="rId72"/>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lang="en-US" sz="3000" b="1" kern="1200" dirty="0">
          <a:solidFill>
            <a:schemeClr val="tx1"/>
          </a:solidFill>
          <a:latin typeface="+mj-lt"/>
          <a:ea typeface="+mn-ea"/>
          <a:cs typeface="Arial"/>
        </a:defRPr>
      </a:lvl1pPr>
      <a:lvl2pPr algn="l" defTabSz="457200" rtl="0" eaLnBrk="0" fontAlgn="base" hangingPunct="0">
        <a:spcBef>
          <a:spcPct val="0"/>
        </a:spcBef>
        <a:spcAft>
          <a:spcPct val="0"/>
        </a:spcAft>
        <a:defRPr sz="3000" b="1">
          <a:solidFill>
            <a:schemeClr val="tx1"/>
          </a:solidFill>
          <a:latin typeface="Arial" charset="0"/>
          <a:cs typeface="Arial" charset="0"/>
        </a:defRPr>
      </a:lvl2pPr>
      <a:lvl3pPr algn="l" defTabSz="457200" rtl="0" eaLnBrk="0" fontAlgn="base" hangingPunct="0">
        <a:spcBef>
          <a:spcPct val="0"/>
        </a:spcBef>
        <a:spcAft>
          <a:spcPct val="0"/>
        </a:spcAft>
        <a:defRPr sz="3000" b="1">
          <a:solidFill>
            <a:schemeClr val="tx1"/>
          </a:solidFill>
          <a:latin typeface="Arial" charset="0"/>
          <a:cs typeface="Arial" charset="0"/>
        </a:defRPr>
      </a:lvl3pPr>
      <a:lvl4pPr algn="l" defTabSz="457200" rtl="0" eaLnBrk="0" fontAlgn="base" hangingPunct="0">
        <a:spcBef>
          <a:spcPct val="0"/>
        </a:spcBef>
        <a:spcAft>
          <a:spcPct val="0"/>
        </a:spcAft>
        <a:defRPr sz="3000" b="1">
          <a:solidFill>
            <a:schemeClr val="tx1"/>
          </a:solidFill>
          <a:latin typeface="Arial" charset="0"/>
          <a:cs typeface="Arial" charset="0"/>
        </a:defRPr>
      </a:lvl4pPr>
      <a:lvl5pPr algn="l" defTabSz="457200" rtl="0" eaLnBrk="0" fontAlgn="base" hangingPunct="0">
        <a:spcBef>
          <a:spcPct val="0"/>
        </a:spcBef>
        <a:spcAft>
          <a:spcPct val="0"/>
        </a:spcAft>
        <a:defRPr sz="3000" b="1">
          <a:solidFill>
            <a:schemeClr val="tx1"/>
          </a:solidFill>
          <a:latin typeface="Arial" charset="0"/>
          <a:cs typeface="Arial" charset="0"/>
        </a:defRPr>
      </a:lvl5pPr>
      <a:lvl6pPr marL="457200" algn="l" defTabSz="457200" rtl="0" fontAlgn="base">
        <a:spcBef>
          <a:spcPct val="0"/>
        </a:spcBef>
        <a:spcAft>
          <a:spcPct val="0"/>
        </a:spcAft>
        <a:defRPr sz="3000" b="1">
          <a:solidFill>
            <a:schemeClr val="tx1"/>
          </a:solidFill>
          <a:latin typeface="Arial" charset="0"/>
          <a:cs typeface="Arial" charset="0"/>
        </a:defRPr>
      </a:lvl6pPr>
      <a:lvl7pPr marL="914400" algn="l" defTabSz="457200" rtl="0" fontAlgn="base">
        <a:spcBef>
          <a:spcPct val="0"/>
        </a:spcBef>
        <a:spcAft>
          <a:spcPct val="0"/>
        </a:spcAft>
        <a:defRPr sz="3000" b="1">
          <a:solidFill>
            <a:schemeClr val="tx1"/>
          </a:solidFill>
          <a:latin typeface="Arial" charset="0"/>
          <a:cs typeface="Arial" charset="0"/>
        </a:defRPr>
      </a:lvl7pPr>
      <a:lvl8pPr marL="1371600" algn="l" defTabSz="457200" rtl="0" fontAlgn="base">
        <a:spcBef>
          <a:spcPct val="0"/>
        </a:spcBef>
        <a:spcAft>
          <a:spcPct val="0"/>
        </a:spcAft>
        <a:defRPr sz="3000" b="1">
          <a:solidFill>
            <a:schemeClr val="tx1"/>
          </a:solidFill>
          <a:latin typeface="Arial" charset="0"/>
          <a:cs typeface="Arial" charset="0"/>
        </a:defRPr>
      </a:lvl8pPr>
      <a:lvl9pPr marL="1828800" algn="l" defTabSz="457200" rtl="0" fontAlgn="base">
        <a:spcBef>
          <a:spcPct val="0"/>
        </a:spcBef>
        <a:spcAft>
          <a:spcPct val="0"/>
        </a:spcAft>
        <a:defRPr sz="3000" b="1">
          <a:solidFill>
            <a:schemeClr val="tx1"/>
          </a:solidFill>
          <a:latin typeface="Arial" charset="0"/>
          <a:cs typeface="Arial" charset="0"/>
        </a:defRPr>
      </a:lvl9pPr>
    </p:titleStyle>
    <p:bodyStyle>
      <a:lvl1pPr marL="231775" indent="-231775" algn="l" defTabSz="457200" rtl="0" eaLnBrk="0" fontAlgn="base" hangingPunct="0">
        <a:spcBef>
          <a:spcPct val="20000"/>
        </a:spcBef>
        <a:spcAft>
          <a:spcPct val="0"/>
        </a:spcAft>
        <a:buFont typeface="Arial" charset="0"/>
        <a:buChar char="•"/>
        <a:defRPr lang="en-US" sz="2000" kern="1200" dirty="0">
          <a:solidFill>
            <a:schemeClr val="tx1"/>
          </a:solidFill>
          <a:latin typeface="+mn-lt"/>
          <a:ea typeface="+mn-ea"/>
          <a:cs typeface="Arial"/>
        </a:defRPr>
      </a:lvl1pPr>
      <a:lvl2pPr marL="742950" indent="-285750" algn="l" defTabSz="457200" rtl="0" eaLnBrk="0" fontAlgn="base" hangingPunct="0">
        <a:spcBef>
          <a:spcPct val="20000"/>
        </a:spcBef>
        <a:spcAft>
          <a:spcPct val="0"/>
        </a:spcAft>
        <a:buFont typeface="Arial" charset="0"/>
        <a:buChar char="–"/>
        <a:defRPr lang="en-US" kern="1200" dirty="0">
          <a:solidFill>
            <a:schemeClr val="tx1"/>
          </a:solidFill>
          <a:latin typeface="+mn-lt"/>
          <a:ea typeface="+mn-ea"/>
          <a:cs typeface="Arial" charset="0"/>
        </a:defRPr>
      </a:lvl2pPr>
      <a:lvl3pPr marL="1143000" indent="-228600" algn="l" defTabSz="457200" rtl="0" eaLnBrk="0" fontAlgn="base" hangingPunct="0">
        <a:spcBef>
          <a:spcPct val="20000"/>
        </a:spcBef>
        <a:spcAft>
          <a:spcPct val="0"/>
        </a:spcAft>
        <a:buFont typeface="Arial" charset="0"/>
        <a:buChar char="•"/>
        <a:defRPr lang="en-US" sz="1600" kern="1200" dirty="0">
          <a:solidFill>
            <a:schemeClr val="tx1"/>
          </a:solidFill>
          <a:latin typeface="+mn-lt"/>
          <a:ea typeface="+mn-ea"/>
          <a:cs typeface="Arial" charset="0"/>
        </a:defRPr>
      </a:lvl3pPr>
      <a:lvl4pPr marL="1600200" indent="-228600" algn="l" defTabSz="457200" rtl="0" eaLnBrk="0" fontAlgn="base" hangingPunct="0">
        <a:spcBef>
          <a:spcPct val="20000"/>
        </a:spcBef>
        <a:spcAft>
          <a:spcPct val="0"/>
        </a:spcAft>
        <a:buFont typeface="Arial" charset="0"/>
        <a:buChar char="–"/>
        <a:defRPr lang="en-US" sz="1400" kern="1200" dirty="0">
          <a:solidFill>
            <a:schemeClr val="tx1"/>
          </a:solidFill>
          <a:latin typeface="+mn-lt"/>
          <a:ea typeface="+mn-ea"/>
          <a:cs typeface="Arial" charset="0"/>
        </a:defRPr>
      </a:lvl4pPr>
      <a:lvl5pPr marL="2057400" indent="-228600" algn="l" defTabSz="457200" rtl="0" eaLnBrk="0" fontAlgn="base" hangingPunct="0">
        <a:spcBef>
          <a:spcPct val="20000"/>
        </a:spcBef>
        <a:spcAft>
          <a:spcPct val="0"/>
        </a:spcAft>
        <a:buFont typeface="Arial" charset="0"/>
        <a:buChar char="»"/>
        <a:defRPr lang="en-US" sz="1200" kern="1200" dirty="0">
          <a:solidFill>
            <a:schemeClr val="tx1"/>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8.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49.xml"/><Relationship Id="rId4" Type="http://schemas.openxmlformats.org/officeDocument/2006/relationships/image" Target="../media/image9.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5.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1.xml"/></Relationships>
</file>

<file path=ppt/slides/_rels/slide61.xml.rels><?xml version="1.0" encoding="UTF-8" standalone="yes"?>
<Relationships xmlns="http://schemas.openxmlformats.org/package/2006/relationships"><Relationship Id="rId3" Type="http://schemas.openxmlformats.org/officeDocument/2006/relationships/hyperlink" Target="http://docs.oracle.com/javase/tutorial/java/package/packages.html" TargetMode="External"/><Relationship Id="rId2" Type="http://schemas.openxmlformats.org/officeDocument/2006/relationships/notesSlide" Target="../notesSlides/notesSlide61.xml"/><Relationship Id="rId1" Type="http://schemas.openxmlformats.org/officeDocument/2006/relationships/slideLayout" Target="../slideLayouts/slideLayout72.xml"/><Relationship Id="rId4" Type="http://schemas.openxmlformats.org/officeDocument/2006/relationships/hyperlink" Target="http://docs.oracle.com/javase/tutorial/java/IandI/createinterface.html"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7"/>
          <p:cNvSpPr>
            <a:spLocks noGrp="1"/>
          </p:cNvSpPr>
          <p:nvPr>
            <p:ph type="ctrTitle"/>
          </p:nvPr>
        </p:nvSpPr>
        <p:spPr>
          <a:xfrm>
            <a:off x="4800600" y="1828800"/>
            <a:ext cx="4141788" cy="1547813"/>
          </a:xfrm>
        </p:spPr>
        <p:txBody>
          <a:bodyPr>
            <a:spAutoFit/>
          </a:bodyPr>
          <a:lstStyle/>
          <a:p>
            <a:pPr algn="r" eaLnBrk="1" hangingPunct="1"/>
            <a:r>
              <a:rPr smtClean="0">
                <a:latin typeface="Arial" charset="0"/>
                <a:cs typeface="Arial" charset="0"/>
              </a:rPr>
              <a:t>Java Programming</a:t>
            </a:r>
          </a:p>
        </p:txBody>
      </p:sp>
      <p:sp>
        <p:nvSpPr>
          <p:cNvPr id="79874" name="Subtitle 8"/>
          <p:cNvSpPr>
            <a:spLocks noGrp="1"/>
          </p:cNvSpPr>
          <p:nvPr>
            <p:ph type="subTitle" idx="1"/>
          </p:nvPr>
        </p:nvSpPr>
        <p:spPr>
          <a:xfrm>
            <a:off x="4800600" y="2971800"/>
            <a:ext cx="4141788" cy="338138"/>
          </a:xfrm>
        </p:spPr>
        <p:txBody>
          <a:bodyPr/>
          <a:lstStyle/>
          <a:p>
            <a:pPr algn="r" fontAlgn="base">
              <a:spcAft>
                <a:spcPct val="0"/>
              </a:spcAft>
              <a:buFont typeface="Arial" charset="0"/>
              <a:buNone/>
            </a:pPr>
            <a:r>
              <a:rPr smtClean="0">
                <a:solidFill>
                  <a:schemeClr val="tx1"/>
                </a:solidFill>
                <a:latin typeface="Arial" charset="0"/>
                <a:cs typeface="Arial" charset="0"/>
              </a:rPr>
              <a:t>Packages and Interfaces</a:t>
            </a:r>
          </a:p>
        </p:txBody>
      </p:sp>
      <p:sp>
        <p:nvSpPr>
          <p:cNvPr id="79875" name="Text Placeholder 9"/>
          <p:cNvSpPr>
            <a:spLocks noGrp="1"/>
          </p:cNvSpPr>
          <p:nvPr>
            <p:ph type="body" sz="quarter" idx="10"/>
          </p:nvPr>
        </p:nvSpPr>
        <p:spPr>
          <a:xfrm>
            <a:off x="4648200" y="3429000"/>
            <a:ext cx="4148138" cy="347663"/>
          </a:xfrm>
        </p:spPr>
        <p:txBody>
          <a:bodyPr/>
          <a:lstStyle/>
          <a:p>
            <a:pPr algn="r" eaLnBrk="1" hangingPunct="1"/>
            <a:r>
              <a:rPr>
                <a:solidFill>
                  <a:schemeClr val="tx1"/>
                </a:solidFill>
                <a:latin typeface="Arial" charset="0"/>
                <a:cs typeface="Arial" charset="0"/>
              </a:rPr>
              <a:t>Module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73850" name="Group 26"/>
          <p:cNvGraphicFramePr>
            <a:graphicFrameLocks noGrp="1"/>
          </p:cNvGraphicFramePr>
          <p:nvPr>
            <p:ph idx="4294967295"/>
          </p:nvPr>
        </p:nvGraphicFramePr>
        <p:xfrm>
          <a:off x="609600" y="1066800"/>
          <a:ext cx="7848600" cy="4805363"/>
        </p:xfrm>
        <a:graphic>
          <a:graphicData uri="http://schemas.openxmlformats.org/drawingml/2006/table">
            <a:tbl>
              <a:tblPr/>
              <a:tblGrid>
                <a:gridCol w="2522765"/>
                <a:gridCol w="5325835"/>
              </a:tblGrid>
              <a:tr h="592177">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smtClean="0">
                          <a:ln>
                            <a:noFill/>
                          </a:ln>
                          <a:solidFill>
                            <a:schemeClr val="tx1"/>
                          </a:solidFill>
                          <a:effectLst/>
                          <a:latin typeface="Gill Sans MT" pitchFamily="34" charset="0"/>
                        </a:rPr>
                        <a:t>Specifier</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smtClean="0">
                          <a:ln>
                            <a:noFill/>
                          </a:ln>
                          <a:solidFill>
                            <a:schemeClr val="tx1"/>
                          </a:solidFill>
                          <a:effectLst/>
                          <a:latin typeface="Gill Sans MT" pitchFamily="34" charset="0"/>
                        </a:rPr>
                        <a:t>Accessibility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64">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private</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Accessible in the same class only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79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protected</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Subclasses and non-subclasses in the same package, and subclasses in other packages</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048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No-specifier (default access)</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Subclasses and non-subclasses in the same package</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01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public</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Subclasses and non-subclasses in the same package, as well as subclasses and non-subclasses in other packages.  In other words, total visibility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325" name="Rectangle 2"/>
          <p:cNvSpPr>
            <a:spLocks noGrp="1"/>
          </p:cNvSpPr>
          <p:nvPr>
            <p:ph type="title" idx="4294967295"/>
          </p:nvPr>
        </p:nvSpPr>
        <p:spPr>
          <a:xfrm>
            <a:off x="152400" y="152400"/>
            <a:ext cx="7562850" cy="533400"/>
          </a:xfrm>
        </p:spPr>
        <p:txBody>
          <a:bodyPr/>
          <a:lstStyle/>
          <a:p>
            <a:pPr eaLnBrk="1" hangingPunct="1"/>
            <a:r>
              <a:rPr smtClean="0">
                <a:cs typeface="Arial" charset="0"/>
              </a:rPr>
              <a:t>Packages &amp; Access Control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75" name="Group 23"/>
          <p:cNvGraphicFramePr>
            <a:graphicFrameLocks noGrp="1"/>
          </p:cNvGraphicFramePr>
          <p:nvPr>
            <p:ph idx="4294967295"/>
          </p:nvPr>
        </p:nvGraphicFramePr>
        <p:xfrm>
          <a:off x="533400" y="1371600"/>
          <a:ext cx="7670800" cy="2617806"/>
        </p:xfrm>
        <a:graphic>
          <a:graphicData uri="http://schemas.openxmlformats.org/drawingml/2006/table">
            <a:tbl>
              <a:tblPr/>
              <a:tblGrid>
                <a:gridCol w="3786188"/>
                <a:gridCol w="3884612"/>
              </a:tblGrid>
              <a:tr h="4127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Gill Sans MT"/>
                          <a:cs typeface="Arial" charset="0"/>
                        </a:rPr>
                        <a:t>Specifier</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Gill Sans MT"/>
                          <a:cs typeface="Arial" charset="0"/>
                        </a:rPr>
                        <a:t>Accessibility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private</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same class only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protected</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Same package  and subclasses</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No-specifier (default access)</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same package only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29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public</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Anywhere in the program</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0373" name="Rectangle 2"/>
          <p:cNvSpPr>
            <a:spLocks noGrp="1"/>
          </p:cNvSpPr>
          <p:nvPr>
            <p:ph type="title" idx="4294967295"/>
          </p:nvPr>
        </p:nvSpPr>
        <p:spPr>
          <a:xfrm>
            <a:off x="228600" y="152400"/>
            <a:ext cx="7334250" cy="523875"/>
          </a:xfrm>
        </p:spPr>
        <p:txBody>
          <a:bodyPr/>
          <a:lstStyle/>
          <a:p>
            <a:pPr eaLnBrk="1" hangingPunct="1"/>
            <a:r>
              <a:rPr sz="2800" smtClean="0">
                <a:cs typeface="Arial" charset="0"/>
              </a:rPr>
              <a:t>Packages &amp; Access Control (Contd</a:t>
            </a:r>
            <a:r>
              <a:rPr sz="2800" smtClean="0">
                <a:cs typeface="Arial" charset="0"/>
              </a:rPr>
              <a:t>.).</a:t>
            </a:r>
            <a:endParaRPr sz="2800" smtClean="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3"/>
          <p:cNvSpPr>
            <a:spLocks noGrp="1"/>
          </p:cNvSpPr>
          <p:nvPr>
            <p:ph idx="4294967295"/>
          </p:nvPr>
        </p:nvSpPr>
        <p:spPr>
          <a:xfrm>
            <a:off x="304800" y="1143000"/>
            <a:ext cx="8229600" cy="5029200"/>
          </a:xfrm>
        </p:spPr>
        <p:txBody>
          <a:bodyPr/>
          <a:lstStyle/>
          <a:p>
            <a:r>
              <a:rPr smtClean="0">
                <a:cs typeface="Arial" charset="0"/>
              </a:rPr>
              <a:t>We know that the java language support files are available in various in-built packages. </a:t>
            </a:r>
          </a:p>
          <a:p>
            <a:pPr lvl="1"/>
            <a:r>
              <a:rPr sz="2000" smtClean="0"/>
              <a:t> java.lang, java.io, java.util, java.awt are some of the in-built packages. </a:t>
            </a:r>
          </a:p>
          <a:p>
            <a:pPr lvl="1"/>
            <a:r>
              <a:rPr sz="2000" smtClean="0"/>
              <a:t>Unzip and explore the src directory under jdk1.5 folder to find all the packages.  </a:t>
            </a:r>
          </a:p>
        </p:txBody>
      </p:sp>
      <p:sp>
        <p:nvSpPr>
          <p:cNvPr id="102402" name="Rectangle 2"/>
          <p:cNvSpPr>
            <a:spLocks noGrp="1"/>
          </p:cNvSpPr>
          <p:nvPr>
            <p:ph type="title" idx="4294967295"/>
          </p:nvPr>
        </p:nvSpPr>
        <p:spPr>
          <a:xfrm>
            <a:off x="228600" y="152400"/>
            <a:ext cx="7562850" cy="554038"/>
          </a:xfrm>
        </p:spPr>
        <p:txBody>
          <a:bodyPr/>
          <a:lstStyle/>
          <a:p>
            <a:r>
              <a:rPr smtClean="0">
                <a:cs typeface="Arial" charset="0"/>
              </a:rPr>
              <a:t>Inbuilt Packages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auto">
          <a:xfrm>
            <a:off x="152400" y="230188"/>
            <a:ext cx="7562850" cy="554037"/>
          </a:xfrm>
          <a:prstGeom prst="rect">
            <a:avLst/>
          </a:prstGeom>
          <a:noFill/>
          <a:ln w="9525">
            <a:noFill/>
            <a:miter lim="800000"/>
            <a:headEnd/>
            <a:tailEnd/>
          </a:ln>
        </p:spPr>
        <p:txBody>
          <a:bodyPr>
            <a:spAutoFit/>
          </a:bodyPr>
          <a:lstStyle/>
          <a:p>
            <a:pPr defTabSz="457200">
              <a:defRPr/>
            </a:pPr>
            <a:r>
              <a:rPr lang="en-US" sz="3000" b="1" dirty="0">
                <a:latin typeface="+mj-lt"/>
                <a:cs typeface="Arial" charset="0"/>
              </a:rPr>
              <a:t>Quiz </a:t>
            </a:r>
          </a:p>
        </p:txBody>
      </p:sp>
      <p:sp>
        <p:nvSpPr>
          <p:cNvPr id="3" name="Rectangle 3"/>
          <p:cNvSpPr txBox="1">
            <a:spLocks/>
          </p:cNvSpPr>
          <p:nvPr/>
        </p:nvSpPr>
        <p:spPr bwMode="auto">
          <a:xfrm>
            <a:off x="533400" y="1066800"/>
            <a:ext cx="8305800" cy="5029200"/>
          </a:xfrm>
          <a:prstGeom prst="rect">
            <a:avLst/>
          </a:prstGeom>
          <a:noFill/>
          <a:ln w="9525">
            <a:noFill/>
            <a:miter lim="800000"/>
            <a:headEnd/>
            <a:tailEnd/>
          </a:ln>
        </p:spPr>
        <p:txBody>
          <a:bodyPr/>
          <a:lstStyle/>
          <a:p>
            <a:pPr marL="457200" indent="-457200" algn="just" defTabSz="457200">
              <a:spcBef>
                <a:spcPct val="20000"/>
              </a:spcBef>
              <a:buFont typeface="Arial" charset="0"/>
              <a:buChar char="•"/>
              <a:defRPr/>
            </a:pPr>
            <a:r>
              <a:rPr lang="en-US" sz="2000" dirty="0"/>
              <a:t>Which is not a correct inbuilt java package? </a:t>
            </a:r>
          </a:p>
          <a:p>
            <a:pPr marL="971550" lvl="1" indent="-514350" algn="just" defTabSz="457200">
              <a:spcBef>
                <a:spcPct val="20000"/>
              </a:spcBef>
              <a:buFontTx/>
              <a:buAutoNum type="alphaUcParenR"/>
              <a:defRPr/>
            </a:pPr>
            <a:r>
              <a:rPr lang="en-US" sz="2000" dirty="0"/>
              <a:t>java.io </a:t>
            </a:r>
          </a:p>
          <a:p>
            <a:pPr marL="971550" lvl="1" indent="-514350" algn="just" defTabSz="457200">
              <a:spcBef>
                <a:spcPct val="20000"/>
              </a:spcBef>
              <a:buFontTx/>
              <a:buAutoNum type="alphaUcParenR"/>
              <a:defRPr/>
            </a:pPr>
            <a:r>
              <a:rPr lang="en-US" sz="2000" dirty="0"/>
              <a:t>java.sql</a:t>
            </a:r>
          </a:p>
          <a:p>
            <a:pPr marL="971550" lvl="1" indent="-514350" algn="just" defTabSz="457200">
              <a:spcBef>
                <a:spcPct val="20000"/>
              </a:spcBef>
              <a:buFontTx/>
              <a:buAutoNum type="alphaUcParenR" startAt="3"/>
              <a:defRPr/>
            </a:pPr>
            <a:r>
              <a:rPr lang="en-US" sz="2000" dirty="0" err="1"/>
              <a:t>java.dbms</a:t>
            </a:r>
            <a:endParaRPr lang="en-US" sz="2000" dirty="0"/>
          </a:p>
          <a:p>
            <a:pPr marL="971550" lvl="1" indent="-514350" algn="just" defTabSz="457200">
              <a:spcBef>
                <a:spcPct val="20000"/>
              </a:spcBef>
              <a:buFontTx/>
              <a:buAutoNum type="alphaUcParenR" startAt="3"/>
              <a:defRPr/>
            </a:pPr>
            <a:r>
              <a:rPr lang="en-US" sz="2000" dirty="0">
                <a:latin typeface="+mn-lt"/>
                <a:cs typeface="Arial" charset="0"/>
              </a:rPr>
              <a:t>java.net</a:t>
            </a:r>
          </a:p>
          <a:p>
            <a:pPr marL="971550" lvl="1" indent="-514350" algn="just" defTabSz="457200">
              <a:spcBef>
                <a:spcPct val="20000"/>
              </a:spcBef>
              <a:buFontTx/>
              <a:buAutoNum type="alphaUcParenR" startAt="3"/>
              <a:defRPr/>
            </a:pPr>
            <a:endParaRPr lang="en-US" sz="2000" dirty="0">
              <a:latin typeface="+mn-lt"/>
              <a:cs typeface="Arial" charset="0"/>
            </a:endParaRPr>
          </a:p>
        </p:txBody>
      </p:sp>
      <p:sp>
        <p:nvSpPr>
          <p:cNvPr id="4" name="Flowchart: Process 3"/>
          <p:cNvSpPr/>
          <p:nvPr/>
        </p:nvSpPr>
        <p:spPr>
          <a:xfrm>
            <a:off x="3505200" y="3352800"/>
            <a:ext cx="3962400" cy="99060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Option C is invalid package; </a:t>
            </a:r>
          </a:p>
          <a:p>
            <a:pPr algn="ctr">
              <a:defRPr/>
            </a:pPr>
            <a:r>
              <a:rPr lang="en-US" dirty="0">
                <a:solidFill>
                  <a:schemeClr val="tx1"/>
                </a:solidFill>
              </a:rPr>
              <a:t>Others are valid java packages.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Grp="1"/>
          </p:cNvSpPr>
          <p:nvPr>
            <p:ph idx="4294967295"/>
          </p:nvPr>
        </p:nvSpPr>
        <p:spPr>
          <a:xfrm>
            <a:off x="457200" y="1066800"/>
            <a:ext cx="8229600" cy="5435600"/>
          </a:xfrm>
        </p:spPr>
        <p:txBody>
          <a:bodyPr/>
          <a:lstStyle/>
          <a:p>
            <a:r>
              <a:rPr sz="2400" smtClean="0">
                <a:cs typeface="Arial" charset="0"/>
              </a:rPr>
              <a:t>Similarly, in java, we can create our own packages </a:t>
            </a:r>
          </a:p>
          <a:p>
            <a:pPr lvl="1"/>
            <a:r>
              <a:rPr sz="2000" b="1" smtClean="0"/>
              <a:t>Package statement helps us to create our own package</a:t>
            </a:r>
          </a:p>
          <a:p>
            <a:pPr lvl="1"/>
            <a:r>
              <a:rPr sz="2000" smtClean="0"/>
              <a:t>We group related classes and interfaces into a package</a:t>
            </a:r>
          </a:p>
          <a:p>
            <a:pPr lvl="1"/>
            <a:r>
              <a:rPr sz="2000" smtClean="0"/>
              <a:t>We can have sub-packages inside our packages as required</a:t>
            </a:r>
          </a:p>
          <a:p>
            <a:endParaRPr sz="2400" smtClean="0">
              <a:cs typeface="Arial" charset="0"/>
            </a:endParaRPr>
          </a:p>
          <a:p>
            <a:endParaRPr sz="2400" smtClean="0">
              <a:cs typeface="Arial" charset="0"/>
            </a:endParaRPr>
          </a:p>
          <a:p>
            <a:pPr lvl="1"/>
            <a:endParaRPr sz="2400" smtClean="0"/>
          </a:p>
        </p:txBody>
      </p:sp>
      <p:sp>
        <p:nvSpPr>
          <p:cNvPr id="106498" name="Rectangle 2"/>
          <p:cNvSpPr>
            <a:spLocks noGrp="1"/>
          </p:cNvSpPr>
          <p:nvPr>
            <p:ph type="title" idx="4294967295"/>
          </p:nvPr>
        </p:nvSpPr>
        <p:spPr>
          <a:xfrm>
            <a:off x="0" y="152400"/>
            <a:ext cx="7562850" cy="523875"/>
          </a:xfrm>
        </p:spPr>
        <p:txBody>
          <a:bodyPr/>
          <a:lstStyle/>
          <a:p>
            <a:r>
              <a:rPr sz="2800" smtClean="0">
                <a:cs typeface="Arial" charset="0"/>
              </a:rPr>
              <a:t>Creating our own Packages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3"/>
          <p:cNvSpPr>
            <a:spLocks noGrp="1"/>
          </p:cNvSpPr>
          <p:nvPr>
            <p:ph type="body" sz="quarter" idx="11"/>
          </p:nvPr>
        </p:nvSpPr>
        <p:spPr>
          <a:xfrm>
            <a:off x="469900" y="2613025"/>
            <a:ext cx="8220075" cy="623888"/>
          </a:xfrm>
        </p:spPr>
        <p:txBody>
          <a:bodyPr/>
          <a:lstStyle/>
          <a:p>
            <a:pPr eaLnBrk="1" hangingPunct="1"/>
            <a:r>
              <a:rPr sz="3200">
                <a:cs typeface="Arial" charset="0"/>
              </a:rPr>
              <a:t>Importing Classes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3"/>
          <p:cNvSpPr>
            <a:spLocks noGrp="1"/>
          </p:cNvSpPr>
          <p:nvPr>
            <p:ph idx="4294967295"/>
          </p:nvPr>
        </p:nvSpPr>
        <p:spPr>
          <a:xfrm>
            <a:off x="457200" y="1066800"/>
            <a:ext cx="7924800" cy="5029200"/>
          </a:xfrm>
        </p:spPr>
        <p:txBody>
          <a:bodyPr/>
          <a:lstStyle/>
          <a:p>
            <a:pPr algn="just"/>
            <a:r>
              <a:rPr sz="2400" smtClean="0">
                <a:cs typeface="Arial" charset="0"/>
              </a:rPr>
              <a:t>Naturally, after creating the packages, we need to use them in our programs. Java provides import statement. </a:t>
            </a:r>
          </a:p>
          <a:p>
            <a:pPr lvl="1" algn="just"/>
            <a:r>
              <a:rPr sz="2000" smtClean="0"/>
              <a:t>Import means, we can including the classes and interfaces of existing packages into our programs. </a:t>
            </a:r>
          </a:p>
          <a:p>
            <a:pPr algn="just"/>
            <a:r>
              <a:rPr sz="2400" smtClean="0">
                <a:cs typeface="Arial" charset="0"/>
              </a:rPr>
              <a:t>For example, </a:t>
            </a:r>
          </a:p>
          <a:p>
            <a:pPr lvl="1" algn="just"/>
            <a:r>
              <a:rPr sz="2000" smtClean="0"/>
              <a:t>	import java.awt.*; -- this will be importing awt package</a:t>
            </a:r>
          </a:p>
          <a:p>
            <a:pPr lvl="1" algn="just"/>
            <a:r>
              <a:rPr sz="2000" smtClean="0"/>
              <a:t>	import java.awt.event.*; -- this will be importing event package which is a sub package under awt package. </a:t>
            </a:r>
          </a:p>
          <a:p>
            <a:pPr algn="just"/>
            <a:r>
              <a:rPr sz="2400" smtClean="0">
                <a:cs typeface="Arial" charset="0"/>
              </a:rPr>
              <a:t>If you need a sub package, then, you need to issue a separate import statement. </a:t>
            </a:r>
          </a:p>
        </p:txBody>
      </p:sp>
      <p:sp>
        <p:nvSpPr>
          <p:cNvPr id="110594" name="Rectangle 2"/>
          <p:cNvSpPr>
            <a:spLocks noGrp="1"/>
          </p:cNvSpPr>
          <p:nvPr>
            <p:ph type="title" idx="4294967295"/>
          </p:nvPr>
        </p:nvSpPr>
        <p:spPr>
          <a:xfrm>
            <a:off x="228600" y="152400"/>
            <a:ext cx="7562850" cy="523875"/>
          </a:xfrm>
        </p:spPr>
        <p:txBody>
          <a:bodyPr/>
          <a:lstStyle/>
          <a:p>
            <a:r>
              <a:rPr sz="2800" smtClean="0">
                <a:cs typeface="Arial" charset="0"/>
              </a:rPr>
              <a:t>Packages &amp; import statement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3"/>
          <p:cNvSpPr>
            <a:spLocks noGrp="1"/>
          </p:cNvSpPr>
          <p:nvPr>
            <p:ph idx="4294967295"/>
          </p:nvPr>
        </p:nvSpPr>
        <p:spPr>
          <a:xfrm>
            <a:off x="152400" y="1066800"/>
            <a:ext cx="8686800" cy="5029200"/>
          </a:xfrm>
        </p:spPr>
        <p:txBody>
          <a:bodyPr/>
          <a:lstStyle/>
          <a:p>
            <a:pPr marL="457200" indent="-457200" algn="just" eaLnBrk="1" hangingPunct="1"/>
            <a:r>
              <a:rPr smtClean="0">
                <a:cs typeface="Arial" charset="0"/>
              </a:rPr>
              <a:t>Packages are stored as directories</a:t>
            </a:r>
          </a:p>
          <a:p>
            <a:pPr marL="457200" indent="-457200" algn="just" eaLnBrk="1" hangingPunct="1"/>
            <a:endParaRPr sz="800" smtClean="0">
              <a:cs typeface="Arial" charset="0"/>
            </a:endParaRPr>
          </a:p>
          <a:p>
            <a:pPr marL="457200" indent="-457200" algn="just" eaLnBrk="1" hangingPunct="1"/>
            <a:r>
              <a:rPr smtClean="0">
                <a:cs typeface="Arial" charset="0"/>
              </a:rPr>
              <a:t>All the classes you create in the package MyPack should be saved in the directory MyPack</a:t>
            </a:r>
          </a:p>
          <a:p>
            <a:pPr marL="457200" indent="-457200" algn="just" eaLnBrk="1" hangingPunct="1"/>
            <a:endParaRPr sz="800" smtClean="0">
              <a:cs typeface="Arial" charset="0"/>
            </a:endParaRPr>
          </a:p>
          <a:p>
            <a:pPr marL="457200" indent="-457200" algn="just" eaLnBrk="1" hangingPunct="1"/>
            <a:r>
              <a:rPr smtClean="0">
                <a:cs typeface="Arial" charset="0"/>
              </a:rPr>
              <a:t>First create a directory by the name MyPack (packagename) </a:t>
            </a:r>
          </a:p>
          <a:p>
            <a:pPr marL="457200" indent="-457200" algn="just" eaLnBrk="1" hangingPunct="1"/>
            <a:endParaRPr sz="800" smtClean="0">
              <a:cs typeface="Arial" charset="0"/>
            </a:endParaRPr>
          </a:p>
          <a:p>
            <a:pPr marL="457200" indent="-457200" algn="just" eaLnBrk="1" hangingPunct="1"/>
            <a:r>
              <a:rPr smtClean="0">
                <a:cs typeface="Arial" charset="0"/>
              </a:rPr>
              <a:t>Remember, the case should match exactly</a:t>
            </a:r>
          </a:p>
        </p:txBody>
      </p:sp>
      <p:sp>
        <p:nvSpPr>
          <p:cNvPr id="112642" name="Rectangle 2"/>
          <p:cNvSpPr>
            <a:spLocks noGrp="1"/>
          </p:cNvSpPr>
          <p:nvPr>
            <p:ph type="title" idx="4294967295"/>
          </p:nvPr>
        </p:nvSpPr>
        <p:spPr>
          <a:xfrm>
            <a:off x="33338" y="152400"/>
            <a:ext cx="7562850" cy="523875"/>
          </a:xfrm>
        </p:spPr>
        <p:txBody>
          <a:bodyPr/>
          <a:lstStyle/>
          <a:p>
            <a:pPr eaLnBrk="1" hangingPunct="1"/>
            <a:r>
              <a:rPr sz="2800" smtClean="0">
                <a:cs typeface="Arial" charset="0"/>
              </a:rPr>
              <a:t>Storing the Packages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auto">
          <a:xfrm>
            <a:off x="228600" y="200025"/>
            <a:ext cx="7562850" cy="554038"/>
          </a:xfrm>
          <a:prstGeom prst="rect">
            <a:avLst/>
          </a:prstGeom>
          <a:noFill/>
          <a:ln w="9525">
            <a:noFill/>
            <a:miter lim="800000"/>
            <a:headEnd/>
            <a:tailEnd/>
          </a:ln>
        </p:spPr>
        <p:txBody>
          <a:bodyPr>
            <a:spAutoFit/>
          </a:bodyPr>
          <a:lstStyle/>
          <a:p>
            <a:pPr defTabSz="457200">
              <a:defRPr/>
            </a:pPr>
            <a:r>
              <a:rPr lang="en-US" sz="3000" b="1" dirty="0">
                <a:latin typeface="+mj-lt"/>
                <a:cs typeface="Arial" charset="0"/>
              </a:rPr>
              <a:t>Quiz </a:t>
            </a:r>
          </a:p>
        </p:txBody>
      </p:sp>
      <p:sp>
        <p:nvSpPr>
          <p:cNvPr id="3" name="Rectangle 3"/>
          <p:cNvSpPr txBox="1">
            <a:spLocks/>
          </p:cNvSpPr>
          <p:nvPr/>
        </p:nvSpPr>
        <p:spPr bwMode="auto">
          <a:xfrm>
            <a:off x="0" y="1066800"/>
            <a:ext cx="8686800" cy="5029200"/>
          </a:xfrm>
          <a:prstGeom prst="rect">
            <a:avLst/>
          </a:prstGeom>
          <a:noFill/>
          <a:ln w="9525">
            <a:noFill/>
            <a:miter lim="800000"/>
            <a:headEnd/>
            <a:tailEnd/>
          </a:ln>
        </p:spPr>
        <p:txBody>
          <a:bodyPr/>
          <a:lstStyle/>
          <a:p>
            <a:pPr marL="457200" indent="-457200" algn="just" defTabSz="457200">
              <a:spcBef>
                <a:spcPct val="20000"/>
              </a:spcBef>
              <a:buFont typeface="Arial" charset="0"/>
              <a:buChar char="•"/>
              <a:defRPr/>
            </a:pPr>
            <a:r>
              <a:rPr lang="en-US" sz="2000" dirty="0"/>
              <a:t>Which is the correct usage of import statement? </a:t>
            </a:r>
          </a:p>
          <a:p>
            <a:pPr marL="914400" lvl="1" indent="-457200" algn="just" defTabSz="457200">
              <a:spcBef>
                <a:spcPct val="20000"/>
              </a:spcBef>
              <a:defRPr/>
            </a:pPr>
            <a:r>
              <a:rPr lang="en-US" sz="2000" dirty="0"/>
              <a:t>A) import java.*; </a:t>
            </a:r>
          </a:p>
          <a:p>
            <a:pPr marL="914400" lvl="1" indent="-457200" algn="just" defTabSz="457200">
              <a:spcBef>
                <a:spcPct val="20000"/>
              </a:spcBef>
              <a:defRPr/>
            </a:pPr>
            <a:r>
              <a:rPr lang="en-US" sz="2000" dirty="0"/>
              <a:t>B) import java.lang.*; </a:t>
            </a:r>
          </a:p>
          <a:p>
            <a:pPr marL="914400" lvl="1" indent="-457200" algn="just" defTabSz="457200">
              <a:spcBef>
                <a:spcPct val="20000"/>
              </a:spcBef>
              <a:defRPr/>
            </a:pPr>
            <a:r>
              <a:rPr lang="en-US" sz="2000" dirty="0"/>
              <a:t>C) import *; </a:t>
            </a:r>
          </a:p>
          <a:p>
            <a:pPr marL="914400" lvl="1" indent="-457200" algn="just" defTabSz="457200">
              <a:spcBef>
                <a:spcPct val="20000"/>
              </a:spcBef>
              <a:defRPr/>
            </a:pPr>
            <a:r>
              <a:rPr lang="en-US" sz="2000" dirty="0">
                <a:latin typeface="+mn-lt"/>
                <a:cs typeface="Arial" charset="0"/>
              </a:rPr>
              <a:t>D) </a:t>
            </a:r>
            <a:r>
              <a:rPr lang="en-US" sz="2000" dirty="0"/>
              <a:t>import *.*; </a:t>
            </a:r>
          </a:p>
          <a:p>
            <a:pPr marL="914400" lvl="1" indent="-457200" algn="just" defTabSz="457200">
              <a:spcBef>
                <a:spcPct val="20000"/>
              </a:spcBef>
              <a:defRPr/>
            </a:pPr>
            <a:endParaRPr lang="en-US" sz="2000" dirty="0">
              <a:latin typeface="+mn-lt"/>
              <a:cs typeface="Arial" charset="0"/>
            </a:endParaRPr>
          </a:p>
        </p:txBody>
      </p:sp>
      <p:sp>
        <p:nvSpPr>
          <p:cNvPr id="4" name="Flowchart: Process 3"/>
          <p:cNvSpPr/>
          <p:nvPr/>
        </p:nvSpPr>
        <p:spPr>
          <a:xfrm>
            <a:off x="3505200" y="3352800"/>
            <a:ext cx="3962400" cy="99060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Only Option B is correct; </a:t>
            </a:r>
          </a:p>
          <a:p>
            <a:pPr algn="ctr">
              <a:defRPr/>
            </a:pPr>
            <a:r>
              <a:rPr lang="en-US" dirty="0">
                <a:solidFill>
                  <a:schemeClr val="tx1"/>
                </a:solidFill>
              </a:rPr>
              <a:t>Others are invalid.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3"/>
          <p:cNvSpPr>
            <a:spLocks noGrp="1"/>
          </p:cNvSpPr>
          <p:nvPr>
            <p:ph idx="4294967295"/>
          </p:nvPr>
        </p:nvSpPr>
        <p:spPr>
          <a:xfrm>
            <a:off x="381000" y="1066800"/>
            <a:ext cx="8229600" cy="5029200"/>
          </a:xfrm>
        </p:spPr>
        <p:txBody>
          <a:bodyPr/>
          <a:lstStyle/>
          <a:p>
            <a:pPr algn="just" eaLnBrk="1" hangingPunct="1"/>
            <a:r>
              <a:rPr smtClean="0">
                <a:cs typeface="Arial" charset="0"/>
              </a:rPr>
              <a:t>What is CLASSPATH?</a:t>
            </a:r>
          </a:p>
          <a:p>
            <a:pPr algn="just" eaLnBrk="1" hangingPunct="1"/>
            <a:endParaRPr sz="700" smtClean="0">
              <a:cs typeface="Arial" charset="0"/>
            </a:endParaRPr>
          </a:p>
          <a:p>
            <a:pPr algn="just" eaLnBrk="1" hangingPunct="1"/>
            <a:r>
              <a:rPr smtClean="0">
                <a:cs typeface="Arial" charset="0"/>
              </a:rPr>
              <a:t>CLASSPATH is an environment variable that tells the Java runtime system where the classes are present</a:t>
            </a:r>
          </a:p>
          <a:p>
            <a:pPr algn="just" eaLnBrk="1" hangingPunct="1"/>
            <a:endParaRPr sz="700" smtClean="0">
              <a:cs typeface="Arial" charset="0"/>
            </a:endParaRPr>
          </a:p>
          <a:p>
            <a:pPr algn="just" eaLnBrk="1" hangingPunct="1"/>
            <a:r>
              <a:rPr smtClean="0">
                <a:cs typeface="Arial" charset="0"/>
              </a:rPr>
              <a:t>When a packages is not created, all classes are stored in the default package</a:t>
            </a:r>
          </a:p>
          <a:p>
            <a:pPr algn="just" eaLnBrk="1" hangingPunct="1"/>
            <a:endParaRPr sz="700" smtClean="0">
              <a:cs typeface="Arial" charset="0"/>
            </a:endParaRPr>
          </a:p>
          <a:p>
            <a:pPr algn="just" eaLnBrk="1" hangingPunct="1"/>
            <a:r>
              <a:rPr smtClean="0">
                <a:cs typeface="Arial" charset="0"/>
              </a:rPr>
              <a:t>The default package is stored in the current directory. </a:t>
            </a:r>
          </a:p>
          <a:p>
            <a:pPr algn="just" eaLnBrk="1" hangingPunct="1"/>
            <a:endParaRPr sz="700" smtClean="0">
              <a:cs typeface="Arial" charset="0"/>
            </a:endParaRPr>
          </a:p>
          <a:p>
            <a:pPr algn="just" eaLnBrk="1" hangingPunct="1"/>
            <a:r>
              <a:rPr smtClean="0">
                <a:cs typeface="Arial" charset="0"/>
              </a:rPr>
              <a:t>The current directory is the default directory for  CLASSPATH</a:t>
            </a:r>
            <a:r>
              <a:rPr sz="1800" smtClean="0">
                <a:cs typeface="Arial" charset="0"/>
              </a:rPr>
              <a:t>. </a:t>
            </a:r>
          </a:p>
        </p:txBody>
      </p:sp>
      <p:sp>
        <p:nvSpPr>
          <p:cNvPr id="116738" name="Rectangle 2"/>
          <p:cNvSpPr>
            <a:spLocks noGrp="1"/>
          </p:cNvSpPr>
          <p:nvPr>
            <p:ph type="title" idx="4294967295"/>
          </p:nvPr>
        </p:nvSpPr>
        <p:spPr>
          <a:xfrm>
            <a:off x="152400" y="152400"/>
            <a:ext cx="7427913" cy="523875"/>
          </a:xfrm>
        </p:spPr>
        <p:txBody>
          <a:bodyPr/>
          <a:lstStyle/>
          <a:p>
            <a:pPr eaLnBrk="1" hangingPunct="1"/>
            <a:r>
              <a:rPr sz="2800" smtClean="0">
                <a:cs typeface="Arial" charset="0"/>
              </a:rPr>
              <a:t>Understanding CLASSPATH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Placeholder 13"/>
          <p:cNvSpPr>
            <a:spLocks noGrp="1"/>
          </p:cNvSpPr>
          <p:nvPr>
            <p:ph type="body" sz="quarter" idx="10"/>
          </p:nvPr>
        </p:nvSpPr>
        <p:spPr>
          <a:xfrm>
            <a:off x="1004888" y="1350963"/>
            <a:ext cx="7010400" cy="652462"/>
          </a:xfrm>
        </p:spPr>
        <p:txBody>
          <a:bodyPr/>
          <a:lstStyle/>
          <a:p>
            <a:pPr eaLnBrk="1" hangingPunct="1"/>
            <a:r>
              <a:rPr smtClean="0">
                <a:solidFill>
                  <a:schemeClr val="tx1"/>
                </a:solidFill>
                <a:cs typeface="Arial" charset="0"/>
              </a:rPr>
              <a:t>Introduction to Packages</a:t>
            </a:r>
          </a:p>
          <a:p>
            <a:pPr eaLnBrk="1" hangingPunct="1"/>
            <a:endParaRPr lang="en-IN" smtClean="0">
              <a:solidFill>
                <a:schemeClr val="tx1"/>
              </a:solidFill>
              <a:cs typeface="Arial" charset="0"/>
            </a:endParaRPr>
          </a:p>
        </p:txBody>
      </p:sp>
      <p:sp>
        <p:nvSpPr>
          <p:cNvPr id="81922" name="Title 18"/>
          <p:cNvSpPr>
            <a:spLocks noGrp="1"/>
          </p:cNvSpPr>
          <p:nvPr>
            <p:ph type="ctrTitle"/>
          </p:nvPr>
        </p:nvSpPr>
        <p:spPr>
          <a:xfrm>
            <a:off x="166688" y="146050"/>
            <a:ext cx="8483600" cy="554038"/>
          </a:xfrm>
        </p:spPr>
        <p:txBody>
          <a:bodyPr/>
          <a:lstStyle/>
          <a:p>
            <a:pPr eaLnBrk="1" hangingPunct="1"/>
            <a:r>
              <a:rPr lang="en-IN" smtClean="0">
                <a:cs typeface="Arial" charset="0"/>
              </a:rPr>
              <a:t>Agenda</a:t>
            </a:r>
          </a:p>
        </p:txBody>
      </p:sp>
      <p:sp>
        <p:nvSpPr>
          <p:cNvPr id="8" name="Rectangle 7"/>
          <p:cNvSpPr/>
          <p:nvPr/>
        </p:nvSpPr>
        <p:spPr>
          <a:xfrm>
            <a:off x="458788" y="2260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 name="Rectangle 8"/>
          <p:cNvSpPr/>
          <p:nvPr/>
        </p:nvSpPr>
        <p:spPr>
          <a:xfrm>
            <a:off x="461695" y="250493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2</a:t>
            </a:r>
          </a:p>
        </p:txBody>
      </p:sp>
      <p:sp>
        <p:nvSpPr>
          <p:cNvPr id="10" name="Rectangle 9"/>
          <p:cNvSpPr/>
          <p:nvPr/>
        </p:nvSpPr>
        <p:spPr>
          <a:xfrm>
            <a:off x="458788" y="3303588"/>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 name="Rectangle 10"/>
          <p:cNvSpPr/>
          <p:nvPr/>
        </p:nvSpPr>
        <p:spPr>
          <a:xfrm>
            <a:off x="461695" y="3526230"/>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3</a:t>
            </a:r>
          </a:p>
        </p:txBody>
      </p:sp>
      <p:sp>
        <p:nvSpPr>
          <p:cNvPr id="12" name="Rectangle 11"/>
          <p:cNvSpPr/>
          <p:nvPr/>
        </p:nvSpPr>
        <p:spPr>
          <a:xfrm>
            <a:off x="458788" y="12319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461695" y="145057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p>
        </p:txBody>
      </p:sp>
      <p:sp>
        <p:nvSpPr>
          <p:cNvPr id="81929" name="Text Placeholder 17"/>
          <p:cNvSpPr>
            <a:spLocks noGrp="1"/>
          </p:cNvSpPr>
          <p:nvPr>
            <p:ph type="body" sz="quarter" idx="11"/>
          </p:nvPr>
        </p:nvSpPr>
        <p:spPr>
          <a:xfrm>
            <a:off x="1004888" y="2381250"/>
            <a:ext cx="7010400" cy="652463"/>
          </a:xfrm>
        </p:spPr>
        <p:txBody>
          <a:bodyPr/>
          <a:lstStyle/>
          <a:p>
            <a:r>
              <a:rPr smtClean="0">
                <a:solidFill>
                  <a:schemeClr val="tx1"/>
                </a:solidFill>
                <a:cs typeface="Arial" charset="0"/>
              </a:rPr>
              <a:t>Importing Classes</a:t>
            </a:r>
          </a:p>
        </p:txBody>
      </p:sp>
      <p:sp>
        <p:nvSpPr>
          <p:cNvPr id="81930" name="Text Placeholder 21"/>
          <p:cNvSpPr>
            <a:spLocks noGrp="1"/>
          </p:cNvSpPr>
          <p:nvPr>
            <p:ph type="body" sz="quarter" idx="12"/>
          </p:nvPr>
        </p:nvSpPr>
        <p:spPr>
          <a:xfrm>
            <a:off x="1004888" y="3403600"/>
            <a:ext cx="7010400" cy="652463"/>
          </a:xfrm>
        </p:spPr>
        <p:txBody>
          <a:bodyPr/>
          <a:lstStyle/>
          <a:p>
            <a:r>
              <a:rPr smtClean="0">
                <a:solidFill>
                  <a:schemeClr val="tx1"/>
                </a:solidFill>
                <a:cs typeface="Arial" charset="0"/>
              </a:rPr>
              <a:t>Introduction to interfaces</a:t>
            </a:r>
          </a:p>
        </p:txBody>
      </p:sp>
      <p:sp>
        <p:nvSpPr>
          <p:cNvPr id="14" name="Rectangle 13"/>
          <p:cNvSpPr/>
          <p:nvPr/>
        </p:nvSpPr>
        <p:spPr>
          <a:xfrm>
            <a:off x="457200" y="4419600"/>
            <a:ext cx="317500" cy="8302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5" name="Rectangle 14"/>
          <p:cNvSpPr/>
          <p:nvPr/>
        </p:nvSpPr>
        <p:spPr>
          <a:xfrm>
            <a:off x="460107" y="464224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4	</a:t>
            </a:r>
          </a:p>
        </p:txBody>
      </p:sp>
      <p:sp>
        <p:nvSpPr>
          <p:cNvPr id="81933" name="Text Placeholder 21"/>
          <p:cNvSpPr>
            <a:spLocks noGrp="1"/>
          </p:cNvSpPr>
          <p:nvPr>
            <p:ph type="body" sz="quarter" idx="12"/>
          </p:nvPr>
        </p:nvSpPr>
        <p:spPr>
          <a:xfrm>
            <a:off x="1003300" y="4519613"/>
            <a:ext cx="7010400" cy="652462"/>
          </a:xfrm>
        </p:spPr>
        <p:txBody>
          <a:bodyPr/>
          <a:lstStyle/>
          <a:p>
            <a:r>
              <a:rPr smtClean="0">
                <a:solidFill>
                  <a:schemeClr val="tx1"/>
                </a:solidFill>
                <a:cs typeface="Arial" charset="0"/>
              </a:rPr>
              <a:t>Applying Interfaces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3"/>
          <p:cNvSpPr>
            <a:spLocks noGrp="1"/>
          </p:cNvSpPr>
          <p:nvPr>
            <p:ph idx="4294967295"/>
          </p:nvPr>
        </p:nvSpPr>
        <p:spPr>
          <a:xfrm>
            <a:off x="304800" y="990600"/>
            <a:ext cx="8382000" cy="5029200"/>
          </a:xfrm>
        </p:spPr>
        <p:txBody>
          <a:bodyPr/>
          <a:lstStyle/>
          <a:p>
            <a:pPr algn="just" eaLnBrk="1" hangingPunct="1"/>
            <a:r>
              <a:rPr smtClean="0">
                <a:cs typeface="Arial" charset="0"/>
              </a:rPr>
              <a:t>When you create your own package for example MyPack, all the .class files including MyClass are saved in the directory MyPack. </a:t>
            </a:r>
          </a:p>
          <a:p>
            <a:pPr algn="just" eaLnBrk="1" hangingPunct="1"/>
            <a:endParaRPr sz="600" smtClean="0">
              <a:cs typeface="Arial" charset="0"/>
            </a:endParaRPr>
          </a:p>
          <a:p>
            <a:pPr algn="just" eaLnBrk="1" hangingPunct="1"/>
            <a:r>
              <a:rPr smtClean="0">
                <a:cs typeface="Arial" charset="0"/>
              </a:rPr>
              <a:t>In order for a program to find MyPack, one of two things must be true:</a:t>
            </a:r>
          </a:p>
          <a:p>
            <a:pPr lvl="1" algn="just" eaLnBrk="1" hangingPunct="1"/>
            <a:r>
              <a:rPr sz="2000" smtClean="0"/>
              <a:t>Either the program is executed from a directory immediately above MyPack, or </a:t>
            </a:r>
          </a:p>
          <a:p>
            <a:pPr lvl="1" algn="just" eaLnBrk="1" hangingPunct="1"/>
            <a:r>
              <a:rPr sz="2000" smtClean="0"/>
              <a:t>CLASSPATH must be set to include the path to MyPack</a:t>
            </a:r>
          </a:p>
        </p:txBody>
      </p:sp>
      <p:sp>
        <p:nvSpPr>
          <p:cNvPr id="145411" name="Rectangle 2"/>
          <p:cNvSpPr>
            <a:spLocks noGrp="1"/>
          </p:cNvSpPr>
          <p:nvPr>
            <p:ph type="title" idx="4294967295"/>
          </p:nvPr>
        </p:nvSpPr>
        <p:spPr>
          <a:xfrm>
            <a:off x="152400" y="152400"/>
            <a:ext cx="7562850" cy="461963"/>
          </a:xfrm>
        </p:spPr>
        <p:txBody>
          <a:bodyPr/>
          <a:lstStyle/>
          <a:p>
            <a:pPr eaLnBrk="1" hangingPunct="1">
              <a:defRPr/>
            </a:pPr>
            <a:r>
              <a:rPr sz="2400" smtClean="0">
                <a:cs typeface="Arial" charset="0"/>
              </a:rPr>
              <a:t>Understanding </a:t>
            </a:r>
            <a:r>
              <a:rPr sz="2400" err="1" smtClean="0">
                <a:cs typeface="Arial" charset="0"/>
              </a:rPr>
              <a:t>CLASSPATH</a:t>
            </a:r>
            <a:r>
              <a:rPr sz="2400" smtClean="0">
                <a:cs typeface="Arial" charset="0"/>
              </a:rPr>
              <a:t> (Contd.).</a:t>
            </a:r>
            <a:r>
              <a:rPr sz="2400" smtClean="0">
                <a:solidFill>
                  <a:schemeClr val="tx1">
                    <a:lumMod val="65000"/>
                    <a:lumOff val="35000"/>
                  </a:schemeClr>
                </a:solidFill>
              </a:rPr>
              <a:t> </a:t>
            </a:r>
            <a:endParaRPr sz="2400" smtClean="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3"/>
          <p:cNvSpPr>
            <a:spLocks noGrp="1"/>
          </p:cNvSpPr>
          <p:nvPr>
            <p:ph idx="4294967295"/>
          </p:nvPr>
        </p:nvSpPr>
        <p:spPr>
          <a:xfrm>
            <a:off x="457200" y="1066800"/>
            <a:ext cx="8229600" cy="5029200"/>
          </a:xfrm>
        </p:spPr>
        <p:txBody>
          <a:bodyPr/>
          <a:lstStyle/>
          <a:p>
            <a:pPr algn="just" eaLnBrk="1" hangingPunct="1">
              <a:lnSpc>
                <a:spcPct val="80000"/>
              </a:lnSpc>
              <a:buFont typeface="Arial" charset="0"/>
              <a:buNone/>
            </a:pPr>
            <a:r>
              <a:rPr sz="2200" smtClean="0">
                <a:latin typeface="Courier New" pitchFamily="49" charset="0"/>
                <a:cs typeface="Courier New" pitchFamily="49" charset="0"/>
              </a:rPr>
              <a:t>package empPack; </a:t>
            </a:r>
          </a:p>
          <a:p>
            <a:pPr algn="just" eaLnBrk="1" hangingPunct="1">
              <a:lnSpc>
                <a:spcPct val="80000"/>
              </a:lnSpc>
              <a:buFont typeface="Arial" charset="0"/>
              <a:buNone/>
            </a:pPr>
            <a:r>
              <a:rPr sz="2200" smtClean="0">
                <a:latin typeface="Courier New" pitchFamily="49" charset="0"/>
                <a:cs typeface="Courier New" pitchFamily="49" charset="0"/>
              </a:rPr>
              <a:t>class EmpClass{</a:t>
            </a:r>
          </a:p>
          <a:p>
            <a:pPr algn="just" eaLnBrk="1" hangingPunct="1">
              <a:lnSpc>
                <a:spcPct val="80000"/>
              </a:lnSpc>
              <a:buFont typeface="Arial" charset="0"/>
              <a:buNone/>
            </a:pPr>
            <a:r>
              <a:rPr sz="2200" smtClean="0">
                <a:latin typeface="Courier New" pitchFamily="49" charset="0"/>
                <a:cs typeface="Courier New" pitchFamily="49" charset="0"/>
              </a:rPr>
              <a:t>	String empName;</a:t>
            </a:r>
          </a:p>
          <a:p>
            <a:pPr algn="just" eaLnBrk="1" hangingPunct="1">
              <a:lnSpc>
                <a:spcPct val="80000"/>
              </a:lnSpc>
              <a:buFont typeface="Arial" charset="0"/>
              <a:buNone/>
            </a:pPr>
            <a:r>
              <a:rPr sz="2200" smtClean="0">
                <a:latin typeface="Courier New" pitchFamily="49" charset="0"/>
                <a:cs typeface="Courier New" pitchFamily="49" charset="0"/>
              </a:rPr>
              <a:t>	double salary;</a:t>
            </a:r>
          </a:p>
          <a:p>
            <a:pPr algn="just" eaLnBrk="1" hangingPunct="1">
              <a:lnSpc>
                <a:spcPct val="80000"/>
              </a:lnSpc>
              <a:buFont typeface="Arial" charset="0"/>
              <a:buNone/>
            </a:pPr>
            <a:r>
              <a:rPr sz="2200" smtClean="0">
                <a:latin typeface="Courier New" pitchFamily="49" charset="0"/>
                <a:cs typeface="Courier New" pitchFamily="49" charset="0"/>
              </a:rPr>
              <a:t>	EmpClass(String name, double sal){</a:t>
            </a:r>
          </a:p>
          <a:p>
            <a:pPr algn="just" eaLnBrk="1" hangingPunct="1">
              <a:lnSpc>
                <a:spcPct val="80000"/>
              </a:lnSpc>
              <a:buFont typeface="Arial" charset="0"/>
              <a:buNone/>
            </a:pPr>
            <a:r>
              <a:rPr sz="2200" smtClean="0">
                <a:latin typeface="Courier New" pitchFamily="49" charset="0"/>
                <a:cs typeface="Courier New" pitchFamily="49" charset="0"/>
              </a:rPr>
              <a:t>		empName = name;</a:t>
            </a:r>
          </a:p>
          <a:p>
            <a:pPr algn="just" eaLnBrk="1" hangingPunct="1">
              <a:lnSpc>
                <a:spcPct val="80000"/>
              </a:lnSpc>
              <a:buFont typeface="Arial" charset="0"/>
              <a:buNone/>
            </a:pPr>
            <a:r>
              <a:rPr sz="2200" smtClean="0">
                <a:latin typeface="Courier New" pitchFamily="49" charset="0"/>
                <a:cs typeface="Courier New" pitchFamily="49" charset="0"/>
              </a:rPr>
              <a:t>		salary = sal;</a:t>
            </a:r>
          </a:p>
          <a:p>
            <a:pPr algn="just" eaLnBrk="1" hangingPunct="1">
              <a:lnSpc>
                <a:spcPct val="80000"/>
              </a:lnSpc>
              <a:buFont typeface="Arial" charset="0"/>
              <a:buNone/>
            </a:pPr>
            <a:r>
              <a:rPr sz="2200" smtClean="0">
                <a:latin typeface="Courier New" pitchFamily="49" charset="0"/>
                <a:cs typeface="Courier New" pitchFamily="49" charset="0"/>
              </a:rPr>
              <a:t>	}</a:t>
            </a:r>
          </a:p>
          <a:p>
            <a:pPr algn="just" eaLnBrk="1" hangingPunct="1">
              <a:lnSpc>
                <a:spcPct val="80000"/>
              </a:lnSpc>
              <a:buFont typeface="Arial" charset="0"/>
              <a:buNone/>
            </a:pPr>
            <a:r>
              <a:rPr sz="2200" smtClean="0">
                <a:latin typeface="Courier New" pitchFamily="49" charset="0"/>
                <a:cs typeface="Courier New" pitchFamily="49" charset="0"/>
              </a:rPr>
              <a:t>	void display(){</a:t>
            </a:r>
          </a:p>
          <a:p>
            <a:pPr algn="just" eaLnBrk="1" hangingPunct="1">
              <a:lnSpc>
                <a:spcPct val="80000"/>
              </a:lnSpc>
              <a:buFont typeface="Arial" charset="0"/>
              <a:buNone/>
            </a:pPr>
            <a:r>
              <a:rPr sz="2200" smtClean="0">
                <a:latin typeface="Courier New" pitchFamily="49" charset="0"/>
                <a:cs typeface="Courier New" pitchFamily="49" charset="0"/>
              </a:rPr>
              <a:t>		System.out.println(empName + " : $"+salary);</a:t>
            </a:r>
          </a:p>
          <a:p>
            <a:pPr algn="just" eaLnBrk="1" hangingPunct="1">
              <a:lnSpc>
                <a:spcPct val="80000"/>
              </a:lnSpc>
              <a:buFont typeface="Arial" charset="0"/>
              <a:buNone/>
            </a:pPr>
            <a:r>
              <a:rPr sz="2200" smtClean="0">
                <a:latin typeface="Courier New" pitchFamily="49" charset="0"/>
                <a:cs typeface="Courier New" pitchFamily="49" charset="0"/>
              </a:rPr>
              <a:t>	}</a:t>
            </a:r>
          </a:p>
          <a:p>
            <a:pPr algn="just" eaLnBrk="1" hangingPunct="1">
              <a:lnSpc>
                <a:spcPct val="80000"/>
              </a:lnSpc>
              <a:buFont typeface="Arial" charset="0"/>
              <a:buNone/>
            </a:pPr>
            <a:r>
              <a:rPr sz="2200" smtClean="0">
                <a:latin typeface="Courier New" pitchFamily="49" charset="0"/>
                <a:cs typeface="Courier New" pitchFamily="49" charset="0"/>
              </a:rPr>
              <a:t>}</a:t>
            </a:r>
          </a:p>
        </p:txBody>
      </p:sp>
      <p:sp>
        <p:nvSpPr>
          <p:cNvPr id="120834" name="Rectangle 2"/>
          <p:cNvSpPr>
            <a:spLocks noGrp="1"/>
          </p:cNvSpPr>
          <p:nvPr>
            <p:ph type="title" idx="4294967295"/>
          </p:nvPr>
        </p:nvSpPr>
        <p:spPr>
          <a:xfrm>
            <a:off x="152400" y="152400"/>
            <a:ext cx="7562850" cy="523875"/>
          </a:xfrm>
        </p:spPr>
        <p:txBody>
          <a:bodyPr/>
          <a:lstStyle/>
          <a:p>
            <a:pPr eaLnBrk="1" hangingPunct="1"/>
            <a:r>
              <a:rPr sz="2800" smtClean="0">
                <a:cs typeface="Arial" charset="0"/>
              </a:rPr>
              <a:t>Creating our own Package Example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3"/>
          <p:cNvSpPr>
            <a:spLocks noGrp="1"/>
          </p:cNvSpPr>
          <p:nvPr>
            <p:ph idx="4294967295"/>
          </p:nvPr>
        </p:nvSpPr>
        <p:spPr>
          <a:xfrm>
            <a:off x="381000" y="1143000"/>
            <a:ext cx="8229600" cy="5029200"/>
          </a:xfrm>
        </p:spPr>
        <p:txBody>
          <a:bodyPr/>
          <a:lstStyle/>
          <a:p>
            <a:pPr eaLnBrk="1" hangingPunct="1">
              <a:buFont typeface="Arial" charset="0"/>
              <a:buNone/>
            </a:pPr>
            <a:r>
              <a:rPr sz="2200" smtClean="0">
                <a:latin typeface="Courier New" pitchFamily="49" charset="0"/>
                <a:cs typeface="Courier New" pitchFamily="49" charset="0"/>
              </a:rPr>
              <a:t>class EmpSal{</a:t>
            </a:r>
          </a:p>
          <a:p>
            <a:pPr eaLnBrk="1" hangingPunct="1">
              <a:buFont typeface="Arial" charset="0"/>
              <a:buNone/>
            </a:pPr>
            <a:r>
              <a:rPr sz="2200" smtClean="0">
                <a:latin typeface="Courier New" pitchFamily="49" charset="0"/>
                <a:cs typeface="Courier New" pitchFamily="49" charset="0"/>
              </a:rPr>
              <a:t>	public static void main(String args[]){</a:t>
            </a:r>
          </a:p>
          <a:p>
            <a:pPr eaLnBrk="1" hangingPunct="1">
              <a:buFont typeface="Arial" charset="0"/>
              <a:buNone/>
            </a:pPr>
            <a:r>
              <a:rPr sz="2200" smtClean="0">
                <a:latin typeface="Courier New" pitchFamily="49" charset="0"/>
                <a:cs typeface="Courier New" pitchFamily="49" charset="0"/>
              </a:rPr>
              <a:t>		EmpClass emp[] = new EmpClass[4];</a:t>
            </a:r>
          </a:p>
          <a:p>
            <a:pPr eaLnBrk="1" hangingPunct="1">
              <a:buFont typeface="Arial" charset="0"/>
              <a:buNone/>
            </a:pPr>
            <a:r>
              <a:rPr sz="2200" smtClean="0">
                <a:latin typeface="Courier New" pitchFamily="49" charset="0"/>
                <a:cs typeface="Courier New" pitchFamily="49" charset="0"/>
              </a:rPr>
              <a:t>		emp[0] = new EmpClass("Bill Gates",450.20);</a:t>
            </a:r>
          </a:p>
          <a:p>
            <a:pPr eaLnBrk="1" hangingPunct="1">
              <a:buFont typeface="Arial" charset="0"/>
              <a:buNone/>
            </a:pPr>
            <a:r>
              <a:rPr sz="2200" smtClean="0">
                <a:latin typeface="Courier New" pitchFamily="49" charset="0"/>
                <a:cs typeface="Courier New" pitchFamily="49" charset="0"/>
              </a:rPr>
              <a:t>		emp[1] = new EmpClass("D.M Ritchie",725.93);</a:t>
            </a:r>
          </a:p>
          <a:p>
            <a:pPr eaLnBrk="1" hangingPunct="1">
              <a:buFont typeface="Arial" charset="0"/>
              <a:buNone/>
            </a:pPr>
            <a:r>
              <a:rPr sz="2200" smtClean="0">
                <a:latin typeface="Courier New" pitchFamily="49" charset="0"/>
                <a:cs typeface="Courier New" pitchFamily="49" charset="0"/>
              </a:rPr>
              <a:t>		emp[2] = new EmpClass("Tagore",630.80);</a:t>
            </a:r>
          </a:p>
          <a:p>
            <a:pPr eaLnBrk="1" hangingPunct="1">
              <a:buFont typeface="Arial" charset="0"/>
              <a:buNone/>
            </a:pPr>
            <a:r>
              <a:rPr sz="2200" smtClean="0">
                <a:latin typeface="Courier New" pitchFamily="49" charset="0"/>
                <a:cs typeface="Courier New" pitchFamily="49" charset="0"/>
              </a:rPr>
              <a:t>		emp[3] = new EmpClass("Kalam",545.60);</a:t>
            </a:r>
          </a:p>
          <a:p>
            <a:pPr eaLnBrk="1" hangingPunct="1">
              <a:buFont typeface="Arial" charset="0"/>
              <a:buNone/>
            </a:pPr>
            <a:r>
              <a:rPr sz="2200" smtClean="0">
                <a:latin typeface="Courier New" pitchFamily="49" charset="0"/>
                <a:cs typeface="Courier New" pitchFamily="49" charset="0"/>
              </a:rPr>
              <a:t>		for (int i=0; i&lt;4; i++)</a:t>
            </a:r>
          </a:p>
          <a:p>
            <a:pPr eaLnBrk="1" hangingPunct="1">
              <a:buFont typeface="Arial" charset="0"/>
              <a:buNone/>
            </a:pPr>
            <a:r>
              <a:rPr sz="2200" smtClean="0">
                <a:latin typeface="Courier New" pitchFamily="49" charset="0"/>
                <a:cs typeface="Courier New" pitchFamily="49" charset="0"/>
              </a:rPr>
              <a:t>			emp[i].display();</a:t>
            </a:r>
          </a:p>
          <a:p>
            <a:pPr eaLnBrk="1" hangingPunct="1">
              <a:buFont typeface="Arial" charset="0"/>
              <a:buNone/>
            </a:pPr>
            <a:r>
              <a:rPr sz="2200" smtClean="0">
                <a:latin typeface="Courier New" pitchFamily="49" charset="0"/>
                <a:cs typeface="Courier New" pitchFamily="49" charset="0"/>
              </a:rPr>
              <a:t>	}</a:t>
            </a:r>
          </a:p>
          <a:p>
            <a:pPr eaLnBrk="1" hangingPunct="1">
              <a:buFont typeface="Arial" charset="0"/>
              <a:buNone/>
            </a:pPr>
            <a:r>
              <a:rPr sz="2200" smtClean="0">
                <a:latin typeface="Courier New" pitchFamily="49" charset="0"/>
                <a:cs typeface="Courier New" pitchFamily="49" charset="0"/>
              </a:rPr>
              <a:t>}</a:t>
            </a:r>
          </a:p>
        </p:txBody>
      </p:sp>
      <p:sp>
        <p:nvSpPr>
          <p:cNvPr id="147459" name="Rectangle 2"/>
          <p:cNvSpPr>
            <a:spLocks noGrp="1"/>
          </p:cNvSpPr>
          <p:nvPr>
            <p:ph type="title" idx="4294967295"/>
          </p:nvPr>
        </p:nvSpPr>
        <p:spPr>
          <a:xfrm>
            <a:off x="152400" y="152400"/>
            <a:ext cx="9194800" cy="461963"/>
          </a:xfrm>
        </p:spPr>
        <p:txBody>
          <a:bodyPr/>
          <a:lstStyle/>
          <a:p>
            <a:pPr>
              <a:defRPr/>
            </a:pPr>
            <a:r>
              <a:rPr sz="2400" smtClean="0">
                <a:cs typeface="Arial" charset="0"/>
              </a:rPr>
              <a:t>Creating our own Package Example  (Contd.).</a:t>
            </a:r>
            <a:r>
              <a:rPr sz="2400" smtClean="0">
                <a:solidFill>
                  <a:schemeClr val="tx1">
                    <a:lumMod val="65000"/>
                    <a:lumOff val="35000"/>
                  </a:schemeClr>
                </a:solidFill>
              </a:rPr>
              <a:t> </a:t>
            </a:r>
            <a:endParaRPr sz="2400" smtClean="0">
              <a:cs typeface="Arial" charset="0"/>
            </a:endParaRPr>
          </a:p>
        </p:txBody>
      </p:sp>
      <p:sp>
        <p:nvSpPr>
          <p:cNvPr id="4" name="Rectangular Callout 3"/>
          <p:cNvSpPr/>
          <p:nvPr/>
        </p:nvSpPr>
        <p:spPr>
          <a:xfrm>
            <a:off x="4432300" y="4735513"/>
            <a:ext cx="4064000" cy="1398587"/>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How you will save this file? </a:t>
            </a:r>
          </a:p>
          <a:p>
            <a:pPr algn="ctr">
              <a:defRPr/>
            </a:pPr>
            <a:r>
              <a:rPr lang="en-US" u="sng" dirty="0"/>
              <a:t>In command prompt: </a:t>
            </a:r>
          </a:p>
          <a:p>
            <a:pPr algn="ctr">
              <a:defRPr/>
            </a:pPr>
            <a:r>
              <a:rPr lang="en-US" dirty="0"/>
              <a:t>How you will compile? </a:t>
            </a:r>
          </a:p>
          <a:p>
            <a:pPr algn="ctr">
              <a:defRPr/>
            </a:pPr>
            <a:r>
              <a:rPr lang="en-US" dirty="0"/>
              <a:t>How you will run? </a:t>
            </a:r>
          </a:p>
          <a:p>
            <a:pPr algn="ctr">
              <a:defRPr/>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p:cNvSpPr>
          <p:nvPr>
            <p:ph idx="4294967295"/>
          </p:nvPr>
        </p:nvSpPr>
        <p:spPr>
          <a:xfrm>
            <a:off x="457200" y="1143000"/>
            <a:ext cx="8305800" cy="5029200"/>
          </a:xfrm>
        </p:spPr>
        <p:txBody>
          <a:bodyPr>
            <a:normAutofit/>
          </a:bodyPr>
          <a:lstStyle/>
          <a:p>
            <a:pPr algn="just" eaLnBrk="1" fontAlgn="auto" hangingPunct="1">
              <a:spcAft>
                <a:spcPts val="0"/>
              </a:spcAft>
              <a:buFont typeface="Arial"/>
              <a:buChar char="•"/>
              <a:defRPr/>
            </a:pPr>
            <a:r>
              <a:rPr/>
              <a:t>Java has used the package mechanism extensively to organize classes with similar functionality in one package </a:t>
            </a:r>
          </a:p>
          <a:p>
            <a:pPr algn="just" eaLnBrk="1" fontAlgn="auto" hangingPunct="1">
              <a:spcAft>
                <a:spcPts val="0"/>
              </a:spcAft>
              <a:buFont typeface="Arial"/>
              <a:buChar char="•"/>
              <a:defRPr/>
            </a:pPr>
            <a:r>
              <a:rPr/>
              <a:t>If you want to use these classes in your applications, you can do so by including the following statement at the beginning of your program:</a:t>
            </a:r>
          </a:p>
          <a:p>
            <a:pPr lvl="1" algn="just" eaLnBrk="1" fontAlgn="auto" hangingPunct="1">
              <a:spcAft>
                <a:spcPts val="0"/>
              </a:spcAft>
              <a:buFont typeface="Arial"/>
              <a:buChar char="–"/>
              <a:defRPr/>
            </a:pPr>
            <a:r>
              <a:rPr sz="2000" i="1">
                <a:cs typeface="+mn-cs"/>
              </a:rPr>
              <a:t>import </a:t>
            </a:r>
            <a:r>
              <a:rPr sz="2000" i="1" err="1">
                <a:cs typeface="+mn-cs"/>
              </a:rPr>
              <a:t>packagename.classname</a:t>
            </a:r>
            <a:r>
              <a:rPr sz="2000" i="1">
                <a:cs typeface="+mn-cs"/>
              </a:rPr>
              <a:t>;</a:t>
            </a:r>
          </a:p>
          <a:p>
            <a:pPr algn="just" eaLnBrk="1" fontAlgn="auto" hangingPunct="1">
              <a:spcAft>
                <a:spcPts val="0"/>
              </a:spcAft>
              <a:buFont typeface="Arial"/>
              <a:buChar char="•"/>
              <a:defRPr/>
            </a:pPr>
            <a:r>
              <a:rPr i="1"/>
              <a:t>If the packages are nested you should specify the hierarchy. </a:t>
            </a:r>
          </a:p>
          <a:p>
            <a:pPr lvl="1" algn="just" eaLnBrk="1" fontAlgn="auto" hangingPunct="1">
              <a:spcAft>
                <a:spcPts val="0"/>
              </a:spcAft>
              <a:buFont typeface="Arial"/>
              <a:buChar char="–"/>
              <a:defRPr/>
            </a:pPr>
            <a:r>
              <a:rPr sz="2000" i="1">
                <a:cs typeface="+mn-cs"/>
              </a:rPr>
              <a:t>import </a:t>
            </a:r>
            <a:r>
              <a:rPr sz="2000" i="1" err="1">
                <a:cs typeface="+mn-cs"/>
              </a:rPr>
              <a:t>package1.package2.classname</a:t>
            </a:r>
            <a:r>
              <a:rPr sz="2000" i="1">
                <a:cs typeface="+mn-cs"/>
              </a:rPr>
              <a:t>;</a:t>
            </a:r>
            <a:r>
              <a:rPr sz="2000">
                <a:cs typeface="+mn-cs"/>
              </a:rPr>
              <a:t> </a:t>
            </a:r>
          </a:p>
        </p:txBody>
      </p:sp>
      <p:sp>
        <p:nvSpPr>
          <p:cNvPr id="124930" name="Rectangle 2"/>
          <p:cNvSpPr>
            <a:spLocks noGrp="1"/>
          </p:cNvSpPr>
          <p:nvPr>
            <p:ph type="title" idx="4294967295"/>
          </p:nvPr>
        </p:nvSpPr>
        <p:spPr>
          <a:xfrm>
            <a:off x="228600" y="152400"/>
            <a:ext cx="7562850" cy="523875"/>
          </a:xfrm>
        </p:spPr>
        <p:txBody>
          <a:bodyPr/>
          <a:lstStyle/>
          <a:p>
            <a:pPr eaLnBrk="1" hangingPunct="1"/>
            <a:r>
              <a:rPr sz="2800" smtClean="0">
                <a:cs typeface="Arial" charset="0"/>
              </a:rPr>
              <a:t>Importing Classes from Packages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3"/>
          <p:cNvSpPr>
            <a:spLocks noGrp="1"/>
          </p:cNvSpPr>
          <p:nvPr>
            <p:ph idx="4294967295"/>
          </p:nvPr>
        </p:nvSpPr>
        <p:spPr>
          <a:xfrm>
            <a:off x="304800" y="1066800"/>
            <a:ext cx="8382000" cy="5029200"/>
          </a:xfrm>
        </p:spPr>
        <p:txBody>
          <a:bodyPr/>
          <a:lstStyle/>
          <a:p>
            <a:pPr algn="just" eaLnBrk="1" hangingPunct="1">
              <a:lnSpc>
                <a:spcPct val="90000"/>
              </a:lnSpc>
            </a:pPr>
            <a:r>
              <a:rPr smtClean="0">
                <a:cs typeface="Arial" charset="0"/>
              </a:rPr>
              <a:t>The class you want to use must be qualified by its package name. </a:t>
            </a:r>
          </a:p>
          <a:p>
            <a:pPr algn="just" eaLnBrk="1" hangingPunct="1">
              <a:lnSpc>
                <a:spcPct val="90000"/>
              </a:lnSpc>
            </a:pPr>
            <a:endParaRPr sz="800" smtClean="0">
              <a:cs typeface="Arial" charset="0"/>
            </a:endParaRPr>
          </a:p>
          <a:p>
            <a:pPr algn="just" eaLnBrk="1" hangingPunct="1">
              <a:lnSpc>
                <a:spcPct val="90000"/>
              </a:lnSpc>
            </a:pPr>
            <a:r>
              <a:rPr smtClean="0">
                <a:cs typeface="Arial" charset="0"/>
              </a:rPr>
              <a:t>If you want to use several classes from a package, it would be cumbersome to type so many classes qualified by their packages. </a:t>
            </a:r>
          </a:p>
          <a:p>
            <a:pPr algn="just" eaLnBrk="1" hangingPunct="1">
              <a:lnSpc>
                <a:spcPct val="90000"/>
              </a:lnSpc>
            </a:pPr>
            <a:endParaRPr sz="800" smtClean="0">
              <a:cs typeface="Arial" charset="0"/>
            </a:endParaRPr>
          </a:p>
          <a:p>
            <a:pPr algn="just" eaLnBrk="1" hangingPunct="1">
              <a:lnSpc>
                <a:spcPct val="90000"/>
              </a:lnSpc>
            </a:pPr>
            <a:r>
              <a:rPr smtClean="0">
                <a:cs typeface="Arial" charset="0"/>
              </a:rPr>
              <a:t>It can be made easy by giving a star(</a:t>
            </a:r>
            <a:r>
              <a:rPr b="1" smtClean="0">
                <a:cs typeface="Arial" charset="0"/>
              </a:rPr>
              <a:t>*</a:t>
            </a:r>
            <a:r>
              <a:rPr smtClean="0">
                <a:cs typeface="Arial" charset="0"/>
              </a:rPr>
              <a:t>) at the end of the import statement. For example:</a:t>
            </a:r>
            <a:endParaRPr i="1" smtClean="0">
              <a:cs typeface="Arial" charset="0"/>
            </a:endParaRPr>
          </a:p>
          <a:p>
            <a:pPr lvl="1" algn="just" eaLnBrk="1" hangingPunct="1">
              <a:lnSpc>
                <a:spcPct val="90000"/>
              </a:lnSpc>
            </a:pPr>
            <a:r>
              <a:rPr sz="2000" b="1" smtClean="0"/>
              <a:t>import  package1.*;</a:t>
            </a:r>
          </a:p>
        </p:txBody>
      </p:sp>
      <p:sp>
        <p:nvSpPr>
          <p:cNvPr id="126978" name="Rectangle 2"/>
          <p:cNvSpPr>
            <a:spLocks noGrp="1"/>
          </p:cNvSpPr>
          <p:nvPr>
            <p:ph type="title" idx="4294967295"/>
          </p:nvPr>
        </p:nvSpPr>
        <p:spPr>
          <a:xfrm>
            <a:off x="211138" y="152400"/>
            <a:ext cx="8915400" cy="523875"/>
          </a:xfrm>
        </p:spPr>
        <p:txBody>
          <a:bodyPr/>
          <a:lstStyle/>
          <a:p>
            <a:pPr eaLnBrk="1" hangingPunct="1"/>
            <a:r>
              <a:rPr sz="2800" smtClean="0">
                <a:cs typeface="Arial" charset="0"/>
              </a:rPr>
              <a:t>Importing Classes from Packages (Contd.).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3"/>
          <p:cNvSpPr>
            <a:spLocks noGrp="1"/>
          </p:cNvSpPr>
          <p:nvPr>
            <p:ph idx="4294967295"/>
          </p:nvPr>
        </p:nvSpPr>
        <p:spPr>
          <a:xfrm>
            <a:off x="304800" y="1066800"/>
            <a:ext cx="8382000" cy="5029200"/>
          </a:xfrm>
        </p:spPr>
        <p:txBody>
          <a:bodyPr/>
          <a:lstStyle/>
          <a:p>
            <a:pPr>
              <a:buFont typeface="Arial" charset="0"/>
              <a:buNone/>
            </a:pPr>
            <a:r>
              <a:rPr sz="2200" b="1" smtClean="0">
                <a:latin typeface="Courier New" pitchFamily="49" charset="0"/>
                <a:cs typeface="Courier New" pitchFamily="49" charset="0"/>
              </a:rPr>
              <a:t>package automobile;</a:t>
            </a:r>
          </a:p>
          <a:p>
            <a:pPr>
              <a:buFont typeface="Arial" charset="0"/>
              <a:buNone/>
            </a:pPr>
            <a:endParaRPr sz="2200" smtClean="0">
              <a:latin typeface="Courier New" pitchFamily="49" charset="0"/>
              <a:cs typeface="Courier New" pitchFamily="49" charset="0"/>
            </a:endParaRPr>
          </a:p>
          <a:p>
            <a:pPr>
              <a:buFont typeface="Arial" charset="0"/>
              <a:buNone/>
            </a:pPr>
            <a:r>
              <a:rPr sz="2200" smtClean="0">
                <a:latin typeface="Courier New" pitchFamily="49" charset="0"/>
                <a:cs typeface="Courier New" pitchFamily="49" charset="0"/>
              </a:rPr>
              <a:t>public class Vehicle {</a:t>
            </a:r>
          </a:p>
          <a:p>
            <a:pPr>
              <a:buFont typeface="Arial" charset="0"/>
              <a:buNone/>
            </a:pPr>
            <a:r>
              <a:rPr sz="2200" smtClean="0">
                <a:latin typeface="Courier New" pitchFamily="49" charset="0"/>
                <a:cs typeface="Courier New" pitchFamily="49" charset="0"/>
              </a:rPr>
              <a:t>public void printname() {</a:t>
            </a:r>
          </a:p>
          <a:p>
            <a:pPr>
              <a:buFont typeface="Arial" charset="0"/>
              <a:buNone/>
            </a:pPr>
            <a:r>
              <a:rPr sz="2200" smtClean="0">
                <a:latin typeface="Courier New" pitchFamily="49" charset="0"/>
                <a:cs typeface="Courier New" pitchFamily="49" charset="0"/>
              </a:rPr>
              <a:t>       System.out.println("My name is vehicle");</a:t>
            </a:r>
          </a:p>
          <a:p>
            <a:pPr>
              <a:buFont typeface="Arial" charset="0"/>
              <a:buNone/>
            </a:pPr>
            <a:r>
              <a:rPr sz="2200" smtClean="0">
                <a:latin typeface="Courier New" pitchFamily="49" charset="0"/>
                <a:cs typeface="Courier New" pitchFamily="49" charset="0"/>
              </a:rPr>
              <a:t>       System.out.println(" I am defined inside automobile package");</a:t>
            </a:r>
          </a:p>
          <a:p>
            <a:pPr>
              <a:buFont typeface="Arial" charset="0"/>
              <a:buNone/>
            </a:pPr>
            <a:r>
              <a:rPr sz="2200" smtClean="0">
                <a:latin typeface="Courier New" pitchFamily="49" charset="0"/>
                <a:cs typeface="Courier New" pitchFamily="49" charset="0"/>
              </a:rPr>
              <a:t>    }</a:t>
            </a:r>
          </a:p>
          <a:p>
            <a:pPr>
              <a:buFont typeface="Arial" charset="0"/>
              <a:buNone/>
            </a:pPr>
            <a:r>
              <a:rPr sz="2200" smtClean="0">
                <a:latin typeface="Courier New" pitchFamily="49" charset="0"/>
                <a:cs typeface="Courier New" pitchFamily="49" charset="0"/>
              </a:rPr>
              <a:t>}</a:t>
            </a:r>
          </a:p>
          <a:p>
            <a:pPr lvl="3" algn="just">
              <a:lnSpc>
                <a:spcPct val="90000"/>
              </a:lnSpc>
            </a:pPr>
            <a:endParaRPr sz="2200" b="1" smtClean="0">
              <a:latin typeface="Courier New" pitchFamily="49" charset="0"/>
              <a:cs typeface="Courier New" pitchFamily="49" charset="0"/>
            </a:endParaRPr>
          </a:p>
        </p:txBody>
      </p:sp>
      <p:sp>
        <p:nvSpPr>
          <p:cNvPr id="135170" name="Rectangle 2"/>
          <p:cNvSpPr>
            <a:spLocks noGrp="1"/>
          </p:cNvSpPr>
          <p:nvPr>
            <p:ph type="title" idx="4294967295"/>
          </p:nvPr>
        </p:nvSpPr>
        <p:spPr>
          <a:xfrm>
            <a:off x="152400" y="228600"/>
            <a:ext cx="7562850" cy="461963"/>
          </a:xfrm>
        </p:spPr>
        <p:txBody>
          <a:bodyPr/>
          <a:lstStyle/>
          <a:p>
            <a:pPr eaLnBrk="1" hangingPunct="1"/>
            <a:r>
              <a:rPr sz="2400" smtClean="0">
                <a:cs typeface="Arial" charset="0"/>
              </a:rPr>
              <a:t>Working with Packages – Example 1 </a:t>
            </a:r>
          </a:p>
        </p:txBody>
      </p:sp>
      <p:sp>
        <p:nvSpPr>
          <p:cNvPr id="4" name="Rectangular Callout 3"/>
          <p:cNvSpPr/>
          <p:nvPr/>
        </p:nvSpPr>
        <p:spPr>
          <a:xfrm>
            <a:off x="3619500" y="4965700"/>
            <a:ext cx="4660900" cy="850900"/>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What is the package name? </a:t>
            </a:r>
          </a:p>
          <a:p>
            <a:pPr algn="ctr">
              <a:defRPr/>
            </a:pPr>
            <a:r>
              <a:rPr lang="en-US" dirty="0"/>
              <a:t>How you will save this file?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3"/>
          <p:cNvSpPr>
            <a:spLocks noGrp="1"/>
          </p:cNvSpPr>
          <p:nvPr>
            <p:ph idx="4294967295"/>
          </p:nvPr>
        </p:nvSpPr>
        <p:spPr>
          <a:xfrm>
            <a:off x="304800" y="1041400"/>
            <a:ext cx="8382000" cy="5054600"/>
          </a:xfrm>
        </p:spPr>
        <p:txBody>
          <a:bodyPr/>
          <a:lstStyle/>
          <a:p>
            <a:pPr>
              <a:buFont typeface="Arial" charset="0"/>
              <a:buNone/>
            </a:pPr>
            <a:endParaRPr sz="2200" smtClean="0">
              <a:latin typeface="Courier New" pitchFamily="49" charset="0"/>
              <a:cs typeface="Courier New" pitchFamily="49" charset="0"/>
            </a:endParaRPr>
          </a:p>
          <a:p>
            <a:pPr>
              <a:buFont typeface="Arial" charset="0"/>
              <a:buNone/>
            </a:pPr>
            <a:r>
              <a:rPr sz="2200" b="1" smtClean="0">
                <a:latin typeface="Courier New" pitchFamily="49" charset="0"/>
                <a:cs typeface="Courier New" pitchFamily="49" charset="0"/>
              </a:rPr>
              <a:t>package automobile;</a:t>
            </a:r>
          </a:p>
          <a:p>
            <a:pPr>
              <a:buFont typeface="Arial" charset="0"/>
              <a:buNone/>
            </a:pPr>
            <a:endParaRPr sz="2200" smtClean="0">
              <a:latin typeface="Courier New" pitchFamily="49" charset="0"/>
              <a:cs typeface="Courier New" pitchFamily="49" charset="0"/>
            </a:endParaRPr>
          </a:p>
          <a:p>
            <a:pPr>
              <a:buFont typeface="Arial" charset="0"/>
              <a:buNone/>
            </a:pPr>
            <a:r>
              <a:rPr sz="2200" smtClean="0">
                <a:latin typeface="Courier New" pitchFamily="49" charset="0"/>
                <a:cs typeface="Courier New" pitchFamily="49" charset="0"/>
              </a:rPr>
              <a:t>public class Bike extends Vehicle {</a:t>
            </a:r>
          </a:p>
          <a:p>
            <a:pPr>
              <a:buFont typeface="Arial" charset="0"/>
              <a:buNone/>
            </a:pPr>
            <a:r>
              <a:rPr sz="2200" smtClean="0">
                <a:latin typeface="Courier New" pitchFamily="49" charset="0"/>
                <a:cs typeface="Courier New" pitchFamily="49" charset="0"/>
              </a:rPr>
              <a:t>    public void printname() {</a:t>
            </a:r>
          </a:p>
          <a:p>
            <a:pPr>
              <a:buFont typeface="Arial" charset="0"/>
              <a:buNone/>
            </a:pPr>
            <a:r>
              <a:rPr sz="2200" smtClean="0">
                <a:latin typeface="Courier New" pitchFamily="49" charset="0"/>
                <a:cs typeface="Courier New" pitchFamily="49" charset="0"/>
              </a:rPr>
              <a:t>    System.out.println("My name is bike");</a:t>
            </a:r>
          </a:p>
          <a:p>
            <a:pPr>
              <a:buFont typeface="Arial" charset="0"/>
              <a:buNone/>
            </a:pPr>
            <a:r>
              <a:rPr sz="2200" smtClean="0">
                <a:latin typeface="Courier New" pitchFamily="49" charset="0"/>
                <a:cs typeface="Courier New" pitchFamily="49" charset="0"/>
              </a:rPr>
              <a:t>    System.out.println(" I am defined inside automobile package");</a:t>
            </a:r>
          </a:p>
          <a:p>
            <a:pPr>
              <a:buFont typeface="Arial" charset="0"/>
              <a:buNone/>
            </a:pPr>
            <a:r>
              <a:rPr sz="2200" smtClean="0">
                <a:latin typeface="Courier New" pitchFamily="49" charset="0"/>
                <a:cs typeface="Courier New" pitchFamily="49" charset="0"/>
              </a:rPr>
              <a:t>    }</a:t>
            </a:r>
          </a:p>
          <a:p>
            <a:pPr>
              <a:buFont typeface="Arial" charset="0"/>
              <a:buNone/>
            </a:pPr>
            <a:r>
              <a:rPr sz="2200" smtClean="0">
                <a:latin typeface="Courier New" pitchFamily="49" charset="0"/>
                <a:cs typeface="Courier New" pitchFamily="49" charset="0"/>
              </a:rPr>
              <a:t>}</a:t>
            </a:r>
          </a:p>
          <a:p>
            <a:pPr lvl="3" algn="just">
              <a:lnSpc>
                <a:spcPct val="90000"/>
              </a:lnSpc>
              <a:buFont typeface="Arial" charset="0"/>
              <a:buNone/>
            </a:pPr>
            <a:endParaRPr sz="2200" b="1" smtClean="0">
              <a:latin typeface="Courier New" pitchFamily="49" charset="0"/>
              <a:cs typeface="Courier New" pitchFamily="49" charset="0"/>
            </a:endParaRPr>
          </a:p>
        </p:txBody>
      </p:sp>
      <p:sp>
        <p:nvSpPr>
          <p:cNvPr id="137218" name="Rectangle 2"/>
          <p:cNvSpPr>
            <a:spLocks noGrp="1"/>
          </p:cNvSpPr>
          <p:nvPr>
            <p:ph type="title" idx="4294967295"/>
          </p:nvPr>
        </p:nvSpPr>
        <p:spPr>
          <a:xfrm>
            <a:off x="152400" y="152400"/>
            <a:ext cx="9002713" cy="461963"/>
          </a:xfrm>
        </p:spPr>
        <p:txBody>
          <a:bodyPr/>
          <a:lstStyle/>
          <a:p>
            <a:pPr eaLnBrk="1" hangingPunct="1"/>
            <a:r>
              <a:rPr sz="2400" smtClean="0">
                <a:cs typeface="Arial" charset="0"/>
              </a:rPr>
              <a:t>Working with Packages – Example 1 (Contd.). </a:t>
            </a:r>
          </a:p>
        </p:txBody>
      </p:sp>
      <p:sp>
        <p:nvSpPr>
          <p:cNvPr id="4" name="Rectangular Callout 3"/>
          <p:cNvSpPr/>
          <p:nvPr/>
        </p:nvSpPr>
        <p:spPr>
          <a:xfrm>
            <a:off x="3619500" y="4965700"/>
            <a:ext cx="4660900" cy="850900"/>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What is the package name? </a:t>
            </a:r>
          </a:p>
          <a:p>
            <a:pPr algn="ctr">
              <a:defRPr/>
            </a:pPr>
            <a:r>
              <a:rPr lang="en-US" dirty="0"/>
              <a:t>How you will save this file?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3"/>
          <p:cNvSpPr>
            <a:spLocks noGrp="1"/>
          </p:cNvSpPr>
          <p:nvPr>
            <p:ph idx="4294967295"/>
          </p:nvPr>
        </p:nvSpPr>
        <p:spPr>
          <a:xfrm>
            <a:off x="304800" y="1066800"/>
            <a:ext cx="8382000" cy="5029200"/>
          </a:xfrm>
        </p:spPr>
        <p:txBody>
          <a:bodyPr/>
          <a:lstStyle/>
          <a:p>
            <a:pPr>
              <a:buFont typeface="Arial" charset="0"/>
              <a:buNone/>
            </a:pPr>
            <a:r>
              <a:rPr sz="2200" b="1" smtClean="0">
                <a:latin typeface="Courier New" pitchFamily="49" charset="0"/>
                <a:cs typeface="Courier New" pitchFamily="49" charset="0"/>
              </a:rPr>
              <a:t>package automobile;</a:t>
            </a:r>
          </a:p>
          <a:p>
            <a:pPr>
              <a:buFont typeface="Arial" charset="0"/>
              <a:buNone/>
            </a:pPr>
            <a:endParaRPr sz="2200" smtClean="0">
              <a:latin typeface="Courier New" pitchFamily="49" charset="0"/>
              <a:cs typeface="Courier New" pitchFamily="49" charset="0"/>
            </a:endParaRPr>
          </a:p>
          <a:p>
            <a:pPr>
              <a:buFont typeface="Arial" charset="0"/>
              <a:buNone/>
            </a:pPr>
            <a:r>
              <a:rPr sz="2200" smtClean="0">
                <a:latin typeface="Courier New" pitchFamily="49" charset="0"/>
                <a:cs typeface="Courier New" pitchFamily="49" charset="0"/>
              </a:rPr>
              <a:t>public class Car extends Vehicle {</a:t>
            </a:r>
          </a:p>
          <a:p>
            <a:pPr>
              <a:buFont typeface="Arial" charset="0"/>
              <a:buNone/>
            </a:pPr>
            <a:r>
              <a:rPr sz="2200" smtClean="0">
                <a:latin typeface="Courier New" pitchFamily="49" charset="0"/>
                <a:cs typeface="Courier New" pitchFamily="49" charset="0"/>
              </a:rPr>
              <a:t>    public void printname() {</a:t>
            </a:r>
          </a:p>
          <a:p>
            <a:pPr>
              <a:buFont typeface="Arial" charset="0"/>
              <a:buNone/>
            </a:pPr>
            <a:r>
              <a:rPr sz="2200" smtClean="0">
                <a:latin typeface="Courier New" pitchFamily="49" charset="0"/>
                <a:cs typeface="Courier New" pitchFamily="49" charset="0"/>
              </a:rPr>
              <a:t>        System.out.println("My name is car");</a:t>
            </a:r>
          </a:p>
          <a:p>
            <a:pPr>
              <a:buFont typeface="Arial" charset="0"/>
              <a:buNone/>
            </a:pPr>
            <a:r>
              <a:rPr sz="2200" smtClean="0">
                <a:latin typeface="Courier New" pitchFamily="49" charset="0"/>
                <a:cs typeface="Courier New" pitchFamily="49" charset="0"/>
              </a:rPr>
              <a:t>        System.out.println(" I am defined inside automobile package");</a:t>
            </a:r>
          </a:p>
          <a:p>
            <a:pPr>
              <a:buFont typeface="Arial" charset="0"/>
              <a:buNone/>
            </a:pPr>
            <a:r>
              <a:rPr sz="2200" smtClean="0">
                <a:latin typeface="Courier New" pitchFamily="49" charset="0"/>
                <a:cs typeface="Courier New" pitchFamily="49" charset="0"/>
              </a:rPr>
              <a:t>    }</a:t>
            </a:r>
          </a:p>
          <a:p>
            <a:pPr>
              <a:buFont typeface="Arial" charset="0"/>
              <a:buNone/>
            </a:pPr>
            <a:r>
              <a:rPr sz="2200" smtClean="0">
                <a:latin typeface="Courier New" pitchFamily="49" charset="0"/>
                <a:cs typeface="Courier New" pitchFamily="49" charset="0"/>
              </a:rPr>
              <a:t>}</a:t>
            </a:r>
          </a:p>
        </p:txBody>
      </p:sp>
      <p:sp>
        <p:nvSpPr>
          <p:cNvPr id="139266" name="Rectangle 2"/>
          <p:cNvSpPr>
            <a:spLocks noGrp="1"/>
          </p:cNvSpPr>
          <p:nvPr>
            <p:ph type="title" idx="4294967295"/>
          </p:nvPr>
        </p:nvSpPr>
        <p:spPr>
          <a:xfrm>
            <a:off x="152400" y="152400"/>
            <a:ext cx="9144000" cy="461963"/>
          </a:xfrm>
        </p:spPr>
        <p:txBody>
          <a:bodyPr/>
          <a:lstStyle/>
          <a:p>
            <a:pPr eaLnBrk="1" hangingPunct="1"/>
            <a:r>
              <a:rPr sz="2400" smtClean="0">
                <a:cs typeface="Arial" charset="0"/>
              </a:rPr>
              <a:t>Working with Packages – Example 1 (Contd.). </a:t>
            </a:r>
          </a:p>
        </p:txBody>
      </p:sp>
      <p:sp>
        <p:nvSpPr>
          <p:cNvPr id="4" name="Rectangular Callout 3"/>
          <p:cNvSpPr/>
          <p:nvPr/>
        </p:nvSpPr>
        <p:spPr>
          <a:xfrm>
            <a:off x="3619500" y="4965700"/>
            <a:ext cx="4660900" cy="850900"/>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What is the package name? </a:t>
            </a:r>
          </a:p>
          <a:p>
            <a:pPr algn="ctr">
              <a:defRPr/>
            </a:pPr>
            <a:r>
              <a:rPr lang="en-US" dirty="0"/>
              <a:t>How you will save this file?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3"/>
          <p:cNvSpPr>
            <a:spLocks noGrp="1"/>
          </p:cNvSpPr>
          <p:nvPr>
            <p:ph idx="4294967295"/>
          </p:nvPr>
        </p:nvSpPr>
        <p:spPr>
          <a:xfrm>
            <a:off x="381000" y="1143000"/>
            <a:ext cx="8382000" cy="5334000"/>
          </a:xfrm>
        </p:spPr>
        <p:txBody>
          <a:bodyPr/>
          <a:lstStyle/>
          <a:p>
            <a:pPr>
              <a:buFont typeface="Arial" charset="0"/>
              <a:buNone/>
            </a:pPr>
            <a:r>
              <a:rPr sz="2200" b="1" smtClean="0">
                <a:latin typeface="Courier New" pitchFamily="49" charset="0"/>
                <a:cs typeface="Courier New" pitchFamily="49" charset="0"/>
              </a:rPr>
              <a:t>package au_test;</a:t>
            </a:r>
          </a:p>
          <a:p>
            <a:pPr>
              <a:buFont typeface="Arial" charset="0"/>
              <a:buNone/>
            </a:pPr>
            <a:r>
              <a:rPr sz="2200" b="1" smtClean="0">
                <a:latin typeface="Courier New" pitchFamily="49" charset="0"/>
                <a:cs typeface="Courier New" pitchFamily="49" charset="0"/>
              </a:rPr>
              <a:t>import automobile.*;</a:t>
            </a:r>
          </a:p>
          <a:p>
            <a:pPr>
              <a:buFont typeface="Arial" charset="0"/>
              <a:buNone/>
            </a:pPr>
            <a:r>
              <a:rPr sz="2200" b="1" smtClean="0">
                <a:latin typeface="Courier New" pitchFamily="49" charset="0"/>
                <a:cs typeface="Courier New" pitchFamily="49" charset="0"/>
              </a:rPr>
              <a:t>public class tester {</a:t>
            </a:r>
          </a:p>
          <a:p>
            <a:pPr>
              <a:buFont typeface="Arial" charset="0"/>
              <a:buNone/>
            </a:pPr>
            <a:r>
              <a:rPr sz="2200" b="1" smtClean="0">
                <a:latin typeface="Courier New" pitchFamily="49" charset="0"/>
                <a:cs typeface="Courier New" pitchFamily="49" charset="0"/>
              </a:rPr>
              <a:t>public static void main(String s[ ] ) </a:t>
            </a:r>
            <a:r>
              <a:rPr sz="2200" smtClean="0">
                <a:latin typeface="Courier New" pitchFamily="49" charset="0"/>
                <a:cs typeface="Courier New" pitchFamily="49" charset="0"/>
              </a:rPr>
              <a:t>{</a:t>
            </a:r>
          </a:p>
          <a:p>
            <a:pPr>
              <a:buFont typeface="Arial" charset="0"/>
              <a:buNone/>
            </a:pPr>
            <a:r>
              <a:rPr sz="2200" smtClean="0">
                <a:latin typeface="Courier New" pitchFamily="49" charset="0"/>
                <a:cs typeface="Courier New" pitchFamily="49" charset="0"/>
              </a:rPr>
              <a:t>System.out.println(" I am tester class defined inside au_tester package");</a:t>
            </a:r>
          </a:p>
          <a:p>
            <a:pPr>
              <a:buFont typeface="Arial" charset="0"/>
              <a:buNone/>
            </a:pPr>
            <a:r>
              <a:rPr sz="2200" smtClean="0">
                <a:latin typeface="Courier New" pitchFamily="49" charset="0"/>
                <a:cs typeface="Courier New" pitchFamily="49" charset="0"/>
              </a:rPr>
              <a:t>System.out.println(" I had imported all classes of automobile package");</a:t>
            </a:r>
          </a:p>
          <a:p>
            <a:pPr>
              <a:buFont typeface="Arial" charset="0"/>
              <a:buNone/>
            </a:pPr>
            <a:r>
              <a:rPr sz="2200" smtClean="0">
                <a:latin typeface="Courier New" pitchFamily="49" charset="0"/>
                <a:cs typeface="Courier New" pitchFamily="49" charset="0"/>
              </a:rPr>
              <a:t>System.out.println(" Creating instances of Vehicle, Car and Bike ");</a:t>
            </a:r>
          </a:p>
          <a:p>
            <a:pPr>
              <a:buFont typeface="Arial" charset="0"/>
              <a:buNone/>
            </a:pPr>
            <a:r>
              <a:rPr sz="2200" smtClean="0">
                <a:latin typeface="Courier New" pitchFamily="49" charset="0"/>
                <a:cs typeface="Courier New" pitchFamily="49" charset="0"/>
              </a:rPr>
              <a:t>System.out.println(" ------------------------");</a:t>
            </a:r>
          </a:p>
          <a:p>
            <a:pPr>
              <a:buFont typeface="Arial" charset="0"/>
              <a:buNone/>
            </a:pPr>
            <a:endParaRPr sz="2200" smtClean="0">
              <a:latin typeface="Courier New" pitchFamily="49" charset="0"/>
              <a:cs typeface="Courier New" pitchFamily="49" charset="0"/>
            </a:endParaRPr>
          </a:p>
        </p:txBody>
      </p:sp>
      <p:sp>
        <p:nvSpPr>
          <p:cNvPr id="141314" name="Rectangle 2"/>
          <p:cNvSpPr>
            <a:spLocks noGrp="1"/>
          </p:cNvSpPr>
          <p:nvPr>
            <p:ph type="title" idx="4294967295"/>
          </p:nvPr>
        </p:nvSpPr>
        <p:spPr>
          <a:xfrm>
            <a:off x="228600" y="228600"/>
            <a:ext cx="9144000" cy="461963"/>
          </a:xfrm>
        </p:spPr>
        <p:txBody>
          <a:bodyPr/>
          <a:lstStyle/>
          <a:p>
            <a:pPr eaLnBrk="1" hangingPunct="1"/>
            <a:r>
              <a:rPr sz="2400" smtClean="0">
                <a:cs typeface="Arial" charset="0"/>
              </a:rPr>
              <a:t>Working with Packages – Example 1 (Contd.).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3"/>
          <p:cNvSpPr>
            <a:spLocks noGrp="1"/>
          </p:cNvSpPr>
          <p:nvPr>
            <p:ph idx="4294967295"/>
          </p:nvPr>
        </p:nvSpPr>
        <p:spPr>
          <a:xfrm>
            <a:off x="457200" y="990600"/>
            <a:ext cx="8382000" cy="5029200"/>
          </a:xfrm>
        </p:spPr>
        <p:txBody>
          <a:bodyPr/>
          <a:lstStyle/>
          <a:p>
            <a:pPr>
              <a:buFont typeface="Arial" charset="0"/>
              <a:buNone/>
            </a:pPr>
            <a:r>
              <a:rPr sz="2200" smtClean="0">
                <a:latin typeface="Courier New" pitchFamily="49" charset="0"/>
                <a:cs typeface="Courier New" pitchFamily="49" charset="0"/>
              </a:rPr>
              <a:t>Vehicle v = </a:t>
            </a:r>
            <a:r>
              <a:rPr sz="2200" b="1" smtClean="0">
                <a:latin typeface="Courier New" pitchFamily="49" charset="0"/>
                <a:cs typeface="Courier New" pitchFamily="49" charset="0"/>
              </a:rPr>
              <a:t>new Vehicle();</a:t>
            </a:r>
          </a:p>
          <a:p>
            <a:pPr>
              <a:buFont typeface="Arial" charset="0"/>
              <a:buNone/>
            </a:pPr>
            <a:r>
              <a:rPr sz="2200" smtClean="0">
                <a:latin typeface="Courier New" pitchFamily="49" charset="0"/>
                <a:cs typeface="Courier New" pitchFamily="49" charset="0"/>
              </a:rPr>
              <a:t>Car c = </a:t>
            </a:r>
            <a:r>
              <a:rPr sz="2200" b="1" smtClean="0">
                <a:latin typeface="Courier New" pitchFamily="49" charset="0"/>
                <a:cs typeface="Courier New" pitchFamily="49" charset="0"/>
              </a:rPr>
              <a:t>new Car();</a:t>
            </a:r>
          </a:p>
          <a:p>
            <a:pPr>
              <a:buFont typeface="Arial" charset="0"/>
              <a:buNone/>
            </a:pPr>
            <a:r>
              <a:rPr sz="2200" smtClean="0">
                <a:latin typeface="Courier New" pitchFamily="49" charset="0"/>
                <a:cs typeface="Courier New" pitchFamily="49" charset="0"/>
              </a:rPr>
              <a:t>Bike b = </a:t>
            </a:r>
            <a:r>
              <a:rPr sz="2200" b="1" smtClean="0">
                <a:latin typeface="Courier New" pitchFamily="49" charset="0"/>
                <a:cs typeface="Courier New" pitchFamily="49" charset="0"/>
              </a:rPr>
              <a:t>new Bike();</a:t>
            </a:r>
          </a:p>
          <a:p>
            <a:pPr>
              <a:buFont typeface="Arial" charset="0"/>
              <a:buNone/>
            </a:pPr>
            <a:r>
              <a:rPr sz="2200" smtClean="0">
                <a:latin typeface="Courier New" pitchFamily="49" charset="0"/>
                <a:cs typeface="Courier New" pitchFamily="49" charset="0"/>
              </a:rPr>
              <a:t>System.out.println(" Accessing the functions using objects");</a:t>
            </a:r>
          </a:p>
          <a:p>
            <a:pPr>
              <a:buFont typeface="Arial" charset="0"/>
              <a:buNone/>
            </a:pPr>
            <a:r>
              <a:rPr sz="2200" smtClean="0">
                <a:latin typeface="Courier New" pitchFamily="49" charset="0"/>
                <a:cs typeface="Courier New" pitchFamily="49" charset="0"/>
              </a:rPr>
              <a:t>System.out.println(" --------------------- ");</a:t>
            </a:r>
          </a:p>
          <a:p>
            <a:pPr>
              <a:buFont typeface="Arial" charset="0"/>
              <a:buNone/>
            </a:pPr>
            <a:r>
              <a:rPr sz="2200" smtClean="0">
                <a:latin typeface="Courier New" pitchFamily="49" charset="0"/>
                <a:cs typeface="Courier New" pitchFamily="49" charset="0"/>
              </a:rPr>
              <a:t> v.printname();</a:t>
            </a:r>
          </a:p>
          <a:p>
            <a:pPr>
              <a:buFont typeface="Arial" charset="0"/>
              <a:buNone/>
            </a:pPr>
            <a:r>
              <a:rPr sz="2200" smtClean="0">
                <a:latin typeface="Courier New" pitchFamily="49" charset="0"/>
                <a:cs typeface="Courier New" pitchFamily="49" charset="0"/>
              </a:rPr>
              <a:t> c.printname();</a:t>
            </a:r>
          </a:p>
          <a:p>
            <a:pPr>
              <a:buFont typeface="Arial" charset="0"/>
              <a:buNone/>
            </a:pPr>
            <a:r>
              <a:rPr sz="2200" smtClean="0">
                <a:latin typeface="Courier New" pitchFamily="49" charset="0"/>
                <a:cs typeface="Courier New" pitchFamily="49" charset="0"/>
              </a:rPr>
              <a:t> b.printname();</a:t>
            </a:r>
          </a:p>
          <a:p>
            <a:pPr>
              <a:buFont typeface="Arial" charset="0"/>
              <a:buNone/>
            </a:pPr>
            <a:r>
              <a:rPr sz="2200" smtClean="0">
                <a:latin typeface="Courier New" pitchFamily="49" charset="0"/>
                <a:cs typeface="Courier New" pitchFamily="49" charset="0"/>
              </a:rPr>
              <a:t>}</a:t>
            </a:r>
          </a:p>
          <a:p>
            <a:pPr>
              <a:buFont typeface="Arial" charset="0"/>
              <a:buNone/>
            </a:pPr>
            <a:r>
              <a:rPr sz="2200" smtClean="0">
                <a:latin typeface="Courier New" pitchFamily="49" charset="0"/>
                <a:cs typeface="Courier New" pitchFamily="49" charset="0"/>
              </a:rPr>
              <a:t>}</a:t>
            </a:r>
          </a:p>
          <a:p>
            <a:pPr>
              <a:buFont typeface="Arial" charset="0"/>
              <a:buNone/>
            </a:pPr>
            <a:endParaRPr sz="2200" smtClean="0">
              <a:latin typeface="Courier New" pitchFamily="49" charset="0"/>
              <a:cs typeface="Courier New" pitchFamily="49" charset="0"/>
            </a:endParaRPr>
          </a:p>
        </p:txBody>
      </p:sp>
      <p:sp>
        <p:nvSpPr>
          <p:cNvPr id="143362" name="Rectangle 2"/>
          <p:cNvSpPr>
            <a:spLocks noGrp="1"/>
          </p:cNvSpPr>
          <p:nvPr>
            <p:ph type="title" idx="4294967295"/>
          </p:nvPr>
        </p:nvSpPr>
        <p:spPr>
          <a:xfrm>
            <a:off x="152400" y="152400"/>
            <a:ext cx="9144000" cy="461963"/>
          </a:xfrm>
        </p:spPr>
        <p:txBody>
          <a:bodyPr/>
          <a:lstStyle/>
          <a:p>
            <a:pPr eaLnBrk="1" hangingPunct="1"/>
            <a:r>
              <a:rPr sz="2400" smtClean="0">
                <a:cs typeface="Arial" charset="0"/>
              </a:rPr>
              <a:t>Working with Packages – Example 1 (Contd.).</a:t>
            </a:r>
          </a:p>
        </p:txBody>
      </p:sp>
      <p:sp>
        <p:nvSpPr>
          <p:cNvPr id="4" name="Rectangular Callout 3"/>
          <p:cNvSpPr/>
          <p:nvPr/>
        </p:nvSpPr>
        <p:spPr>
          <a:xfrm>
            <a:off x="3657600" y="3822700"/>
            <a:ext cx="4584700" cy="1295400"/>
          </a:xfrm>
          <a:prstGeom prst="wedgeRectCallout">
            <a:avLst>
              <a:gd name="adj1" fmla="val -22538"/>
              <a:gd name="adj2" fmla="val -64216"/>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How you will save this file? </a:t>
            </a:r>
          </a:p>
          <a:p>
            <a:pPr algn="ctr">
              <a:defRPr/>
            </a:pPr>
            <a:r>
              <a:rPr lang="en-US" u="sng" dirty="0"/>
              <a:t>In command prompt:  </a:t>
            </a:r>
          </a:p>
          <a:p>
            <a:pPr algn="ctr">
              <a:defRPr/>
            </a:pPr>
            <a:r>
              <a:rPr lang="en-US" dirty="0"/>
              <a:t>How you will compile? </a:t>
            </a:r>
          </a:p>
          <a:p>
            <a:pPr algn="ctr">
              <a:defRPr/>
            </a:pPr>
            <a:r>
              <a:rPr lang="en-US" dirty="0"/>
              <a:t>And How you will run? </a:t>
            </a:r>
          </a:p>
          <a:p>
            <a:pPr algn="ctr">
              <a:defRPr/>
            </a:pPr>
            <a:endParaRPr lang="en-US" dirty="0"/>
          </a:p>
        </p:txBody>
      </p:sp>
      <p:sp>
        <p:nvSpPr>
          <p:cNvPr id="5" name="Rectangular Callout 4"/>
          <p:cNvSpPr/>
          <p:nvPr/>
        </p:nvSpPr>
        <p:spPr>
          <a:xfrm>
            <a:off x="3619500" y="5473700"/>
            <a:ext cx="4660900" cy="850900"/>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What is the output of the program?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3"/>
          <p:cNvSpPr>
            <a:spLocks noGrp="1"/>
          </p:cNvSpPr>
          <p:nvPr>
            <p:ph idx="4294967295"/>
          </p:nvPr>
        </p:nvSpPr>
        <p:spPr>
          <a:xfrm>
            <a:off x="609600" y="1066800"/>
            <a:ext cx="7924800" cy="5029200"/>
          </a:xfrm>
        </p:spPr>
        <p:txBody>
          <a:bodyPr/>
          <a:lstStyle/>
          <a:p>
            <a:pPr algn="just" eaLnBrk="1" hangingPunct="1">
              <a:buFont typeface="Arial" charset="0"/>
              <a:buNone/>
            </a:pPr>
            <a:r>
              <a:rPr lang="en-GB" sz="2400" smtClean="0">
                <a:cs typeface="Arial" charset="0"/>
              </a:rPr>
              <a:t>At  the end of this module, you will be able to:</a:t>
            </a:r>
          </a:p>
          <a:p>
            <a:pPr lvl="1" algn="just"/>
            <a:r>
              <a:rPr sz="2000" smtClean="0"/>
              <a:t>Understand the use of packages</a:t>
            </a:r>
          </a:p>
          <a:p>
            <a:pPr lvl="1" algn="just"/>
            <a:r>
              <a:rPr sz="2000" smtClean="0"/>
              <a:t>Use inbuilt java packages </a:t>
            </a:r>
          </a:p>
          <a:p>
            <a:pPr lvl="1" algn="just"/>
            <a:r>
              <a:rPr sz="2000" smtClean="0"/>
              <a:t>Create our own packages </a:t>
            </a:r>
          </a:p>
          <a:p>
            <a:pPr lvl="1" algn="just"/>
            <a:r>
              <a:rPr sz="2000" smtClean="0"/>
              <a:t>Import existing packages </a:t>
            </a:r>
          </a:p>
          <a:p>
            <a:pPr lvl="1" algn="just"/>
            <a:r>
              <a:rPr sz="2000" smtClean="0"/>
              <a:t>Create interfaces</a:t>
            </a:r>
          </a:p>
          <a:p>
            <a:pPr lvl="1" eaLnBrk="1" hangingPunct="1"/>
            <a:r>
              <a:rPr sz="2000" smtClean="0"/>
              <a:t>Understand the relevance and uses of interfaces in java</a:t>
            </a:r>
          </a:p>
          <a:p>
            <a:pPr algn="just" eaLnBrk="1" hangingPunct="1">
              <a:buFont typeface="Arial" charset="0"/>
              <a:buNone/>
            </a:pPr>
            <a:endParaRPr lang="en-GB" sz="2400" smtClean="0">
              <a:cs typeface="Arial" charset="0"/>
            </a:endParaRPr>
          </a:p>
          <a:p>
            <a:pPr algn="just" eaLnBrk="1" hangingPunct="1">
              <a:buFont typeface="Arial" charset="0"/>
              <a:buNone/>
            </a:pPr>
            <a:endParaRPr lang="en-GB" sz="1400" smtClean="0">
              <a:cs typeface="Arial" charset="0"/>
            </a:endParaRPr>
          </a:p>
        </p:txBody>
      </p:sp>
      <p:sp>
        <p:nvSpPr>
          <p:cNvPr id="83970" name="Rectangle 2"/>
          <p:cNvSpPr>
            <a:spLocks noGrp="1"/>
          </p:cNvSpPr>
          <p:nvPr>
            <p:ph type="title" idx="4294967295"/>
          </p:nvPr>
        </p:nvSpPr>
        <p:spPr>
          <a:xfrm>
            <a:off x="152400" y="152400"/>
            <a:ext cx="7562850" cy="554038"/>
          </a:xfrm>
        </p:spPr>
        <p:txBody>
          <a:bodyPr/>
          <a:lstStyle/>
          <a:p>
            <a:pPr eaLnBrk="1" hangingPunct="1"/>
            <a:r>
              <a:rPr lang="en-GB" smtClean="0">
                <a:cs typeface="Arial" charset="0"/>
              </a:rPr>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228600"/>
            <a:ext cx="8689975" cy="609600"/>
          </a:xfrm>
        </p:spPr>
        <p:txBody>
          <a:bodyPr/>
          <a:lstStyle/>
          <a:p>
            <a:pPr>
              <a:defRPr/>
            </a:pPr>
            <a:r>
              <a:rPr sz="2200"/>
              <a:t>What will be the result, when you try to compile and execute :</a:t>
            </a:r>
          </a:p>
        </p:txBody>
      </p:sp>
      <p:sp>
        <p:nvSpPr>
          <p:cNvPr id="145410" name="Text Placeholder 2"/>
          <p:cNvSpPr>
            <a:spLocks noGrp="1"/>
          </p:cNvSpPr>
          <p:nvPr>
            <p:ph type="body" sz="quarter" idx="16"/>
          </p:nvPr>
        </p:nvSpPr>
        <p:spPr>
          <a:xfrm>
            <a:off x="381000" y="914400"/>
            <a:ext cx="8240713" cy="5334000"/>
          </a:xfrm>
        </p:spPr>
        <p:txBody>
          <a:bodyPr/>
          <a:lstStyle/>
          <a:p>
            <a:pPr>
              <a:buFont typeface="Arial" charset="0"/>
              <a:buNone/>
            </a:pPr>
            <a:r>
              <a:rPr smtClean="0">
                <a:cs typeface="Arial" charset="0"/>
              </a:rPr>
              <a:t>class A1 {</a:t>
            </a:r>
          </a:p>
          <a:p>
            <a:pPr lvl="1">
              <a:buFont typeface="Arial" charset="0"/>
              <a:buNone/>
            </a:pPr>
            <a:r>
              <a:rPr smtClean="0"/>
              <a:t>protected void m1() {</a:t>
            </a:r>
          </a:p>
          <a:p>
            <a:pPr lvl="2">
              <a:buFont typeface="Arial" charset="0"/>
              <a:buNone/>
            </a:pPr>
            <a:r>
              <a:rPr smtClean="0"/>
              <a:t>System.out.println(“m1 method of class A1”);</a:t>
            </a:r>
          </a:p>
          <a:p>
            <a:pPr lvl="1">
              <a:buFont typeface="Arial" charset="0"/>
              <a:buNone/>
            </a:pPr>
            <a:r>
              <a:rPr smtClean="0"/>
              <a:t>}</a:t>
            </a:r>
          </a:p>
          <a:p>
            <a:pPr>
              <a:buFont typeface="Arial" charset="0"/>
              <a:buNone/>
            </a:pPr>
            <a:r>
              <a:rPr smtClean="0">
                <a:cs typeface="Arial" charset="0"/>
              </a:rPr>
              <a:t>}</a:t>
            </a:r>
          </a:p>
          <a:p>
            <a:pPr>
              <a:buFont typeface="Arial" charset="0"/>
              <a:buNone/>
            </a:pPr>
            <a:r>
              <a:rPr smtClean="0">
                <a:cs typeface="Arial" charset="0"/>
              </a:rPr>
              <a:t>class A2 extends A1 {</a:t>
            </a:r>
          </a:p>
          <a:p>
            <a:pPr lvl="1">
              <a:buFont typeface="Arial" charset="0"/>
              <a:buNone/>
            </a:pPr>
            <a:r>
              <a:rPr smtClean="0"/>
              <a:t>void m1() {</a:t>
            </a:r>
          </a:p>
          <a:p>
            <a:pPr lvl="2">
              <a:buFont typeface="Arial" charset="0"/>
              <a:buNone/>
            </a:pPr>
            <a:r>
              <a:rPr smtClean="0"/>
              <a:t>System.out.println(“m1 method of class A2”);</a:t>
            </a:r>
          </a:p>
          <a:p>
            <a:pPr lvl="1">
              <a:buFont typeface="Arial" charset="0"/>
              <a:buNone/>
            </a:pPr>
            <a:r>
              <a:rPr smtClean="0"/>
              <a:t>}</a:t>
            </a:r>
          </a:p>
          <a:p>
            <a:pPr lvl="1">
              <a:buFont typeface="Arial" charset="0"/>
              <a:buNone/>
            </a:pPr>
            <a:r>
              <a:rPr smtClean="0"/>
              <a:t>public static void main(String[] args) {</a:t>
            </a:r>
          </a:p>
          <a:p>
            <a:pPr lvl="1">
              <a:buFont typeface="Arial" charset="0"/>
              <a:buNone/>
            </a:pPr>
            <a:r>
              <a:rPr smtClean="0"/>
              <a:t>	A2 x = new A2();</a:t>
            </a:r>
          </a:p>
          <a:p>
            <a:pPr lvl="1">
              <a:buFont typeface="Arial" charset="0"/>
              <a:buNone/>
            </a:pPr>
            <a:r>
              <a:rPr smtClean="0"/>
              <a:t>	x.m1();</a:t>
            </a:r>
          </a:p>
          <a:p>
            <a:pPr lvl="1">
              <a:buFont typeface="Arial" charset="0"/>
              <a:buNone/>
            </a:pPr>
            <a:r>
              <a:rPr smtClean="0"/>
              <a:t>}</a:t>
            </a:r>
          </a:p>
          <a:p>
            <a:pPr>
              <a:buFont typeface="Arial" charset="0"/>
              <a:buNone/>
            </a:pPr>
            <a:r>
              <a:rPr smtClean="0">
                <a:cs typeface="Arial" charset="0"/>
              </a:rPr>
              <a:t>}</a:t>
            </a:r>
          </a:p>
          <a:p>
            <a:pPr>
              <a:buFont typeface="Arial" charset="0"/>
              <a:buNone/>
            </a:pPr>
            <a:endParaRPr smtClean="0">
              <a:cs typeface="Arial" charset="0"/>
            </a:endParaRPr>
          </a:p>
        </p:txBody>
      </p:sp>
      <p:sp>
        <p:nvSpPr>
          <p:cNvPr id="4" name="Rounded Rectangle 3"/>
          <p:cNvSpPr/>
          <p:nvPr/>
        </p:nvSpPr>
        <p:spPr>
          <a:xfrm>
            <a:off x="4419600" y="5257800"/>
            <a:ext cx="3124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Compilation Error…Why?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52400"/>
            <a:ext cx="9372600" cy="400050"/>
          </a:xfrm>
        </p:spPr>
        <p:txBody>
          <a:bodyPr/>
          <a:lstStyle/>
          <a:p>
            <a:pPr>
              <a:defRPr/>
            </a:pPr>
            <a:r>
              <a:rPr sz="2000"/>
              <a:t>What will be the result, when you try to compile and execute (Contd.).</a:t>
            </a:r>
          </a:p>
        </p:txBody>
      </p:sp>
      <p:sp>
        <p:nvSpPr>
          <p:cNvPr id="147458" name="Text Placeholder 2"/>
          <p:cNvSpPr>
            <a:spLocks noGrp="1"/>
          </p:cNvSpPr>
          <p:nvPr>
            <p:ph type="body" sz="quarter" idx="16"/>
          </p:nvPr>
        </p:nvSpPr>
        <p:spPr>
          <a:xfrm>
            <a:off x="381000" y="914400"/>
            <a:ext cx="8763000" cy="5638800"/>
          </a:xfrm>
        </p:spPr>
        <p:txBody>
          <a:bodyPr/>
          <a:lstStyle/>
          <a:p>
            <a:pPr>
              <a:buFont typeface="Arial" charset="0"/>
              <a:buNone/>
            </a:pPr>
            <a:r>
              <a:rPr smtClean="0">
                <a:cs typeface="Arial" charset="0"/>
              </a:rPr>
              <a:t>class A1 {</a:t>
            </a:r>
          </a:p>
          <a:p>
            <a:pPr lvl="1">
              <a:buFont typeface="Arial" charset="0"/>
              <a:buNone/>
            </a:pPr>
            <a:r>
              <a:rPr smtClean="0"/>
              <a:t>protected void m1() {</a:t>
            </a:r>
          </a:p>
          <a:p>
            <a:pPr lvl="2">
              <a:buFont typeface="Arial" charset="0"/>
              <a:buNone/>
            </a:pPr>
            <a:r>
              <a:rPr smtClean="0"/>
              <a:t>System.out.println(“m1 method of class A1”);</a:t>
            </a:r>
          </a:p>
          <a:p>
            <a:pPr lvl="1">
              <a:buFont typeface="Arial" charset="0"/>
              <a:buNone/>
            </a:pPr>
            <a:r>
              <a:rPr smtClean="0"/>
              <a:t>}</a:t>
            </a:r>
          </a:p>
          <a:p>
            <a:pPr>
              <a:buFont typeface="Arial" charset="0"/>
              <a:buNone/>
            </a:pPr>
            <a:r>
              <a:rPr smtClean="0">
                <a:cs typeface="Arial" charset="0"/>
              </a:rPr>
              <a:t>}</a:t>
            </a:r>
          </a:p>
          <a:p>
            <a:pPr>
              <a:buFont typeface="Arial" charset="0"/>
              <a:buNone/>
            </a:pPr>
            <a:r>
              <a:rPr smtClean="0">
                <a:cs typeface="Arial" charset="0"/>
              </a:rPr>
              <a:t>class A2 extends A1 {</a:t>
            </a:r>
          </a:p>
          <a:p>
            <a:pPr lvl="1">
              <a:buFont typeface="Arial" charset="0"/>
              <a:buNone/>
            </a:pPr>
            <a:r>
              <a:rPr smtClean="0"/>
              <a:t>public void m1() {</a:t>
            </a:r>
          </a:p>
          <a:p>
            <a:pPr lvl="2">
              <a:buFont typeface="Arial" charset="0"/>
              <a:buNone/>
            </a:pPr>
            <a:r>
              <a:rPr smtClean="0"/>
              <a:t>System.out.println(“m1 method of class A2”);</a:t>
            </a:r>
          </a:p>
          <a:p>
            <a:pPr lvl="1">
              <a:buFont typeface="Arial" charset="0"/>
              <a:buNone/>
            </a:pPr>
            <a:r>
              <a:rPr smtClean="0"/>
              <a:t>}</a:t>
            </a:r>
          </a:p>
          <a:p>
            <a:pPr lvl="1">
              <a:buFont typeface="Arial" charset="0"/>
              <a:buNone/>
            </a:pPr>
            <a:r>
              <a:rPr smtClean="0"/>
              <a:t>public static void main(String[] args) {</a:t>
            </a:r>
          </a:p>
          <a:p>
            <a:pPr lvl="1">
              <a:buFont typeface="Arial" charset="0"/>
              <a:buNone/>
            </a:pPr>
            <a:r>
              <a:rPr smtClean="0"/>
              <a:t>	A2 x = new A2();</a:t>
            </a:r>
          </a:p>
          <a:p>
            <a:pPr lvl="1">
              <a:buFont typeface="Arial" charset="0"/>
              <a:buNone/>
            </a:pPr>
            <a:r>
              <a:rPr smtClean="0"/>
              <a:t>	x.m1();</a:t>
            </a:r>
          </a:p>
          <a:p>
            <a:pPr lvl="1">
              <a:buFont typeface="Arial" charset="0"/>
              <a:buNone/>
            </a:pPr>
            <a:r>
              <a:rPr smtClean="0"/>
              <a:t>}</a:t>
            </a:r>
          </a:p>
          <a:p>
            <a:pPr>
              <a:buFont typeface="Arial" charset="0"/>
              <a:buNone/>
            </a:pPr>
            <a:r>
              <a:rPr smtClean="0">
                <a:cs typeface="Arial" charset="0"/>
              </a:rPr>
              <a:t>}</a:t>
            </a:r>
          </a:p>
          <a:p>
            <a:pPr>
              <a:buFont typeface="Arial" charset="0"/>
              <a:buNone/>
            </a:pPr>
            <a:endParaRPr smtClean="0">
              <a:cs typeface="Arial" charset="0"/>
            </a:endParaRPr>
          </a:p>
        </p:txBody>
      </p:sp>
      <p:sp>
        <p:nvSpPr>
          <p:cNvPr id="5" name="Rounded Rectangle 4"/>
          <p:cNvSpPr/>
          <p:nvPr/>
        </p:nvSpPr>
        <p:spPr>
          <a:xfrm>
            <a:off x="381000" y="5791200"/>
            <a:ext cx="85344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code compiles and executes successfully..! Prints “m1 method of class A2”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88913" y="152400"/>
            <a:ext cx="8918575" cy="708025"/>
          </a:xfrm>
        </p:spPr>
        <p:txBody>
          <a:bodyPr/>
          <a:lstStyle/>
          <a:p>
            <a:pPr>
              <a:defRPr/>
            </a:pPr>
            <a:r>
              <a:rPr sz="2000"/>
              <a:t>What will be the result, when you try to compile and execute : (Contd.).</a:t>
            </a:r>
          </a:p>
        </p:txBody>
      </p:sp>
      <p:sp>
        <p:nvSpPr>
          <p:cNvPr id="149506" name="Text Placeholder 2"/>
          <p:cNvSpPr>
            <a:spLocks noGrp="1"/>
          </p:cNvSpPr>
          <p:nvPr>
            <p:ph type="body" sz="quarter" idx="16"/>
          </p:nvPr>
        </p:nvSpPr>
        <p:spPr>
          <a:xfrm>
            <a:off x="381000" y="914400"/>
            <a:ext cx="8610600" cy="5638800"/>
          </a:xfrm>
        </p:spPr>
        <p:txBody>
          <a:bodyPr/>
          <a:lstStyle/>
          <a:p>
            <a:pPr>
              <a:buFont typeface="Arial" charset="0"/>
              <a:buNone/>
            </a:pPr>
            <a:r>
              <a:rPr smtClean="0">
                <a:cs typeface="Arial" charset="0"/>
              </a:rPr>
              <a:t>class A1 {</a:t>
            </a:r>
          </a:p>
          <a:p>
            <a:pPr lvl="1">
              <a:buFont typeface="Arial" charset="0"/>
              <a:buNone/>
            </a:pPr>
            <a:r>
              <a:rPr smtClean="0"/>
              <a:t>protected void m1() {</a:t>
            </a:r>
          </a:p>
          <a:p>
            <a:pPr lvl="2">
              <a:buFont typeface="Arial" charset="0"/>
              <a:buNone/>
            </a:pPr>
            <a:r>
              <a:rPr smtClean="0"/>
              <a:t>System.out.println(“m1 method of class A1”);</a:t>
            </a:r>
          </a:p>
          <a:p>
            <a:pPr lvl="1">
              <a:buFont typeface="Arial" charset="0"/>
              <a:buNone/>
            </a:pPr>
            <a:r>
              <a:rPr smtClean="0"/>
              <a:t>}</a:t>
            </a:r>
          </a:p>
          <a:p>
            <a:pPr>
              <a:buFont typeface="Arial" charset="0"/>
              <a:buNone/>
            </a:pPr>
            <a:r>
              <a:rPr smtClean="0">
                <a:cs typeface="Arial" charset="0"/>
              </a:rPr>
              <a:t>}</a:t>
            </a:r>
          </a:p>
          <a:p>
            <a:pPr>
              <a:buFont typeface="Arial" charset="0"/>
              <a:buNone/>
            </a:pPr>
            <a:r>
              <a:rPr smtClean="0">
                <a:cs typeface="Arial" charset="0"/>
              </a:rPr>
              <a:t>class A2 extends A1 {</a:t>
            </a:r>
          </a:p>
          <a:p>
            <a:pPr lvl="1">
              <a:buFont typeface="Arial" charset="0"/>
              <a:buNone/>
            </a:pPr>
            <a:r>
              <a:rPr smtClean="0"/>
              <a:t>void m1(int i) {</a:t>
            </a:r>
          </a:p>
          <a:p>
            <a:pPr lvl="2">
              <a:buFont typeface="Arial" charset="0"/>
              <a:buNone/>
            </a:pPr>
            <a:r>
              <a:rPr smtClean="0"/>
              <a:t>System.out.println(“m1 method of class A2”);</a:t>
            </a:r>
          </a:p>
          <a:p>
            <a:pPr lvl="1">
              <a:buFont typeface="Arial" charset="0"/>
              <a:buNone/>
            </a:pPr>
            <a:r>
              <a:rPr smtClean="0"/>
              <a:t>}</a:t>
            </a:r>
          </a:p>
          <a:p>
            <a:pPr lvl="1">
              <a:buFont typeface="Arial" charset="0"/>
              <a:buNone/>
            </a:pPr>
            <a:r>
              <a:rPr smtClean="0"/>
              <a:t>public static void main(String[] args) {</a:t>
            </a:r>
          </a:p>
          <a:p>
            <a:pPr lvl="1">
              <a:buFont typeface="Arial" charset="0"/>
              <a:buNone/>
            </a:pPr>
            <a:r>
              <a:rPr smtClean="0"/>
              <a:t>	A2 x = new A2();</a:t>
            </a:r>
          </a:p>
          <a:p>
            <a:pPr lvl="1">
              <a:buFont typeface="Arial" charset="0"/>
              <a:buNone/>
            </a:pPr>
            <a:r>
              <a:rPr smtClean="0"/>
              <a:t>	x.m1();</a:t>
            </a:r>
          </a:p>
          <a:p>
            <a:pPr lvl="1">
              <a:buFont typeface="Arial" charset="0"/>
              <a:buNone/>
            </a:pPr>
            <a:r>
              <a:rPr smtClean="0"/>
              <a:t>}</a:t>
            </a:r>
          </a:p>
          <a:p>
            <a:pPr>
              <a:buFont typeface="Arial" charset="0"/>
              <a:buNone/>
            </a:pPr>
            <a:r>
              <a:rPr smtClean="0">
                <a:cs typeface="Arial" charset="0"/>
              </a:rPr>
              <a:t>}</a:t>
            </a:r>
          </a:p>
          <a:p>
            <a:pPr>
              <a:buFont typeface="Arial" charset="0"/>
              <a:buNone/>
            </a:pPr>
            <a:endParaRPr smtClean="0">
              <a:cs typeface="Arial" charset="0"/>
            </a:endParaRPr>
          </a:p>
        </p:txBody>
      </p:sp>
      <p:sp>
        <p:nvSpPr>
          <p:cNvPr id="4" name="Rounded Rectangle 3"/>
          <p:cNvSpPr/>
          <p:nvPr/>
        </p:nvSpPr>
        <p:spPr>
          <a:xfrm>
            <a:off x="381000" y="5791200"/>
            <a:ext cx="85344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code compiles and executes successfully..! Prints “m1 method of class A1”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3"/>
          <p:cNvSpPr>
            <a:spLocks noGrp="1"/>
          </p:cNvSpPr>
          <p:nvPr>
            <p:ph type="body" sz="quarter" idx="11"/>
          </p:nvPr>
        </p:nvSpPr>
        <p:spPr>
          <a:xfrm>
            <a:off x="469900" y="2613025"/>
            <a:ext cx="8220075" cy="623888"/>
          </a:xfrm>
        </p:spPr>
        <p:txBody>
          <a:bodyPr>
            <a:normAutofit lnSpcReduction="10000"/>
          </a:bodyPr>
          <a:lstStyle/>
          <a:p>
            <a:r>
              <a:rPr sz="3600">
                <a:cs typeface="Arial" charset="0"/>
              </a:rPr>
              <a:t>Introduction to interfaces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p:cNvSpPr>
          <p:nvPr>
            <p:ph idx="4294967295"/>
          </p:nvPr>
        </p:nvSpPr>
        <p:spPr>
          <a:xfrm>
            <a:off x="228600" y="1066800"/>
            <a:ext cx="8382000" cy="5181600"/>
          </a:xfrm>
        </p:spPr>
        <p:txBody>
          <a:bodyPr>
            <a:normAutofit/>
          </a:bodyPr>
          <a:lstStyle/>
          <a:p>
            <a:pPr algn="just" eaLnBrk="1" fontAlgn="auto" hangingPunct="1">
              <a:spcAft>
                <a:spcPts val="0"/>
              </a:spcAft>
              <a:buFont typeface="Arial" charset="0"/>
              <a:buNone/>
              <a:defRPr/>
            </a:pPr>
            <a:r>
              <a:rPr sz="2400" smtClean="0"/>
              <a:t>An </a:t>
            </a:r>
            <a:r>
              <a:rPr sz="2400"/>
              <a:t>interface is a named collection of method declarations (without implementations</a:t>
            </a:r>
            <a:r>
              <a:rPr sz="2400" smtClean="0"/>
              <a:t>)</a:t>
            </a:r>
          </a:p>
          <a:p>
            <a:pPr algn="just" eaLnBrk="1" fontAlgn="auto" hangingPunct="1">
              <a:spcAft>
                <a:spcPts val="0"/>
              </a:spcAft>
              <a:buFont typeface="Arial"/>
              <a:buChar char="•"/>
              <a:defRPr/>
            </a:pPr>
            <a:endParaRPr sz="900"/>
          </a:p>
          <a:p>
            <a:pPr lvl="1" algn="just" eaLnBrk="1" fontAlgn="auto" hangingPunct="1">
              <a:spcAft>
                <a:spcPts val="0"/>
              </a:spcAft>
              <a:buFont typeface="Arial"/>
              <a:buChar char="–"/>
              <a:defRPr/>
            </a:pPr>
            <a:r>
              <a:rPr sz="2400">
                <a:cs typeface="+mn-cs"/>
              </a:rPr>
              <a:t>An interface can also include constant </a:t>
            </a:r>
            <a:r>
              <a:rPr sz="2400" smtClean="0">
                <a:cs typeface="+mn-cs"/>
              </a:rPr>
              <a:t>declarations</a:t>
            </a:r>
          </a:p>
          <a:p>
            <a:pPr lvl="1" algn="just" eaLnBrk="1" fontAlgn="auto" hangingPunct="1">
              <a:spcAft>
                <a:spcPts val="0"/>
              </a:spcAft>
              <a:buFont typeface="Arial"/>
              <a:buChar char="–"/>
              <a:defRPr/>
            </a:pPr>
            <a:endParaRPr sz="900">
              <a:cs typeface="+mn-cs"/>
            </a:endParaRPr>
          </a:p>
          <a:p>
            <a:pPr lvl="1" algn="just" eaLnBrk="1" fontAlgn="auto" hangingPunct="1">
              <a:spcAft>
                <a:spcPts val="0"/>
              </a:spcAft>
              <a:buFont typeface="Arial"/>
              <a:buChar char="–"/>
              <a:defRPr/>
            </a:pPr>
            <a:r>
              <a:rPr sz="2400" smtClean="0">
                <a:cs typeface="+mn-cs"/>
              </a:rPr>
              <a:t>An </a:t>
            </a:r>
            <a:r>
              <a:rPr sz="2400">
                <a:cs typeface="+mn-cs"/>
              </a:rPr>
              <a:t>interface is syntactically similar to an abstract class </a:t>
            </a:r>
            <a:endParaRPr sz="2400" smtClean="0">
              <a:cs typeface="+mn-cs"/>
            </a:endParaRPr>
          </a:p>
          <a:p>
            <a:pPr lvl="1" algn="just" eaLnBrk="1" fontAlgn="auto" hangingPunct="1">
              <a:spcAft>
                <a:spcPts val="0"/>
              </a:spcAft>
              <a:buFont typeface="Arial"/>
              <a:buChar char="–"/>
              <a:defRPr/>
            </a:pPr>
            <a:endParaRPr sz="900">
              <a:cs typeface="+mn-cs"/>
            </a:endParaRPr>
          </a:p>
          <a:p>
            <a:pPr lvl="1" algn="just" eaLnBrk="1" fontAlgn="auto" hangingPunct="1">
              <a:spcAft>
                <a:spcPts val="0"/>
              </a:spcAft>
              <a:buFont typeface="Arial"/>
              <a:buChar char="–"/>
              <a:defRPr/>
            </a:pPr>
            <a:r>
              <a:rPr sz="2400">
                <a:cs typeface="+mn-cs"/>
              </a:rPr>
              <a:t>An interface is a collection of abstract methods and final </a:t>
            </a:r>
            <a:r>
              <a:rPr sz="2400" smtClean="0">
                <a:cs typeface="+mn-cs"/>
              </a:rPr>
              <a:t>variables</a:t>
            </a:r>
          </a:p>
          <a:p>
            <a:pPr lvl="1" algn="just" eaLnBrk="1" fontAlgn="auto" hangingPunct="1">
              <a:spcAft>
                <a:spcPts val="0"/>
              </a:spcAft>
              <a:buFont typeface="Arial"/>
              <a:buChar char="–"/>
              <a:defRPr/>
            </a:pPr>
            <a:endParaRPr sz="1050" smtClean="0">
              <a:cs typeface="+mn-cs"/>
            </a:endParaRPr>
          </a:p>
          <a:p>
            <a:pPr lvl="1" algn="just" eaLnBrk="1" fontAlgn="auto" hangingPunct="1">
              <a:spcAft>
                <a:spcPts val="0"/>
              </a:spcAft>
              <a:buFont typeface="Arial"/>
              <a:buChar char="–"/>
              <a:defRPr/>
            </a:pPr>
            <a:r>
              <a:rPr sz="2400" smtClean="0"/>
              <a:t>A class implements an interface using the </a:t>
            </a:r>
            <a:r>
              <a:rPr sz="2400" b="1" smtClean="0"/>
              <a:t>implements</a:t>
            </a:r>
            <a:r>
              <a:rPr sz="2400" smtClean="0"/>
              <a:t> clause</a:t>
            </a:r>
            <a:endParaRPr sz="2400">
              <a:cs typeface="+mn-cs"/>
            </a:endParaRPr>
          </a:p>
        </p:txBody>
      </p:sp>
      <p:sp>
        <p:nvSpPr>
          <p:cNvPr id="153602" name="Rectangle 2"/>
          <p:cNvSpPr>
            <a:spLocks noGrp="1"/>
          </p:cNvSpPr>
          <p:nvPr>
            <p:ph type="title" idx="4294967295"/>
          </p:nvPr>
        </p:nvSpPr>
        <p:spPr>
          <a:xfrm>
            <a:off x="152400" y="152400"/>
            <a:ext cx="7562850" cy="554038"/>
          </a:xfrm>
        </p:spPr>
        <p:txBody>
          <a:bodyPr/>
          <a:lstStyle/>
          <a:p>
            <a:pPr eaLnBrk="1" hangingPunct="1"/>
            <a:r>
              <a:rPr smtClean="0">
                <a:cs typeface="Arial" charset="0"/>
              </a:rPr>
              <a:t>What is an Interface?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p:cNvSpPr>
          <p:nvPr>
            <p:ph idx="4294967295"/>
          </p:nvPr>
        </p:nvSpPr>
        <p:spPr>
          <a:xfrm>
            <a:off x="228600" y="1066800"/>
            <a:ext cx="8534400" cy="5029200"/>
          </a:xfrm>
        </p:spPr>
        <p:txBody>
          <a:bodyPr>
            <a:normAutofit/>
          </a:bodyPr>
          <a:lstStyle/>
          <a:p>
            <a:pPr algn="just" eaLnBrk="1" fontAlgn="auto" hangingPunct="1">
              <a:spcAft>
                <a:spcPts val="0"/>
              </a:spcAft>
              <a:defRPr/>
            </a:pPr>
            <a:r>
              <a:rPr sz="2400" smtClean="0">
                <a:cs typeface="+mn-cs"/>
              </a:rPr>
              <a:t>An </a:t>
            </a:r>
            <a:r>
              <a:rPr sz="2400">
                <a:cs typeface="+mn-cs"/>
              </a:rPr>
              <a:t>interface defines a protocol of </a:t>
            </a:r>
            <a:r>
              <a:rPr sz="2400" smtClean="0">
                <a:cs typeface="+mn-cs"/>
              </a:rPr>
              <a:t>behavior</a:t>
            </a:r>
          </a:p>
          <a:p>
            <a:pPr algn="just" eaLnBrk="1" fontAlgn="auto" hangingPunct="1">
              <a:spcAft>
                <a:spcPts val="0"/>
              </a:spcAft>
              <a:defRPr/>
            </a:pPr>
            <a:endParaRPr sz="900">
              <a:cs typeface="+mn-cs"/>
            </a:endParaRPr>
          </a:p>
          <a:p>
            <a:pPr algn="just" eaLnBrk="1" fontAlgn="auto" hangingPunct="1">
              <a:spcAft>
                <a:spcPts val="0"/>
              </a:spcAft>
              <a:defRPr/>
            </a:pPr>
            <a:r>
              <a:rPr sz="2400">
                <a:cs typeface="+mn-cs"/>
              </a:rPr>
              <a:t>An interface lays the specification of what a class is supposed to </a:t>
            </a:r>
            <a:r>
              <a:rPr sz="2400" smtClean="0">
                <a:cs typeface="+mn-cs"/>
              </a:rPr>
              <a:t>do</a:t>
            </a:r>
          </a:p>
          <a:p>
            <a:pPr algn="just" eaLnBrk="1" fontAlgn="auto" hangingPunct="1">
              <a:spcAft>
                <a:spcPts val="0"/>
              </a:spcAft>
              <a:defRPr/>
            </a:pPr>
            <a:endParaRPr sz="900">
              <a:cs typeface="+mn-cs"/>
            </a:endParaRPr>
          </a:p>
          <a:p>
            <a:pPr algn="just" eaLnBrk="1" fontAlgn="auto" hangingPunct="1">
              <a:spcAft>
                <a:spcPts val="0"/>
              </a:spcAft>
              <a:defRPr/>
            </a:pPr>
            <a:r>
              <a:rPr sz="2400" smtClean="0">
                <a:cs typeface="+mn-cs"/>
              </a:rPr>
              <a:t>How </a:t>
            </a:r>
            <a:r>
              <a:rPr sz="2400">
                <a:cs typeface="+mn-cs"/>
              </a:rPr>
              <a:t>the </a:t>
            </a:r>
            <a:r>
              <a:rPr sz="2400" smtClean="0">
                <a:cs typeface="+mn-cs"/>
              </a:rPr>
              <a:t>behavior </a:t>
            </a:r>
            <a:r>
              <a:rPr sz="2400">
                <a:cs typeface="+mn-cs"/>
              </a:rPr>
              <a:t>is implemented is the responsibility of each implementing </a:t>
            </a:r>
            <a:r>
              <a:rPr sz="2400" smtClean="0">
                <a:cs typeface="+mn-cs"/>
              </a:rPr>
              <a:t>class</a:t>
            </a:r>
          </a:p>
          <a:p>
            <a:pPr algn="just" eaLnBrk="1" fontAlgn="auto" hangingPunct="1">
              <a:spcAft>
                <a:spcPts val="0"/>
              </a:spcAft>
              <a:defRPr/>
            </a:pPr>
            <a:endParaRPr sz="900">
              <a:cs typeface="+mn-cs"/>
            </a:endParaRPr>
          </a:p>
          <a:p>
            <a:pPr algn="just" eaLnBrk="1" fontAlgn="auto" hangingPunct="1">
              <a:spcAft>
                <a:spcPts val="0"/>
              </a:spcAft>
              <a:defRPr/>
            </a:pPr>
            <a:r>
              <a:rPr sz="2400">
                <a:cs typeface="+mn-cs"/>
              </a:rPr>
              <a:t>Any class that implements an interface adheres to the protocol defined by the interface, and in the process, implements the specification laid down by the interface</a:t>
            </a:r>
          </a:p>
        </p:txBody>
      </p:sp>
      <p:sp>
        <p:nvSpPr>
          <p:cNvPr id="155650" name="Rectangle 2"/>
          <p:cNvSpPr>
            <a:spLocks noGrp="1"/>
          </p:cNvSpPr>
          <p:nvPr>
            <p:ph type="title" idx="4294967295"/>
          </p:nvPr>
        </p:nvSpPr>
        <p:spPr>
          <a:xfrm>
            <a:off x="152400" y="152400"/>
            <a:ext cx="7562850" cy="584200"/>
          </a:xfrm>
        </p:spPr>
        <p:txBody>
          <a:bodyPr/>
          <a:lstStyle/>
          <a:p>
            <a:pPr eaLnBrk="1" hangingPunct="1"/>
            <a:r>
              <a:rPr smtClean="0">
                <a:cs typeface="Arial" charset="0"/>
              </a:rPr>
              <a:t>What is an Interface? </a:t>
            </a:r>
            <a:r>
              <a:rPr sz="3200" smtClean="0">
                <a:cs typeface="Arial" charset="0"/>
              </a:rPr>
              <a:t>(Contd.). </a:t>
            </a:r>
            <a:endParaRPr smtClean="0">
              <a:cs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2"/>
          <p:cNvSpPr>
            <a:spLocks noGrp="1"/>
          </p:cNvSpPr>
          <p:nvPr>
            <p:ph type="title"/>
          </p:nvPr>
        </p:nvSpPr>
        <p:spPr>
          <a:xfrm>
            <a:off x="149225" y="130175"/>
            <a:ext cx="7418388" cy="584775"/>
          </a:xfrm>
        </p:spPr>
        <p:txBody>
          <a:bodyPr wrap="square">
            <a:spAutoFit/>
          </a:bodyPr>
          <a:lstStyle/>
          <a:p>
            <a:r>
              <a:rPr smtClean="0">
                <a:latin typeface="+mj-lt"/>
                <a:cs typeface="Arial" charset="0"/>
              </a:rPr>
              <a:t>Interface: Example</a:t>
            </a:r>
          </a:p>
        </p:txBody>
      </p:sp>
      <p:sp>
        <p:nvSpPr>
          <p:cNvPr id="10" name="Rectangular Callout 9"/>
          <p:cNvSpPr/>
          <p:nvPr/>
        </p:nvSpPr>
        <p:spPr>
          <a:xfrm>
            <a:off x="149225" y="3570288"/>
            <a:ext cx="2016125" cy="990600"/>
          </a:xfrm>
          <a:prstGeom prst="wedgeRectCallout">
            <a:avLst>
              <a:gd name="adj1" fmla="val -18340"/>
              <a:gd name="adj2" fmla="val 86313"/>
            </a:avLst>
          </a:pr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Consolas" pitchFamily="49" charset="0"/>
                <a:cs typeface="Consolas" pitchFamily="49" charset="0"/>
              </a:rPr>
              <a:t>Write code to Calculate salary </a:t>
            </a:r>
          </a:p>
          <a:p>
            <a:pPr algn="ctr">
              <a:defRPr/>
            </a:pPr>
            <a:r>
              <a:rPr lang="en-US" sz="1600" dirty="0">
                <a:solidFill>
                  <a:schemeClr val="tx1"/>
                </a:solidFill>
                <a:latin typeface="Consolas" pitchFamily="49" charset="0"/>
                <a:cs typeface="Consolas" pitchFamily="49" charset="0"/>
              </a:rPr>
              <a:t>for</a:t>
            </a:r>
            <a:r>
              <a:rPr lang="en-US" sz="1600" dirty="0">
                <a:solidFill>
                  <a:schemeClr val="tx1">
                    <a:lumMod val="50000"/>
                    <a:lumOff val="50000"/>
                  </a:schemeClr>
                </a:solidFill>
                <a:latin typeface="Consolas" pitchFamily="49" charset="0"/>
                <a:cs typeface="Consolas" pitchFamily="49" charset="0"/>
              </a:rPr>
              <a:t> </a:t>
            </a:r>
            <a:r>
              <a:rPr lang="en-US" sz="1600" dirty="0">
                <a:solidFill>
                  <a:srgbClr val="FF0000"/>
                </a:solidFill>
                <a:latin typeface="Consolas" pitchFamily="49" charset="0"/>
                <a:cs typeface="Consolas" pitchFamily="49" charset="0"/>
              </a:rPr>
              <a:t>US employees</a:t>
            </a:r>
          </a:p>
        </p:txBody>
      </p:sp>
      <p:sp>
        <p:nvSpPr>
          <p:cNvPr id="11" name="Rectangular Callout 10"/>
          <p:cNvSpPr/>
          <p:nvPr/>
        </p:nvSpPr>
        <p:spPr>
          <a:xfrm>
            <a:off x="6889750" y="3494088"/>
            <a:ext cx="2057400" cy="1031875"/>
          </a:xfrm>
          <a:prstGeom prst="wedgeRectCallout">
            <a:avLst>
              <a:gd name="adj1" fmla="val 23940"/>
              <a:gd name="adj2" fmla="val 90819"/>
            </a:avLst>
          </a:pr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Consolas" pitchFamily="49" charset="0"/>
                <a:cs typeface="Consolas" pitchFamily="49" charset="0"/>
              </a:rPr>
              <a:t>Write code to Calculate salary </a:t>
            </a:r>
          </a:p>
          <a:p>
            <a:pPr algn="ctr">
              <a:defRPr/>
            </a:pPr>
            <a:r>
              <a:rPr lang="en-US" sz="1600" dirty="0">
                <a:solidFill>
                  <a:schemeClr val="tx1"/>
                </a:solidFill>
                <a:latin typeface="Consolas" pitchFamily="49" charset="0"/>
                <a:cs typeface="Consolas" pitchFamily="49" charset="0"/>
              </a:rPr>
              <a:t>for</a:t>
            </a:r>
            <a:r>
              <a:rPr lang="en-US" sz="1600" dirty="0">
                <a:solidFill>
                  <a:schemeClr val="tx1">
                    <a:lumMod val="50000"/>
                    <a:lumOff val="50000"/>
                  </a:schemeClr>
                </a:solidFill>
                <a:latin typeface="Consolas" pitchFamily="49" charset="0"/>
                <a:cs typeface="Consolas" pitchFamily="49" charset="0"/>
              </a:rPr>
              <a:t> </a:t>
            </a:r>
            <a:r>
              <a:rPr lang="en-US" sz="1600" dirty="0">
                <a:solidFill>
                  <a:srgbClr val="FF0000"/>
                </a:solidFill>
                <a:latin typeface="Consolas" pitchFamily="49" charset="0"/>
                <a:cs typeface="Consolas" pitchFamily="49" charset="0"/>
              </a:rPr>
              <a:t>India employees</a:t>
            </a:r>
          </a:p>
        </p:txBody>
      </p:sp>
      <p:grpSp>
        <p:nvGrpSpPr>
          <p:cNvPr id="2" name="Group 26"/>
          <p:cNvGrpSpPr>
            <a:grpSpLocks/>
          </p:cNvGrpSpPr>
          <p:nvPr/>
        </p:nvGrpSpPr>
        <p:grpSpPr bwMode="auto">
          <a:xfrm>
            <a:off x="6934200" y="4613275"/>
            <a:ext cx="1905000" cy="1992313"/>
            <a:chOff x="6934200" y="4613334"/>
            <a:chExt cx="1905000" cy="1991698"/>
          </a:xfrm>
        </p:grpSpPr>
        <p:pic>
          <p:nvPicPr>
            <p:cNvPr id="157715" name="Picture 2" descr="C:\Users\rahmarm\Desktop\imagesCA8BN4DX.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flipH="1">
              <a:off x="6934200" y="4613334"/>
              <a:ext cx="1905000" cy="1637355"/>
            </a:xfrm>
            <a:prstGeom prst="rect">
              <a:avLst/>
            </a:prstGeom>
            <a:noFill/>
            <a:ln w="9525">
              <a:noFill/>
              <a:miter lim="800000"/>
              <a:headEnd/>
              <a:tailEnd/>
            </a:ln>
          </p:spPr>
        </p:pic>
        <p:sp>
          <p:nvSpPr>
            <p:cNvPr id="12" name="TextBox 11"/>
            <p:cNvSpPr txBox="1"/>
            <p:nvPr/>
          </p:nvSpPr>
          <p:spPr>
            <a:xfrm>
              <a:off x="7297738" y="6235258"/>
              <a:ext cx="787400" cy="369774"/>
            </a:xfrm>
            <a:prstGeom prst="rect">
              <a:avLst/>
            </a:prstGeom>
            <a:ln>
              <a:noFill/>
            </a:ln>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US" dirty="0">
                  <a:solidFill>
                    <a:schemeClr val="tx1"/>
                  </a:solidFill>
                </a:rPr>
                <a:t>Rahul</a:t>
              </a:r>
            </a:p>
          </p:txBody>
        </p:sp>
      </p:grpSp>
      <p:grpSp>
        <p:nvGrpSpPr>
          <p:cNvPr id="3" name="Group 25"/>
          <p:cNvGrpSpPr>
            <a:grpSpLocks/>
          </p:cNvGrpSpPr>
          <p:nvPr/>
        </p:nvGrpSpPr>
        <p:grpSpPr bwMode="auto">
          <a:xfrm>
            <a:off x="533400" y="4765675"/>
            <a:ext cx="1565275" cy="1944688"/>
            <a:chOff x="533400" y="4765734"/>
            <a:chExt cx="1564953" cy="1944986"/>
          </a:xfrm>
        </p:grpSpPr>
        <p:pic>
          <p:nvPicPr>
            <p:cNvPr id="157713" name="Picture 3" descr="C:\Users\rahmarm\Desktop\imagesCAYLSBDB.jpg"/>
            <p:cNvPicPr>
              <a:picLocks noChangeAspect="1" noChangeArrowheads="1"/>
            </p:cNvPicPr>
            <p:nvPr/>
          </p:nvPicPr>
          <p:blipFill>
            <a:blip r:embed="rId4" cstate="print">
              <a:clrChange>
                <a:clrFrom>
                  <a:srgbClr val="FEFEFE"/>
                </a:clrFrom>
                <a:clrTo>
                  <a:srgbClr val="FEFEFE">
                    <a:alpha val="0"/>
                  </a:srgbClr>
                </a:clrTo>
              </a:clrChange>
            </a:blip>
            <a:srcRect/>
            <a:stretch>
              <a:fillRect/>
            </a:stretch>
          </p:blipFill>
          <p:spPr bwMode="auto">
            <a:xfrm flipH="1">
              <a:off x="533400" y="4765734"/>
              <a:ext cx="1564953" cy="1600200"/>
            </a:xfrm>
            <a:prstGeom prst="rect">
              <a:avLst/>
            </a:prstGeom>
            <a:noFill/>
            <a:ln w="9525">
              <a:noFill/>
              <a:miter lim="800000"/>
              <a:headEnd/>
              <a:tailEnd/>
            </a:ln>
          </p:spPr>
        </p:pic>
        <p:sp>
          <p:nvSpPr>
            <p:cNvPr id="13" name="TextBox 12"/>
            <p:cNvSpPr txBox="1"/>
            <p:nvPr/>
          </p:nvSpPr>
          <p:spPr>
            <a:xfrm>
              <a:off x="609584" y="6340775"/>
              <a:ext cx="1031663" cy="369945"/>
            </a:xfrm>
            <a:prstGeom prst="rect">
              <a:avLst/>
            </a:prstGeom>
            <a:ln>
              <a:noFill/>
            </a:ln>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US" dirty="0">
                  <a:solidFill>
                    <a:schemeClr val="tx1"/>
                  </a:solidFill>
                </a:rPr>
                <a:t>Sheldon</a:t>
              </a:r>
            </a:p>
          </p:txBody>
        </p:sp>
      </p:grpSp>
      <p:sp>
        <p:nvSpPr>
          <p:cNvPr id="15" name="TextBox 14"/>
          <p:cNvSpPr txBox="1">
            <a:spLocks noChangeArrowheads="1"/>
          </p:cNvSpPr>
          <p:nvPr/>
        </p:nvSpPr>
        <p:spPr bwMode="auto">
          <a:xfrm>
            <a:off x="2681288" y="1049338"/>
            <a:ext cx="3494087" cy="923925"/>
          </a:xfrm>
          <a:prstGeom prst="rect">
            <a:avLst/>
          </a:prstGeom>
          <a:noFill/>
          <a:ln w="9525">
            <a:noFill/>
            <a:miter lim="800000"/>
            <a:headEnd/>
            <a:tailEnd/>
          </a:ln>
        </p:spPr>
        <p:txBody>
          <a:bodyPr wrap="none">
            <a:spAutoFit/>
          </a:bodyPr>
          <a:lstStyle/>
          <a:p>
            <a:pPr algn="ctr"/>
            <a:r>
              <a:rPr lang="en-US">
                <a:latin typeface="Courier New" pitchFamily="49" charset="0"/>
                <a:cs typeface="Courier New" pitchFamily="49" charset="0"/>
              </a:rPr>
              <a:t>Calculate_salary</a:t>
            </a:r>
          </a:p>
          <a:p>
            <a:pPr algn="ctr"/>
            <a:r>
              <a:rPr lang="en-US">
                <a:latin typeface="Courier New" pitchFamily="49" charset="0"/>
                <a:cs typeface="Courier New" pitchFamily="49" charset="0"/>
              </a:rPr>
              <a:t>IN: emp_id String(10) </a:t>
            </a:r>
          </a:p>
          <a:p>
            <a:pPr algn="ctr"/>
            <a:r>
              <a:rPr lang="en-US">
                <a:latin typeface="Courier New" pitchFamily="49" charset="0"/>
                <a:cs typeface="Courier New" pitchFamily="49" charset="0"/>
              </a:rPr>
              <a:t>OUT:  salary float (6,2)</a:t>
            </a:r>
          </a:p>
        </p:txBody>
      </p:sp>
      <p:grpSp>
        <p:nvGrpSpPr>
          <p:cNvPr id="4" name="Group 27"/>
          <p:cNvGrpSpPr>
            <a:grpSpLocks/>
          </p:cNvGrpSpPr>
          <p:nvPr/>
        </p:nvGrpSpPr>
        <p:grpSpPr bwMode="auto">
          <a:xfrm>
            <a:off x="2667000" y="1098550"/>
            <a:ext cx="3409950" cy="1298575"/>
            <a:chOff x="2667000" y="1097796"/>
            <a:chExt cx="3409632" cy="1299230"/>
          </a:xfrm>
        </p:grpSpPr>
        <p:grpSp>
          <p:nvGrpSpPr>
            <p:cNvPr id="157709" name="Group 17"/>
            <p:cNvGrpSpPr>
              <a:grpSpLocks/>
            </p:cNvGrpSpPr>
            <p:nvPr/>
          </p:nvGrpSpPr>
          <p:grpSpPr bwMode="auto">
            <a:xfrm>
              <a:off x="2667000" y="1097796"/>
              <a:ext cx="3409632" cy="990600"/>
              <a:chOff x="2667000" y="1066800"/>
              <a:chExt cx="3409632" cy="990600"/>
            </a:xfrm>
          </p:grpSpPr>
          <p:sp>
            <p:nvSpPr>
              <p:cNvPr id="16" name="Left Bracket 15"/>
              <p:cNvSpPr/>
              <p:nvPr/>
            </p:nvSpPr>
            <p:spPr>
              <a:xfrm>
                <a:off x="2667000" y="1066800"/>
                <a:ext cx="228579" cy="991099"/>
              </a:xfrm>
              <a:prstGeom prst="leftBracket">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sp>
            <p:nvSpPr>
              <p:cNvPr id="17" name="Left Bracket 16"/>
              <p:cNvSpPr/>
              <p:nvPr/>
            </p:nvSpPr>
            <p:spPr>
              <a:xfrm flipH="1">
                <a:off x="5848053" y="1066800"/>
                <a:ext cx="228579" cy="991099"/>
              </a:xfrm>
              <a:prstGeom prst="leftBracket">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grpSp>
        <p:sp>
          <p:nvSpPr>
            <p:cNvPr id="19" name="TextBox 18"/>
            <p:cNvSpPr txBox="1"/>
            <p:nvPr/>
          </p:nvSpPr>
          <p:spPr>
            <a:xfrm>
              <a:off x="2941612" y="2026952"/>
              <a:ext cx="2971523" cy="370074"/>
            </a:xfrm>
            <a:prstGeom prst="rect">
              <a:avLst/>
            </a:prstGeom>
            <a:noFill/>
          </p:spPr>
          <p:txBody>
            <a:bodyPr wrap="none">
              <a:spAutoFit/>
            </a:bodyPr>
            <a:lstStyle/>
            <a:p>
              <a:pPr>
                <a:defRPr/>
              </a:pPr>
              <a:r>
                <a:rPr lang="en-US" dirty="0">
                  <a:solidFill>
                    <a:schemeClr val="accent1">
                      <a:lumMod val="75000"/>
                    </a:schemeClr>
                  </a:solidFill>
                  <a:latin typeface="Consolas" pitchFamily="49" charset="0"/>
                  <a:cs typeface="Consolas" pitchFamily="49" charset="0"/>
                </a:rPr>
                <a:t>Interface ‘lif_salary’</a:t>
              </a:r>
            </a:p>
          </p:txBody>
        </p:sp>
      </p:grpSp>
      <p:sp>
        <p:nvSpPr>
          <p:cNvPr id="20" name="Round Diagonal Corner Rectangle 19"/>
          <p:cNvSpPr/>
          <p:nvPr/>
        </p:nvSpPr>
        <p:spPr>
          <a:xfrm>
            <a:off x="2146300" y="5105400"/>
            <a:ext cx="1981200" cy="1143000"/>
          </a:xfrm>
          <a:prstGeom prst="round2DiagRect">
            <a:avLst/>
          </a:prstGeom>
          <a:solidFill>
            <a:srgbClr val="99CCFF">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algn="ctr">
              <a:defRPr/>
            </a:pPr>
            <a:r>
              <a:rPr lang="en-US" sz="1400" dirty="0">
                <a:solidFill>
                  <a:schemeClr val="tx1"/>
                </a:solidFill>
              </a:rPr>
              <a:t>class lcl_salary_US</a:t>
            </a:r>
          </a:p>
          <a:p>
            <a:pPr algn="ctr">
              <a:defRPr/>
            </a:pPr>
            <a:endParaRPr lang="en-US" sz="1400" dirty="0">
              <a:solidFill>
                <a:schemeClr val="tx1"/>
              </a:solidFill>
            </a:endParaRPr>
          </a:p>
          <a:p>
            <a:pPr algn="ctr">
              <a:defRPr/>
            </a:pPr>
            <a:r>
              <a:rPr lang="en-US" sz="1400" dirty="0">
                <a:solidFill>
                  <a:schemeClr val="tx1"/>
                </a:solidFill>
              </a:rPr>
              <a:t>Implements</a:t>
            </a:r>
          </a:p>
          <a:p>
            <a:pPr algn="ctr">
              <a:defRPr/>
            </a:pPr>
            <a:r>
              <a:rPr lang="en-US" sz="1400" dirty="0">
                <a:solidFill>
                  <a:schemeClr val="tx1"/>
                </a:solidFill>
              </a:rPr>
              <a:t>lif_salary</a:t>
            </a:r>
          </a:p>
        </p:txBody>
      </p:sp>
      <p:cxnSp>
        <p:nvCxnSpPr>
          <p:cNvPr id="24" name="Straight Arrow Connector 23"/>
          <p:cNvCxnSpPr/>
          <p:nvPr/>
        </p:nvCxnSpPr>
        <p:spPr>
          <a:xfrm>
            <a:off x="3121025" y="2438400"/>
            <a:ext cx="0" cy="25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 name="Group 28"/>
          <p:cNvGrpSpPr>
            <a:grpSpLocks/>
          </p:cNvGrpSpPr>
          <p:nvPr/>
        </p:nvGrpSpPr>
        <p:grpSpPr bwMode="auto">
          <a:xfrm>
            <a:off x="4953000" y="2438400"/>
            <a:ext cx="1981200" cy="3810000"/>
            <a:chOff x="4953000" y="2438400"/>
            <a:chExt cx="1981200" cy="3810000"/>
          </a:xfrm>
        </p:grpSpPr>
        <p:sp>
          <p:nvSpPr>
            <p:cNvPr id="22" name="Round Diagonal Corner Rectangle 21"/>
            <p:cNvSpPr/>
            <p:nvPr/>
          </p:nvSpPr>
          <p:spPr>
            <a:xfrm>
              <a:off x="4953000" y="5105400"/>
              <a:ext cx="1981200" cy="1143000"/>
            </a:xfrm>
            <a:prstGeom prst="round2DiagRect">
              <a:avLst/>
            </a:prstGeom>
            <a:solidFill>
              <a:srgbClr val="99CCFF">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algn="ctr">
                <a:defRPr/>
              </a:pPr>
              <a:r>
                <a:rPr lang="en-US" sz="1400" dirty="0">
                  <a:solidFill>
                    <a:schemeClr val="tx1"/>
                  </a:solidFill>
                </a:rPr>
                <a:t>c</a:t>
              </a:r>
              <a:r>
                <a:rPr lang="en-US" sz="1400">
                  <a:solidFill>
                    <a:schemeClr val="tx1"/>
                  </a:solidFill>
                </a:rPr>
                <a:t>lass </a:t>
              </a:r>
              <a:r>
                <a:rPr lang="en-US" sz="1400" dirty="0">
                  <a:solidFill>
                    <a:schemeClr val="tx1"/>
                  </a:solidFill>
                </a:rPr>
                <a:t>lcl_salary_IN</a:t>
              </a:r>
            </a:p>
            <a:p>
              <a:pPr algn="ctr">
                <a:defRPr/>
              </a:pPr>
              <a:endParaRPr lang="en-US" sz="1400" dirty="0">
                <a:solidFill>
                  <a:schemeClr val="tx1"/>
                </a:solidFill>
              </a:endParaRPr>
            </a:p>
            <a:p>
              <a:pPr algn="ctr">
                <a:defRPr/>
              </a:pPr>
              <a:r>
                <a:rPr lang="en-US" sz="1400" dirty="0">
                  <a:solidFill>
                    <a:schemeClr val="tx1"/>
                  </a:solidFill>
                </a:rPr>
                <a:t>Implements</a:t>
              </a:r>
            </a:p>
            <a:p>
              <a:pPr algn="ctr">
                <a:defRPr/>
              </a:pPr>
              <a:r>
                <a:rPr lang="en-US" sz="1400" dirty="0">
                  <a:solidFill>
                    <a:schemeClr val="tx1"/>
                  </a:solidFill>
                </a:rPr>
                <a:t>lif_salary</a:t>
              </a:r>
            </a:p>
          </p:txBody>
        </p:sp>
        <p:cxnSp>
          <p:nvCxnSpPr>
            <p:cNvPr id="25" name="Straight Arrow Connector 24"/>
            <p:cNvCxnSpPr/>
            <p:nvPr/>
          </p:nvCxnSpPr>
          <p:spPr>
            <a:xfrm>
              <a:off x="5653088" y="2438400"/>
              <a:ext cx="0" cy="25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left)">
                                      <p:cBhvr>
                                        <p:cTn id="27" dur="1000"/>
                                        <p:tgtEl>
                                          <p:spTgt spid="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1" end="1"/>
                                            </p:txEl>
                                          </p:spTgt>
                                        </p:tgtEl>
                                        <p:attrNameLst>
                                          <p:attrName>style.visibility</p:attrName>
                                        </p:attrNameLst>
                                      </p:cBhvr>
                                      <p:to>
                                        <p:strVal val="visible"/>
                                      </p:to>
                                    </p:set>
                                    <p:animEffect transition="in" filter="wipe(left)">
                                      <p:cBhvr>
                                        <p:cTn id="32" dur="1000"/>
                                        <p:tgtEl>
                                          <p:spTgt spid="1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xEl>
                                              <p:pRg st="2" end="2"/>
                                            </p:txEl>
                                          </p:spTgt>
                                        </p:tgtEl>
                                        <p:attrNameLst>
                                          <p:attrName>style.visibility</p:attrName>
                                        </p:attrNameLst>
                                      </p:cBhvr>
                                      <p:to>
                                        <p:strVal val="visible"/>
                                      </p:to>
                                    </p:set>
                                    <p:animEffect transition="in" filter="wipe(left)">
                                      <p:cBhvr>
                                        <p:cTn id="37" dur="1000"/>
                                        <p:tgtEl>
                                          <p:spTgt spid="1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entr" presetSubtype="0" decel="10000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1000" fill="hold"/>
                                        <p:tgtEl>
                                          <p:spTgt spid="4"/>
                                        </p:tgtEl>
                                        <p:attrNameLst>
                                          <p:attrName>ppt_w</p:attrName>
                                        </p:attrNameLst>
                                      </p:cBhvr>
                                      <p:tavLst>
                                        <p:tav tm="0">
                                          <p:val>
                                            <p:strVal val="#ppt_w+.3"/>
                                          </p:val>
                                        </p:tav>
                                        <p:tav tm="100000">
                                          <p:val>
                                            <p:strVal val="#ppt_w"/>
                                          </p:val>
                                        </p:tav>
                                      </p:tavLst>
                                    </p:anim>
                                    <p:anim calcmode="lin" valueType="num">
                                      <p:cBhvr>
                                        <p:cTn id="43" dur="1000" fill="hold"/>
                                        <p:tgtEl>
                                          <p:spTgt spid="4"/>
                                        </p:tgtEl>
                                        <p:attrNameLst>
                                          <p:attrName>ppt_h</p:attrName>
                                        </p:attrNameLst>
                                      </p:cBhvr>
                                      <p:tavLst>
                                        <p:tav tm="0">
                                          <p:val>
                                            <p:strVal val="#ppt_h"/>
                                          </p:val>
                                        </p:tav>
                                        <p:tav tm="100000">
                                          <p:val>
                                            <p:strVal val="#ppt_h"/>
                                          </p:val>
                                        </p:tav>
                                      </p:tavLst>
                                    </p:anim>
                                    <p:animEffect transition="in" filter="fade">
                                      <p:cBhvr>
                                        <p:cTn id="44" dur="10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up)">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up)">
                                      <p:cBhvr>
                                        <p:cTn id="5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build="p"/>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3"/>
          <p:cNvSpPr>
            <a:spLocks noGrp="1"/>
          </p:cNvSpPr>
          <p:nvPr>
            <p:ph idx="4294967295"/>
          </p:nvPr>
        </p:nvSpPr>
        <p:spPr>
          <a:xfrm>
            <a:off x="228600" y="1371600"/>
            <a:ext cx="8534400" cy="4495800"/>
          </a:xfrm>
        </p:spPr>
        <p:txBody>
          <a:bodyPr/>
          <a:lstStyle/>
          <a:p>
            <a:pPr marL="0" algn="just" eaLnBrk="1" hangingPunct="1">
              <a:spcBef>
                <a:spcPct val="0"/>
              </a:spcBef>
            </a:pPr>
            <a:r>
              <a:rPr sz="2400" smtClean="0">
                <a:cs typeface="Arial" charset="0"/>
              </a:rPr>
              <a:t>Interfaces allow you to implement common behaviors in different classes that are not related to each other</a:t>
            </a:r>
          </a:p>
          <a:p>
            <a:pPr marL="0" algn="just" eaLnBrk="1" hangingPunct="1">
              <a:spcBef>
                <a:spcPct val="0"/>
              </a:spcBef>
              <a:buFont typeface="Arial" charset="0"/>
              <a:buNone/>
            </a:pPr>
            <a:endParaRPr sz="2400" smtClean="0">
              <a:cs typeface="Arial" charset="0"/>
            </a:endParaRPr>
          </a:p>
          <a:p>
            <a:pPr marL="0" algn="just" eaLnBrk="1" hangingPunct="1">
              <a:spcBef>
                <a:spcPct val="0"/>
              </a:spcBef>
            </a:pPr>
            <a:r>
              <a:rPr sz="2400" smtClean="0">
                <a:cs typeface="Arial" charset="0"/>
              </a:rPr>
              <a:t>Interfaces are used to describe behaviors that are not specific to any particular kind of object, but common to several kind of objects</a:t>
            </a:r>
          </a:p>
          <a:p>
            <a:pPr marL="0" algn="just" eaLnBrk="1" hangingPunct="1">
              <a:spcBef>
                <a:spcPct val="0"/>
              </a:spcBef>
            </a:pPr>
            <a:endParaRPr sz="2400" smtClean="0">
              <a:cs typeface="Arial" charset="0"/>
            </a:endParaRPr>
          </a:p>
          <a:p>
            <a:pPr marL="0" algn="just" eaLnBrk="1" hangingPunct="1">
              <a:spcBef>
                <a:spcPct val="0"/>
              </a:spcBef>
            </a:pPr>
            <a:endParaRPr sz="2400" smtClean="0">
              <a:cs typeface="Arial" charset="0"/>
            </a:endParaRPr>
          </a:p>
        </p:txBody>
      </p:sp>
      <p:sp>
        <p:nvSpPr>
          <p:cNvPr id="159746" name="Rectangle 2"/>
          <p:cNvSpPr>
            <a:spLocks noGrp="1"/>
          </p:cNvSpPr>
          <p:nvPr>
            <p:ph type="title" idx="4294967295"/>
          </p:nvPr>
        </p:nvSpPr>
        <p:spPr>
          <a:xfrm>
            <a:off x="228600" y="228600"/>
            <a:ext cx="9144000" cy="554038"/>
          </a:xfrm>
        </p:spPr>
        <p:txBody>
          <a:bodyPr/>
          <a:lstStyle/>
          <a:p>
            <a:pPr eaLnBrk="1" hangingPunct="1"/>
            <a:r>
              <a:rPr smtClean="0">
                <a:cs typeface="Arial" charset="0"/>
              </a:rPr>
              <a:t>Why interfaces are required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3"/>
          <p:cNvSpPr>
            <a:spLocks noGrp="1"/>
          </p:cNvSpPr>
          <p:nvPr>
            <p:ph idx="4294967295"/>
          </p:nvPr>
        </p:nvSpPr>
        <p:spPr>
          <a:xfrm>
            <a:off x="228600" y="1143000"/>
            <a:ext cx="8610600" cy="5029200"/>
          </a:xfrm>
        </p:spPr>
        <p:txBody>
          <a:bodyPr/>
          <a:lstStyle/>
          <a:p>
            <a:pPr algn="just" eaLnBrk="1" hangingPunct="1">
              <a:lnSpc>
                <a:spcPct val="90000"/>
              </a:lnSpc>
            </a:pPr>
            <a:r>
              <a:rPr smtClean="0">
                <a:cs typeface="Arial" charset="0"/>
              </a:rPr>
              <a:t>Defining an interface has the advantage that an interface definition stands apart from any class or class hierarchy</a:t>
            </a:r>
          </a:p>
          <a:p>
            <a:pPr algn="just" eaLnBrk="1" hangingPunct="1">
              <a:lnSpc>
                <a:spcPct val="90000"/>
              </a:lnSpc>
              <a:buFont typeface="Arial" charset="0"/>
              <a:buNone/>
            </a:pPr>
            <a:endParaRPr smtClean="0">
              <a:cs typeface="Arial" charset="0"/>
            </a:endParaRPr>
          </a:p>
          <a:p>
            <a:pPr algn="just" eaLnBrk="1" hangingPunct="1">
              <a:lnSpc>
                <a:spcPct val="90000"/>
              </a:lnSpc>
            </a:pPr>
            <a:r>
              <a:rPr smtClean="0">
                <a:cs typeface="Arial" charset="0"/>
              </a:rPr>
              <a:t>This makes it possible for any number of independent classes to implement the interface</a:t>
            </a:r>
          </a:p>
          <a:p>
            <a:pPr algn="just" eaLnBrk="1" hangingPunct="1">
              <a:lnSpc>
                <a:spcPct val="90000"/>
              </a:lnSpc>
            </a:pPr>
            <a:endParaRPr smtClean="0">
              <a:cs typeface="Arial" charset="0"/>
            </a:endParaRPr>
          </a:p>
          <a:p>
            <a:pPr algn="just" eaLnBrk="1" hangingPunct="1">
              <a:lnSpc>
                <a:spcPct val="90000"/>
              </a:lnSpc>
            </a:pPr>
            <a:r>
              <a:rPr smtClean="0">
                <a:cs typeface="Arial" charset="0"/>
              </a:rPr>
              <a:t>Thus, an interface is a means of specifying a consistent specification, the implementation of which can be different across many independent and unrelated classes to suit the respective needs of such classes</a:t>
            </a:r>
          </a:p>
          <a:p>
            <a:pPr algn="just" eaLnBrk="1" hangingPunct="1">
              <a:lnSpc>
                <a:spcPct val="90000"/>
              </a:lnSpc>
            </a:pPr>
            <a:endParaRPr smtClean="0">
              <a:cs typeface="Arial" charset="0"/>
            </a:endParaRPr>
          </a:p>
          <a:p>
            <a:pPr algn="just" eaLnBrk="1" hangingPunct="1">
              <a:lnSpc>
                <a:spcPct val="90000"/>
              </a:lnSpc>
            </a:pPr>
            <a:r>
              <a:rPr smtClean="0">
                <a:cs typeface="Arial" charset="0"/>
              </a:rPr>
              <a:t>Interfaces reduce coupling between components in your software</a:t>
            </a:r>
          </a:p>
          <a:p>
            <a:pPr algn="just" eaLnBrk="1" hangingPunct="1">
              <a:lnSpc>
                <a:spcPct val="90000"/>
              </a:lnSpc>
            </a:pPr>
            <a:endParaRPr smtClean="0">
              <a:cs typeface="Arial" charset="0"/>
            </a:endParaRPr>
          </a:p>
        </p:txBody>
      </p:sp>
      <p:sp>
        <p:nvSpPr>
          <p:cNvPr id="161794" name="Rectangle 2"/>
          <p:cNvSpPr>
            <a:spLocks noGrp="1"/>
          </p:cNvSpPr>
          <p:nvPr>
            <p:ph type="title" idx="4294967295"/>
          </p:nvPr>
        </p:nvSpPr>
        <p:spPr>
          <a:xfrm>
            <a:off x="152400" y="152400"/>
            <a:ext cx="8994775" cy="554038"/>
          </a:xfrm>
        </p:spPr>
        <p:txBody>
          <a:bodyPr/>
          <a:lstStyle/>
          <a:p>
            <a:pPr eaLnBrk="1" hangingPunct="1"/>
            <a:r>
              <a:rPr smtClean="0">
                <a:cs typeface="Arial" charset="0"/>
              </a:rPr>
              <a:t>Why interfaces are required ? (Contd.).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3"/>
          <p:cNvSpPr>
            <a:spLocks noGrp="1"/>
          </p:cNvSpPr>
          <p:nvPr>
            <p:ph idx="4294967295"/>
          </p:nvPr>
        </p:nvSpPr>
        <p:spPr>
          <a:xfrm>
            <a:off x="533400" y="990600"/>
            <a:ext cx="8229600" cy="5029200"/>
          </a:xfrm>
        </p:spPr>
        <p:txBody>
          <a:bodyPr/>
          <a:lstStyle/>
          <a:p>
            <a:pPr eaLnBrk="1" hangingPunct="1"/>
            <a:r>
              <a:rPr smtClean="0">
                <a:cs typeface="Arial" charset="0"/>
              </a:rPr>
              <a:t>Java does not support multiple inheritance</a:t>
            </a:r>
          </a:p>
          <a:p>
            <a:pPr eaLnBrk="1" hangingPunct="1"/>
            <a:endParaRPr smtClean="0">
              <a:cs typeface="Arial" charset="0"/>
            </a:endParaRPr>
          </a:p>
          <a:p>
            <a:pPr eaLnBrk="1" hangingPunct="1"/>
            <a:r>
              <a:rPr smtClean="0">
                <a:cs typeface="Arial" charset="0"/>
              </a:rPr>
              <a:t>This is a constraint in class design, as a class cannot achieve the functionality of two or more classes at a time </a:t>
            </a:r>
          </a:p>
          <a:p>
            <a:pPr eaLnBrk="1" hangingPunct="1"/>
            <a:endParaRPr smtClean="0">
              <a:cs typeface="Arial" charset="0"/>
            </a:endParaRPr>
          </a:p>
          <a:p>
            <a:pPr eaLnBrk="1" hangingPunct="1"/>
            <a:r>
              <a:rPr smtClean="0">
                <a:cs typeface="Arial" charset="0"/>
              </a:rPr>
              <a:t>Interfaces help us make up for this loss as a class can implement more than one interface at a time</a:t>
            </a:r>
          </a:p>
          <a:p>
            <a:pPr eaLnBrk="1" hangingPunct="1">
              <a:buFont typeface="Arial" charset="0"/>
              <a:buNone/>
            </a:pPr>
            <a:r>
              <a:rPr smtClean="0">
                <a:cs typeface="Arial" charset="0"/>
              </a:rPr>
              <a:t> </a:t>
            </a:r>
          </a:p>
          <a:p>
            <a:pPr eaLnBrk="1" hangingPunct="1"/>
            <a:r>
              <a:rPr smtClean="0">
                <a:cs typeface="Arial" charset="0"/>
              </a:rPr>
              <a:t>Thus, interfaces enable you to create richer classes and at the same time the classes need not be related</a:t>
            </a:r>
          </a:p>
        </p:txBody>
      </p:sp>
      <p:sp>
        <p:nvSpPr>
          <p:cNvPr id="163842" name="Rectangle 2"/>
          <p:cNvSpPr>
            <a:spLocks noGrp="1"/>
          </p:cNvSpPr>
          <p:nvPr>
            <p:ph type="title" idx="4294967295"/>
          </p:nvPr>
        </p:nvSpPr>
        <p:spPr>
          <a:xfrm>
            <a:off x="152400" y="93663"/>
            <a:ext cx="9144000" cy="554037"/>
          </a:xfrm>
        </p:spPr>
        <p:txBody>
          <a:bodyPr/>
          <a:lstStyle/>
          <a:p>
            <a:pPr eaLnBrk="1" hangingPunct="1"/>
            <a:r>
              <a:rPr smtClean="0">
                <a:cs typeface="Arial" charset="0"/>
              </a:rPr>
              <a:t>Why interfaces are required ? (Contd.).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3"/>
          <p:cNvSpPr>
            <a:spLocks noGrp="1"/>
          </p:cNvSpPr>
          <p:nvPr>
            <p:ph type="body" sz="quarter" idx="11"/>
          </p:nvPr>
        </p:nvSpPr>
        <p:spPr>
          <a:xfrm>
            <a:off x="469900" y="2613025"/>
            <a:ext cx="8220075" cy="623888"/>
          </a:xfrm>
        </p:spPr>
        <p:txBody>
          <a:bodyPr>
            <a:normAutofit lnSpcReduction="10000"/>
          </a:bodyPr>
          <a:lstStyle/>
          <a:p>
            <a:pPr eaLnBrk="1" hangingPunct="1"/>
            <a:r>
              <a:rPr sz="3600">
                <a:cs typeface="Arial" charset="0"/>
              </a:rPr>
              <a:t>Introduction to Packages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3"/>
          <p:cNvSpPr>
            <a:spLocks noGrp="1"/>
          </p:cNvSpPr>
          <p:nvPr>
            <p:ph idx="4294967295"/>
          </p:nvPr>
        </p:nvSpPr>
        <p:spPr>
          <a:xfrm>
            <a:off x="381000" y="1066800"/>
            <a:ext cx="8229600" cy="5029200"/>
          </a:xfrm>
        </p:spPr>
        <p:txBody>
          <a:bodyPr/>
          <a:lstStyle/>
          <a:p>
            <a:pPr algn="just" eaLnBrk="1" hangingPunct="1"/>
            <a:r>
              <a:rPr smtClean="0">
                <a:cs typeface="Arial" charset="0"/>
              </a:rPr>
              <a:t>All the methods that are declared within an interface are always, by default, public and abstract</a:t>
            </a:r>
          </a:p>
          <a:p>
            <a:pPr algn="just" eaLnBrk="1" hangingPunct="1"/>
            <a:endParaRPr smtClean="0">
              <a:cs typeface="Arial" charset="0"/>
            </a:endParaRPr>
          </a:p>
          <a:p>
            <a:pPr algn="just" eaLnBrk="1" hangingPunct="1"/>
            <a:r>
              <a:rPr smtClean="0">
                <a:cs typeface="Arial" charset="0"/>
              </a:rPr>
              <a:t>Any variable declared within an interface is always, by default, public static and final</a:t>
            </a:r>
          </a:p>
        </p:txBody>
      </p:sp>
      <p:sp>
        <p:nvSpPr>
          <p:cNvPr id="165890" name="Rectangle 2"/>
          <p:cNvSpPr>
            <a:spLocks noGrp="1"/>
          </p:cNvSpPr>
          <p:nvPr>
            <p:ph type="title" idx="4294967295"/>
          </p:nvPr>
        </p:nvSpPr>
        <p:spPr>
          <a:xfrm>
            <a:off x="152400" y="46038"/>
            <a:ext cx="9144000" cy="639762"/>
          </a:xfrm>
        </p:spPr>
        <p:txBody>
          <a:bodyPr/>
          <a:lstStyle/>
          <a:p>
            <a:pPr eaLnBrk="1" hangingPunct="1"/>
            <a:r>
              <a:rPr smtClean="0">
                <a:cs typeface="Arial" charset="0"/>
              </a:rPr>
              <a:t>Interface members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219200"/>
            <a:ext cx="3657600" cy="369888"/>
          </a:xfrm>
          <a:prstGeom prst="rect">
            <a:avLst/>
          </a:prstGeom>
          <a:noFill/>
        </p:spPr>
        <p:txBody>
          <a:bodyPr>
            <a:spAutoFit/>
          </a:bodyPr>
          <a:lstStyle/>
          <a:p>
            <a:pPr>
              <a:defRPr/>
            </a:pPr>
            <a:endParaRPr lang="en-US" dirty="0">
              <a:solidFill>
                <a:schemeClr val="tx1">
                  <a:lumMod val="50000"/>
                  <a:lumOff val="50000"/>
                </a:schemeClr>
              </a:solidFill>
            </a:endParaRPr>
          </a:p>
        </p:txBody>
      </p:sp>
      <p:sp>
        <p:nvSpPr>
          <p:cNvPr id="11" name="TextBox 10"/>
          <p:cNvSpPr txBox="1"/>
          <p:nvPr/>
        </p:nvSpPr>
        <p:spPr>
          <a:xfrm>
            <a:off x="419100" y="914400"/>
            <a:ext cx="4158066" cy="381000"/>
          </a:xfrm>
          <a:prstGeom prst="rect">
            <a:avLst/>
          </a:prstGeom>
          <a:solidFill>
            <a:schemeClr val="accent5">
              <a:lumMod val="75000"/>
            </a:schemeClr>
          </a:solidFill>
          <a:ln w="3175">
            <a:solidFill>
              <a:schemeClr val="tx1"/>
            </a:solidFill>
          </a:ln>
          <a:scene3d>
            <a:camera prst="orthographicFront"/>
            <a:lightRig rig="threePt" dir="t"/>
          </a:scene3d>
          <a:sp3d prstMaterial="matte"/>
        </p:spPr>
        <p:txBody>
          <a:bodyPr>
            <a:spAutoFit/>
          </a:bodyPr>
          <a:lstStyle/>
          <a:p>
            <a:pPr>
              <a:defRPr/>
            </a:pPr>
            <a:endParaRPr lang="en-US" dirty="0">
              <a:solidFill>
                <a:schemeClr val="tx1">
                  <a:lumMod val="50000"/>
                  <a:lumOff val="50000"/>
                </a:schemeClr>
              </a:solidFill>
            </a:endParaRPr>
          </a:p>
        </p:txBody>
      </p:sp>
      <p:sp>
        <p:nvSpPr>
          <p:cNvPr id="12" name="TextBox 11"/>
          <p:cNvSpPr txBox="1"/>
          <p:nvPr/>
        </p:nvSpPr>
        <p:spPr>
          <a:xfrm>
            <a:off x="419100" y="914400"/>
            <a:ext cx="3543300" cy="461963"/>
          </a:xfrm>
          <a:prstGeom prst="rect">
            <a:avLst/>
          </a:prstGeom>
          <a:noFill/>
        </p:spPr>
        <p:txBody>
          <a:bodyPr>
            <a:spAutoFit/>
          </a:bodyPr>
          <a:lstStyle/>
          <a:p>
            <a:pPr>
              <a:defRPr/>
            </a:pPr>
            <a:r>
              <a:rPr lang="en-US" sz="2400" dirty="0">
                <a:solidFill>
                  <a:schemeClr val="accent1">
                    <a:lumMod val="60000"/>
                    <a:lumOff val="40000"/>
                  </a:schemeClr>
                </a:solidFill>
              </a:rPr>
              <a:t>Abstract Classes</a:t>
            </a:r>
          </a:p>
        </p:txBody>
      </p:sp>
      <p:sp>
        <p:nvSpPr>
          <p:cNvPr id="13" name="TextBox 12"/>
          <p:cNvSpPr txBox="1"/>
          <p:nvPr/>
        </p:nvSpPr>
        <p:spPr>
          <a:xfrm>
            <a:off x="4583624" y="914400"/>
            <a:ext cx="4343400" cy="461665"/>
          </a:xfrm>
          <a:prstGeom prst="rect">
            <a:avLst/>
          </a:prstGeom>
          <a:solidFill>
            <a:schemeClr val="accent5">
              <a:lumMod val="75000"/>
            </a:schemeClr>
          </a:solidFill>
          <a:ln w="3175">
            <a:solidFill>
              <a:schemeClr val="tx1"/>
            </a:solidFill>
          </a:ln>
          <a:scene3d>
            <a:camera prst="orthographicFront"/>
            <a:lightRig rig="threePt" dir="t"/>
          </a:scene3d>
          <a:sp3d prstMaterial="matte"/>
        </p:spPr>
        <p:txBody>
          <a:bodyPr>
            <a:spAutoFit/>
          </a:bodyPr>
          <a:lstStyle/>
          <a:p>
            <a:pPr>
              <a:defRPr/>
            </a:pPr>
            <a:r>
              <a:rPr lang="en-US" sz="2400" dirty="0">
                <a:solidFill>
                  <a:schemeClr val="accent1">
                    <a:lumMod val="60000"/>
                    <a:lumOff val="40000"/>
                  </a:schemeClr>
                </a:solidFill>
              </a:rPr>
              <a:t>Interfaces</a:t>
            </a:r>
          </a:p>
        </p:txBody>
      </p:sp>
      <p:sp>
        <p:nvSpPr>
          <p:cNvPr id="17" name="TextBox 16"/>
          <p:cNvSpPr txBox="1"/>
          <p:nvPr/>
        </p:nvSpPr>
        <p:spPr>
          <a:xfrm>
            <a:off x="419100" y="1304441"/>
            <a:ext cx="4158066" cy="3970318"/>
          </a:xfrm>
          <a:prstGeom prst="rect">
            <a:avLst/>
          </a:prstGeom>
          <a:solidFill>
            <a:srgbClr val="F7FACC"/>
          </a:solidFill>
          <a:ln w="3175">
            <a:solidFill>
              <a:schemeClr val="tx1"/>
            </a:solidFill>
          </a:ln>
          <a:scene3d>
            <a:camera prst="orthographicFront"/>
            <a:lightRig rig="threePt" dir="t"/>
          </a:scene3d>
          <a:sp3d prstMaterial="matte"/>
        </p:spPr>
        <p:txBody>
          <a:bodyPr>
            <a:spAutoFit/>
          </a:bodyPr>
          <a:lstStyle/>
          <a:p>
            <a:pPr>
              <a:defRPr/>
            </a:pPr>
            <a:r>
              <a:rPr lang="en-US" dirty="0"/>
              <a:t>Abstract classes can have non-final non-static variables.</a:t>
            </a:r>
          </a:p>
          <a:p>
            <a:pPr>
              <a:defRPr/>
            </a:pPr>
            <a:endParaRPr lang="en-US" dirty="0"/>
          </a:p>
          <a:p>
            <a:pPr>
              <a:defRPr/>
            </a:pPr>
            <a:r>
              <a:rPr lang="en-US" dirty="0"/>
              <a:t>Abstract Classes can have abstract methods as well as concrete methods.</a:t>
            </a:r>
          </a:p>
          <a:p>
            <a:pPr>
              <a:defRPr/>
            </a:pPr>
            <a:endParaRPr lang="en-US" dirty="0"/>
          </a:p>
          <a:p>
            <a:pPr>
              <a:defRPr/>
            </a:pPr>
            <a:r>
              <a:rPr lang="en-US" dirty="0"/>
              <a:t>You can declare any member of an abstract class as private, default, protected or public. Members can also be static.</a:t>
            </a:r>
          </a:p>
          <a:p>
            <a:pPr>
              <a:defRPr/>
            </a:pPr>
            <a:endParaRPr lang="en-US" dirty="0"/>
          </a:p>
          <a:p>
            <a:pPr>
              <a:defRPr/>
            </a:pPr>
            <a:r>
              <a:rPr lang="en-US" dirty="0"/>
              <a:t>Abstract class is extended by another class using “extends” keyword.</a:t>
            </a:r>
          </a:p>
          <a:p>
            <a:pPr>
              <a:defRPr/>
            </a:pPr>
            <a:endParaRPr lang="en-US" dirty="0">
              <a:solidFill>
                <a:schemeClr val="tx1">
                  <a:lumMod val="50000"/>
                  <a:lumOff val="50000"/>
                </a:schemeClr>
              </a:solidFill>
            </a:endParaRPr>
          </a:p>
        </p:txBody>
      </p:sp>
      <p:sp>
        <p:nvSpPr>
          <p:cNvPr id="18" name="TextBox 17"/>
          <p:cNvSpPr txBox="1"/>
          <p:nvPr/>
        </p:nvSpPr>
        <p:spPr>
          <a:xfrm>
            <a:off x="4577166" y="1283776"/>
            <a:ext cx="4349858" cy="3970318"/>
          </a:xfrm>
          <a:prstGeom prst="rect">
            <a:avLst/>
          </a:prstGeom>
          <a:solidFill>
            <a:srgbClr val="F7FACC"/>
          </a:solidFill>
          <a:ln w="3175">
            <a:solidFill>
              <a:schemeClr val="tx1"/>
            </a:solidFill>
          </a:ln>
          <a:scene3d>
            <a:camera prst="orthographicFront"/>
            <a:lightRig rig="threePt" dir="t"/>
          </a:scene3d>
          <a:sp3d prstMaterial="matte"/>
        </p:spPr>
        <p:txBody>
          <a:bodyPr>
            <a:spAutoFit/>
          </a:bodyPr>
          <a:lstStyle/>
          <a:p>
            <a:r>
              <a:rPr lang="en-US"/>
              <a:t>Variables declared within an interface are always static and final. </a:t>
            </a:r>
          </a:p>
          <a:p>
            <a:endParaRPr lang="en-US"/>
          </a:p>
          <a:p>
            <a:r>
              <a:rPr lang="en-US"/>
              <a:t>Interfaces can have only method declarations (abstract methods). You cannot define a concrete method.</a:t>
            </a:r>
          </a:p>
          <a:p>
            <a:endParaRPr lang="en-US"/>
          </a:p>
          <a:p>
            <a:r>
              <a:rPr lang="en-US"/>
              <a:t>Interface members are by default public. You cannot have private or protected members. Interface methods cannot be static.</a:t>
            </a:r>
          </a:p>
          <a:p>
            <a:endParaRPr lang="en-US"/>
          </a:p>
          <a:p>
            <a:r>
              <a:rPr lang="en-US"/>
              <a:t>An interface is “implemented” by a java class using “implements” keyword.</a:t>
            </a:r>
            <a:endParaRPr lang="en-US">
              <a:solidFill>
                <a:srgbClr val="7F7F7F"/>
              </a:solidFill>
            </a:endParaRPr>
          </a:p>
        </p:txBody>
      </p:sp>
      <p:sp>
        <p:nvSpPr>
          <p:cNvPr id="167951" name="TextBox 18"/>
          <p:cNvSpPr txBox="1">
            <a:spLocks noChangeArrowheads="1"/>
          </p:cNvSpPr>
          <p:nvPr/>
        </p:nvSpPr>
        <p:spPr bwMode="auto">
          <a:xfrm>
            <a:off x="239713" y="261938"/>
            <a:ext cx="8686800" cy="523875"/>
          </a:xfrm>
          <a:prstGeom prst="rect">
            <a:avLst/>
          </a:prstGeom>
          <a:noFill/>
          <a:ln w="9525">
            <a:noFill/>
            <a:miter lim="800000"/>
            <a:headEnd/>
            <a:tailEnd/>
          </a:ln>
        </p:spPr>
        <p:txBody>
          <a:bodyPr>
            <a:spAutoFit/>
          </a:bodyPr>
          <a:lstStyle/>
          <a:p>
            <a:r>
              <a:rPr lang="en-US" sz="2800" b="1"/>
              <a:t>Abstract Classes v/s Interfaces</a:t>
            </a:r>
          </a:p>
        </p:txBody>
      </p:sp>
      <p:sp>
        <p:nvSpPr>
          <p:cNvPr id="167952" name="TextBox 19"/>
          <p:cNvSpPr txBox="1">
            <a:spLocks noChangeArrowheads="1"/>
          </p:cNvSpPr>
          <p:nvPr/>
        </p:nvSpPr>
        <p:spPr bwMode="auto">
          <a:xfrm>
            <a:off x="6553200" y="6248400"/>
            <a:ext cx="2286000" cy="400050"/>
          </a:xfrm>
          <a:prstGeom prst="rect">
            <a:avLst/>
          </a:prstGeom>
          <a:noFill/>
          <a:ln w="9525">
            <a:noFill/>
            <a:miter lim="800000"/>
            <a:headEnd/>
            <a:tailEnd/>
          </a:ln>
        </p:spPr>
        <p:txBody>
          <a:bodyPr>
            <a:spAutoFit/>
          </a:bodyPr>
          <a:lstStyle/>
          <a:p>
            <a:pPr algn="r"/>
            <a:r>
              <a:rPr lang="en-US" sz="2000" b="1"/>
              <a:t>Contd..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219200"/>
            <a:ext cx="3657600" cy="369888"/>
          </a:xfrm>
          <a:prstGeom prst="rect">
            <a:avLst/>
          </a:prstGeom>
          <a:noFill/>
        </p:spPr>
        <p:txBody>
          <a:bodyPr>
            <a:spAutoFit/>
          </a:bodyPr>
          <a:lstStyle/>
          <a:p>
            <a:pPr>
              <a:defRPr/>
            </a:pPr>
            <a:endParaRPr lang="en-US" dirty="0">
              <a:solidFill>
                <a:schemeClr val="tx1">
                  <a:lumMod val="50000"/>
                  <a:lumOff val="50000"/>
                </a:schemeClr>
              </a:solidFill>
            </a:endParaRPr>
          </a:p>
        </p:txBody>
      </p:sp>
      <p:sp>
        <p:nvSpPr>
          <p:cNvPr id="11" name="TextBox 10"/>
          <p:cNvSpPr txBox="1"/>
          <p:nvPr/>
        </p:nvSpPr>
        <p:spPr>
          <a:xfrm>
            <a:off x="228600" y="914400"/>
            <a:ext cx="4267200" cy="381000"/>
          </a:xfrm>
          <a:prstGeom prst="rect">
            <a:avLst/>
          </a:prstGeom>
          <a:solidFill>
            <a:schemeClr val="accent5">
              <a:lumMod val="75000"/>
            </a:schemeClr>
          </a:solidFill>
          <a:ln w="3175">
            <a:solidFill>
              <a:schemeClr val="tx1"/>
            </a:solidFill>
          </a:ln>
          <a:scene3d>
            <a:camera prst="orthographicFront"/>
            <a:lightRig rig="threePt" dir="t"/>
          </a:scene3d>
          <a:sp3d prstMaterial="matte"/>
        </p:spPr>
        <p:txBody>
          <a:bodyPr>
            <a:spAutoFit/>
          </a:bodyPr>
          <a:lstStyle/>
          <a:p>
            <a:pPr>
              <a:defRPr/>
            </a:pPr>
            <a:endParaRPr lang="en-US" dirty="0">
              <a:solidFill>
                <a:schemeClr val="tx1">
                  <a:lumMod val="50000"/>
                  <a:lumOff val="50000"/>
                </a:schemeClr>
              </a:solidFill>
            </a:endParaRPr>
          </a:p>
        </p:txBody>
      </p:sp>
      <p:sp>
        <p:nvSpPr>
          <p:cNvPr id="12" name="TextBox 11"/>
          <p:cNvSpPr txBox="1"/>
          <p:nvPr/>
        </p:nvSpPr>
        <p:spPr>
          <a:xfrm>
            <a:off x="304800" y="914400"/>
            <a:ext cx="3657600" cy="461963"/>
          </a:xfrm>
          <a:prstGeom prst="rect">
            <a:avLst/>
          </a:prstGeom>
          <a:noFill/>
        </p:spPr>
        <p:txBody>
          <a:bodyPr>
            <a:spAutoFit/>
          </a:bodyPr>
          <a:lstStyle/>
          <a:p>
            <a:pPr>
              <a:defRPr/>
            </a:pPr>
            <a:r>
              <a:rPr lang="en-US" sz="2400" dirty="0">
                <a:solidFill>
                  <a:schemeClr val="accent1">
                    <a:lumMod val="60000"/>
                    <a:lumOff val="40000"/>
                  </a:schemeClr>
                </a:solidFill>
              </a:rPr>
              <a:t>Abstract Classes</a:t>
            </a:r>
          </a:p>
        </p:txBody>
      </p:sp>
      <p:sp>
        <p:nvSpPr>
          <p:cNvPr id="13" name="TextBox 12"/>
          <p:cNvSpPr txBox="1"/>
          <p:nvPr/>
        </p:nvSpPr>
        <p:spPr>
          <a:xfrm>
            <a:off x="4495800" y="914400"/>
            <a:ext cx="4419600" cy="461665"/>
          </a:xfrm>
          <a:prstGeom prst="rect">
            <a:avLst/>
          </a:prstGeom>
          <a:solidFill>
            <a:schemeClr val="accent5">
              <a:lumMod val="75000"/>
            </a:schemeClr>
          </a:solidFill>
          <a:ln w="3175">
            <a:solidFill>
              <a:schemeClr val="tx1"/>
            </a:solidFill>
          </a:ln>
          <a:scene3d>
            <a:camera prst="orthographicFront"/>
            <a:lightRig rig="threePt" dir="t"/>
          </a:scene3d>
          <a:sp3d prstMaterial="matte"/>
        </p:spPr>
        <p:txBody>
          <a:bodyPr>
            <a:spAutoFit/>
          </a:bodyPr>
          <a:lstStyle/>
          <a:p>
            <a:pPr>
              <a:defRPr/>
            </a:pPr>
            <a:r>
              <a:rPr lang="en-US" sz="2400" dirty="0">
                <a:solidFill>
                  <a:schemeClr val="accent1">
                    <a:lumMod val="60000"/>
                    <a:lumOff val="40000"/>
                  </a:schemeClr>
                </a:solidFill>
              </a:rPr>
              <a:t>Interfaces</a:t>
            </a:r>
          </a:p>
        </p:txBody>
      </p:sp>
      <p:sp>
        <p:nvSpPr>
          <p:cNvPr id="17" name="TextBox 16"/>
          <p:cNvSpPr txBox="1"/>
          <p:nvPr/>
        </p:nvSpPr>
        <p:spPr>
          <a:xfrm>
            <a:off x="228600" y="1295400"/>
            <a:ext cx="4267200" cy="4247317"/>
          </a:xfrm>
          <a:prstGeom prst="rect">
            <a:avLst/>
          </a:prstGeom>
          <a:solidFill>
            <a:srgbClr val="F7FACC"/>
          </a:solidFill>
          <a:ln w="3175">
            <a:solidFill>
              <a:schemeClr val="tx1"/>
            </a:solidFill>
          </a:ln>
          <a:scene3d>
            <a:camera prst="orthographicFront"/>
            <a:lightRig rig="threePt" dir="t"/>
          </a:scene3d>
          <a:sp3d prstMaterial="matte"/>
        </p:spPr>
        <p:txBody>
          <a:bodyPr>
            <a:spAutoFit/>
          </a:bodyPr>
          <a:lstStyle/>
          <a:p>
            <a:pPr>
              <a:defRPr/>
            </a:pPr>
            <a:r>
              <a:rPr lang="en-US" dirty="0"/>
              <a:t>An abstract class can extend another class and it can implement one or more interfaces.</a:t>
            </a:r>
          </a:p>
          <a:p>
            <a:pPr>
              <a:defRPr/>
            </a:pPr>
            <a:endParaRPr lang="en-US" dirty="0"/>
          </a:p>
          <a:p>
            <a:pPr>
              <a:defRPr/>
            </a:pPr>
            <a:r>
              <a:rPr lang="en-US" dirty="0"/>
              <a:t>An abstract class can have constructors defined within it.</a:t>
            </a:r>
          </a:p>
          <a:p>
            <a:pPr>
              <a:defRPr/>
            </a:pPr>
            <a:endParaRPr lang="en-US" dirty="0"/>
          </a:p>
          <a:p>
            <a:pPr>
              <a:defRPr/>
            </a:pPr>
            <a:r>
              <a:rPr lang="en-US" dirty="0"/>
              <a:t>An abstract class cannot be instantiated using “new” Keyword</a:t>
            </a:r>
          </a:p>
          <a:p>
            <a:pPr>
              <a:defRPr/>
            </a:pPr>
            <a:endParaRPr lang="en-US" dirty="0"/>
          </a:p>
          <a:p>
            <a:pPr>
              <a:defRPr/>
            </a:pPr>
            <a:r>
              <a:rPr lang="en-US" dirty="0"/>
              <a:t>You can execute(invoke) an abstract class, provided it has public static void main(String[] args) method declared within it</a:t>
            </a:r>
            <a:r>
              <a:rPr lang="en-US" sz="1600" dirty="0">
                <a:solidFill>
                  <a:schemeClr val="tx1">
                    <a:lumMod val="50000"/>
                    <a:lumOff val="50000"/>
                  </a:schemeClr>
                </a:solidFill>
              </a:rPr>
              <a:t>.</a:t>
            </a:r>
          </a:p>
          <a:p>
            <a:pPr>
              <a:defRPr/>
            </a:pPr>
            <a:endParaRPr lang="en-US" dirty="0">
              <a:solidFill>
                <a:schemeClr val="tx1">
                  <a:lumMod val="50000"/>
                  <a:lumOff val="50000"/>
                </a:schemeClr>
              </a:solidFill>
            </a:endParaRPr>
          </a:p>
        </p:txBody>
      </p:sp>
      <p:sp>
        <p:nvSpPr>
          <p:cNvPr id="18" name="TextBox 17"/>
          <p:cNvSpPr txBox="1"/>
          <p:nvPr/>
        </p:nvSpPr>
        <p:spPr>
          <a:xfrm>
            <a:off x="4495800" y="1295400"/>
            <a:ext cx="4419600" cy="4247317"/>
          </a:xfrm>
          <a:prstGeom prst="rect">
            <a:avLst/>
          </a:prstGeom>
          <a:solidFill>
            <a:srgbClr val="F7FACC"/>
          </a:solidFill>
          <a:ln w="3175">
            <a:solidFill>
              <a:schemeClr val="tx1"/>
            </a:solidFill>
          </a:ln>
          <a:scene3d>
            <a:camera prst="orthographicFront"/>
            <a:lightRig rig="threePt" dir="t"/>
          </a:scene3d>
          <a:sp3d prstMaterial="matte"/>
        </p:spPr>
        <p:txBody>
          <a:bodyPr>
            <a:spAutoFit/>
          </a:bodyPr>
          <a:lstStyle/>
          <a:p>
            <a:pPr>
              <a:defRPr/>
            </a:pPr>
            <a:r>
              <a:rPr lang="en-US" dirty="0"/>
              <a:t>An interface can extend one or more interfaces but cannot extend a class. It cannot implement an interface.</a:t>
            </a:r>
          </a:p>
          <a:p>
            <a:pPr>
              <a:defRPr/>
            </a:pPr>
            <a:endParaRPr lang="en-US" dirty="0"/>
          </a:p>
          <a:p>
            <a:pPr>
              <a:defRPr/>
            </a:pPr>
            <a:r>
              <a:rPr lang="en-US" dirty="0"/>
              <a:t>You cannot define constructors within an interface.</a:t>
            </a:r>
          </a:p>
          <a:p>
            <a:pPr>
              <a:defRPr/>
            </a:pPr>
            <a:endParaRPr lang="en-US" dirty="0"/>
          </a:p>
          <a:p>
            <a:pPr>
              <a:defRPr/>
            </a:pPr>
            <a:r>
              <a:rPr lang="en-US" dirty="0"/>
              <a:t>An interface cannot be instantiated.</a:t>
            </a:r>
          </a:p>
          <a:p>
            <a:pPr>
              <a:defRPr/>
            </a:pPr>
            <a:endParaRPr lang="en-US" dirty="0"/>
          </a:p>
          <a:p>
            <a:pPr>
              <a:defRPr/>
            </a:pPr>
            <a:endParaRPr lang="en-US" dirty="0"/>
          </a:p>
          <a:p>
            <a:pPr>
              <a:defRPr/>
            </a:pPr>
            <a:r>
              <a:rPr lang="en-US" dirty="0"/>
              <a:t>You cannot execute an interface</a:t>
            </a: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p:txBody>
      </p:sp>
      <p:sp>
        <p:nvSpPr>
          <p:cNvPr id="169999" name="TextBox 18"/>
          <p:cNvSpPr txBox="1">
            <a:spLocks noChangeArrowheads="1"/>
          </p:cNvSpPr>
          <p:nvPr/>
        </p:nvSpPr>
        <p:spPr bwMode="auto">
          <a:xfrm>
            <a:off x="152400" y="260350"/>
            <a:ext cx="8686800" cy="523875"/>
          </a:xfrm>
          <a:prstGeom prst="rect">
            <a:avLst/>
          </a:prstGeom>
          <a:noFill/>
          <a:ln w="9525">
            <a:noFill/>
            <a:miter lim="800000"/>
            <a:headEnd/>
            <a:tailEnd/>
          </a:ln>
        </p:spPr>
        <p:txBody>
          <a:bodyPr>
            <a:spAutoFit/>
          </a:bodyPr>
          <a:lstStyle/>
          <a:p>
            <a:r>
              <a:rPr lang="en-US" sz="2800" b="1"/>
              <a:t>Abstract Classes v/s Interfaces (Contd.).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p:nvPr>
        </p:nvSpPr>
        <p:spPr>
          <a:xfrm>
            <a:off x="152400" y="141288"/>
            <a:ext cx="8524875" cy="523875"/>
          </a:xfrm>
        </p:spPr>
        <p:txBody>
          <a:bodyPr/>
          <a:lstStyle/>
          <a:p>
            <a:r>
              <a:rPr sz="2800" smtClean="0">
                <a:cs typeface="Arial" charset="0"/>
              </a:rPr>
              <a:t>What will you choose..?</a:t>
            </a:r>
          </a:p>
        </p:txBody>
      </p:sp>
      <p:pic>
        <p:nvPicPr>
          <p:cNvPr id="172034" name="Picture Placeholder 4" descr="bird flying.jpg"/>
          <p:cNvPicPr>
            <a:picLocks noGrp="1" noChangeAspect="1"/>
          </p:cNvPicPr>
          <p:nvPr>
            <p:ph type="pic" sz="quarter" idx="10"/>
          </p:nvPr>
        </p:nvPicPr>
        <p:blipFill>
          <a:blip r:embed="rId3" cstate="print"/>
          <a:srcRect l="1018" r="1018"/>
          <a:stretch>
            <a:fillRect/>
          </a:stretch>
        </p:blipFill>
        <p:spPr>
          <a:xfrm>
            <a:off x="685800" y="914400"/>
            <a:ext cx="2133600" cy="1752600"/>
          </a:xfrm>
        </p:spPr>
      </p:pic>
      <p:sp>
        <p:nvSpPr>
          <p:cNvPr id="4" name="Text Placeholder 3"/>
          <p:cNvSpPr>
            <a:spLocks noGrp="1"/>
          </p:cNvSpPr>
          <p:nvPr>
            <p:ph type="body" sz="quarter" idx="11"/>
          </p:nvPr>
        </p:nvSpPr>
        <p:spPr>
          <a:xfrm>
            <a:off x="609600" y="2819400"/>
            <a:ext cx="8001000" cy="3810000"/>
          </a:xfrm>
        </p:spPr>
        <p:txBody>
          <a:bodyPr/>
          <a:lstStyle/>
          <a:p>
            <a:pPr>
              <a:defRPr/>
            </a:pPr>
            <a:r>
              <a:rPr>
                <a:solidFill>
                  <a:schemeClr val="tx1"/>
                </a:solidFill>
              </a:rPr>
              <a:t>What is the behavior which is common among the entities depicted in the pictures above?</a:t>
            </a:r>
          </a:p>
          <a:p>
            <a:pPr>
              <a:defRPr/>
            </a:pPr>
            <a:endParaRPr sz="1000">
              <a:solidFill>
                <a:schemeClr val="tx1"/>
              </a:solidFill>
            </a:endParaRPr>
          </a:p>
          <a:p>
            <a:pPr>
              <a:defRPr/>
            </a:pPr>
            <a:r>
              <a:rPr b="1" err="1">
                <a:solidFill>
                  <a:srgbClr val="0070C0"/>
                </a:solidFill>
              </a:rPr>
              <a:t>Yes..You</a:t>
            </a:r>
            <a:r>
              <a:rPr b="1">
                <a:solidFill>
                  <a:srgbClr val="0070C0"/>
                </a:solidFill>
              </a:rPr>
              <a:t> are right. All of  them can fly.</a:t>
            </a:r>
          </a:p>
          <a:p>
            <a:pPr>
              <a:defRPr/>
            </a:pPr>
            <a:endParaRPr sz="1000">
              <a:solidFill>
                <a:schemeClr val="tx1"/>
              </a:solidFill>
            </a:endParaRPr>
          </a:p>
          <a:p>
            <a:pPr>
              <a:defRPr/>
            </a:pPr>
            <a:r>
              <a:rPr>
                <a:solidFill>
                  <a:schemeClr val="tx1"/>
                </a:solidFill>
              </a:rPr>
              <a:t>Requirement : You have to develop 3 classes, Bird, Superman and Aircraft with the condition that all these classes must have a method called fly(). </a:t>
            </a:r>
          </a:p>
          <a:p>
            <a:pPr>
              <a:defRPr/>
            </a:pPr>
            <a:endParaRPr sz="1100">
              <a:solidFill>
                <a:schemeClr val="tx1"/>
              </a:solidFill>
            </a:endParaRPr>
          </a:p>
          <a:p>
            <a:pPr>
              <a:defRPr/>
            </a:pPr>
            <a:r>
              <a:rPr>
                <a:solidFill>
                  <a:schemeClr val="tx1"/>
                </a:solidFill>
              </a:rPr>
              <a:t>What is the mechanism, using which you can ensure that the method fly() is implemented in all these classes?</a:t>
            </a:r>
          </a:p>
          <a:p>
            <a:pPr>
              <a:defRPr/>
            </a:pPr>
            <a:r>
              <a:rPr b="1" i="1">
                <a:solidFill>
                  <a:srgbClr val="0070C0"/>
                </a:solidFill>
              </a:rPr>
              <a:t>An Abstract class or An Interface?</a:t>
            </a:r>
          </a:p>
          <a:p>
            <a:pPr>
              <a:defRPr/>
            </a:pPr>
            <a:endParaRPr/>
          </a:p>
        </p:txBody>
      </p:sp>
      <p:pic>
        <p:nvPicPr>
          <p:cNvPr id="172036" name="Picture Placeholder 4" descr="bird flying.jpg"/>
          <p:cNvPicPr>
            <a:picLocks noChangeAspect="1"/>
          </p:cNvPicPr>
          <p:nvPr/>
        </p:nvPicPr>
        <p:blipFill>
          <a:blip r:embed="rId4" cstate="print"/>
          <a:srcRect/>
          <a:stretch>
            <a:fillRect/>
          </a:stretch>
        </p:blipFill>
        <p:spPr bwMode="auto">
          <a:xfrm>
            <a:off x="6248400" y="914400"/>
            <a:ext cx="2362200" cy="1752600"/>
          </a:xfrm>
          <a:prstGeom prst="rect">
            <a:avLst/>
          </a:prstGeom>
          <a:noFill/>
          <a:ln w="9525">
            <a:noFill/>
            <a:miter lim="800000"/>
            <a:headEnd/>
            <a:tailEnd/>
          </a:ln>
        </p:spPr>
      </p:pic>
      <p:pic>
        <p:nvPicPr>
          <p:cNvPr id="172037" name="Picture Placeholder 4" descr="bird flying.jpg"/>
          <p:cNvPicPr>
            <a:picLocks noChangeAspect="1"/>
          </p:cNvPicPr>
          <p:nvPr/>
        </p:nvPicPr>
        <p:blipFill>
          <a:blip r:embed="rId5" cstate="print"/>
          <a:srcRect/>
          <a:stretch>
            <a:fillRect/>
          </a:stretch>
        </p:blipFill>
        <p:spPr bwMode="auto">
          <a:xfrm>
            <a:off x="3429000" y="914400"/>
            <a:ext cx="2309813" cy="175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p:cTn id="17"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18"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19"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20"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21" dur="500"/>
                                        <p:tgtEl>
                                          <p:spTgt spid="4">
                                            <p:txEl>
                                              <p:pRg st="4" end="4"/>
                                            </p:txEl>
                                          </p:spTgt>
                                        </p:tgtEl>
                                      </p:cBhvr>
                                    </p:animEffect>
                                  </p:childTnLst>
                                </p:cTn>
                              </p:par>
                              <p:par>
                                <p:cTn id="22" presetID="54" presetClass="entr" presetSubtype="0" accel="10000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 calcmode="lin" valueType="num">
                                      <p:cBhvr>
                                        <p:cTn id="24" dur="500" fill="hold"/>
                                        <p:tgtEl>
                                          <p:spTgt spid="4">
                                            <p:txEl>
                                              <p:pRg st="6" end="6"/>
                                            </p:txEl>
                                          </p:spTgt>
                                        </p:tgtEl>
                                        <p:attrNameLst>
                                          <p:attrName>ppt_w</p:attrName>
                                        </p:attrNameLst>
                                      </p:cBhvr>
                                      <p:tavLst>
                                        <p:tav tm="0">
                                          <p:val>
                                            <p:strVal val="#ppt_w*0.05"/>
                                          </p:val>
                                        </p:tav>
                                        <p:tav tm="100000">
                                          <p:val>
                                            <p:strVal val="#ppt_w"/>
                                          </p:val>
                                        </p:tav>
                                      </p:tavLst>
                                    </p:anim>
                                    <p:anim calcmode="lin" valueType="num">
                                      <p:cBhvr>
                                        <p:cTn id="25" dur="500" fill="hold"/>
                                        <p:tgtEl>
                                          <p:spTgt spid="4">
                                            <p:txEl>
                                              <p:pRg st="6" end="6"/>
                                            </p:txEl>
                                          </p:spTgt>
                                        </p:tgtEl>
                                        <p:attrNameLst>
                                          <p:attrName>ppt_h</p:attrName>
                                        </p:attrNameLst>
                                      </p:cBhvr>
                                      <p:tavLst>
                                        <p:tav tm="0">
                                          <p:val>
                                            <p:strVal val="#ppt_h"/>
                                          </p:val>
                                        </p:tav>
                                        <p:tav tm="100000">
                                          <p:val>
                                            <p:strVal val="#ppt_h"/>
                                          </p:val>
                                        </p:tav>
                                      </p:tavLst>
                                    </p:anim>
                                    <p:anim calcmode="lin" valueType="num">
                                      <p:cBhvr>
                                        <p:cTn id="26" dur="5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27" dur="500" fill="hold"/>
                                        <p:tgtEl>
                                          <p:spTgt spid="4">
                                            <p:txEl>
                                              <p:pRg st="6" end="6"/>
                                            </p:txEl>
                                          </p:spTgt>
                                        </p:tgtEl>
                                        <p:attrNameLst>
                                          <p:attrName>ppt_y</p:attrName>
                                        </p:attrNameLst>
                                      </p:cBhvr>
                                      <p:tavLst>
                                        <p:tav tm="0">
                                          <p:val>
                                            <p:strVal val="#ppt_y"/>
                                          </p:val>
                                        </p:tav>
                                        <p:tav tm="100000">
                                          <p:val>
                                            <p:strVal val="#ppt_y"/>
                                          </p:val>
                                        </p:tav>
                                      </p:tavLst>
                                    </p:anim>
                                    <p:animEffect transition="in" filter="fade">
                                      <p:cBhvr>
                                        <p:cTn id="28" dur="500"/>
                                        <p:tgtEl>
                                          <p:spTgt spid="4">
                                            <p:txEl>
                                              <p:pRg st="6" end="6"/>
                                            </p:txEl>
                                          </p:spTgt>
                                        </p:tgtEl>
                                      </p:cBhvr>
                                    </p:animEffect>
                                  </p:childTnLst>
                                </p:cTn>
                              </p:par>
                            </p:childTnLst>
                          </p:cTn>
                        </p:par>
                        <p:par>
                          <p:cTn id="29" fill="hold">
                            <p:stCondLst>
                              <p:cond delay="500"/>
                            </p:stCondLst>
                            <p:childTnLst>
                              <p:par>
                                <p:cTn id="30" presetID="10" presetClass="entr" presetSubtype="0" repeatCount="5000" fill="hold" nodeType="afterEffect">
                                  <p:stCondLst>
                                    <p:cond delay="300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3"/>
          <p:cNvSpPr>
            <a:spLocks noGrp="1"/>
          </p:cNvSpPr>
          <p:nvPr>
            <p:ph idx="4294967295"/>
          </p:nvPr>
        </p:nvSpPr>
        <p:spPr>
          <a:xfrm>
            <a:off x="304800" y="1143000"/>
            <a:ext cx="8458200" cy="5029200"/>
          </a:xfrm>
        </p:spPr>
        <p:txBody>
          <a:bodyPr/>
          <a:lstStyle/>
          <a:p>
            <a:pPr algn="just" eaLnBrk="1" hangingPunct="1"/>
            <a:r>
              <a:rPr sz="2400" smtClean="0">
                <a:cs typeface="Arial" charset="0"/>
              </a:rPr>
              <a:t>An interface is syntactically similar to a class</a:t>
            </a:r>
          </a:p>
          <a:p>
            <a:pPr algn="just" eaLnBrk="1" hangingPunct="1"/>
            <a:endParaRPr sz="900" smtClean="0">
              <a:cs typeface="Arial" charset="0"/>
            </a:endParaRPr>
          </a:p>
          <a:p>
            <a:pPr algn="just" eaLnBrk="1" hangingPunct="1"/>
            <a:r>
              <a:rPr sz="2400" smtClean="0">
                <a:cs typeface="Arial" charset="0"/>
              </a:rPr>
              <a:t> It’s general form is:</a:t>
            </a:r>
          </a:p>
          <a:p>
            <a:pPr algn="just" eaLnBrk="1" hangingPunct="1"/>
            <a:endParaRPr sz="900" smtClean="0">
              <a:cs typeface="Arial" charset="0"/>
            </a:endParaRPr>
          </a:p>
          <a:p>
            <a:pPr algn="just" eaLnBrk="1" hangingPunct="1">
              <a:buFont typeface="Arial" charset="0"/>
              <a:buNone/>
            </a:pPr>
            <a:r>
              <a:rPr smtClean="0">
                <a:latin typeface="Courier New" pitchFamily="49" charset="0"/>
                <a:cs typeface="Courier New" pitchFamily="49" charset="0"/>
              </a:rPr>
              <a:t>public interface FirstInterface {</a:t>
            </a:r>
          </a:p>
          <a:p>
            <a:pPr algn="just" eaLnBrk="1" hangingPunct="1">
              <a:buFont typeface="Arial" charset="0"/>
              <a:buNone/>
            </a:pPr>
            <a:r>
              <a:rPr smtClean="0">
                <a:latin typeface="Courier New" pitchFamily="49" charset="0"/>
                <a:cs typeface="Courier New" pitchFamily="49" charset="0"/>
              </a:rPr>
              <a:t>	int addMethod(int x, int y);</a:t>
            </a:r>
          </a:p>
          <a:p>
            <a:pPr algn="just" eaLnBrk="1" hangingPunct="1">
              <a:buFont typeface="Arial" charset="0"/>
              <a:buNone/>
            </a:pPr>
            <a:r>
              <a:rPr smtClean="0">
                <a:latin typeface="Courier New" pitchFamily="49" charset="0"/>
                <a:cs typeface="Courier New" pitchFamily="49" charset="0"/>
              </a:rPr>
              <a:t>	float divMethod(int m, int n);</a:t>
            </a:r>
          </a:p>
          <a:p>
            <a:pPr algn="just" eaLnBrk="1" hangingPunct="1">
              <a:buFont typeface="Arial" charset="0"/>
              <a:buNone/>
            </a:pPr>
            <a:r>
              <a:rPr smtClean="0">
                <a:latin typeface="Courier New" pitchFamily="49" charset="0"/>
                <a:cs typeface="Courier New" pitchFamily="49" charset="0"/>
              </a:rPr>
              <a:t>	void display();</a:t>
            </a:r>
          </a:p>
          <a:p>
            <a:pPr algn="just" eaLnBrk="1" hangingPunct="1">
              <a:buFont typeface="Arial" charset="0"/>
              <a:buNone/>
            </a:pPr>
            <a:r>
              <a:rPr smtClean="0">
                <a:latin typeface="Courier New" pitchFamily="49" charset="0"/>
                <a:cs typeface="Courier New" pitchFamily="49" charset="0"/>
              </a:rPr>
              <a:t>		int VAR1 = 10;</a:t>
            </a:r>
          </a:p>
          <a:p>
            <a:pPr algn="just" eaLnBrk="1" hangingPunct="1">
              <a:buFont typeface="Arial" charset="0"/>
              <a:buNone/>
            </a:pPr>
            <a:r>
              <a:rPr smtClean="0">
                <a:latin typeface="Courier New" pitchFamily="49" charset="0"/>
                <a:cs typeface="Courier New" pitchFamily="49" charset="0"/>
              </a:rPr>
              <a:t>		float VAR2 = 20.65;</a:t>
            </a:r>
          </a:p>
          <a:p>
            <a:pPr algn="just" eaLnBrk="1" hangingPunct="1">
              <a:buFont typeface="Arial" charset="0"/>
              <a:buNone/>
            </a:pPr>
            <a:r>
              <a:rPr smtClean="0">
                <a:latin typeface="Courier New" pitchFamily="49" charset="0"/>
                <a:cs typeface="Courier New" pitchFamily="49" charset="0"/>
              </a:rPr>
              <a:t> 	}</a:t>
            </a:r>
          </a:p>
        </p:txBody>
      </p:sp>
      <p:sp>
        <p:nvSpPr>
          <p:cNvPr id="174082" name="Rectangle 2"/>
          <p:cNvSpPr>
            <a:spLocks noGrp="1"/>
          </p:cNvSpPr>
          <p:nvPr>
            <p:ph type="title" idx="4294967295"/>
          </p:nvPr>
        </p:nvSpPr>
        <p:spPr>
          <a:xfrm>
            <a:off x="304800" y="228600"/>
            <a:ext cx="7258050" cy="523875"/>
          </a:xfrm>
        </p:spPr>
        <p:txBody>
          <a:bodyPr/>
          <a:lstStyle/>
          <a:p>
            <a:pPr eaLnBrk="1" hangingPunct="1"/>
            <a:r>
              <a:rPr sz="2800" smtClean="0">
                <a:cs typeface="Arial" charset="0"/>
              </a:rPr>
              <a:t>Defining an Interface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p:cNvSpPr>
          <p:nvPr>
            <p:ph idx="4294967295"/>
          </p:nvPr>
        </p:nvSpPr>
        <p:spPr>
          <a:xfrm>
            <a:off x="228600" y="1143000"/>
            <a:ext cx="8610600" cy="5410200"/>
          </a:xfrm>
        </p:spPr>
        <p:txBody>
          <a:bodyPr>
            <a:normAutofit fontScale="85000" lnSpcReduction="20000"/>
          </a:bodyPr>
          <a:lstStyle/>
          <a:p>
            <a:pPr algn="just" eaLnBrk="1" fontAlgn="auto" hangingPunct="1">
              <a:lnSpc>
                <a:spcPct val="80000"/>
              </a:lnSpc>
              <a:spcAft>
                <a:spcPts val="0"/>
              </a:spcAft>
              <a:buFont typeface="Arial"/>
              <a:buChar char="•"/>
              <a:defRPr/>
            </a:pPr>
            <a:r>
              <a:rPr sz="2600"/>
              <a:t>A class implements an </a:t>
            </a:r>
            <a:r>
              <a:rPr sz="2600" smtClean="0"/>
              <a:t>interface</a:t>
            </a:r>
          </a:p>
          <a:p>
            <a:pPr algn="just" eaLnBrk="1" fontAlgn="auto" hangingPunct="1">
              <a:lnSpc>
                <a:spcPct val="80000"/>
              </a:lnSpc>
              <a:spcAft>
                <a:spcPts val="0"/>
              </a:spcAft>
              <a:buFont typeface="Arial"/>
              <a:buChar char="•"/>
              <a:defRPr/>
            </a:pPr>
            <a:endParaRPr sz="2600" smtClean="0"/>
          </a:p>
          <a:p>
            <a:pPr algn="just" eaLnBrk="1" fontAlgn="auto" hangingPunct="1">
              <a:lnSpc>
                <a:spcPct val="120000"/>
              </a:lnSpc>
              <a:spcAft>
                <a:spcPts val="0"/>
              </a:spcAft>
              <a:buFont typeface="Arial"/>
              <a:buChar char="•"/>
              <a:defRPr/>
            </a:pPr>
            <a:r>
              <a:rPr sz="2600" smtClean="0"/>
              <a:t>A class can implement more than one interface by giving a comma- separated list of interfaces</a:t>
            </a:r>
          </a:p>
          <a:p>
            <a:pPr algn="just" eaLnBrk="1" fontAlgn="auto" hangingPunct="1">
              <a:lnSpc>
                <a:spcPct val="80000"/>
              </a:lnSpc>
              <a:spcAft>
                <a:spcPts val="0"/>
              </a:spcAft>
              <a:buFont typeface="Arial"/>
              <a:buChar char="•"/>
              <a:defRPr/>
            </a:pPr>
            <a:endParaRPr sz="1100"/>
          </a:p>
          <a:p>
            <a:pPr algn="just" eaLnBrk="1" fontAlgn="auto" hangingPunct="1">
              <a:lnSpc>
                <a:spcPct val="80000"/>
              </a:lnSpc>
              <a:spcAft>
                <a:spcPts val="0"/>
              </a:spcAft>
              <a:buFont typeface="Arial"/>
              <a:buChar char="•"/>
              <a:defRPr/>
            </a:pPr>
            <a:endParaRPr sz="800"/>
          </a:p>
          <a:p>
            <a:pPr algn="just" eaLnBrk="1" fontAlgn="auto" hangingPunct="1">
              <a:lnSpc>
                <a:spcPct val="80000"/>
              </a:lnSpc>
              <a:spcAft>
                <a:spcPts val="0"/>
              </a:spcAft>
              <a:buFont typeface="Arial"/>
              <a:buChar char="•"/>
              <a:defRPr/>
            </a:pPr>
            <a:endParaRPr sz="800"/>
          </a:p>
          <a:p>
            <a:pPr algn="just" eaLnBrk="1" fontAlgn="auto" hangingPunct="1">
              <a:lnSpc>
                <a:spcPct val="80000"/>
              </a:lnSpc>
              <a:spcAft>
                <a:spcPts val="0"/>
              </a:spcAft>
              <a:buFont typeface="Arial" charset="0"/>
              <a:buNone/>
              <a:defRPr/>
            </a:pPr>
            <a:r>
              <a:rPr sz="2600" smtClean="0">
                <a:latin typeface="Courier New" pitchFamily="49" charset="0"/>
                <a:cs typeface="Courier New" pitchFamily="49" charset="0"/>
              </a:rPr>
              <a:t>class </a:t>
            </a:r>
            <a:r>
              <a:rPr sz="2600" err="1">
                <a:latin typeface="Courier New" pitchFamily="49" charset="0"/>
                <a:cs typeface="Courier New" pitchFamily="49" charset="0"/>
              </a:rPr>
              <a:t>MyClass</a:t>
            </a:r>
            <a:r>
              <a:rPr sz="2600">
                <a:latin typeface="Courier New" pitchFamily="49" charset="0"/>
                <a:cs typeface="Courier New" pitchFamily="49" charset="0"/>
              </a:rPr>
              <a:t> implements </a:t>
            </a:r>
            <a:r>
              <a:rPr sz="2600" err="1">
                <a:latin typeface="Courier New" pitchFamily="49" charset="0"/>
                <a:cs typeface="Courier New" pitchFamily="49" charset="0"/>
              </a:rPr>
              <a:t>FirstInterface</a:t>
            </a:r>
            <a:r>
              <a:rPr sz="260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public </a:t>
            </a:r>
            <a:r>
              <a:rPr sz="2600" err="1">
                <a:latin typeface="Courier New" pitchFamily="49" charset="0"/>
                <a:cs typeface="Courier New" pitchFamily="49" charset="0"/>
              </a:rPr>
              <a:t>int</a:t>
            </a:r>
            <a:r>
              <a:rPr sz="2600">
                <a:latin typeface="Courier New" pitchFamily="49" charset="0"/>
                <a:cs typeface="Courier New" pitchFamily="49" charset="0"/>
              </a:rPr>
              <a:t>  </a:t>
            </a:r>
            <a:r>
              <a:rPr sz="2600" err="1">
                <a:latin typeface="Courier New" pitchFamily="49" charset="0"/>
                <a:cs typeface="Courier New" pitchFamily="49" charset="0"/>
              </a:rPr>
              <a:t>addMethod</a:t>
            </a:r>
            <a:r>
              <a:rPr sz="2600">
                <a:latin typeface="Courier New" pitchFamily="49" charset="0"/>
                <a:cs typeface="Courier New" pitchFamily="49" charset="0"/>
              </a:rPr>
              <a:t>(</a:t>
            </a:r>
            <a:r>
              <a:rPr sz="2600" err="1">
                <a:latin typeface="Courier New" pitchFamily="49" charset="0"/>
                <a:cs typeface="Courier New" pitchFamily="49" charset="0"/>
              </a:rPr>
              <a:t>int</a:t>
            </a:r>
            <a:r>
              <a:rPr sz="2600">
                <a:latin typeface="Courier New" pitchFamily="49" charset="0"/>
                <a:cs typeface="Courier New" pitchFamily="49" charset="0"/>
              </a:rPr>
              <a:t> a, </a:t>
            </a:r>
            <a:r>
              <a:rPr sz="2600" err="1">
                <a:latin typeface="Courier New" pitchFamily="49" charset="0"/>
                <a:cs typeface="Courier New" pitchFamily="49" charset="0"/>
              </a:rPr>
              <a:t>int</a:t>
            </a:r>
            <a:r>
              <a:rPr sz="2600">
                <a:latin typeface="Courier New" pitchFamily="49" charset="0"/>
                <a:cs typeface="Courier New" pitchFamily="49" charset="0"/>
              </a:rPr>
              <a:t> b){</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return(</a:t>
            </a:r>
            <a:r>
              <a:rPr sz="2600" err="1">
                <a:latin typeface="Courier New" pitchFamily="49" charset="0"/>
                <a:cs typeface="Courier New" pitchFamily="49" charset="0"/>
              </a:rPr>
              <a:t>a+b</a:t>
            </a:r>
            <a:r>
              <a:rPr sz="260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smtClean="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endParaRPr sz="1100">
              <a:latin typeface="Courier New" pitchFamily="49" charset="0"/>
              <a:cs typeface="Courier New" pitchFamily="49" charset="0"/>
            </a:endParaRP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public float </a:t>
            </a:r>
            <a:r>
              <a:rPr sz="2600" err="1">
                <a:latin typeface="Courier New" pitchFamily="49" charset="0"/>
                <a:cs typeface="Courier New" pitchFamily="49" charset="0"/>
              </a:rPr>
              <a:t>divMethod</a:t>
            </a:r>
            <a:r>
              <a:rPr sz="2600">
                <a:latin typeface="Courier New" pitchFamily="49" charset="0"/>
                <a:cs typeface="Courier New" pitchFamily="49" charset="0"/>
              </a:rPr>
              <a:t>(</a:t>
            </a:r>
            <a:r>
              <a:rPr sz="2600" err="1">
                <a:latin typeface="Courier New" pitchFamily="49" charset="0"/>
                <a:cs typeface="Courier New" pitchFamily="49" charset="0"/>
              </a:rPr>
              <a:t>int</a:t>
            </a:r>
            <a:r>
              <a:rPr sz="2600">
                <a:latin typeface="Courier New" pitchFamily="49" charset="0"/>
                <a:cs typeface="Courier New" pitchFamily="49" charset="0"/>
              </a:rPr>
              <a:t> i, </a:t>
            </a:r>
            <a:r>
              <a:rPr sz="2600" err="1">
                <a:latin typeface="Courier New" pitchFamily="49" charset="0"/>
                <a:cs typeface="Courier New" pitchFamily="49" charset="0"/>
              </a:rPr>
              <a:t>int</a:t>
            </a:r>
            <a:r>
              <a:rPr sz="2600">
                <a:latin typeface="Courier New" pitchFamily="49" charset="0"/>
                <a:cs typeface="Courier New" pitchFamily="49" charset="0"/>
              </a:rPr>
              <a:t> j){</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return(i/j);</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smtClean="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endParaRPr sz="1100">
              <a:latin typeface="Courier New" pitchFamily="49" charset="0"/>
              <a:cs typeface="Courier New" pitchFamily="49" charset="0"/>
            </a:endParaRP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public void display(){</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err="1">
                <a:latin typeface="Courier New" pitchFamily="49" charset="0"/>
                <a:cs typeface="Courier New" pitchFamily="49" charset="0"/>
              </a:rPr>
              <a:t>System.out.println</a:t>
            </a:r>
            <a:r>
              <a:rPr sz="2600" smtClean="0">
                <a:latin typeface="Courier New" pitchFamily="49" charset="0"/>
                <a:cs typeface="Courier New" pitchFamily="49" charset="0"/>
              </a:rPr>
              <a:t>(“Variable </a:t>
            </a:r>
            <a:r>
              <a:rPr sz="2600">
                <a:latin typeface="Courier New" pitchFamily="49" charset="0"/>
                <a:cs typeface="Courier New" pitchFamily="49" charset="0"/>
              </a:rPr>
              <a:t>1 :” +</a:t>
            </a:r>
            <a:r>
              <a:rPr sz="2600" err="1">
                <a:latin typeface="Courier New" pitchFamily="49" charset="0"/>
                <a:cs typeface="Courier New" pitchFamily="49" charset="0"/>
              </a:rPr>
              <a:t>VAR1</a:t>
            </a:r>
            <a:r>
              <a:rPr sz="260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err="1">
                <a:latin typeface="Courier New" pitchFamily="49" charset="0"/>
                <a:cs typeface="Courier New" pitchFamily="49" charset="0"/>
              </a:rPr>
              <a:t>System.out.println</a:t>
            </a:r>
            <a:r>
              <a:rPr sz="2600" smtClean="0">
                <a:latin typeface="Courier New" pitchFamily="49" charset="0"/>
                <a:cs typeface="Courier New" pitchFamily="49" charset="0"/>
              </a:rPr>
              <a:t>(“Variable </a:t>
            </a:r>
            <a:r>
              <a:rPr sz="2600">
                <a:latin typeface="Courier New" pitchFamily="49" charset="0"/>
                <a:cs typeface="Courier New" pitchFamily="49" charset="0"/>
              </a:rPr>
              <a:t>2 :” +</a:t>
            </a:r>
            <a:r>
              <a:rPr sz="2600" err="1">
                <a:latin typeface="Courier New" pitchFamily="49" charset="0"/>
                <a:cs typeface="Courier New" pitchFamily="49" charset="0"/>
              </a:rPr>
              <a:t>VAR2</a:t>
            </a:r>
            <a:r>
              <a:rPr sz="260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a:t>
            </a:r>
          </a:p>
        </p:txBody>
      </p:sp>
      <p:sp>
        <p:nvSpPr>
          <p:cNvPr id="176130" name="Rectangle 2"/>
          <p:cNvSpPr>
            <a:spLocks noGrp="1"/>
          </p:cNvSpPr>
          <p:nvPr>
            <p:ph type="title" idx="4294967295"/>
          </p:nvPr>
        </p:nvSpPr>
        <p:spPr>
          <a:xfrm>
            <a:off x="381000" y="152400"/>
            <a:ext cx="7562850" cy="554038"/>
          </a:xfrm>
        </p:spPr>
        <p:txBody>
          <a:bodyPr/>
          <a:lstStyle/>
          <a:p>
            <a:pPr eaLnBrk="1" hangingPunct="1"/>
            <a:r>
              <a:rPr smtClean="0">
                <a:cs typeface="Arial" charset="0"/>
              </a:rPr>
              <a:t>Implementing Interfaces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extBox 1"/>
          <p:cNvSpPr txBox="1">
            <a:spLocks noChangeArrowheads="1"/>
          </p:cNvSpPr>
          <p:nvPr/>
        </p:nvSpPr>
        <p:spPr bwMode="auto">
          <a:xfrm>
            <a:off x="228600" y="152400"/>
            <a:ext cx="8077200" cy="554038"/>
          </a:xfrm>
          <a:prstGeom prst="rect">
            <a:avLst/>
          </a:prstGeom>
          <a:noFill/>
          <a:ln w="9525">
            <a:noFill/>
            <a:miter lim="800000"/>
            <a:headEnd/>
            <a:tailEnd/>
          </a:ln>
        </p:spPr>
        <p:txBody>
          <a:bodyPr>
            <a:spAutoFit/>
          </a:bodyPr>
          <a:lstStyle/>
          <a:p>
            <a:r>
              <a:rPr lang="en-US" sz="3000" b="1"/>
              <a:t>Quiz</a:t>
            </a:r>
          </a:p>
        </p:txBody>
      </p:sp>
      <p:sp>
        <p:nvSpPr>
          <p:cNvPr id="178178" name="TextBox 3"/>
          <p:cNvSpPr txBox="1">
            <a:spLocks noChangeArrowheads="1"/>
          </p:cNvSpPr>
          <p:nvPr/>
        </p:nvSpPr>
        <p:spPr bwMode="auto">
          <a:xfrm>
            <a:off x="762000" y="914400"/>
            <a:ext cx="8153400" cy="5048250"/>
          </a:xfrm>
          <a:prstGeom prst="rect">
            <a:avLst/>
          </a:prstGeom>
          <a:noFill/>
          <a:ln w="9525">
            <a:noFill/>
            <a:miter lim="800000"/>
            <a:headEnd/>
            <a:tailEnd/>
          </a:ln>
        </p:spPr>
        <p:txBody>
          <a:bodyPr>
            <a:spAutoFit/>
          </a:bodyPr>
          <a:lstStyle/>
          <a:p>
            <a:r>
              <a:rPr lang="en-US" sz="2400"/>
              <a:t>Will the following code compile successfully ?</a:t>
            </a:r>
          </a:p>
          <a:p>
            <a:endParaRPr lang="en-US" sz="1000"/>
          </a:p>
          <a:p>
            <a:r>
              <a:rPr lang="en-US" sz="2400">
                <a:latin typeface="Courier New" pitchFamily="49" charset="0"/>
                <a:cs typeface="Courier New" pitchFamily="49" charset="0"/>
              </a:rPr>
              <a:t>interface I1 {</a:t>
            </a:r>
          </a:p>
          <a:p>
            <a:r>
              <a:rPr lang="en-US" sz="2400">
                <a:latin typeface="Courier New" pitchFamily="49" charset="0"/>
                <a:cs typeface="Courier New" pitchFamily="49" charset="0"/>
              </a:rPr>
              <a:t>	private int a=100;</a:t>
            </a:r>
          </a:p>
          <a:p>
            <a:r>
              <a:rPr lang="en-US" sz="2400">
                <a:latin typeface="Courier New" pitchFamily="49" charset="0"/>
                <a:cs typeface="Courier New" pitchFamily="49" charset="0"/>
              </a:rPr>
              <a:t>	protected void m1();</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r>
              <a:rPr lang="en-US" sz="2400">
                <a:latin typeface="Courier New" pitchFamily="49" charset="0"/>
                <a:cs typeface="Courier New" pitchFamily="49" charset="0"/>
              </a:rPr>
              <a:t>class A1 implements I1 {</a:t>
            </a:r>
          </a:p>
          <a:p>
            <a:r>
              <a:rPr lang="en-US" sz="2400">
                <a:latin typeface="Courier New" pitchFamily="49" charset="0"/>
                <a:cs typeface="Courier New" pitchFamily="49" charset="0"/>
              </a:rPr>
              <a:t>	public void m1() {</a:t>
            </a:r>
          </a:p>
          <a:p>
            <a:r>
              <a:rPr lang="en-US" sz="2400">
                <a:latin typeface="Courier New" pitchFamily="49" charset="0"/>
                <a:cs typeface="Courier New" pitchFamily="49" charset="0"/>
              </a:rPr>
              <a:t>	System.out.println(“In m1 method”);</a:t>
            </a:r>
          </a:p>
          <a:p>
            <a:r>
              <a:rPr lang="en-US" sz="2400">
                <a:latin typeface="Courier New" pitchFamily="49" charset="0"/>
                <a:cs typeface="Courier New" pitchFamily="49" charset="0"/>
              </a:rPr>
              <a:t>	}</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endParaRPr lang="en-US" sz="2400">
              <a:latin typeface="Courier New" pitchFamily="49" charset="0"/>
              <a:cs typeface="Courier New" pitchFamily="49" charset="0"/>
            </a:endParaRPr>
          </a:p>
        </p:txBody>
      </p:sp>
      <p:sp>
        <p:nvSpPr>
          <p:cNvPr id="5" name="Rounded Rectangle 4"/>
          <p:cNvSpPr/>
          <p:nvPr/>
        </p:nvSpPr>
        <p:spPr>
          <a:xfrm>
            <a:off x="2514600" y="5334000"/>
            <a:ext cx="6172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It will throw compilation errors..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extBox 1"/>
          <p:cNvSpPr txBox="1">
            <a:spLocks noChangeArrowheads="1"/>
          </p:cNvSpPr>
          <p:nvPr/>
        </p:nvSpPr>
        <p:spPr bwMode="auto">
          <a:xfrm>
            <a:off x="533400" y="152400"/>
            <a:ext cx="7772400" cy="554038"/>
          </a:xfrm>
          <a:prstGeom prst="rect">
            <a:avLst/>
          </a:prstGeom>
          <a:noFill/>
          <a:ln w="9525">
            <a:noFill/>
            <a:miter lim="800000"/>
            <a:headEnd/>
            <a:tailEnd/>
          </a:ln>
        </p:spPr>
        <p:txBody>
          <a:bodyPr>
            <a:spAutoFit/>
          </a:bodyPr>
          <a:lstStyle/>
          <a:p>
            <a:r>
              <a:rPr lang="en-US" sz="3000" b="1"/>
              <a:t>Quiz (Contd.).</a:t>
            </a:r>
          </a:p>
        </p:txBody>
      </p:sp>
      <p:sp>
        <p:nvSpPr>
          <p:cNvPr id="180226" name="TextBox 3"/>
          <p:cNvSpPr txBox="1">
            <a:spLocks noChangeArrowheads="1"/>
          </p:cNvSpPr>
          <p:nvPr/>
        </p:nvSpPr>
        <p:spPr bwMode="auto">
          <a:xfrm>
            <a:off x="762000" y="914400"/>
            <a:ext cx="8153400" cy="5048250"/>
          </a:xfrm>
          <a:prstGeom prst="rect">
            <a:avLst/>
          </a:prstGeom>
          <a:noFill/>
          <a:ln w="9525">
            <a:noFill/>
            <a:miter lim="800000"/>
            <a:headEnd/>
            <a:tailEnd/>
          </a:ln>
        </p:spPr>
        <p:txBody>
          <a:bodyPr>
            <a:spAutoFit/>
          </a:bodyPr>
          <a:lstStyle/>
          <a:p>
            <a:r>
              <a:rPr lang="en-US" sz="2400"/>
              <a:t>Will the following code compile successfully ?</a:t>
            </a:r>
          </a:p>
          <a:p>
            <a:endParaRPr lang="en-US" sz="1000"/>
          </a:p>
          <a:p>
            <a:r>
              <a:rPr lang="en-US" sz="2400">
                <a:latin typeface="Courier New" pitchFamily="49" charset="0"/>
                <a:cs typeface="Courier New" pitchFamily="49" charset="0"/>
              </a:rPr>
              <a:t>interface I1 {</a:t>
            </a:r>
          </a:p>
          <a:p>
            <a:r>
              <a:rPr lang="en-US" sz="2400">
                <a:latin typeface="Courier New" pitchFamily="49" charset="0"/>
                <a:cs typeface="Courier New" pitchFamily="49" charset="0"/>
              </a:rPr>
              <a:t>	static int a=100;</a:t>
            </a:r>
          </a:p>
          <a:p>
            <a:r>
              <a:rPr lang="en-US" sz="2400">
                <a:latin typeface="Courier New" pitchFamily="49" charset="0"/>
                <a:cs typeface="Courier New" pitchFamily="49" charset="0"/>
              </a:rPr>
              <a:t>	static void m1();</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r>
              <a:rPr lang="en-US" sz="2400">
                <a:latin typeface="Courier New" pitchFamily="49" charset="0"/>
                <a:cs typeface="Courier New" pitchFamily="49" charset="0"/>
              </a:rPr>
              <a:t>class A1 implements I1 {</a:t>
            </a:r>
          </a:p>
          <a:p>
            <a:r>
              <a:rPr lang="en-US" sz="2400">
                <a:latin typeface="Courier New" pitchFamily="49" charset="0"/>
                <a:cs typeface="Courier New" pitchFamily="49" charset="0"/>
              </a:rPr>
              <a:t>	public void m1() {</a:t>
            </a:r>
          </a:p>
          <a:p>
            <a:r>
              <a:rPr lang="en-US" sz="2400">
                <a:latin typeface="Courier New" pitchFamily="49" charset="0"/>
                <a:cs typeface="Courier New" pitchFamily="49" charset="0"/>
              </a:rPr>
              <a:t>	System.out.println(“In m1 method”);</a:t>
            </a:r>
          </a:p>
          <a:p>
            <a:r>
              <a:rPr lang="en-US" sz="2400">
                <a:latin typeface="Courier New" pitchFamily="49" charset="0"/>
                <a:cs typeface="Courier New" pitchFamily="49" charset="0"/>
              </a:rPr>
              <a:t>	}</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endParaRPr lang="en-US" sz="2400">
              <a:latin typeface="Courier New" pitchFamily="49" charset="0"/>
              <a:cs typeface="Courier New" pitchFamily="49" charset="0"/>
            </a:endParaRPr>
          </a:p>
        </p:txBody>
      </p:sp>
      <p:sp>
        <p:nvSpPr>
          <p:cNvPr id="5" name="Rounded Rectangle 4"/>
          <p:cNvSpPr/>
          <p:nvPr/>
        </p:nvSpPr>
        <p:spPr>
          <a:xfrm>
            <a:off x="2514600" y="5334000"/>
            <a:ext cx="6172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It will throw compilation error..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3"/>
          <p:cNvSpPr>
            <a:spLocks noGrp="1"/>
          </p:cNvSpPr>
          <p:nvPr>
            <p:ph type="body" sz="quarter" idx="11"/>
          </p:nvPr>
        </p:nvSpPr>
        <p:spPr>
          <a:xfrm>
            <a:off x="609600" y="2590800"/>
            <a:ext cx="8220075" cy="623888"/>
          </a:xfrm>
        </p:spPr>
        <p:txBody>
          <a:bodyPr>
            <a:normAutofit lnSpcReduction="10000"/>
          </a:bodyPr>
          <a:lstStyle/>
          <a:p>
            <a:pPr eaLnBrk="1" hangingPunct="1"/>
            <a:r>
              <a:rPr sz="3600">
                <a:cs typeface="Arial" charset="0"/>
              </a:rPr>
              <a:t>Applying Interfaces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3"/>
          <p:cNvSpPr>
            <a:spLocks noGrp="1"/>
          </p:cNvSpPr>
          <p:nvPr>
            <p:ph idx="4294967295"/>
          </p:nvPr>
        </p:nvSpPr>
        <p:spPr>
          <a:xfrm>
            <a:off x="228600" y="1143000"/>
            <a:ext cx="8610600" cy="5029200"/>
          </a:xfrm>
        </p:spPr>
        <p:txBody>
          <a:bodyPr/>
          <a:lstStyle/>
          <a:p>
            <a:pPr algn="just" eaLnBrk="1" hangingPunct="1"/>
            <a:r>
              <a:rPr sz="2400" smtClean="0">
                <a:cs typeface="Arial" charset="0"/>
              </a:rPr>
              <a:t>Software development is a process where constant changes are likely to happen</a:t>
            </a:r>
          </a:p>
          <a:p>
            <a:pPr algn="just" eaLnBrk="1" hangingPunct="1"/>
            <a:endParaRPr sz="700" smtClean="0">
              <a:cs typeface="Arial" charset="0"/>
            </a:endParaRPr>
          </a:p>
          <a:p>
            <a:pPr algn="just" eaLnBrk="1" hangingPunct="1"/>
            <a:r>
              <a:rPr sz="2400" smtClean="0">
                <a:cs typeface="Arial" charset="0"/>
              </a:rPr>
              <a:t>There can be changes in requirement, changes in design, changes in implementation</a:t>
            </a:r>
          </a:p>
          <a:p>
            <a:pPr algn="just" eaLnBrk="1" hangingPunct="1"/>
            <a:endParaRPr sz="700" smtClean="0">
              <a:cs typeface="Arial" charset="0"/>
            </a:endParaRPr>
          </a:p>
          <a:p>
            <a:pPr algn="just" eaLnBrk="1" hangingPunct="1"/>
            <a:r>
              <a:rPr sz="2400" smtClean="0">
                <a:cs typeface="Arial" charset="0"/>
              </a:rPr>
              <a:t>Interfaces support change</a:t>
            </a:r>
          </a:p>
          <a:p>
            <a:pPr algn="just" eaLnBrk="1" hangingPunct="1"/>
            <a:endParaRPr sz="700" smtClean="0">
              <a:cs typeface="Arial" charset="0"/>
            </a:endParaRPr>
          </a:p>
          <a:p>
            <a:pPr algn="just" eaLnBrk="1" hangingPunct="1"/>
            <a:r>
              <a:rPr sz="2400" smtClean="0">
                <a:cs typeface="Arial" charset="0"/>
              </a:rPr>
              <a:t>Programming through interfaces helps create software solutions that are reusable, extensible, and maintainable</a:t>
            </a:r>
          </a:p>
        </p:txBody>
      </p:sp>
      <p:sp>
        <p:nvSpPr>
          <p:cNvPr id="184322" name="Rectangle 2"/>
          <p:cNvSpPr>
            <a:spLocks noGrp="1"/>
          </p:cNvSpPr>
          <p:nvPr>
            <p:ph type="title" idx="4294967295"/>
          </p:nvPr>
        </p:nvSpPr>
        <p:spPr>
          <a:xfrm>
            <a:off x="152400" y="61913"/>
            <a:ext cx="7562850" cy="554037"/>
          </a:xfrm>
        </p:spPr>
        <p:txBody>
          <a:bodyPr/>
          <a:lstStyle/>
          <a:p>
            <a:pPr eaLnBrk="1" hangingPunct="1"/>
            <a:r>
              <a:rPr smtClean="0">
                <a:cs typeface="Arial" charset="0"/>
              </a:rPr>
              <a:t>Applying Interfaces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3"/>
          <p:cNvSpPr>
            <a:spLocks noGrp="1"/>
          </p:cNvSpPr>
          <p:nvPr>
            <p:ph idx="4294967295"/>
          </p:nvPr>
        </p:nvSpPr>
        <p:spPr>
          <a:xfrm>
            <a:off x="304800" y="1117600"/>
            <a:ext cx="8229600" cy="5054600"/>
          </a:xfrm>
        </p:spPr>
        <p:txBody>
          <a:bodyPr/>
          <a:lstStyle/>
          <a:p>
            <a:pPr algn="just"/>
            <a:r>
              <a:rPr sz="2400" smtClean="0">
                <a:cs typeface="Arial" charset="0"/>
              </a:rPr>
              <a:t>People normally group their related data in various folders. </a:t>
            </a:r>
          </a:p>
          <a:p>
            <a:pPr lvl="1" algn="just"/>
            <a:r>
              <a:rPr smtClean="0"/>
              <a:t>For example, a programmer may group his programs into the following folders. </a:t>
            </a:r>
          </a:p>
          <a:p>
            <a:pPr lvl="1" algn="just"/>
            <a:r>
              <a:rPr smtClean="0"/>
              <a:t>C_programs, 	CPP_programs, SQL_queries, PLSQL_programs.. etc.  </a:t>
            </a:r>
            <a:endParaRPr sz="2400" smtClean="0"/>
          </a:p>
          <a:p>
            <a:pPr algn="just"/>
            <a:r>
              <a:rPr sz="2400" smtClean="0">
                <a:cs typeface="Arial" charset="0"/>
              </a:rPr>
              <a:t>We also use sub-folders for organizing our data more conveniently. </a:t>
            </a:r>
          </a:p>
          <a:p>
            <a:pPr lvl="2" algn="just"/>
            <a:r>
              <a:rPr sz="2000" smtClean="0"/>
              <a:t>The advantage is we can easily locate the files if they are organized. </a:t>
            </a:r>
          </a:p>
          <a:p>
            <a:endParaRPr sz="2400" smtClean="0">
              <a:cs typeface="Arial" charset="0"/>
            </a:endParaRPr>
          </a:p>
        </p:txBody>
      </p:sp>
      <p:sp>
        <p:nvSpPr>
          <p:cNvPr id="88066" name="Rectangle 2"/>
          <p:cNvSpPr>
            <a:spLocks noGrp="1"/>
          </p:cNvSpPr>
          <p:nvPr>
            <p:ph type="title" idx="4294967295"/>
          </p:nvPr>
        </p:nvSpPr>
        <p:spPr>
          <a:xfrm>
            <a:off x="152400" y="228600"/>
            <a:ext cx="9144000" cy="584200"/>
          </a:xfrm>
        </p:spPr>
        <p:txBody>
          <a:bodyPr/>
          <a:lstStyle/>
          <a:p>
            <a:r>
              <a:rPr sz="3200" smtClean="0">
                <a:cs typeface="Arial" charset="0"/>
              </a:rPr>
              <a:t>Package is similar to folders in your Disk</a:t>
            </a:r>
            <a:endParaRPr smtClean="0">
              <a:cs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3"/>
          <p:cNvSpPr>
            <a:spLocks noGrp="1"/>
          </p:cNvSpPr>
          <p:nvPr>
            <p:ph idx="4294967295"/>
          </p:nvPr>
        </p:nvSpPr>
        <p:spPr>
          <a:xfrm>
            <a:off x="304800" y="990600"/>
            <a:ext cx="8229600" cy="5029200"/>
          </a:xfrm>
        </p:spPr>
        <p:txBody>
          <a:bodyPr/>
          <a:lstStyle/>
          <a:p>
            <a:pPr algn="just" eaLnBrk="1" hangingPunct="1">
              <a:buFont typeface="Arial" charset="0"/>
              <a:buNone/>
            </a:pPr>
            <a:r>
              <a:rPr sz="2200" smtClean="0">
                <a:latin typeface="Courier New" pitchFamily="49" charset="0"/>
                <a:cs typeface="Courier New" pitchFamily="49" charset="0"/>
              </a:rPr>
              <a:t>interface IntDemo{</a:t>
            </a:r>
          </a:p>
          <a:p>
            <a:pPr algn="just" eaLnBrk="1" hangingPunct="1">
              <a:buFont typeface="Arial" charset="0"/>
              <a:buNone/>
            </a:pPr>
            <a:r>
              <a:rPr sz="2200" smtClean="0">
                <a:latin typeface="Courier New" pitchFamily="49" charset="0"/>
                <a:cs typeface="Courier New" pitchFamily="49" charset="0"/>
              </a:rPr>
              <a:t>	void display();</a:t>
            </a:r>
          </a:p>
          <a:p>
            <a:pPr algn="just" eaLnBrk="1" hangingPunct="1">
              <a:buFont typeface="Arial" charset="0"/>
              <a:buNone/>
            </a:pPr>
            <a:r>
              <a:rPr sz="2200" smtClean="0">
                <a:latin typeface="Courier New" pitchFamily="49" charset="0"/>
                <a:cs typeface="Courier New" pitchFamily="49" charset="0"/>
              </a:rPr>
              <a:t>}</a:t>
            </a:r>
          </a:p>
          <a:p>
            <a:pPr algn="just" eaLnBrk="1" hangingPunct="1">
              <a:buFont typeface="Arial" charset="0"/>
              <a:buNone/>
            </a:pPr>
            <a:r>
              <a:rPr sz="2200" smtClean="0">
                <a:latin typeface="Courier New" pitchFamily="49" charset="0"/>
                <a:cs typeface="Courier New" pitchFamily="49" charset="0"/>
              </a:rPr>
              <a:t>class classOne implements IntDemo{</a:t>
            </a:r>
          </a:p>
          <a:p>
            <a:pPr algn="just" eaLnBrk="1" hangingPunct="1">
              <a:buFont typeface="Arial" charset="0"/>
              <a:buNone/>
            </a:pPr>
            <a:r>
              <a:rPr sz="2200" smtClean="0">
                <a:latin typeface="Courier New" pitchFamily="49" charset="0"/>
                <a:cs typeface="Courier New" pitchFamily="49" charset="0"/>
              </a:rPr>
              <a:t>	void add(int x, int y){</a:t>
            </a:r>
          </a:p>
          <a:p>
            <a:pPr algn="just" eaLnBrk="1" hangingPunct="1">
              <a:buFont typeface="Arial" charset="0"/>
              <a:buNone/>
            </a:pPr>
            <a:r>
              <a:rPr sz="2200" smtClean="0">
                <a:latin typeface="Courier New" pitchFamily="49" charset="0"/>
                <a:cs typeface="Courier New" pitchFamily="49" charset="0"/>
              </a:rPr>
              <a:t>		System.out.println("The sum is :" +(x+y));</a:t>
            </a:r>
          </a:p>
          <a:p>
            <a:pPr algn="just" eaLnBrk="1" hangingPunct="1">
              <a:buFont typeface="Arial" charset="0"/>
              <a:buNone/>
            </a:pPr>
            <a:r>
              <a:rPr sz="2200" smtClean="0">
                <a:latin typeface="Courier New" pitchFamily="49" charset="0"/>
                <a:cs typeface="Courier New" pitchFamily="49" charset="0"/>
              </a:rPr>
              <a:t>	}</a:t>
            </a:r>
          </a:p>
          <a:p>
            <a:pPr algn="just" eaLnBrk="1" hangingPunct="1">
              <a:buFont typeface="Arial" charset="0"/>
              <a:buNone/>
            </a:pPr>
            <a:r>
              <a:rPr sz="2200" smtClean="0">
                <a:latin typeface="Courier New" pitchFamily="49" charset="0"/>
                <a:cs typeface="Courier New" pitchFamily="49" charset="0"/>
              </a:rPr>
              <a:t>	public void display(){</a:t>
            </a:r>
          </a:p>
          <a:p>
            <a:pPr algn="just" eaLnBrk="1" hangingPunct="1">
              <a:buFont typeface="Arial" charset="0"/>
              <a:buNone/>
            </a:pPr>
            <a:r>
              <a:rPr sz="2200" smtClean="0">
                <a:latin typeface="Courier New" pitchFamily="49" charset="0"/>
                <a:cs typeface="Courier New" pitchFamily="49" charset="0"/>
              </a:rPr>
              <a:t>		System.out.println("Welcome to Interfaces");</a:t>
            </a:r>
          </a:p>
          <a:p>
            <a:pPr algn="just" eaLnBrk="1" hangingPunct="1">
              <a:buFont typeface="Arial" charset="0"/>
              <a:buNone/>
            </a:pPr>
            <a:r>
              <a:rPr sz="2200" smtClean="0">
                <a:latin typeface="Courier New" pitchFamily="49" charset="0"/>
                <a:cs typeface="Courier New" pitchFamily="49" charset="0"/>
              </a:rPr>
              <a:t>	}</a:t>
            </a:r>
          </a:p>
          <a:p>
            <a:pPr algn="just" eaLnBrk="1" hangingPunct="1">
              <a:buFont typeface="Arial" charset="0"/>
              <a:buNone/>
            </a:pPr>
            <a:r>
              <a:rPr sz="2200" smtClean="0">
                <a:latin typeface="Courier New" pitchFamily="49" charset="0"/>
                <a:cs typeface="Courier New" pitchFamily="49" charset="0"/>
              </a:rPr>
              <a:t>}</a:t>
            </a:r>
          </a:p>
        </p:txBody>
      </p:sp>
      <p:sp>
        <p:nvSpPr>
          <p:cNvPr id="186370" name="Rectangle 2"/>
          <p:cNvSpPr>
            <a:spLocks noGrp="1"/>
          </p:cNvSpPr>
          <p:nvPr>
            <p:ph type="title" idx="4294967295"/>
          </p:nvPr>
        </p:nvSpPr>
        <p:spPr>
          <a:xfrm>
            <a:off x="152400" y="228600"/>
            <a:ext cx="7562850" cy="554038"/>
          </a:xfrm>
        </p:spPr>
        <p:txBody>
          <a:bodyPr/>
          <a:lstStyle/>
          <a:p>
            <a:pPr eaLnBrk="1" hangingPunct="1"/>
            <a:r>
              <a:rPr smtClean="0">
                <a:cs typeface="Arial" charset="0"/>
              </a:rPr>
              <a:t>Applying Interfaces </a:t>
            </a:r>
            <a:r>
              <a:rPr sz="2800" smtClean="0">
                <a:cs typeface="Arial" charset="0"/>
              </a:rPr>
              <a:t>(Contd.). </a:t>
            </a:r>
            <a:endParaRPr smtClean="0">
              <a:cs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3"/>
          <p:cNvSpPr>
            <a:spLocks noGrp="1"/>
          </p:cNvSpPr>
          <p:nvPr>
            <p:ph idx="4294967295"/>
          </p:nvPr>
        </p:nvSpPr>
        <p:spPr>
          <a:xfrm>
            <a:off x="914400" y="990600"/>
            <a:ext cx="7543800" cy="5486400"/>
          </a:xfrm>
        </p:spPr>
        <p:txBody>
          <a:bodyPr/>
          <a:lstStyle/>
          <a:p>
            <a:pPr algn="just" eaLnBrk="1" hangingPunct="1">
              <a:lnSpc>
                <a:spcPct val="80000"/>
              </a:lnSpc>
              <a:buFont typeface="Arial" charset="0"/>
              <a:buNone/>
            </a:pPr>
            <a:r>
              <a:rPr smtClean="0">
                <a:latin typeface="Courier New" pitchFamily="49" charset="0"/>
                <a:cs typeface="Courier New" pitchFamily="49" charset="0"/>
              </a:rPr>
              <a:t>class classTwo implements IntDemo{</a:t>
            </a:r>
          </a:p>
          <a:p>
            <a:pPr algn="just" eaLnBrk="1" hangingPunct="1">
              <a:lnSpc>
                <a:spcPct val="80000"/>
              </a:lnSpc>
              <a:buFont typeface="Arial" charset="0"/>
              <a:buNone/>
            </a:pPr>
            <a:r>
              <a:rPr smtClean="0">
                <a:latin typeface="Courier New" pitchFamily="49" charset="0"/>
                <a:cs typeface="Courier New" pitchFamily="49" charset="0"/>
              </a:rPr>
              <a:t>	void multiply(int i,int j, int k) {</a:t>
            </a:r>
          </a:p>
          <a:p>
            <a:pPr algn="just" eaLnBrk="1" hangingPunct="1">
              <a:lnSpc>
                <a:spcPct val="80000"/>
              </a:lnSpc>
              <a:buFont typeface="Arial" charset="0"/>
              <a:buNone/>
            </a:pPr>
            <a:r>
              <a:rPr smtClean="0">
                <a:latin typeface="Courier New" pitchFamily="49" charset="0"/>
                <a:cs typeface="Courier New" pitchFamily="49" charset="0"/>
              </a:rPr>
              <a:t>		System.out.println("The result:" +(i*j*k) );</a:t>
            </a:r>
          </a:p>
          <a:p>
            <a:pPr algn="just" eaLnBrk="1" hangingPunct="1">
              <a:lnSpc>
                <a:spcPct val="80000"/>
              </a:lnSpc>
              <a:buFont typeface="Arial" charset="0"/>
              <a:buNone/>
            </a:pPr>
            <a:r>
              <a:rPr smtClean="0">
                <a:latin typeface="Courier New" pitchFamily="49" charset="0"/>
                <a:cs typeface="Courier New" pitchFamily="49" charset="0"/>
              </a:rPr>
              <a:t>	}</a:t>
            </a:r>
          </a:p>
          <a:p>
            <a:pPr algn="just" eaLnBrk="1" hangingPunct="1">
              <a:lnSpc>
                <a:spcPct val="80000"/>
              </a:lnSpc>
              <a:buFont typeface="Arial" charset="0"/>
              <a:buNone/>
            </a:pPr>
            <a:r>
              <a:rPr smtClean="0">
                <a:latin typeface="Courier New" pitchFamily="49" charset="0"/>
                <a:cs typeface="Courier New" pitchFamily="49" charset="0"/>
              </a:rPr>
              <a:t>	public void display(){</a:t>
            </a:r>
          </a:p>
          <a:p>
            <a:pPr algn="just" eaLnBrk="1" hangingPunct="1">
              <a:lnSpc>
                <a:spcPct val="80000"/>
              </a:lnSpc>
              <a:buFont typeface="Arial" charset="0"/>
              <a:buNone/>
            </a:pPr>
            <a:r>
              <a:rPr smtClean="0">
                <a:latin typeface="Courier New" pitchFamily="49" charset="0"/>
                <a:cs typeface="Courier New" pitchFamily="49" charset="0"/>
              </a:rPr>
              <a:t>		System.out.println("Welcome to Java ");</a:t>
            </a:r>
          </a:p>
          <a:p>
            <a:pPr algn="just" eaLnBrk="1" hangingPunct="1">
              <a:lnSpc>
                <a:spcPct val="80000"/>
              </a:lnSpc>
              <a:buFont typeface="Arial" charset="0"/>
              <a:buNone/>
            </a:pPr>
            <a:r>
              <a:rPr smtClean="0">
                <a:latin typeface="Courier New" pitchFamily="49" charset="0"/>
                <a:cs typeface="Courier New" pitchFamily="49" charset="0"/>
              </a:rPr>
              <a:t>	}</a:t>
            </a:r>
          </a:p>
          <a:p>
            <a:pPr algn="just" eaLnBrk="1" hangingPunct="1">
              <a:lnSpc>
                <a:spcPct val="80000"/>
              </a:lnSpc>
              <a:buFont typeface="Arial" charset="0"/>
              <a:buNone/>
            </a:pPr>
            <a:r>
              <a:rPr smtClean="0">
                <a:latin typeface="Courier New" pitchFamily="49" charset="0"/>
                <a:cs typeface="Courier New" pitchFamily="49" charset="0"/>
              </a:rPr>
              <a:t>}</a:t>
            </a:r>
          </a:p>
          <a:p>
            <a:pPr algn="just" eaLnBrk="1" hangingPunct="1">
              <a:lnSpc>
                <a:spcPct val="80000"/>
              </a:lnSpc>
              <a:buFont typeface="Arial" charset="0"/>
              <a:buNone/>
            </a:pPr>
            <a:r>
              <a:rPr smtClean="0">
                <a:latin typeface="Courier New" pitchFamily="49" charset="0"/>
                <a:cs typeface="Courier New" pitchFamily="49" charset="0"/>
              </a:rPr>
              <a:t>class DemoClass{</a:t>
            </a:r>
          </a:p>
          <a:p>
            <a:pPr algn="just" eaLnBrk="1" hangingPunct="1">
              <a:lnSpc>
                <a:spcPct val="80000"/>
              </a:lnSpc>
              <a:buFont typeface="Arial" charset="0"/>
              <a:buNone/>
            </a:pPr>
            <a:r>
              <a:rPr smtClean="0">
                <a:latin typeface="Courier New" pitchFamily="49" charset="0"/>
                <a:cs typeface="Courier New" pitchFamily="49" charset="0"/>
              </a:rPr>
              <a:t>	public static void main(String args[]) {</a:t>
            </a:r>
          </a:p>
          <a:p>
            <a:pPr algn="just" eaLnBrk="1" hangingPunct="1">
              <a:lnSpc>
                <a:spcPct val="80000"/>
              </a:lnSpc>
              <a:buFont typeface="Arial" charset="0"/>
              <a:buNone/>
            </a:pPr>
            <a:r>
              <a:rPr smtClean="0">
                <a:latin typeface="Courier New" pitchFamily="49" charset="0"/>
                <a:cs typeface="Courier New" pitchFamily="49" charset="0"/>
              </a:rPr>
              <a:t>		classOne c1= new classOne();</a:t>
            </a:r>
          </a:p>
          <a:p>
            <a:pPr algn="just" eaLnBrk="1" hangingPunct="1">
              <a:lnSpc>
                <a:spcPct val="80000"/>
              </a:lnSpc>
              <a:buFont typeface="Arial" charset="0"/>
              <a:buNone/>
            </a:pPr>
            <a:r>
              <a:rPr smtClean="0">
                <a:latin typeface="Courier New" pitchFamily="49" charset="0"/>
                <a:cs typeface="Courier New" pitchFamily="49" charset="0"/>
              </a:rPr>
              <a:t>		c1.add(10,20);</a:t>
            </a:r>
          </a:p>
          <a:p>
            <a:pPr algn="just" eaLnBrk="1" hangingPunct="1">
              <a:lnSpc>
                <a:spcPct val="80000"/>
              </a:lnSpc>
              <a:buFont typeface="Arial" charset="0"/>
              <a:buNone/>
            </a:pPr>
            <a:r>
              <a:rPr smtClean="0">
                <a:latin typeface="Courier New" pitchFamily="49" charset="0"/>
                <a:cs typeface="Courier New" pitchFamily="49" charset="0"/>
              </a:rPr>
              <a:t>		c1.display();</a:t>
            </a:r>
          </a:p>
          <a:p>
            <a:pPr algn="just" eaLnBrk="1" hangingPunct="1">
              <a:lnSpc>
                <a:spcPct val="80000"/>
              </a:lnSpc>
              <a:buFont typeface="Arial" charset="0"/>
              <a:buNone/>
            </a:pPr>
            <a:r>
              <a:rPr smtClean="0">
                <a:latin typeface="Courier New" pitchFamily="49" charset="0"/>
                <a:cs typeface="Courier New" pitchFamily="49" charset="0"/>
              </a:rPr>
              <a:t>		classTwo c2 = new classTwo();</a:t>
            </a:r>
          </a:p>
          <a:p>
            <a:pPr algn="just" eaLnBrk="1" hangingPunct="1">
              <a:lnSpc>
                <a:spcPct val="80000"/>
              </a:lnSpc>
              <a:buFont typeface="Arial" charset="0"/>
              <a:buNone/>
            </a:pPr>
            <a:r>
              <a:rPr smtClean="0">
                <a:latin typeface="Courier New" pitchFamily="49" charset="0"/>
                <a:cs typeface="Courier New" pitchFamily="49" charset="0"/>
              </a:rPr>
              <a:t>		c2.multiply(5,10,15);</a:t>
            </a:r>
          </a:p>
          <a:p>
            <a:pPr algn="just" eaLnBrk="1" hangingPunct="1">
              <a:lnSpc>
                <a:spcPct val="80000"/>
              </a:lnSpc>
              <a:buFont typeface="Arial" charset="0"/>
              <a:buNone/>
            </a:pPr>
            <a:r>
              <a:rPr smtClean="0">
                <a:latin typeface="Courier New" pitchFamily="49" charset="0"/>
                <a:cs typeface="Courier New" pitchFamily="49" charset="0"/>
              </a:rPr>
              <a:t>		c2.display(); </a:t>
            </a:r>
          </a:p>
          <a:p>
            <a:pPr algn="just" eaLnBrk="1" hangingPunct="1">
              <a:lnSpc>
                <a:spcPct val="80000"/>
              </a:lnSpc>
              <a:buFont typeface="Arial" charset="0"/>
              <a:buNone/>
            </a:pPr>
            <a:r>
              <a:rPr smtClean="0">
                <a:latin typeface="Courier New" pitchFamily="49" charset="0"/>
                <a:cs typeface="Courier New" pitchFamily="49" charset="0"/>
              </a:rPr>
              <a:t>	}</a:t>
            </a:r>
          </a:p>
          <a:p>
            <a:pPr algn="just" eaLnBrk="1" hangingPunct="1">
              <a:lnSpc>
                <a:spcPct val="80000"/>
              </a:lnSpc>
              <a:buFont typeface="Arial" charset="0"/>
              <a:buNone/>
            </a:pPr>
            <a:r>
              <a:rPr smtClean="0">
                <a:latin typeface="Courier New" pitchFamily="49" charset="0"/>
                <a:cs typeface="Courier New" pitchFamily="49" charset="0"/>
              </a:rPr>
              <a:t>}</a:t>
            </a:r>
          </a:p>
        </p:txBody>
      </p:sp>
      <p:sp>
        <p:nvSpPr>
          <p:cNvPr id="188418" name="Rectangle 2"/>
          <p:cNvSpPr>
            <a:spLocks noGrp="1"/>
          </p:cNvSpPr>
          <p:nvPr>
            <p:ph type="title" idx="4294967295"/>
          </p:nvPr>
        </p:nvSpPr>
        <p:spPr>
          <a:xfrm>
            <a:off x="304800" y="152400"/>
            <a:ext cx="7562850" cy="584200"/>
          </a:xfrm>
        </p:spPr>
        <p:txBody>
          <a:bodyPr/>
          <a:lstStyle/>
          <a:p>
            <a:pPr eaLnBrk="1" hangingPunct="1"/>
            <a:r>
              <a:rPr smtClean="0">
                <a:cs typeface="Arial" charset="0"/>
              </a:rPr>
              <a:t>Applying Interfaces </a:t>
            </a:r>
            <a:r>
              <a:rPr sz="3200" smtClean="0">
                <a:cs typeface="Arial" charset="0"/>
              </a:rPr>
              <a:t>(Contd.). </a:t>
            </a:r>
            <a:endParaRPr smtClean="0">
              <a:cs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3"/>
          <p:cNvSpPr>
            <a:spLocks noGrp="1"/>
          </p:cNvSpPr>
          <p:nvPr>
            <p:ph idx="4294967295"/>
          </p:nvPr>
        </p:nvSpPr>
        <p:spPr>
          <a:xfrm>
            <a:off x="381000" y="1066800"/>
            <a:ext cx="8229600" cy="5029200"/>
          </a:xfrm>
        </p:spPr>
        <p:txBody>
          <a:bodyPr/>
          <a:lstStyle/>
          <a:p>
            <a:pPr algn="just" eaLnBrk="1" hangingPunct="1"/>
            <a:r>
              <a:rPr sz="2400" smtClean="0">
                <a:cs typeface="Arial" charset="0"/>
              </a:rPr>
              <a:t>When you create objects, you refer them through the class references. For example :</a:t>
            </a:r>
          </a:p>
          <a:p>
            <a:pPr lvl="1" algn="just" eaLnBrk="1" hangingPunct="1"/>
            <a:r>
              <a:rPr sz="2400" smtClean="0"/>
              <a:t>ClassOne c1= new classOne(); /* Here, c1 refers to the object of the class classOne. */</a:t>
            </a:r>
          </a:p>
          <a:p>
            <a:pPr algn="just" eaLnBrk="1" hangingPunct="1"/>
            <a:r>
              <a:rPr sz="2400" smtClean="0">
                <a:cs typeface="Arial" charset="0"/>
              </a:rPr>
              <a:t>You can also make the interface variable refer to the objects of the class that implements the interface </a:t>
            </a:r>
          </a:p>
          <a:p>
            <a:pPr algn="just" eaLnBrk="1" hangingPunct="1"/>
            <a:r>
              <a:rPr sz="2400" smtClean="0">
                <a:cs typeface="Arial" charset="0"/>
              </a:rPr>
              <a:t>The exact method will be invoked at run time</a:t>
            </a:r>
          </a:p>
          <a:p>
            <a:pPr algn="just" eaLnBrk="1" hangingPunct="1"/>
            <a:r>
              <a:rPr sz="2400" smtClean="0">
                <a:cs typeface="Arial" charset="0"/>
              </a:rPr>
              <a:t>It helps us achieve run-time polymorphism</a:t>
            </a:r>
          </a:p>
        </p:txBody>
      </p:sp>
      <p:sp>
        <p:nvSpPr>
          <p:cNvPr id="190466" name="Rectangle 2"/>
          <p:cNvSpPr>
            <a:spLocks noGrp="1"/>
          </p:cNvSpPr>
          <p:nvPr>
            <p:ph type="title" idx="4294967295"/>
          </p:nvPr>
        </p:nvSpPr>
        <p:spPr>
          <a:xfrm>
            <a:off x="228600" y="61913"/>
            <a:ext cx="7562850" cy="554037"/>
          </a:xfrm>
        </p:spPr>
        <p:txBody>
          <a:bodyPr/>
          <a:lstStyle/>
          <a:p>
            <a:pPr eaLnBrk="1" hangingPunct="1"/>
            <a:r>
              <a:rPr smtClean="0">
                <a:cs typeface="Arial" charset="0"/>
              </a:rPr>
              <a:t>Interface References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3"/>
          <p:cNvSpPr>
            <a:spLocks noGrp="1"/>
          </p:cNvSpPr>
          <p:nvPr>
            <p:ph idx="4294967295"/>
          </p:nvPr>
        </p:nvSpPr>
        <p:spPr>
          <a:xfrm>
            <a:off x="457200" y="990600"/>
            <a:ext cx="8229600" cy="5029200"/>
          </a:xfrm>
        </p:spPr>
        <p:txBody>
          <a:bodyPr/>
          <a:lstStyle/>
          <a:p>
            <a:pPr eaLnBrk="1" hangingPunct="1">
              <a:lnSpc>
                <a:spcPct val="80000"/>
              </a:lnSpc>
              <a:buFont typeface="Arial" charset="0"/>
              <a:buNone/>
            </a:pPr>
            <a:r>
              <a:rPr sz="2200" smtClean="0">
                <a:latin typeface="Courier New" pitchFamily="49" charset="0"/>
                <a:cs typeface="Courier New" pitchFamily="49" charset="0"/>
              </a:rPr>
              <a:t>interface IntDemo{</a:t>
            </a:r>
          </a:p>
          <a:p>
            <a:pPr eaLnBrk="1" hangingPunct="1">
              <a:lnSpc>
                <a:spcPct val="80000"/>
              </a:lnSpc>
              <a:buFont typeface="Arial" charset="0"/>
              <a:buNone/>
            </a:pPr>
            <a:r>
              <a:rPr sz="2200" smtClean="0">
                <a:latin typeface="Courier New" pitchFamily="49" charset="0"/>
                <a:cs typeface="Courier New" pitchFamily="49" charset="0"/>
              </a:rPr>
              <a:t>	void display();</a:t>
            </a:r>
          </a:p>
          <a:p>
            <a:pPr eaLnBrk="1" hangingPunct="1">
              <a:lnSpc>
                <a:spcPct val="80000"/>
              </a:lnSpc>
              <a:buFont typeface="Arial" charset="0"/>
              <a:buNone/>
            </a:pPr>
            <a:r>
              <a:rPr sz="2200" smtClean="0">
                <a:latin typeface="Courier New" pitchFamily="49" charset="0"/>
                <a:cs typeface="Courier New" pitchFamily="49" charset="0"/>
              </a:rPr>
              <a:t>}</a:t>
            </a:r>
          </a:p>
          <a:p>
            <a:pPr eaLnBrk="1" hangingPunct="1">
              <a:lnSpc>
                <a:spcPct val="80000"/>
              </a:lnSpc>
              <a:buFont typeface="Arial" charset="0"/>
              <a:buNone/>
            </a:pPr>
            <a:r>
              <a:rPr sz="2200" smtClean="0">
                <a:latin typeface="Courier New" pitchFamily="49" charset="0"/>
                <a:cs typeface="Courier New" pitchFamily="49" charset="0"/>
              </a:rPr>
              <a:t>class classOne implements IntDemo{</a:t>
            </a:r>
          </a:p>
          <a:p>
            <a:pPr eaLnBrk="1" hangingPunct="1">
              <a:lnSpc>
                <a:spcPct val="80000"/>
              </a:lnSpc>
              <a:buFont typeface="Arial" charset="0"/>
              <a:buNone/>
            </a:pPr>
            <a:r>
              <a:rPr sz="2200" smtClean="0">
                <a:latin typeface="Courier New" pitchFamily="49" charset="0"/>
                <a:cs typeface="Courier New" pitchFamily="49" charset="0"/>
              </a:rPr>
              <a:t>	void add(int x, int y){</a:t>
            </a:r>
          </a:p>
          <a:p>
            <a:pPr eaLnBrk="1" hangingPunct="1">
              <a:lnSpc>
                <a:spcPct val="80000"/>
              </a:lnSpc>
              <a:buFont typeface="Arial" charset="0"/>
              <a:buNone/>
            </a:pPr>
            <a:r>
              <a:rPr sz="2200" smtClean="0">
                <a:latin typeface="Courier New" pitchFamily="49" charset="0"/>
                <a:cs typeface="Courier New" pitchFamily="49" charset="0"/>
              </a:rPr>
              <a:t>		System.out.println("The sum is :" +(x+y));</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	public void display(){</a:t>
            </a:r>
          </a:p>
          <a:p>
            <a:pPr eaLnBrk="1" hangingPunct="1">
              <a:lnSpc>
                <a:spcPct val="80000"/>
              </a:lnSpc>
              <a:buFont typeface="Arial" charset="0"/>
              <a:buNone/>
            </a:pPr>
            <a:r>
              <a:rPr sz="2200" smtClean="0">
                <a:latin typeface="Courier New" pitchFamily="49" charset="0"/>
                <a:cs typeface="Courier New" pitchFamily="49" charset="0"/>
              </a:rPr>
              <a:t>		System.out.println("Class one display method ");</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a:t>
            </a:r>
            <a:endParaRPr lang="en-GB" sz="2200" smtClean="0">
              <a:latin typeface="Courier New" pitchFamily="49" charset="0"/>
              <a:cs typeface="Courier New" pitchFamily="49" charset="0"/>
            </a:endParaRPr>
          </a:p>
          <a:p>
            <a:pPr eaLnBrk="1" hangingPunct="1">
              <a:buFont typeface="Wingdings" pitchFamily="2" charset="2"/>
              <a:buNone/>
            </a:pPr>
            <a:endParaRPr sz="2200" smtClean="0">
              <a:latin typeface="Courier New" pitchFamily="49" charset="0"/>
              <a:cs typeface="Courier New" pitchFamily="49" charset="0"/>
            </a:endParaRPr>
          </a:p>
        </p:txBody>
      </p:sp>
      <p:sp>
        <p:nvSpPr>
          <p:cNvPr id="192514" name="Rectangle 2"/>
          <p:cNvSpPr>
            <a:spLocks noGrp="1"/>
          </p:cNvSpPr>
          <p:nvPr>
            <p:ph type="title" idx="4294967295"/>
          </p:nvPr>
        </p:nvSpPr>
        <p:spPr>
          <a:xfrm>
            <a:off x="152400" y="152400"/>
            <a:ext cx="7562850" cy="554038"/>
          </a:xfrm>
        </p:spPr>
        <p:txBody>
          <a:bodyPr/>
          <a:lstStyle/>
          <a:p>
            <a:pPr eaLnBrk="1" hangingPunct="1"/>
            <a:r>
              <a:rPr smtClean="0">
                <a:cs typeface="Arial" charset="0"/>
              </a:rPr>
              <a:t>Interface References (Contd.).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3"/>
          <p:cNvSpPr>
            <a:spLocks noGrp="1"/>
          </p:cNvSpPr>
          <p:nvPr>
            <p:ph idx="4294967295"/>
          </p:nvPr>
        </p:nvSpPr>
        <p:spPr>
          <a:xfrm>
            <a:off x="457200" y="914400"/>
            <a:ext cx="8229600" cy="5638800"/>
          </a:xfrm>
        </p:spPr>
        <p:txBody>
          <a:bodyPr/>
          <a:lstStyle/>
          <a:p>
            <a:pPr eaLnBrk="1" hangingPunct="1">
              <a:lnSpc>
                <a:spcPct val="80000"/>
              </a:lnSpc>
              <a:buFont typeface="Arial" charset="0"/>
              <a:buNone/>
            </a:pPr>
            <a:r>
              <a:rPr sz="2200" smtClean="0">
                <a:latin typeface="Courier New" pitchFamily="49" charset="0"/>
                <a:cs typeface="Courier New" pitchFamily="49" charset="0"/>
              </a:rPr>
              <a:t>class classTwo implements IntDemo {</a:t>
            </a:r>
          </a:p>
          <a:p>
            <a:pPr eaLnBrk="1" hangingPunct="1">
              <a:lnSpc>
                <a:spcPct val="80000"/>
              </a:lnSpc>
              <a:buFont typeface="Arial" charset="0"/>
              <a:buNone/>
            </a:pPr>
            <a:r>
              <a:rPr sz="2200" smtClean="0">
                <a:latin typeface="Courier New" pitchFamily="49" charset="0"/>
                <a:cs typeface="Courier New" pitchFamily="49" charset="0"/>
              </a:rPr>
              <a:t>	void multiply(int i,int j, int k){</a:t>
            </a:r>
          </a:p>
          <a:p>
            <a:pPr eaLnBrk="1" hangingPunct="1">
              <a:lnSpc>
                <a:spcPct val="80000"/>
              </a:lnSpc>
              <a:buFont typeface="Arial" charset="0"/>
              <a:buNone/>
            </a:pPr>
            <a:r>
              <a:rPr sz="2200" smtClean="0">
                <a:latin typeface="Courier New" pitchFamily="49" charset="0"/>
                <a:cs typeface="Courier New" pitchFamily="49" charset="0"/>
              </a:rPr>
              <a:t>		System.out.println("The result:" +(i*j*k) );</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	public void display(){</a:t>
            </a:r>
          </a:p>
          <a:p>
            <a:pPr eaLnBrk="1" hangingPunct="1">
              <a:lnSpc>
                <a:spcPct val="80000"/>
              </a:lnSpc>
              <a:buFont typeface="Arial" charset="0"/>
              <a:buNone/>
            </a:pPr>
            <a:r>
              <a:rPr sz="2200" smtClean="0">
                <a:latin typeface="Courier New" pitchFamily="49" charset="0"/>
                <a:cs typeface="Courier New" pitchFamily="49" charset="0"/>
              </a:rPr>
              <a:t>		System.out.println("Class two display method" );</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a:t>
            </a:r>
          </a:p>
          <a:p>
            <a:pPr eaLnBrk="1" hangingPunct="1">
              <a:lnSpc>
                <a:spcPct val="80000"/>
              </a:lnSpc>
              <a:buFont typeface="Arial" charset="0"/>
              <a:buNone/>
            </a:pPr>
            <a:r>
              <a:rPr sz="2200" smtClean="0">
                <a:latin typeface="Courier New" pitchFamily="49" charset="0"/>
                <a:cs typeface="Courier New" pitchFamily="49" charset="0"/>
              </a:rPr>
              <a:t>class DemoClass{</a:t>
            </a:r>
          </a:p>
          <a:p>
            <a:pPr eaLnBrk="1" hangingPunct="1">
              <a:lnSpc>
                <a:spcPct val="80000"/>
              </a:lnSpc>
              <a:buFont typeface="Arial" charset="0"/>
              <a:buNone/>
            </a:pPr>
            <a:r>
              <a:rPr sz="2200" smtClean="0">
                <a:latin typeface="Courier New" pitchFamily="49" charset="0"/>
                <a:cs typeface="Courier New" pitchFamily="49" charset="0"/>
              </a:rPr>
              <a:t>	public static void main(String args[]){</a:t>
            </a:r>
          </a:p>
          <a:p>
            <a:pPr eaLnBrk="1" hangingPunct="1">
              <a:lnSpc>
                <a:spcPct val="80000"/>
              </a:lnSpc>
              <a:buFont typeface="Arial" charset="0"/>
              <a:buNone/>
            </a:pPr>
            <a:r>
              <a:rPr sz="2200" smtClean="0">
                <a:latin typeface="Courier New" pitchFamily="49" charset="0"/>
                <a:cs typeface="Courier New" pitchFamily="49" charset="0"/>
              </a:rPr>
              <a:t>		IntDemo c1= new classOne();</a:t>
            </a:r>
          </a:p>
          <a:p>
            <a:pPr eaLnBrk="1" hangingPunct="1">
              <a:lnSpc>
                <a:spcPct val="80000"/>
              </a:lnSpc>
              <a:buFont typeface="Arial" charset="0"/>
              <a:buNone/>
            </a:pPr>
            <a:r>
              <a:rPr sz="2200" smtClean="0">
                <a:latin typeface="Courier New" pitchFamily="49" charset="0"/>
                <a:cs typeface="Courier New" pitchFamily="49" charset="0"/>
              </a:rPr>
              <a:t>		c1.display();</a:t>
            </a:r>
          </a:p>
          <a:p>
            <a:pPr eaLnBrk="1" hangingPunct="1">
              <a:lnSpc>
                <a:spcPct val="80000"/>
              </a:lnSpc>
              <a:buFont typeface="Arial" charset="0"/>
              <a:buNone/>
            </a:pPr>
            <a:r>
              <a:rPr sz="2200" smtClean="0">
                <a:latin typeface="Courier New" pitchFamily="49" charset="0"/>
                <a:cs typeface="Courier New" pitchFamily="49" charset="0"/>
              </a:rPr>
              <a:t>		c1 = new classTwo();</a:t>
            </a:r>
          </a:p>
          <a:p>
            <a:pPr eaLnBrk="1" hangingPunct="1">
              <a:lnSpc>
                <a:spcPct val="80000"/>
              </a:lnSpc>
              <a:buFont typeface="Arial" charset="0"/>
              <a:buNone/>
            </a:pPr>
            <a:r>
              <a:rPr sz="2200" smtClean="0">
                <a:latin typeface="Courier New" pitchFamily="49" charset="0"/>
                <a:cs typeface="Courier New" pitchFamily="49" charset="0"/>
              </a:rPr>
              <a:t>		c1.display();</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a:t>
            </a:r>
          </a:p>
        </p:txBody>
      </p:sp>
      <p:sp>
        <p:nvSpPr>
          <p:cNvPr id="194562" name="Rectangle 2"/>
          <p:cNvSpPr>
            <a:spLocks noGrp="1"/>
          </p:cNvSpPr>
          <p:nvPr>
            <p:ph type="title" idx="4294967295"/>
          </p:nvPr>
        </p:nvSpPr>
        <p:spPr>
          <a:xfrm>
            <a:off x="152400" y="152400"/>
            <a:ext cx="7562850" cy="554038"/>
          </a:xfrm>
        </p:spPr>
        <p:txBody>
          <a:bodyPr/>
          <a:lstStyle/>
          <a:p>
            <a:pPr eaLnBrk="1" hangingPunct="1"/>
            <a:r>
              <a:rPr smtClean="0">
                <a:cs typeface="Arial" charset="0"/>
              </a:rPr>
              <a:t>Interface References (Contd.).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3"/>
          <p:cNvSpPr>
            <a:spLocks noGrp="1"/>
          </p:cNvSpPr>
          <p:nvPr>
            <p:ph idx="4294967295"/>
          </p:nvPr>
        </p:nvSpPr>
        <p:spPr>
          <a:xfrm>
            <a:off x="228600" y="1066800"/>
            <a:ext cx="8686800" cy="5029200"/>
          </a:xfrm>
        </p:spPr>
        <p:txBody>
          <a:bodyPr/>
          <a:lstStyle/>
          <a:p>
            <a:pPr algn="just" eaLnBrk="1" hangingPunct="1"/>
            <a:r>
              <a:rPr sz="2400" smtClean="0">
                <a:cs typeface="Arial" charset="0"/>
              </a:rPr>
              <a:t>Just as classes can be inherited, interfaces can also be inherited</a:t>
            </a:r>
          </a:p>
          <a:p>
            <a:pPr algn="just" eaLnBrk="1" hangingPunct="1"/>
            <a:endParaRPr sz="900" smtClean="0">
              <a:cs typeface="Arial" charset="0"/>
            </a:endParaRPr>
          </a:p>
          <a:p>
            <a:pPr algn="just" eaLnBrk="1" hangingPunct="1"/>
            <a:r>
              <a:rPr sz="2400" smtClean="0">
                <a:cs typeface="Arial" charset="0"/>
              </a:rPr>
              <a:t>One interface can extend one or more interfaces using the keyword </a:t>
            </a:r>
            <a:r>
              <a:rPr sz="2400" b="1" smtClean="0">
                <a:cs typeface="Arial" charset="0"/>
              </a:rPr>
              <a:t>extends</a:t>
            </a:r>
            <a:endParaRPr sz="2400" smtClean="0">
              <a:cs typeface="Arial" charset="0"/>
            </a:endParaRPr>
          </a:p>
          <a:p>
            <a:pPr algn="just" eaLnBrk="1" hangingPunct="1"/>
            <a:endParaRPr sz="900" smtClean="0">
              <a:cs typeface="Arial" charset="0"/>
            </a:endParaRPr>
          </a:p>
          <a:p>
            <a:pPr algn="just" eaLnBrk="1" hangingPunct="1"/>
            <a:r>
              <a:rPr sz="2400" smtClean="0">
                <a:cs typeface="Arial" charset="0"/>
              </a:rPr>
              <a:t>When you implement an interface that extends another interface, you should provide implementation for all the methods declared within the interface hierarchy</a:t>
            </a:r>
          </a:p>
        </p:txBody>
      </p:sp>
      <p:sp>
        <p:nvSpPr>
          <p:cNvPr id="196610" name="Rectangle 2"/>
          <p:cNvSpPr>
            <a:spLocks noGrp="1"/>
          </p:cNvSpPr>
          <p:nvPr>
            <p:ph type="title" idx="4294967295"/>
          </p:nvPr>
        </p:nvSpPr>
        <p:spPr>
          <a:xfrm>
            <a:off x="228600" y="228600"/>
            <a:ext cx="7562850" cy="523875"/>
          </a:xfrm>
        </p:spPr>
        <p:txBody>
          <a:bodyPr/>
          <a:lstStyle/>
          <a:p>
            <a:pPr eaLnBrk="1" hangingPunct="1"/>
            <a:r>
              <a:rPr sz="2800" smtClean="0">
                <a:cs typeface="Arial" charset="0"/>
              </a:rPr>
              <a:t>Extending Interfaces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3"/>
          <p:cNvSpPr>
            <a:spLocks noGrp="1"/>
          </p:cNvSpPr>
          <p:nvPr>
            <p:ph idx="4294967295"/>
          </p:nvPr>
        </p:nvSpPr>
        <p:spPr>
          <a:xfrm>
            <a:off x="228600" y="1066800"/>
            <a:ext cx="8686800" cy="5334000"/>
          </a:xfrm>
        </p:spPr>
        <p:txBody>
          <a:bodyPr/>
          <a:lstStyle/>
          <a:p>
            <a:pPr algn="just" eaLnBrk="1" hangingPunct="1"/>
            <a:r>
              <a:rPr sz="2200" smtClean="0">
                <a:cs typeface="Arial" charset="0"/>
              </a:rPr>
              <a:t>An Interface with no method declared in it, is known as Marker Interface</a:t>
            </a:r>
          </a:p>
          <a:p>
            <a:pPr algn="just" eaLnBrk="1" hangingPunct="1"/>
            <a:endParaRPr sz="2200" smtClean="0">
              <a:cs typeface="Arial" charset="0"/>
            </a:endParaRPr>
          </a:p>
          <a:p>
            <a:pPr algn="just" eaLnBrk="1" hangingPunct="1"/>
            <a:r>
              <a:rPr sz="2200" smtClean="0">
                <a:cs typeface="Arial" charset="0"/>
              </a:rPr>
              <a:t>Marker Interface is provided as a handle by java interpreter to mark a class, so that it can provide special behavior to it at runtime</a:t>
            </a:r>
          </a:p>
          <a:p>
            <a:pPr algn="just" eaLnBrk="1" hangingPunct="1"/>
            <a:endParaRPr sz="2200" smtClean="0">
              <a:cs typeface="Arial" charset="0"/>
            </a:endParaRPr>
          </a:p>
          <a:p>
            <a:pPr algn="just" eaLnBrk="1" hangingPunct="1"/>
            <a:r>
              <a:rPr sz="2200" smtClean="0">
                <a:cs typeface="Arial" charset="0"/>
              </a:rPr>
              <a:t>Examples of Marker Interfaces :</a:t>
            </a:r>
          </a:p>
          <a:p>
            <a:pPr lvl="1" algn="just" eaLnBrk="1" hangingPunct="1"/>
            <a:r>
              <a:rPr sz="2200" smtClean="0"/>
              <a:t>java.lang.Cloneable</a:t>
            </a:r>
          </a:p>
          <a:p>
            <a:pPr lvl="1" algn="just" eaLnBrk="1" hangingPunct="1"/>
            <a:r>
              <a:rPr sz="2200" smtClean="0"/>
              <a:t>java.io.Serializable</a:t>
            </a:r>
          </a:p>
          <a:p>
            <a:pPr lvl="1" algn="just" eaLnBrk="1" hangingPunct="1"/>
            <a:r>
              <a:rPr sz="2200" smtClean="0"/>
              <a:t>java.rmi.Remote</a:t>
            </a:r>
          </a:p>
          <a:p>
            <a:pPr lvl="1" algn="just" eaLnBrk="1" hangingPunct="1"/>
            <a:endParaRPr sz="2200" smtClean="0"/>
          </a:p>
        </p:txBody>
      </p:sp>
      <p:sp>
        <p:nvSpPr>
          <p:cNvPr id="198658" name="Rectangle 2"/>
          <p:cNvSpPr>
            <a:spLocks noGrp="1"/>
          </p:cNvSpPr>
          <p:nvPr>
            <p:ph type="title" idx="4294967295"/>
          </p:nvPr>
        </p:nvSpPr>
        <p:spPr>
          <a:xfrm>
            <a:off x="228600" y="228600"/>
            <a:ext cx="7562850" cy="554038"/>
          </a:xfrm>
        </p:spPr>
        <p:txBody>
          <a:bodyPr/>
          <a:lstStyle/>
          <a:p>
            <a:pPr eaLnBrk="1" hangingPunct="1"/>
            <a:r>
              <a:rPr smtClean="0">
                <a:cs typeface="Arial" charset="0"/>
              </a:rPr>
              <a:t>Marker Interface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extBox 1"/>
          <p:cNvSpPr txBox="1">
            <a:spLocks noChangeArrowheads="1"/>
          </p:cNvSpPr>
          <p:nvPr/>
        </p:nvSpPr>
        <p:spPr bwMode="auto">
          <a:xfrm>
            <a:off x="228600" y="152400"/>
            <a:ext cx="7772400" cy="554038"/>
          </a:xfrm>
          <a:prstGeom prst="rect">
            <a:avLst/>
          </a:prstGeom>
          <a:noFill/>
          <a:ln w="9525">
            <a:noFill/>
            <a:miter lim="800000"/>
            <a:headEnd/>
            <a:tailEnd/>
          </a:ln>
        </p:spPr>
        <p:txBody>
          <a:bodyPr>
            <a:spAutoFit/>
          </a:bodyPr>
          <a:lstStyle/>
          <a:p>
            <a:r>
              <a:rPr lang="en-US" sz="3000" b="1"/>
              <a:t>Quiz</a:t>
            </a:r>
          </a:p>
        </p:txBody>
      </p:sp>
      <p:sp>
        <p:nvSpPr>
          <p:cNvPr id="4" name="TextBox 3"/>
          <p:cNvSpPr txBox="1"/>
          <p:nvPr/>
        </p:nvSpPr>
        <p:spPr>
          <a:xfrm>
            <a:off x="762000" y="914400"/>
            <a:ext cx="8153400" cy="5048250"/>
          </a:xfrm>
          <a:prstGeom prst="rect">
            <a:avLst/>
          </a:prstGeom>
          <a:noFill/>
        </p:spPr>
        <p:txBody>
          <a:bodyPr>
            <a:spAutoFit/>
          </a:bodyPr>
          <a:lstStyle/>
          <a:p>
            <a:pPr>
              <a:defRPr/>
            </a:pPr>
            <a:r>
              <a:rPr lang="en-US" sz="2400" dirty="0"/>
              <a:t>Will the following code compile successfully ?</a:t>
            </a:r>
          </a:p>
          <a:p>
            <a:pPr>
              <a:defRPr/>
            </a:pPr>
            <a:endParaRPr lang="en-US" sz="1000" dirty="0"/>
          </a:p>
          <a:p>
            <a:pPr>
              <a:defRPr/>
            </a:pPr>
            <a:r>
              <a:rPr lang="en-US" sz="2400" dirty="0">
                <a:solidFill>
                  <a:schemeClr val="tx1">
                    <a:lumMod val="75000"/>
                    <a:lumOff val="25000"/>
                  </a:schemeClr>
                </a:solidFill>
                <a:latin typeface="Courier New" pitchFamily="49" charset="0"/>
                <a:cs typeface="Courier New" pitchFamily="49" charset="0"/>
              </a:rPr>
              <a:t>interface I1 {</a:t>
            </a:r>
          </a:p>
          <a:p>
            <a:pPr>
              <a:defRPr/>
            </a:pPr>
            <a:r>
              <a:rPr lang="en-US" sz="2400" dirty="0">
                <a:solidFill>
                  <a:schemeClr val="tx1">
                    <a:lumMod val="75000"/>
                    <a:lumOff val="25000"/>
                  </a:schemeClr>
                </a:solidFill>
                <a:latin typeface="Courier New" pitchFamily="49" charset="0"/>
                <a:cs typeface="Courier New" pitchFamily="49" charset="0"/>
              </a:rPr>
              <a:t>	int a=100;</a:t>
            </a:r>
          </a:p>
          <a:p>
            <a:pPr>
              <a:defRPr/>
            </a:pPr>
            <a:r>
              <a:rPr lang="en-US" sz="2400" dirty="0">
                <a:solidFill>
                  <a:schemeClr val="tx1">
                    <a:lumMod val="75000"/>
                    <a:lumOff val="25000"/>
                  </a:schemeClr>
                </a:solidFill>
                <a:latin typeface="Courier New" pitchFamily="49" charset="0"/>
                <a:cs typeface="Courier New" pitchFamily="49" charset="0"/>
              </a:rPr>
              <a:t>	void m1();</a:t>
            </a:r>
          </a:p>
          <a:p>
            <a:pPr>
              <a:defRPr/>
            </a:pPr>
            <a:r>
              <a:rPr lang="en-US" sz="2400" dirty="0">
                <a:solidFill>
                  <a:schemeClr val="tx1">
                    <a:lumMod val="75000"/>
                    <a:lumOff val="25000"/>
                  </a:schemeClr>
                </a:solidFill>
                <a:latin typeface="Courier New" pitchFamily="49" charset="0"/>
                <a:cs typeface="Courier New" pitchFamily="49" charset="0"/>
              </a:rPr>
              <a:t>}</a:t>
            </a:r>
          </a:p>
          <a:p>
            <a:pPr>
              <a:defRPr/>
            </a:pPr>
            <a:endParaRPr lang="en-US" sz="2400" dirty="0">
              <a:solidFill>
                <a:schemeClr val="tx1">
                  <a:lumMod val="75000"/>
                  <a:lumOff val="25000"/>
                </a:schemeClr>
              </a:solidFill>
              <a:latin typeface="Courier New" pitchFamily="49" charset="0"/>
              <a:cs typeface="Courier New" pitchFamily="49" charset="0"/>
            </a:endParaRPr>
          </a:p>
          <a:p>
            <a:pPr>
              <a:defRPr/>
            </a:pPr>
            <a:r>
              <a:rPr lang="en-US" sz="2400" dirty="0">
                <a:solidFill>
                  <a:schemeClr val="tx1">
                    <a:lumMod val="75000"/>
                    <a:lumOff val="25000"/>
                  </a:schemeClr>
                </a:solidFill>
                <a:latin typeface="Courier New" pitchFamily="49" charset="0"/>
                <a:cs typeface="Courier New" pitchFamily="49" charset="0"/>
              </a:rPr>
              <a:t>class A1 extends I1 {</a:t>
            </a:r>
          </a:p>
          <a:p>
            <a:pPr>
              <a:defRPr/>
            </a:pPr>
            <a:r>
              <a:rPr lang="en-US" sz="2400" dirty="0">
                <a:solidFill>
                  <a:schemeClr val="tx1">
                    <a:lumMod val="75000"/>
                    <a:lumOff val="25000"/>
                  </a:schemeClr>
                </a:solidFill>
                <a:latin typeface="Courier New" pitchFamily="49" charset="0"/>
                <a:cs typeface="Courier New" pitchFamily="49" charset="0"/>
              </a:rPr>
              <a:t>	public void m1() {</a:t>
            </a:r>
          </a:p>
          <a:p>
            <a:pPr>
              <a:defRPr/>
            </a:pPr>
            <a:r>
              <a:rPr lang="en-US" sz="2400" dirty="0">
                <a:solidFill>
                  <a:schemeClr val="tx1">
                    <a:lumMod val="75000"/>
                    <a:lumOff val="25000"/>
                  </a:schemeClr>
                </a:solidFill>
                <a:latin typeface="Courier New" pitchFamily="49" charset="0"/>
                <a:cs typeface="Courier New" pitchFamily="49" charset="0"/>
              </a:rPr>
              <a:t>	System.out.println(“In m1 method”);</a:t>
            </a:r>
          </a:p>
          <a:p>
            <a:pPr>
              <a:defRPr/>
            </a:pPr>
            <a:r>
              <a:rPr lang="en-US" sz="2400" dirty="0">
                <a:solidFill>
                  <a:schemeClr val="tx1">
                    <a:lumMod val="75000"/>
                    <a:lumOff val="25000"/>
                  </a:schemeClr>
                </a:solidFill>
                <a:latin typeface="Courier New" pitchFamily="49" charset="0"/>
                <a:cs typeface="Courier New" pitchFamily="49" charset="0"/>
              </a:rPr>
              <a:t>	}</a:t>
            </a:r>
          </a:p>
          <a:p>
            <a:pPr>
              <a:defRPr/>
            </a:pPr>
            <a:r>
              <a:rPr lang="en-US" sz="2400" dirty="0">
                <a:solidFill>
                  <a:schemeClr val="tx1">
                    <a:lumMod val="75000"/>
                    <a:lumOff val="25000"/>
                  </a:schemeClr>
                </a:solidFill>
                <a:latin typeface="Courier New" pitchFamily="49" charset="0"/>
                <a:cs typeface="Courier New" pitchFamily="49" charset="0"/>
              </a:rPr>
              <a:t>}</a:t>
            </a:r>
          </a:p>
          <a:p>
            <a:pPr>
              <a:defRPr/>
            </a:pPr>
            <a:endParaRPr lang="en-US" sz="2400" dirty="0">
              <a:latin typeface="Courier New" pitchFamily="49" charset="0"/>
              <a:cs typeface="Courier New" pitchFamily="49" charset="0"/>
            </a:endParaRPr>
          </a:p>
          <a:p>
            <a:pPr>
              <a:defRPr/>
            </a:pPr>
            <a:endParaRPr lang="en-US" sz="2400" dirty="0">
              <a:latin typeface="Courier New" pitchFamily="49" charset="0"/>
              <a:cs typeface="Courier New" pitchFamily="49" charset="0"/>
            </a:endParaRPr>
          </a:p>
        </p:txBody>
      </p:sp>
      <p:sp>
        <p:nvSpPr>
          <p:cNvPr id="5" name="Rounded Rectangle 4"/>
          <p:cNvSpPr/>
          <p:nvPr/>
        </p:nvSpPr>
        <p:spPr>
          <a:xfrm>
            <a:off x="2514600" y="5334000"/>
            <a:ext cx="6172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It will throw compilation error..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05"/>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 calcmode="lin" valueType="num">
                                      <p:cBhvr>
                                        <p:cTn id="14" dur="500" fill="hold"/>
                                        <p:tgtEl>
                                          <p:spTgt spid="5"/>
                                        </p:tgtEl>
                                        <p:attrNameLst>
                                          <p:attrName>ppt_x</p:attrName>
                                        </p:attrNameLst>
                                      </p:cBhvr>
                                      <p:tavLst>
                                        <p:tav tm="0">
                                          <p:val>
                                            <p:strVal val="#ppt_x-.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extBox 1"/>
          <p:cNvSpPr txBox="1">
            <a:spLocks noChangeArrowheads="1"/>
          </p:cNvSpPr>
          <p:nvPr/>
        </p:nvSpPr>
        <p:spPr bwMode="auto">
          <a:xfrm>
            <a:off x="304800" y="152400"/>
            <a:ext cx="8001000" cy="554038"/>
          </a:xfrm>
          <a:prstGeom prst="rect">
            <a:avLst/>
          </a:prstGeom>
          <a:noFill/>
          <a:ln w="9525">
            <a:noFill/>
            <a:miter lim="800000"/>
            <a:headEnd/>
            <a:tailEnd/>
          </a:ln>
        </p:spPr>
        <p:txBody>
          <a:bodyPr>
            <a:spAutoFit/>
          </a:bodyPr>
          <a:lstStyle/>
          <a:p>
            <a:r>
              <a:rPr lang="en-US" sz="3000" b="1"/>
              <a:t>Quiz (Contd.). </a:t>
            </a:r>
          </a:p>
        </p:txBody>
      </p:sp>
      <p:sp>
        <p:nvSpPr>
          <p:cNvPr id="4" name="TextBox 3"/>
          <p:cNvSpPr txBox="1"/>
          <p:nvPr/>
        </p:nvSpPr>
        <p:spPr>
          <a:xfrm>
            <a:off x="762000" y="914400"/>
            <a:ext cx="8153400" cy="4308475"/>
          </a:xfrm>
          <a:prstGeom prst="rect">
            <a:avLst/>
          </a:prstGeom>
          <a:noFill/>
        </p:spPr>
        <p:txBody>
          <a:bodyPr>
            <a:spAutoFit/>
          </a:bodyPr>
          <a:lstStyle/>
          <a:p>
            <a:pPr>
              <a:defRPr/>
            </a:pPr>
            <a:r>
              <a:rPr lang="en-US" sz="2400" dirty="0"/>
              <a:t>Will the following code compile successfully ?</a:t>
            </a:r>
          </a:p>
          <a:p>
            <a:pPr>
              <a:defRPr/>
            </a:pPr>
            <a:endParaRPr lang="en-US" sz="1000" dirty="0"/>
          </a:p>
          <a:p>
            <a:pPr>
              <a:defRPr/>
            </a:pPr>
            <a:r>
              <a:rPr lang="en-US" sz="2400" dirty="0">
                <a:solidFill>
                  <a:schemeClr val="tx1">
                    <a:lumMod val="75000"/>
                    <a:lumOff val="25000"/>
                  </a:schemeClr>
                </a:solidFill>
                <a:latin typeface="Courier New" pitchFamily="49" charset="0"/>
                <a:cs typeface="Courier New" pitchFamily="49" charset="0"/>
              </a:rPr>
              <a:t>interface I1 {</a:t>
            </a:r>
          </a:p>
          <a:p>
            <a:pPr>
              <a:defRPr/>
            </a:pPr>
            <a:r>
              <a:rPr lang="en-US" sz="2400" dirty="0">
                <a:solidFill>
                  <a:schemeClr val="tx1">
                    <a:lumMod val="75000"/>
                    <a:lumOff val="25000"/>
                  </a:schemeClr>
                </a:solidFill>
                <a:latin typeface="Courier New" pitchFamily="49" charset="0"/>
                <a:cs typeface="Courier New" pitchFamily="49" charset="0"/>
              </a:rPr>
              <a:t>	int a=100;</a:t>
            </a:r>
          </a:p>
          <a:p>
            <a:pPr>
              <a:defRPr/>
            </a:pPr>
            <a:r>
              <a:rPr lang="en-US" sz="2400" dirty="0">
                <a:solidFill>
                  <a:schemeClr val="tx1">
                    <a:lumMod val="75000"/>
                    <a:lumOff val="25000"/>
                  </a:schemeClr>
                </a:solidFill>
                <a:latin typeface="Courier New" pitchFamily="49" charset="0"/>
                <a:cs typeface="Courier New" pitchFamily="49" charset="0"/>
              </a:rPr>
              <a:t>	void m1();</a:t>
            </a:r>
          </a:p>
          <a:p>
            <a:pPr>
              <a:defRPr/>
            </a:pPr>
            <a:r>
              <a:rPr lang="en-US" sz="2400" dirty="0">
                <a:solidFill>
                  <a:schemeClr val="tx1">
                    <a:lumMod val="75000"/>
                    <a:lumOff val="25000"/>
                  </a:schemeClr>
                </a:solidFill>
                <a:latin typeface="Courier New" pitchFamily="49" charset="0"/>
                <a:cs typeface="Courier New" pitchFamily="49" charset="0"/>
              </a:rPr>
              <a:t>}</a:t>
            </a:r>
          </a:p>
          <a:p>
            <a:pPr>
              <a:defRPr/>
            </a:pPr>
            <a:endParaRPr lang="en-US" sz="2400" dirty="0">
              <a:solidFill>
                <a:schemeClr val="tx1">
                  <a:lumMod val="75000"/>
                  <a:lumOff val="25000"/>
                </a:schemeClr>
              </a:solidFill>
              <a:latin typeface="Courier New" pitchFamily="49" charset="0"/>
              <a:cs typeface="Courier New" pitchFamily="49" charset="0"/>
            </a:endParaRPr>
          </a:p>
          <a:p>
            <a:pPr>
              <a:defRPr/>
            </a:pPr>
            <a:r>
              <a:rPr lang="en-US" sz="2400" dirty="0">
                <a:solidFill>
                  <a:schemeClr val="tx1">
                    <a:lumMod val="75000"/>
                    <a:lumOff val="25000"/>
                  </a:schemeClr>
                </a:solidFill>
                <a:latin typeface="Courier New" pitchFamily="49" charset="0"/>
                <a:cs typeface="Courier New" pitchFamily="49" charset="0"/>
              </a:rPr>
              <a:t>interface A1 implements I1 {</a:t>
            </a:r>
          </a:p>
          <a:p>
            <a:pPr>
              <a:defRPr/>
            </a:pPr>
            <a:r>
              <a:rPr lang="en-US" sz="2400" dirty="0">
                <a:solidFill>
                  <a:schemeClr val="tx1">
                    <a:lumMod val="75000"/>
                    <a:lumOff val="25000"/>
                  </a:schemeClr>
                </a:solidFill>
                <a:latin typeface="Courier New" pitchFamily="49" charset="0"/>
                <a:cs typeface="Courier New" pitchFamily="49" charset="0"/>
              </a:rPr>
              <a:t>	public void m2();</a:t>
            </a:r>
          </a:p>
          <a:p>
            <a:pPr>
              <a:defRPr/>
            </a:pPr>
            <a:r>
              <a:rPr lang="en-US" sz="2400" dirty="0">
                <a:solidFill>
                  <a:schemeClr val="tx1">
                    <a:lumMod val="75000"/>
                    <a:lumOff val="25000"/>
                  </a:schemeClr>
                </a:solidFill>
                <a:latin typeface="Courier New" pitchFamily="49" charset="0"/>
                <a:cs typeface="Courier New" pitchFamily="49" charset="0"/>
              </a:rPr>
              <a:t>}</a:t>
            </a:r>
          </a:p>
          <a:p>
            <a:pPr>
              <a:defRPr/>
            </a:pPr>
            <a:endParaRPr lang="en-US" sz="2400" dirty="0">
              <a:latin typeface="Courier New" pitchFamily="49" charset="0"/>
              <a:cs typeface="Courier New" pitchFamily="49" charset="0"/>
            </a:endParaRPr>
          </a:p>
          <a:p>
            <a:pPr>
              <a:defRPr/>
            </a:pPr>
            <a:endParaRPr lang="en-US" sz="2400" dirty="0">
              <a:latin typeface="Courier New" pitchFamily="49" charset="0"/>
              <a:cs typeface="Courier New" pitchFamily="49" charset="0"/>
            </a:endParaRPr>
          </a:p>
        </p:txBody>
      </p:sp>
      <p:sp>
        <p:nvSpPr>
          <p:cNvPr id="5" name="Rounded Rectangle 4"/>
          <p:cNvSpPr/>
          <p:nvPr/>
        </p:nvSpPr>
        <p:spPr>
          <a:xfrm>
            <a:off x="2514600" y="5334000"/>
            <a:ext cx="6172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It will throw compilation error..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TextBox 1"/>
          <p:cNvSpPr txBox="1">
            <a:spLocks noChangeArrowheads="1"/>
          </p:cNvSpPr>
          <p:nvPr/>
        </p:nvSpPr>
        <p:spPr bwMode="auto">
          <a:xfrm>
            <a:off x="228600" y="152400"/>
            <a:ext cx="8077200" cy="554038"/>
          </a:xfrm>
          <a:prstGeom prst="rect">
            <a:avLst/>
          </a:prstGeom>
          <a:noFill/>
          <a:ln w="9525">
            <a:noFill/>
            <a:miter lim="800000"/>
            <a:headEnd/>
            <a:tailEnd/>
          </a:ln>
        </p:spPr>
        <p:txBody>
          <a:bodyPr>
            <a:spAutoFit/>
          </a:bodyPr>
          <a:lstStyle/>
          <a:p>
            <a:r>
              <a:rPr lang="en-US" sz="3000" b="1"/>
              <a:t>Quiz (Contd.). </a:t>
            </a:r>
          </a:p>
        </p:txBody>
      </p:sp>
      <p:sp>
        <p:nvSpPr>
          <p:cNvPr id="4" name="TextBox 3"/>
          <p:cNvSpPr txBox="1"/>
          <p:nvPr/>
        </p:nvSpPr>
        <p:spPr>
          <a:xfrm>
            <a:off x="762000" y="838200"/>
            <a:ext cx="8153400" cy="6308725"/>
          </a:xfrm>
          <a:prstGeom prst="rect">
            <a:avLst/>
          </a:prstGeom>
          <a:noFill/>
        </p:spPr>
        <p:txBody>
          <a:bodyPr>
            <a:spAutoFit/>
          </a:bodyPr>
          <a:lstStyle/>
          <a:p>
            <a:pPr>
              <a:defRPr/>
            </a:pPr>
            <a:r>
              <a:rPr lang="en-US" sz="2400" dirty="0"/>
              <a:t>Will the following code compile successfully ?</a:t>
            </a:r>
          </a:p>
          <a:p>
            <a:pPr>
              <a:defRPr/>
            </a:pPr>
            <a:endParaRPr lang="en-US" sz="1000" dirty="0"/>
          </a:p>
          <a:p>
            <a:pPr>
              <a:defRPr/>
            </a:pPr>
            <a:r>
              <a:rPr lang="en-US" sz="2400" dirty="0">
                <a:latin typeface="Courier New" pitchFamily="49" charset="0"/>
                <a:cs typeface="Courier New" pitchFamily="49" charset="0"/>
              </a:rPr>
              <a:t>interface I1 {</a:t>
            </a:r>
          </a:p>
          <a:p>
            <a:pPr>
              <a:defRPr/>
            </a:pPr>
            <a:r>
              <a:rPr lang="en-US" sz="2400" dirty="0">
                <a:latin typeface="Courier New" pitchFamily="49" charset="0"/>
                <a:cs typeface="Courier New" pitchFamily="49" charset="0"/>
              </a:rPr>
              <a:t>	int a=100;</a:t>
            </a:r>
          </a:p>
          <a:p>
            <a:pPr>
              <a:defRPr/>
            </a:pPr>
            <a:r>
              <a:rPr lang="en-US" sz="2400" dirty="0">
                <a:latin typeface="Courier New" pitchFamily="49" charset="0"/>
                <a:cs typeface="Courier New" pitchFamily="49" charset="0"/>
              </a:rPr>
              <a:t>	void m1();</a:t>
            </a:r>
          </a:p>
          <a:p>
            <a:pPr>
              <a:defRPr/>
            </a:pPr>
            <a:r>
              <a:rPr lang="en-US" sz="2400" dirty="0">
                <a:latin typeface="Courier New" pitchFamily="49" charset="0"/>
                <a:cs typeface="Courier New" pitchFamily="49" charset="0"/>
              </a:rPr>
              <a:t>}</a:t>
            </a:r>
          </a:p>
          <a:p>
            <a:pPr>
              <a:defRPr/>
            </a:pPr>
            <a:endParaRPr lang="en-US" sz="1000" dirty="0">
              <a:solidFill>
                <a:schemeClr val="tx1">
                  <a:lumMod val="75000"/>
                  <a:lumOff val="25000"/>
                </a:schemeClr>
              </a:solidFill>
              <a:latin typeface="Courier New" pitchFamily="49" charset="0"/>
              <a:cs typeface="Courier New" pitchFamily="49" charset="0"/>
            </a:endParaRPr>
          </a:p>
          <a:p>
            <a:pPr>
              <a:defRPr/>
            </a:pPr>
            <a:r>
              <a:rPr lang="en-US" sz="2400" dirty="0">
                <a:latin typeface="Courier New" pitchFamily="49" charset="0"/>
                <a:cs typeface="Courier New" pitchFamily="49" charset="0"/>
              </a:rPr>
              <a:t>interface A1 extends I1 {</a:t>
            </a:r>
          </a:p>
          <a:p>
            <a:pPr>
              <a:defRPr/>
            </a:pPr>
            <a:r>
              <a:rPr lang="en-US" sz="2400" dirty="0">
                <a:latin typeface="Courier New" pitchFamily="49" charset="0"/>
                <a:cs typeface="Courier New" pitchFamily="49" charset="0"/>
              </a:rPr>
              <a:t>	public void m2();</a:t>
            </a:r>
          </a:p>
          <a:p>
            <a:pPr>
              <a:defRPr/>
            </a:pPr>
            <a:r>
              <a:rPr lang="en-US" sz="2400" dirty="0">
                <a:latin typeface="Courier New" pitchFamily="49" charset="0"/>
                <a:cs typeface="Courier New" pitchFamily="49" charset="0"/>
              </a:rPr>
              <a:t>}</a:t>
            </a:r>
          </a:p>
          <a:p>
            <a:pPr>
              <a:defRPr/>
            </a:pPr>
            <a:endParaRPr lang="en-US" sz="2400" dirty="0">
              <a:latin typeface="Courier New" pitchFamily="49" charset="0"/>
              <a:cs typeface="Courier New" pitchFamily="49" charset="0"/>
            </a:endParaRPr>
          </a:p>
          <a:p>
            <a:pPr>
              <a:defRPr/>
            </a:pPr>
            <a:r>
              <a:rPr lang="en-US" sz="2400" dirty="0">
                <a:latin typeface="Courier New" pitchFamily="49" charset="0"/>
                <a:cs typeface="Courier New" pitchFamily="49" charset="0"/>
              </a:rPr>
              <a:t>class Aimp implements I1 {</a:t>
            </a:r>
          </a:p>
          <a:p>
            <a:pPr>
              <a:defRPr/>
            </a:pPr>
            <a:r>
              <a:rPr lang="en-US" sz="2400" dirty="0">
                <a:latin typeface="Courier New" pitchFamily="49" charset="0"/>
                <a:cs typeface="Courier New" pitchFamily="49" charset="0"/>
              </a:rPr>
              <a:t>	public void m1() {</a:t>
            </a:r>
          </a:p>
          <a:p>
            <a:pPr>
              <a:defRPr/>
            </a:pPr>
            <a:r>
              <a:rPr lang="en-US" sz="2400">
                <a:latin typeface="Courier New" pitchFamily="49" charset="0"/>
                <a:cs typeface="Courier New" pitchFamily="49" charset="0"/>
              </a:rPr>
              <a:t>	System.out.println</a:t>
            </a:r>
            <a:r>
              <a:rPr lang="en-US" sz="2400" dirty="0">
                <a:latin typeface="Courier New" pitchFamily="49" charset="0"/>
                <a:cs typeface="Courier New" pitchFamily="49" charset="0"/>
              </a:rPr>
              <a:t>(“In m1 method”);</a:t>
            </a:r>
          </a:p>
          <a:p>
            <a:pPr>
              <a:defRPr/>
            </a:pPr>
            <a:r>
              <a:rPr lang="en-US" sz="2400" dirty="0">
                <a:latin typeface="Courier New" pitchFamily="49" charset="0"/>
                <a:cs typeface="Courier New" pitchFamily="49" charset="0"/>
              </a:rPr>
              <a:t>	}</a:t>
            </a:r>
          </a:p>
          <a:p>
            <a:pPr>
              <a:defRPr/>
            </a:pPr>
            <a:r>
              <a:rPr lang="en-US" sz="2400" dirty="0">
                <a:latin typeface="Courier New" pitchFamily="49" charset="0"/>
                <a:cs typeface="Courier New" pitchFamily="49" charset="0"/>
              </a:rPr>
              <a:t>}</a:t>
            </a:r>
          </a:p>
          <a:p>
            <a:pPr>
              <a:defRPr/>
            </a:pPr>
            <a:endParaRPr lang="en-US" sz="2400" dirty="0">
              <a:latin typeface="Courier New" pitchFamily="49" charset="0"/>
              <a:cs typeface="Courier New" pitchFamily="49" charset="0"/>
            </a:endParaRPr>
          </a:p>
          <a:p>
            <a:pPr>
              <a:defRPr/>
            </a:pPr>
            <a:endParaRPr lang="en-US" sz="2400" dirty="0">
              <a:latin typeface="Courier New" pitchFamily="49" charset="0"/>
              <a:cs typeface="Courier New" pitchFamily="49" charset="0"/>
            </a:endParaRPr>
          </a:p>
        </p:txBody>
      </p:sp>
      <p:sp>
        <p:nvSpPr>
          <p:cNvPr id="5" name="Rounded Rectangle 4"/>
          <p:cNvSpPr/>
          <p:nvPr/>
        </p:nvSpPr>
        <p:spPr>
          <a:xfrm>
            <a:off x="3429000" y="5867400"/>
            <a:ext cx="5410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This code will compile successfully..!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0" fill="hold"/>
                                        <p:tgtEl>
                                          <p:spTgt spid="5"/>
                                        </p:tgtEl>
                                        <p:attrNameLst>
                                          <p:attrName>ppt_x</p:attrName>
                                        </p:attrNameLst>
                                      </p:cBhvr>
                                      <p:tavLst>
                                        <p:tav tm="0">
                                          <p:val>
                                            <p:strVal val="#ppt_x"/>
                                          </p:val>
                                        </p:tav>
                                        <p:tav tm="100000">
                                          <p:val>
                                            <p:strVal val="#ppt_x"/>
                                          </p:val>
                                        </p:tav>
                                      </p:tavLst>
                                    </p:anim>
                                    <p:anim calcmode="lin" valueType="num">
                                      <p:cBhvr additive="base">
                                        <p:cTn id="8"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p:cNvSpPr>
          <p:nvPr>
            <p:ph type="title" idx="4294967295"/>
          </p:nvPr>
        </p:nvSpPr>
        <p:spPr>
          <a:xfrm>
            <a:off x="22225" y="152400"/>
            <a:ext cx="9144000" cy="523875"/>
          </a:xfrm>
        </p:spPr>
        <p:txBody>
          <a:bodyPr/>
          <a:lstStyle/>
          <a:p>
            <a:r>
              <a:rPr sz="2800" smtClean="0">
                <a:cs typeface="Arial" charset="0"/>
              </a:rPr>
              <a:t>Package is similar to folders in your Disk (Contd.)</a:t>
            </a:r>
          </a:p>
        </p:txBody>
      </p:sp>
      <p:pic>
        <p:nvPicPr>
          <p:cNvPr id="90114" name="Picture 2" descr="C:\Documents and Settings\manoj\My Documents\My Pictures\packages\sample_programmer.bmp"/>
          <p:cNvPicPr>
            <a:picLocks noGrp="1" noChangeAspect="1" noChangeArrowheads="1"/>
          </p:cNvPicPr>
          <p:nvPr>
            <p:ph idx="4294967295"/>
          </p:nvPr>
        </p:nvPicPr>
        <p:blipFill>
          <a:blip r:embed="rId3" cstate="print"/>
          <a:srcRect/>
          <a:stretch>
            <a:fillRect/>
          </a:stretch>
        </p:blipFill>
        <p:spPr>
          <a:xfrm>
            <a:off x="533400" y="1066800"/>
            <a:ext cx="8153400" cy="4610100"/>
          </a:xfrm>
        </p:spPr>
      </p:pic>
      <p:sp>
        <p:nvSpPr>
          <p:cNvPr id="90115" name="Rectangle 4"/>
          <p:cNvSpPr>
            <a:spLocks noChangeArrowheads="1"/>
          </p:cNvSpPr>
          <p:nvPr/>
        </p:nvSpPr>
        <p:spPr bwMode="auto">
          <a:xfrm>
            <a:off x="762000" y="4641850"/>
            <a:ext cx="7696200" cy="369888"/>
          </a:xfrm>
          <a:prstGeom prst="rect">
            <a:avLst/>
          </a:prstGeom>
          <a:noFill/>
          <a:ln w="9525">
            <a:noFill/>
            <a:miter lim="800000"/>
            <a:headEnd/>
            <a:tailEnd/>
          </a:ln>
        </p:spPr>
        <p:txBody>
          <a:bodyPr>
            <a:spAutoFit/>
          </a:bodyPr>
          <a:lstStyle/>
          <a:p>
            <a:r>
              <a:rPr lang="en-US"/>
              <a:t>Just relate package concept with directories concept in your file system</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3"/>
          <p:cNvSpPr>
            <a:spLocks noGrp="1"/>
          </p:cNvSpPr>
          <p:nvPr>
            <p:ph idx="4294967295"/>
          </p:nvPr>
        </p:nvSpPr>
        <p:spPr>
          <a:xfrm>
            <a:off x="304800" y="1066800"/>
            <a:ext cx="8610600" cy="5029200"/>
          </a:xfrm>
        </p:spPr>
        <p:txBody>
          <a:bodyPr/>
          <a:lstStyle/>
          <a:p>
            <a:pPr eaLnBrk="1" hangingPunct="1">
              <a:buFont typeface="Arial" charset="0"/>
              <a:buNone/>
            </a:pPr>
            <a:r>
              <a:rPr lang="en-GB" sz="2400" smtClean="0">
                <a:cs typeface="Arial" charset="0"/>
              </a:rPr>
              <a:t>In this session, you were able to:</a:t>
            </a:r>
          </a:p>
          <a:p>
            <a:pPr eaLnBrk="1" hangingPunct="1">
              <a:buFont typeface="Arial" charset="0"/>
              <a:buNone/>
            </a:pPr>
            <a:endParaRPr lang="en-GB" sz="1400" smtClean="0">
              <a:cs typeface="Arial" charset="0"/>
            </a:endParaRPr>
          </a:p>
          <a:p>
            <a:pPr lvl="1" algn="just"/>
            <a:r>
              <a:rPr sz="2400" smtClean="0"/>
              <a:t>Understand the use of packages</a:t>
            </a:r>
          </a:p>
          <a:p>
            <a:pPr lvl="1" algn="just"/>
            <a:r>
              <a:rPr sz="2400" smtClean="0"/>
              <a:t>Use inbuilt java packages </a:t>
            </a:r>
          </a:p>
          <a:p>
            <a:pPr lvl="1" algn="just"/>
            <a:r>
              <a:rPr sz="2400" smtClean="0"/>
              <a:t>Create our own packages </a:t>
            </a:r>
          </a:p>
          <a:p>
            <a:pPr lvl="1" algn="just"/>
            <a:r>
              <a:rPr sz="2400" smtClean="0"/>
              <a:t>Import existing packages </a:t>
            </a:r>
          </a:p>
          <a:p>
            <a:pPr lvl="1" algn="just"/>
            <a:r>
              <a:rPr sz="2400" smtClean="0"/>
              <a:t>Create interfaces</a:t>
            </a:r>
          </a:p>
          <a:p>
            <a:pPr lvl="1" eaLnBrk="1" hangingPunct="1"/>
            <a:r>
              <a:rPr sz="2400" smtClean="0"/>
              <a:t>Understand the relevance and uses of interfaces in java</a:t>
            </a:r>
          </a:p>
          <a:p>
            <a:pPr eaLnBrk="1" hangingPunct="1"/>
            <a:endParaRPr lang="en-GB" sz="2400" smtClean="0">
              <a:cs typeface="Arial" charset="0"/>
            </a:endParaRPr>
          </a:p>
        </p:txBody>
      </p:sp>
      <p:sp>
        <p:nvSpPr>
          <p:cNvPr id="206850" name="Rectangle 2"/>
          <p:cNvSpPr>
            <a:spLocks noGrp="1"/>
          </p:cNvSpPr>
          <p:nvPr>
            <p:ph type="title" idx="4294967295"/>
          </p:nvPr>
        </p:nvSpPr>
        <p:spPr>
          <a:xfrm>
            <a:off x="152400" y="152400"/>
            <a:ext cx="7562850" cy="554038"/>
          </a:xfrm>
        </p:spPr>
        <p:txBody>
          <a:bodyPr/>
          <a:lstStyle/>
          <a:p>
            <a:pPr eaLnBrk="1" hangingPunct="1"/>
            <a:r>
              <a:rPr lang="en-GB" smtClean="0">
                <a:cs typeface="Arial" charset="0"/>
              </a:rPr>
              <a:t>Summary</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idx="4294967295"/>
          </p:nvPr>
        </p:nvSpPr>
        <p:spPr>
          <a:xfrm>
            <a:off x="228600" y="152400"/>
            <a:ext cx="7696200" cy="554037"/>
          </a:xfrm>
        </p:spPr>
        <p:txBody>
          <a:bodyPr/>
          <a:lstStyle/>
          <a:p>
            <a:pPr eaLnBrk="1" hangingPunct="1"/>
            <a:r>
              <a:rPr lang="en-GB" smtClean="0">
                <a:cs typeface="Arial" charset="0"/>
              </a:rPr>
              <a:t>References</a:t>
            </a:r>
          </a:p>
        </p:txBody>
      </p:sp>
      <p:sp>
        <p:nvSpPr>
          <p:cNvPr id="208898" name="Rectangle 3"/>
          <p:cNvSpPr>
            <a:spLocks noGrp="1" noChangeArrowheads="1"/>
          </p:cNvSpPr>
          <p:nvPr>
            <p:ph type="body" idx="4294967295"/>
          </p:nvPr>
        </p:nvSpPr>
        <p:spPr>
          <a:xfrm>
            <a:off x="154983" y="1143000"/>
            <a:ext cx="8983851" cy="4953000"/>
          </a:xfrm>
        </p:spPr>
        <p:txBody>
          <a:bodyPr/>
          <a:lstStyle/>
          <a:p>
            <a:pPr marL="457200" indent="-457200" eaLnBrk="1" hangingPunct="1">
              <a:buFont typeface="Arial" charset="0"/>
              <a:buAutoNum type="arabicPeriod"/>
            </a:pPr>
            <a:r>
              <a:rPr smtClean="0">
                <a:cs typeface="Arial" charset="0"/>
              </a:rPr>
              <a:t>Oracle (2012). The Java Tutorials: Creating and Using Packages. Retrieved on April 5, 2012, from, </a:t>
            </a:r>
            <a:r>
              <a:rPr smtClean="0">
                <a:cs typeface="Arial" charset="0"/>
                <a:hlinkClick r:id="rId3"/>
              </a:rPr>
              <a:t>http://docs.oracle.com/javase/tutorial/java/package/packages.html</a:t>
            </a:r>
            <a:endParaRPr smtClean="0">
              <a:cs typeface="Arial" charset="0"/>
            </a:endParaRPr>
          </a:p>
          <a:p>
            <a:pPr marL="457200" indent="-457200" eaLnBrk="1" hangingPunct="1">
              <a:buFont typeface="Arial" charset="0"/>
              <a:buAutoNum type="arabicPeriod"/>
            </a:pPr>
            <a:endParaRPr smtClean="0">
              <a:cs typeface="Arial" charset="0"/>
            </a:endParaRPr>
          </a:p>
          <a:p>
            <a:pPr marL="457200" indent="-457200" eaLnBrk="1" hangingPunct="1">
              <a:buFont typeface="Arial" charset="0"/>
              <a:buAutoNum type="arabicPeriod"/>
            </a:pPr>
            <a:r>
              <a:rPr smtClean="0">
                <a:cs typeface="Arial" charset="0"/>
              </a:rPr>
              <a:t>Oracle (2012). The Java Tutorials: Interfaces. Retrieved on April 5, 2012, from, </a:t>
            </a:r>
            <a:r>
              <a:rPr smtClean="0">
                <a:cs typeface="Arial" charset="0"/>
                <a:hlinkClick r:id="rId4"/>
              </a:rPr>
              <a:t>http://docs.oracle.com/javase/tutorial/java/IandI/createinterface.html</a:t>
            </a:r>
            <a:endParaRPr smtClean="0">
              <a:cs typeface="Arial" charset="0"/>
            </a:endParaRPr>
          </a:p>
          <a:p>
            <a:pPr marL="457200" indent="-457200" eaLnBrk="1" hangingPunct="1">
              <a:buFont typeface="Arial" charset="0"/>
              <a:buAutoNum type="arabicPeriod"/>
            </a:pPr>
            <a:endParaRPr smtClean="0">
              <a:cs typeface="Arial" charset="0"/>
            </a:endParaRPr>
          </a:p>
          <a:p>
            <a:pPr marL="457200" indent="-457200" eaLnBrk="1" hangingPunct="1">
              <a:buFont typeface="Arial" charset="0"/>
              <a:buAutoNum type="arabicPeriod"/>
            </a:pPr>
            <a:r>
              <a:rPr smtClean="0">
                <a:cs typeface="Arial" charset="0"/>
              </a:rPr>
              <a:t>Schildt, H. Java: </a:t>
            </a:r>
            <a:r>
              <a:rPr i="1" smtClean="0">
                <a:cs typeface="Arial" charset="0"/>
              </a:rPr>
              <a:t>The Complete Reference. J2SETM</a:t>
            </a:r>
            <a:r>
              <a:rPr smtClean="0">
                <a:cs typeface="Arial" charset="0"/>
              </a:rPr>
              <a:t>. Ed 5. New Delhi: McGraw Hill-Osborne, 2005.</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Title 1"/>
          <p:cNvSpPr>
            <a:spLocks noGrp="1"/>
          </p:cNvSpPr>
          <p:nvPr>
            <p:ph type="ctrTitle"/>
          </p:nvPr>
        </p:nvSpPr>
        <p:spPr>
          <a:xfrm>
            <a:off x="4724400" y="2514600"/>
            <a:ext cx="4203700" cy="554038"/>
          </a:xfrm>
        </p:spPr>
        <p:txBody>
          <a:bodyPr/>
          <a:lstStyle/>
          <a:p>
            <a:r>
              <a:rPr smtClean="0">
                <a:cs typeface="Arial" charset="0"/>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3"/>
          <p:cNvSpPr>
            <a:spLocks noGrp="1"/>
          </p:cNvSpPr>
          <p:nvPr>
            <p:ph idx="4294967295"/>
          </p:nvPr>
        </p:nvSpPr>
        <p:spPr>
          <a:xfrm>
            <a:off x="457200" y="1066800"/>
            <a:ext cx="8382000" cy="5029200"/>
          </a:xfrm>
        </p:spPr>
        <p:txBody>
          <a:bodyPr/>
          <a:lstStyle/>
          <a:p>
            <a:pPr algn="just" eaLnBrk="1" hangingPunct="1"/>
            <a:r>
              <a:rPr sz="2400" smtClean="0">
                <a:cs typeface="Arial" charset="0"/>
              </a:rPr>
              <a:t>Packages are containers for classes and interfaces </a:t>
            </a:r>
          </a:p>
          <a:p>
            <a:pPr algn="just" eaLnBrk="1" hangingPunct="1"/>
            <a:endParaRPr sz="900" smtClean="0">
              <a:cs typeface="Arial" charset="0"/>
            </a:endParaRPr>
          </a:p>
          <a:p>
            <a:pPr algn="just" eaLnBrk="1" hangingPunct="1"/>
            <a:r>
              <a:rPr sz="2400" smtClean="0">
                <a:cs typeface="Arial" charset="0"/>
              </a:rPr>
              <a:t>Classes and interfaces are grouped together in containers called </a:t>
            </a:r>
            <a:r>
              <a:rPr sz="2400" b="1" smtClean="0">
                <a:cs typeface="Arial" charset="0"/>
              </a:rPr>
              <a:t>packages</a:t>
            </a:r>
          </a:p>
          <a:p>
            <a:pPr algn="just" eaLnBrk="1" hangingPunct="1"/>
            <a:endParaRPr sz="900" b="1" smtClean="0">
              <a:cs typeface="Arial" charset="0"/>
            </a:endParaRPr>
          </a:p>
          <a:p>
            <a:pPr algn="just" eaLnBrk="1" hangingPunct="1"/>
            <a:r>
              <a:rPr sz="2400" smtClean="0">
                <a:cs typeface="Arial" charset="0"/>
              </a:rPr>
              <a:t>To avoid namespace collision, we put the classes into separate containers called </a:t>
            </a:r>
            <a:r>
              <a:rPr sz="2400" b="1" smtClean="0">
                <a:cs typeface="Arial" charset="0"/>
              </a:rPr>
              <a:t>packages</a:t>
            </a:r>
          </a:p>
          <a:p>
            <a:pPr algn="just" eaLnBrk="1" hangingPunct="1"/>
            <a:endParaRPr sz="900" b="1" smtClean="0">
              <a:cs typeface="Arial" charset="0"/>
            </a:endParaRPr>
          </a:p>
          <a:p>
            <a:pPr algn="just" eaLnBrk="1" hangingPunct="1"/>
            <a:r>
              <a:rPr sz="2400" smtClean="0">
                <a:cs typeface="Arial" charset="0"/>
              </a:rPr>
              <a:t>Whenever you need to access a class, you access it through its package by prefixing the class with the package name</a:t>
            </a:r>
          </a:p>
          <a:p>
            <a:pPr eaLnBrk="1" hangingPunct="1"/>
            <a:endParaRPr sz="2400" smtClean="0">
              <a:cs typeface="Arial" charset="0"/>
            </a:endParaRPr>
          </a:p>
        </p:txBody>
      </p:sp>
      <p:sp>
        <p:nvSpPr>
          <p:cNvPr id="92162" name="Rectangle 2"/>
          <p:cNvSpPr>
            <a:spLocks noGrp="1"/>
          </p:cNvSpPr>
          <p:nvPr>
            <p:ph type="title" idx="4294967295"/>
          </p:nvPr>
        </p:nvSpPr>
        <p:spPr>
          <a:xfrm>
            <a:off x="12700" y="152400"/>
            <a:ext cx="7562850" cy="914400"/>
          </a:xfrm>
        </p:spPr>
        <p:txBody>
          <a:bodyPr/>
          <a:lstStyle/>
          <a:p>
            <a:pPr eaLnBrk="1" hangingPunct="1"/>
            <a:r>
              <a:rPr smtClean="0">
                <a:cs typeface="Arial" charset="0"/>
              </a:rPr>
              <a:t>Organizing classes into Packages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3"/>
          <p:cNvSpPr>
            <a:spLocks noGrp="1"/>
          </p:cNvSpPr>
          <p:nvPr>
            <p:ph idx="4294967295"/>
          </p:nvPr>
        </p:nvSpPr>
        <p:spPr>
          <a:xfrm>
            <a:off x="228600" y="1066800"/>
            <a:ext cx="8610600" cy="5029200"/>
          </a:xfrm>
        </p:spPr>
        <p:txBody>
          <a:bodyPr/>
          <a:lstStyle/>
          <a:p>
            <a:pPr algn="just" eaLnBrk="1" hangingPunct="1"/>
            <a:r>
              <a:rPr smtClean="0">
                <a:cs typeface="Arial" charset="0"/>
              </a:rPr>
              <a:t>Packages are containers used to store the classes and interfaces into manageable units of code. </a:t>
            </a:r>
          </a:p>
          <a:p>
            <a:pPr algn="just" eaLnBrk="1" hangingPunct="1"/>
            <a:endParaRPr sz="600" smtClean="0">
              <a:cs typeface="Arial" charset="0"/>
            </a:endParaRPr>
          </a:p>
          <a:p>
            <a:pPr algn="just" eaLnBrk="1" hangingPunct="1"/>
            <a:r>
              <a:rPr smtClean="0">
                <a:cs typeface="Arial" charset="0"/>
              </a:rPr>
              <a:t>Packages also help control the accessibility of your classes. This is also called as visibility control.</a:t>
            </a:r>
          </a:p>
          <a:p>
            <a:pPr algn="just" eaLnBrk="1" hangingPunct="1"/>
            <a:endParaRPr sz="600" smtClean="0">
              <a:cs typeface="Arial" charset="0"/>
            </a:endParaRPr>
          </a:p>
          <a:p>
            <a:pPr algn="just" eaLnBrk="1" hangingPunct="1"/>
            <a:r>
              <a:rPr smtClean="0">
                <a:cs typeface="Arial" charset="0"/>
              </a:rPr>
              <a:t>Example: </a:t>
            </a:r>
          </a:p>
          <a:p>
            <a:pPr algn="just" eaLnBrk="1" hangingPunct="1">
              <a:buFont typeface="Arial" charset="0"/>
              <a:buNone/>
            </a:pPr>
            <a:r>
              <a:rPr i="1" smtClean="0">
                <a:latin typeface="Courier New" pitchFamily="49" charset="0"/>
                <a:cs typeface="Courier New" pitchFamily="49" charset="0"/>
              </a:rPr>
              <a:t>	package</a:t>
            </a:r>
            <a:r>
              <a:rPr smtClean="0">
                <a:latin typeface="Courier New" pitchFamily="49" charset="0"/>
                <a:cs typeface="Courier New" pitchFamily="49" charset="0"/>
              </a:rPr>
              <a:t> MyPackage;</a:t>
            </a:r>
          </a:p>
          <a:p>
            <a:pPr algn="just" eaLnBrk="1" hangingPunct="1">
              <a:buFont typeface="Arial" charset="0"/>
              <a:buNone/>
            </a:pPr>
            <a:r>
              <a:rPr smtClean="0">
                <a:latin typeface="Courier New" pitchFamily="49" charset="0"/>
                <a:cs typeface="Courier New" pitchFamily="49" charset="0"/>
              </a:rPr>
              <a:t>	class MyClass {…}</a:t>
            </a:r>
          </a:p>
          <a:p>
            <a:pPr algn="just" eaLnBrk="1" hangingPunct="1">
              <a:buFont typeface="Arial" charset="0"/>
              <a:buNone/>
            </a:pPr>
            <a:r>
              <a:rPr smtClean="0">
                <a:latin typeface="Courier New" pitchFamily="49" charset="0"/>
                <a:cs typeface="Courier New" pitchFamily="49" charset="0"/>
              </a:rPr>
              <a:t>	class YourClass{…}</a:t>
            </a:r>
          </a:p>
        </p:txBody>
      </p:sp>
      <p:sp>
        <p:nvSpPr>
          <p:cNvPr id="94210" name="Rectangle 2"/>
          <p:cNvSpPr>
            <a:spLocks noGrp="1"/>
          </p:cNvSpPr>
          <p:nvPr>
            <p:ph type="title" idx="4294967295"/>
          </p:nvPr>
        </p:nvSpPr>
        <p:spPr>
          <a:xfrm>
            <a:off x="76200" y="228600"/>
            <a:ext cx="7562850" cy="609600"/>
          </a:xfrm>
        </p:spPr>
        <p:txBody>
          <a:bodyPr/>
          <a:lstStyle/>
          <a:p>
            <a:pPr eaLnBrk="1" hangingPunct="1"/>
            <a:r>
              <a:rPr smtClean="0">
                <a:cs typeface="Arial" charset="0"/>
              </a:rPr>
              <a:t>Need for Packages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3"/>
          <p:cNvSpPr>
            <a:spLocks noGrp="1"/>
          </p:cNvSpPr>
          <p:nvPr>
            <p:ph idx="4294967295"/>
          </p:nvPr>
        </p:nvSpPr>
        <p:spPr>
          <a:xfrm>
            <a:off x="304800" y="1143000"/>
            <a:ext cx="8534400" cy="5029200"/>
          </a:xfrm>
        </p:spPr>
        <p:txBody>
          <a:bodyPr/>
          <a:lstStyle/>
          <a:p>
            <a:pPr algn="just" eaLnBrk="1" hangingPunct="1"/>
            <a:r>
              <a:rPr sz="2200" smtClean="0">
                <a:cs typeface="Arial" charset="0"/>
              </a:rPr>
              <a:t>Packages facilitate access-control</a:t>
            </a:r>
          </a:p>
          <a:p>
            <a:pPr algn="just" eaLnBrk="1" hangingPunct="1"/>
            <a:r>
              <a:rPr sz="2200" smtClean="0">
                <a:cs typeface="Arial" charset="0"/>
              </a:rPr>
              <a:t>Once a class is packaged, its accessibility is controlled by its package </a:t>
            </a:r>
          </a:p>
          <a:p>
            <a:pPr algn="just" eaLnBrk="1" hangingPunct="1"/>
            <a:r>
              <a:rPr sz="2200" smtClean="0">
                <a:cs typeface="Arial" charset="0"/>
              </a:rPr>
              <a:t>That is, whether other classes can access the class in the package depends on the access specifiers used in its class declaration</a:t>
            </a:r>
          </a:p>
          <a:p>
            <a:pPr algn="just" eaLnBrk="1" hangingPunct="1"/>
            <a:r>
              <a:rPr sz="2200" smtClean="0">
                <a:cs typeface="Arial" charset="0"/>
              </a:rPr>
              <a:t>There are four visibility control mechanisms packages offer:</a:t>
            </a:r>
          </a:p>
          <a:p>
            <a:pPr lvl="1" algn="just" eaLnBrk="1" hangingPunct="1"/>
            <a:r>
              <a:rPr sz="2200" smtClean="0"/>
              <a:t>private</a:t>
            </a:r>
          </a:p>
          <a:p>
            <a:pPr lvl="1" algn="just" eaLnBrk="1" hangingPunct="1"/>
            <a:r>
              <a:rPr sz="2200" smtClean="0"/>
              <a:t>no-specifier (default access)</a:t>
            </a:r>
          </a:p>
          <a:p>
            <a:pPr lvl="1" algn="just" eaLnBrk="1" hangingPunct="1"/>
            <a:r>
              <a:rPr sz="2200" smtClean="0"/>
              <a:t>protected</a:t>
            </a:r>
          </a:p>
          <a:p>
            <a:pPr lvl="1" algn="just" eaLnBrk="1" hangingPunct="1"/>
            <a:r>
              <a:rPr sz="2200" smtClean="0"/>
              <a:t>public</a:t>
            </a:r>
          </a:p>
        </p:txBody>
      </p:sp>
      <p:sp>
        <p:nvSpPr>
          <p:cNvPr id="96258" name="Rectangle 2"/>
          <p:cNvSpPr>
            <a:spLocks noGrp="1"/>
          </p:cNvSpPr>
          <p:nvPr>
            <p:ph type="title" idx="4294967295"/>
          </p:nvPr>
        </p:nvSpPr>
        <p:spPr>
          <a:xfrm>
            <a:off x="152400" y="152400"/>
            <a:ext cx="7562850" cy="554038"/>
          </a:xfrm>
        </p:spPr>
        <p:txBody>
          <a:bodyPr/>
          <a:lstStyle/>
          <a:p>
            <a:pPr eaLnBrk="1" hangingPunct="1"/>
            <a:r>
              <a:rPr smtClean="0">
                <a:cs typeface="Arial" charset="0"/>
              </a:rPr>
              <a:t>Access Protection using Packages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ularization_23Feb2012">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7AB9B3-5729-4548-B223-B03A9EC64E6B}"/>
</file>

<file path=customXml/itemProps2.xml><?xml version="1.0" encoding="utf-8"?>
<ds:datastoreItem xmlns:ds="http://schemas.openxmlformats.org/officeDocument/2006/customXml" ds:itemID="{FA72E72D-5E61-4FC2-B7A7-3E4488BFFAC6}"/>
</file>

<file path=customXml/itemProps3.xml><?xml version="1.0" encoding="utf-8"?>
<ds:datastoreItem xmlns:ds="http://schemas.openxmlformats.org/officeDocument/2006/customXml" ds:itemID="{FC8CDBA1-7CCE-4A93-AB09-43D4A6E9CB2A}"/>
</file>

<file path=docProps/app.xml><?xml version="1.0" encoding="utf-8"?>
<Properties xmlns="http://schemas.openxmlformats.org/officeDocument/2006/extended-properties" xmlns:vt="http://schemas.openxmlformats.org/officeDocument/2006/docPropsVTypes">
  <Template>Wipro_Presentation_Template</Template>
  <TotalTime>3109</TotalTime>
  <Words>4491</Words>
  <Application>Microsoft Office PowerPoint</Application>
  <PresentationFormat>On-screen Show (4:3)</PresentationFormat>
  <Paragraphs>779</Paragraphs>
  <Slides>62</Slides>
  <Notes>62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Modularization_23Feb2012</vt:lpstr>
      <vt:lpstr>Java Programming</vt:lpstr>
      <vt:lpstr>Agenda</vt:lpstr>
      <vt:lpstr>Objectives</vt:lpstr>
      <vt:lpstr>PowerPoint Presentation</vt:lpstr>
      <vt:lpstr>Package is similar to folders in your Disk</vt:lpstr>
      <vt:lpstr>Package is similar to folders in your Disk (Contd.)</vt:lpstr>
      <vt:lpstr>Organizing classes into Packages</vt:lpstr>
      <vt:lpstr>Need for Packages</vt:lpstr>
      <vt:lpstr>Access Protection using Packages</vt:lpstr>
      <vt:lpstr>Packages &amp; Access Control</vt:lpstr>
      <vt:lpstr>Packages &amp; Access Control (Contd.).</vt:lpstr>
      <vt:lpstr>Inbuilt Packages</vt:lpstr>
      <vt:lpstr>PowerPoint Presentation</vt:lpstr>
      <vt:lpstr>Creating our own Packages</vt:lpstr>
      <vt:lpstr>PowerPoint Presentation</vt:lpstr>
      <vt:lpstr>Packages &amp; import statement</vt:lpstr>
      <vt:lpstr>Storing the Packages</vt:lpstr>
      <vt:lpstr>PowerPoint Presentation</vt:lpstr>
      <vt:lpstr>Understanding CLASSPATH</vt:lpstr>
      <vt:lpstr>Understanding CLASSPATH (Contd.). </vt:lpstr>
      <vt:lpstr>Creating our own Package Example</vt:lpstr>
      <vt:lpstr>Creating our own Package Example  (Contd.). </vt:lpstr>
      <vt:lpstr>Importing Classes from Packages</vt:lpstr>
      <vt:lpstr>Importing Classes from Packages (Contd.).</vt:lpstr>
      <vt:lpstr>Working with Packages – Example 1 </vt:lpstr>
      <vt:lpstr>Working with Packages – Example 1 (Contd.). </vt:lpstr>
      <vt:lpstr>Working with Packages – Example 1 (Contd.). </vt:lpstr>
      <vt:lpstr>Working with Packages – Example 1 (Contd.). </vt:lpstr>
      <vt:lpstr>Working with Packages – Example 1 (Contd.).</vt:lpstr>
      <vt:lpstr>PowerPoint Presentation</vt:lpstr>
      <vt:lpstr>PowerPoint Presentation</vt:lpstr>
      <vt:lpstr>PowerPoint Presentation</vt:lpstr>
      <vt:lpstr>PowerPoint Presentation</vt:lpstr>
      <vt:lpstr>What is an Interface? </vt:lpstr>
      <vt:lpstr>What is an Interface? (Contd.). </vt:lpstr>
      <vt:lpstr>Interface: Example</vt:lpstr>
      <vt:lpstr>Why interfaces are required ?</vt:lpstr>
      <vt:lpstr>Why interfaces are required ? (Contd.).</vt:lpstr>
      <vt:lpstr>Why interfaces are required ? (Contd.).</vt:lpstr>
      <vt:lpstr>Interface members</vt:lpstr>
      <vt:lpstr>PowerPoint Presentation</vt:lpstr>
      <vt:lpstr>PowerPoint Presentation</vt:lpstr>
      <vt:lpstr>What will you choose..?</vt:lpstr>
      <vt:lpstr>Defining an Interface</vt:lpstr>
      <vt:lpstr>Implementing Interfaces</vt:lpstr>
      <vt:lpstr>PowerPoint Presentation</vt:lpstr>
      <vt:lpstr>PowerPoint Presentation</vt:lpstr>
      <vt:lpstr>PowerPoint Presentation</vt:lpstr>
      <vt:lpstr>Applying Interfaces</vt:lpstr>
      <vt:lpstr>Applying Interfaces (Contd.). </vt:lpstr>
      <vt:lpstr>Applying Interfaces (Contd.). </vt:lpstr>
      <vt:lpstr>Interface References</vt:lpstr>
      <vt:lpstr>Interface References (Contd.). </vt:lpstr>
      <vt:lpstr>Interface References (Contd.).  </vt:lpstr>
      <vt:lpstr>Extending Interfaces</vt:lpstr>
      <vt:lpstr>Marker Interface</vt:lpstr>
      <vt:lpstr>PowerPoint Presentation</vt:lpstr>
      <vt:lpstr>PowerPoint Presentation</vt:lpstr>
      <vt:lpstr>PowerPoint Presentation</vt:lpstr>
      <vt:lpstr>Summary</vt:lpstr>
      <vt:lpstr>References</vt:lpstr>
      <vt:lpstr>Thank You</vt:lpstr>
    </vt:vector>
  </TitlesOfParts>
  <Company>square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Standard Presentation Template</dc:subject>
  <dc:creator>raghu</dc:creator>
  <cp:lastModifiedBy>lalitc</cp:lastModifiedBy>
  <cp:revision>388</cp:revision>
  <dcterms:created xsi:type="dcterms:W3CDTF">2009-12-31T14:43:18Z</dcterms:created>
  <dcterms:modified xsi:type="dcterms:W3CDTF">2012-06-05T06:06:27Z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