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28" r:id="rId4"/>
    <p:sldMasterId id="2147484267" r:id="rId5"/>
  </p:sldMasterIdLst>
  <p:notesMasterIdLst>
    <p:notesMasterId r:id="rId77"/>
  </p:notesMasterIdLst>
  <p:handoutMasterIdLst>
    <p:handoutMasterId r:id="rId78"/>
  </p:handoutMasterIdLst>
  <p:sldIdLst>
    <p:sldId id="1126" r:id="rId6"/>
    <p:sldId id="1112" r:id="rId7"/>
    <p:sldId id="1244" r:id="rId8"/>
    <p:sldId id="1113" r:id="rId9"/>
    <p:sldId id="1069" r:id="rId10"/>
    <p:sldId id="1070" r:id="rId11"/>
    <p:sldId id="1071" r:id="rId12"/>
    <p:sldId id="1072" r:id="rId13"/>
    <p:sldId id="1073" r:id="rId14"/>
    <p:sldId id="1074" r:id="rId15"/>
    <p:sldId id="1075" r:id="rId16"/>
    <p:sldId id="1076" r:id="rId17"/>
    <p:sldId id="1081" r:id="rId18"/>
    <p:sldId id="1082" r:id="rId19"/>
    <p:sldId id="1119" r:id="rId20"/>
    <p:sldId id="1198" r:id="rId21"/>
    <p:sldId id="1199" r:id="rId22"/>
    <p:sldId id="1200" r:id="rId23"/>
    <p:sldId id="1201" r:id="rId24"/>
    <p:sldId id="1202" r:id="rId25"/>
    <p:sldId id="1203" r:id="rId26"/>
    <p:sldId id="1204" r:id="rId27"/>
    <p:sldId id="1205" r:id="rId28"/>
    <p:sldId id="1206" r:id="rId29"/>
    <p:sldId id="1207" r:id="rId30"/>
    <p:sldId id="1208" r:id="rId31"/>
    <p:sldId id="1209" r:id="rId32"/>
    <p:sldId id="1210" r:id="rId33"/>
    <p:sldId id="1211" r:id="rId34"/>
    <p:sldId id="1212" r:id="rId35"/>
    <p:sldId id="1213" r:id="rId36"/>
    <p:sldId id="1214" r:id="rId37"/>
    <p:sldId id="1215" r:id="rId38"/>
    <p:sldId id="1216" r:id="rId39"/>
    <p:sldId id="1217" r:id="rId40"/>
    <p:sldId id="1218" r:id="rId41"/>
    <p:sldId id="1219" r:id="rId42"/>
    <p:sldId id="1220" r:id="rId43"/>
    <p:sldId id="1221" r:id="rId44"/>
    <p:sldId id="1222" r:id="rId45"/>
    <p:sldId id="1223" r:id="rId46"/>
    <p:sldId id="1224" r:id="rId47"/>
    <p:sldId id="1225" r:id="rId48"/>
    <p:sldId id="1226" r:id="rId49"/>
    <p:sldId id="1227" r:id="rId50"/>
    <p:sldId id="1228" r:id="rId51"/>
    <p:sldId id="1263" r:id="rId52"/>
    <p:sldId id="1264" r:id="rId53"/>
    <p:sldId id="1265" r:id="rId54"/>
    <p:sldId id="1266" r:id="rId55"/>
    <p:sldId id="1267" r:id="rId56"/>
    <p:sldId id="1268" r:id="rId57"/>
    <p:sldId id="1230" r:id="rId58"/>
    <p:sldId id="1231" r:id="rId59"/>
    <p:sldId id="1251" r:id="rId60"/>
    <p:sldId id="1253" r:id="rId61"/>
    <p:sldId id="1254" r:id="rId62"/>
    <p:sldId id="1255" r:id="rId63"/>
    <p:sldId id="1256" r:id="rId64"/>
    <p:sldId id="1257" r:id="rId65"/>
    <p:sldId id="1258" r:id="rId66"/>
    <p:sldId id="1259" r:id="rId67"/>
    <p:sldId id="1260" r:id="rId68"/>
    <p:sldId id="1261" r:id="rId69"/>
    <p:sldId id="1262" r:id="rId70"/>
    <p:sldId id="1245" r:id="rId71"/>
    <p:sldId id="1246" r:id="rId72"/>
    <p:sldId id="1241" r:id="rId73"/>
    <p:sldId id="1243" r:id="rId74"/>
    <p:sldId id="1233" r:id="rId75"/>
    <p:sldId id="1234" r:id="rId7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00"/>
    <a:srgbClr val="D5D000"/>
    <a:srgbClr val="CC0000"/>
    <a:srgbClr val="E2DD00"/>
    <a:srgbClr val="716A3F"/>
    <a:srgbClr val="FAF400"/>
    <a:srgbClr val="E6AD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3" autoAdjust="0"/>
    <p:restoredTop sz="93928" autoAdjust="0"/>
  </p:normalViewPr>
  <p:slideViewPr>
    <p:cSldViewPr>
      <p:cViewPr>
        <p:scale>
          <a:sx n="61" d="100"/>
          <a:sy n="61" d="100"/>
        </p:scale>
        <p:origin x="-1212" y="-156"/>
      </p:cViewPr>
      <p:guideLst>
        <p:guide orient="horz" pos="2160"/>
        <p:guide pos="2880"/>
      </p:guideLst>
    </p:cSldViewPr>
  </p:slideViewPr>
  <p:outlineViewPr>
    <p:cViewPr>
      <p:scale>
        <a:sx n="33" d="100"/>
        <a:sy n="33" d="100"/>
      </p:scale>
      <p:origin x="0" y="333588"/>
    </p:cViewPr>
  </p:outlineViewPr>
  <p:notesTextViewPr>
    <p:cViewPr>
      <p:scale>
        <a:sx n="100" d="100"/>
        <a:sy n="100" d="100"/>
      </p:scale>
      <p:origin x="0" y="0"/>
    </p:cViewPr>
  </p:notesTextViewPr>
  <p:sorterViewPr>
    <p:cViewPr>
      <p:scale>
        <a:sx n="66" d="100"/>
        <a:sy n="66" d="100"/>
      </p:scale>
      <p:origin x="0" y="1170"/>
    </p:cViewPr>
  </p:sorterViewPr>
  <p:notesViewPr>
    <p:cSldViewPr>
      <p:cViewPr varScale="1">
        <p:scale>
          <a:sx n="59" d="100"/>
          <a:sy n="59" d="100"/>
        </p:scale>
        <p:origin x="-250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9E922C50-E619-4C06-A766-8858E20EF3E3}" type="datetimeFigureOut">
              <a:rPr lang="en-US"/>
              <a:pPr>
                <a:defRPr/>
              </a:pPr>
              <a:t>6/5/2012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3BF39D45-9374-4607-B802-56970D6D7E3E}" type="slidenum">
              <a:rPr lang="en-US"/>
              <a:pPr>
                <a:defRPr/>
              </a:pPr>
              <a:t>‹#›</a:t>
            </a:fld>
            <a:endParaRPr lang="en-US" dirty="0"/>
          </a:p>
        </p:txBody>
      </p:sp>
    </p:spTree>
    <p:extLst>
      <p:ext uri="{BB962C8B-B14F-4D97-AF65-F5344CB8AC3E}">
        <p14:creationId xmlns:p14="http://schemas.microsoft.com/office/powerpoint/2010/main" val="2794313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41CC904-E948-4F1B-9C30-552E085484E8}" type="datetimeFigureOut">
              <a:rPr lang="en-US"/>
              <a:pPr>
                <a:defRPr/>
              </a:pPr>
              <a:t>6/5/2012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C3224C63-2C8F-41FA-90C0-F1B3209EB64F}" type="slidenum">
              <a:rPr lang="en-US"/>
              <a:pPr>
                <a:defRPr/>
              </a:pPr>
              <a:t>‹#›</a:t>
            </a:fld>
            <a:endParaRPr lang="en-US" dirty="0"/>
          </a:p>
        </p:txBody>
      </p:sp>
    </p:spTree>
    <p:extLst>
      <p:ext uri="{BB962C8B-B14F-4D97-AF65-F5344CB8AC3E}">
        <p14:creationId xmlns:p14="http://schemas.microsoft.com/office/powerpoint/2010/main" val="349556271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5"/>
          </p:nvPr>
        </p:nvSpPr>
        <p:spPr/>
        <p:txBody>
          <a:bodyPr/>
          <a:lstStyle/>
          <a:p>
            <a:pPr>
              <a:defRPr/>
            </a:pPr>
            <a:fld id="{E90A887B-68C3-48BE-A1DA-FD664EC68C85}" type="slidenum">
              <a:rPr lang="en-US"/>
              <a:pPr>
                <a:defRPr/>
              </a:pPr>
              <a:t>1</a:t>
            </a:fld>
            <a:endParaRPr lang="en-US" dirty="0"/>
          </a:p>
        </p:txBody>
      </p:sp>
      <p:sp>
        <p:nvSpPr>
          <p:cNvPr id="30721" name="Slide Image Placeholder 1"/>
          <p:cNvSpPr>
            <a:spLocks noGrp="1" noRot="1" noChangeAspect="1" noTextEdi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0724"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CB54CF2-3728-4EB8-8482-DD2933F62F61}" type="slidenum">
              <a:rPr lang="en-US" sz="1200"/>
              <a:pPr algn="r"/>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5"/>
          </p:nvPr>
        </p:nvSpPr>
        <p:spPr/>
        <p:txBody>
          <a:bodyPr/>
          <a:lstStyle/>
          <a:p>
            <a:pPr>
              <a:defRPr/>
            </a:pPr>
            <a:fld id="{7271880A-A8F3-478D-AB31-1B772EBEFFA1}" type="slidenum">
              <a:rPr lang="en-US"/>
              <a:pPr>
                <a:defRPr/>
              </a:pPr>
              <a:t>10</a:t>
            </a:fld>
            <a:endParaRPr lang="en-US" dirty="0"/>
          </a:p>
        </p:txBody>
      </p:sp>
      <p:sp>
        <p:nvSpPr>
          <p:cNvPr id="156674" name="Rectangle 2"/>
          <p:cNvSpPr>
            <a:spLocks noGrp="1" noRot="1" noChangeAspect="1" noTextEdit="1"/>
          </p:cNvSpPr>
          <p:nvPr>
            <p:ph type="sldImg"/>
          </p:nvPr>
        </p:nvSpPr>
        <p:spPr bwMode="auto">
          <a:noFill/>
          <a:ln>
            <a:solidFill>
              <a:srgbClr val="000000"/>
            </a:solidFill>
            <a:miter lim="800000"/>
            <a:headEnd/>
            <a:tailEnd/>
          </a:ln>
        </p:spPr>
      </p:sp>
      <p:sp>
        <p:nvSpPr>
          <p:cNvPr id="1566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5"/>
          </p:nvPr>
        </p:nvSpPr>
        <p:spPr/>
        <p:txBody>
          <a:bodyPr/>
          <a:lstStyle/>
          <a:p>
            <a:pPr>
              <a:defRPr/>
            </a:pPr>
            <a:fld id="{CE108317-4C74-4317-8BA9-2E029BF7096E}" type="slidenum">
              <a:rPr lang="en-US"/>
              <a:pPr>
                <a:defRPr/>
              </a:pPr>
              <a:t>11</a:t>
            </a:fld>
            <a:endParaRPr lang="en-US" dirty="0"/>
          </a:p>
        </p:txBody>
      </p:sp>
      <p:sp>
        <p:nvSpPr>
          <p:cNvPr id="58369"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lgn="ctr">
              <a:defRPr/>
            </a:pPr>
            <a:r>
              <a:rPr lang="en-US" b="1" u="sng" dirty="0" smtClean="0"/>
              <a:t>Most significant methods of Frame</a:t>
            </a:r>
          </a:p>
          <a:p>
            <a:pPr>
              <a:defRPr/>
            </a:pPr>
            <a:endParaRPr lang="en-US" dirty="0" smtClean="0"/>
          </a:p>
          <a:p>
            <a:pPr marL="171450" indent="-171450" algn="just">
              <a:buFont typeface="Arial" pitchFamily="34" charset="0"/>
              <a:buChar char="•"/>
              <a:defRPr/>
            </a:pPr>
            <a:r>
              <a:rPr lang="en-US" b="1" dirty="0" err="1" smtClean="0"/>
              <a:t>getFrames</a:t>
            </a:r>
            <a:r>
              <a:rPr lang="en-US" b="1" dirty="0" smtClean="0"/>
              <a:t>() </a:t>
            </a:r>
            <a:r>
              <a:rPr lang="en-US" dirty="0" smtClean="0"/>
              <a:t>– returns an array of Frame class objects</a:t>
            </a:r>
          </a:p>
          <a:p>
            <a:pPr marL="171450" indent="-171450" algn="just">
              <a:buFont typeface="Arial" pitchFamily="34" charset="0"/>
              <a:buChar char="•"/>
              <a:defRPr/>
            </a:pPr>
            <a:r>
              <a:rPr lang="en-US" b="1" dirty="0" err="1" smtClean="0"/>
              <a:t>setIconImage</a:t>
            </a:r>
            <a:r>
              <a:rPr lang="en-US" b="1" dirty="0" smtClean="0"/>
              <a:t>(Image </a:t>
            </a:r>
            <a:r>
              <a:rPr lang="en-US" b="1" dirty="0" err="1" smtClean="0"/>
              <a:t>image</a:t>
            </a:r>
            <a:r>
              <a:rPr lang="en-US" b="1" dirty="0" smtClean="0"/>
              <a:t>)</a:t>
            </a:r>
            <a:r>
              <a:rPr lang="en-US" dirty="0" smtClean="0"/>
              <a:t> – sets the image that is to be displayed as an icon of the frame</a:t>
            </a:r>
          </a:p>
          <a:p>
            <a:pPr marL="171450" indent="-171450" algn="just">
              <a:buFont typeface="Arial" pitchFamily="34" charset="0"/>
              <a:buChar char="•"/>
              <a:defRPr/>
            </a:pPr>
            <a:r>
              <a:rPr lang="en-US" b="1" dirty="0" err="1" smtClean="0"/>
              <a:t>getIconImage</a:t>
            </a:r>
            <a:r>
              <a:rPr lang="en-US" b="1" dirty="0" smtClean="0"/>
              <a:t>()</a:t>
            </a:r>
            <a:r>
              <a:rPr lang="en-US" dirty="0" smtClean="0"/>
              <a:t> – shows the image displayed as icon of the frame</a:t>
            </a:r>
          </a:p>
          <a:p>
            <a:pPr marL="171450" indent="-171450" algn="just">
              <a:buFont typeface="Arial" pitchFamily="34" charset="0"/>
              <a:buChar char="•"/>
              <a:defRPr/>
            </a:pPr>
            <a:r>
              <a:rPr lang="en-US" b="1" dirty="0" err="1" smtClean="0"/>
              <a:t>setTitle</a:t>
            </a:r>
            <a:r>
              <a:rPr lang="en-US" b="1" dirty="0" smtClean="0"/>
              <a:t>(String title)</a:t>
            </a:r>
            <a:r>
              <a:rPr lang="en-US" dirty="0" smtClean="0"/>
              <a:t>– sets a title text for the frame</a:t>
            </a:r>
          </a:p>
          <a:p>
            <a:pPr marL="171450" indent="-171450" algn="just">
              <a:buFont typeface="Arial" pitchFamily="34" charset="0"/>
              <a:buChar char="•"/>
              <a:defRPr/>
            </a:pPr>
            <a:r>
              <a:rPr lang="en-US" b="1" dirty="0" err="1" smtClean="0"/>
              <a:t>getTitle</a:t>
            </a:r>
            <a:r>
              <a:rPr lang="en-US" b="1" dirty="0" smtClean="0"/>
              <a:t>()</a:t>
            </a:r>
            <a:r>
              <a:rPr lang="en-US" dirty="0" smtClean="0"/>
              <a:t> – returns the title text as String</a:t>
            </a:r>
          </a:p>
          <a:p>
            <a:pPr marL="171450" indent="-171450" algn="just">
              <a:buFont typeface="Arial" pitchFamily="34" charset="0"/>
              <a:buChar char="•"/>
              <a:defRPr/>
            </a:pPr>
            <a:r>
              <a:rPr lang="en-US" b="1" dirty="0" err="1" smtClean="0"/>
              <a:t>setResizable</a:t>
            </a:r>
            <a:r>
              <a:rPr lang="en-US" b="1" dirty="0" smtClean="0"/>
              <a:t>(</a:t>
            </a:r>
            <a:r>
              <a:rPr lang="en-US" b="1" dirty="0" err="1" smtClean="0"/>
              <a:t>boolean</a:t>
            </a:r>
            <a:r>
              <a:rPr lang="en-US" b="1" dirty="0" smtClean="0"/>
              <a:t> value)</a:t>
            </a:r>
            <a:r>
              <a:rPr lang="en-US" dirty="0" smtClean="0"/>
              <a:t> – if set true then the frame can be resized and if false then its not</a:t>
            </a:r>
          </a:p>
          <a:p>
            <a:pPr marL="171450" indent="-171450" algn="just">
              <a:buFont typeface="Arial" pitchFamily="34" charset="0"/>
              <a:buChar char="•"/>
              <a:defRPr/>
            </a:pPr>
            <a:r>
              <a:rPr lang="en-US" b="1" dirty="0" err="1" smtClean="0"/>
              <a:t>isResizable</a:t>
            </a:r>
            <a:r>
              <a:rPr lang="en-US" b="1" dirty="0" smtClean="0"/>
              <a:t>()</a:t>
            </a:r>
            <a:r>
              <a:rPr lang="en-US" dirty="0" smtClean="0"/>
              <a:t> – returns a </a:t>
            </a:r>
            <a:r>
              <a:rPr lang="en-US" dirty="0" err="1" smtClean="0"/>
              <a:t>boolean</a:t>
            </a:r>
            <a:r>
              <a:rPr lang="en-US" dirty="0" smtClean="0"/>
              <a:t> which indicates whether the frame is resizable</a:t>
            </a:r>
            <a:endParaRPr lang="en-US" b="1" dirty="0" smtClean="0"/>
          </a:p>
          <a:p>
            <a:pPr marL="171450" indent="-171450">
              <a:buFont typeface="Arial" pitchFamily="34" charset="0"/>
              <a:buChar char="•"/>
              <a:defRPr/>
            </a:pPr>
            <a:endParaRPr lang="en-US" b="1" dirty="0" smtClean="0"/>
          </a:p>
          <a:p>
            <a:pPr>
              <a:defRPr/>
            </a:pPr>
            <a:endParaRPr lang="en-US" dirty="0" smtClean="0"/>
          </a:p>
          <a:p>
            <a:pPr>
              <a:defRPr/>
            </a:pPr>
            <a:endParaRPr lang="en-US" dirty="0" smtClean="0"/>
          </a:p>
          <a:p>
            <a:pPr>
              <a:defRPr/>
            </a:pPr>
            <a:endParaRPr lang="en-US" dirty="0"/>
          </a:p>
        </p:txBody>
      </p:sp>
      <p:sp>
        <p:nvSpPr>
          <p:cNvPr id="58372"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5DD32F1-789F-467C-87C6-6153BAB50186}" type="slidenum">
              <a:rPr lang="en-US" sz="1200"/>
              <a:pPr algn="r"/>
              <a:t>11</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5"/>
          </p:nvPr>
        </p:nvSpPr>
        <p:spPr/>
        <p:txBody>
          <a:bodyPr/>
          <a:lstStyle/>
          <a:p>
            <a:pPr>
              <a:defRPr/>
            </a:pPr>
            <a:fld id="{F7ABFF3C-455C-40D8-82D0-78EA345865CB}" type="slidenum">
              <a:rPr lang="en-US"/>
              <a:pPr>
                <a:defRPr/>
              </a:pPr>
              <a:t>12</a:t>
            </a:fld>
            <a:endParaRPr lang="en-US" dirty="0"/>
          </a:p>
        </p:txBody>
      </p:sp>
      <p:sp>
        <p:nvSpPr>
          <p:cNvPr id="60417" name="Slide Image Placeholder 1"/>
          <p:cNvSpPr>
            <a:spLocks noGrp="1" noRot="1" noChangeAspect="1" noTextEdi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algn="just"/>
            <a:r>
              <a:rPr lang="en-US" dirty="0" smtClean="0"/>
              <a:t>This program creates a Frame enclosed in a Window. However, if you try to close the Window it will not work unless you handle the </a:t>
            </a:r>
            <a:r>
              <a:rPr lang="en-US" dirty="0" err="1" smtClean="0"/>
              <a:t>WindowEvent</a:t>
            </a:r>
            <a:r>
              <a:rPr lang="en-US" dirty="0" smtClean="0"/>
              <a:t>.</a:t>
            </a:r>
          </a:p>
        </p:txBody>
      </p:sp>
      <p:sp>
        <p:nvSpPr>
          <p:cNvPr id="6042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686C1A6-C6CB-4F1F-9130-924BFAE77D7A}" type="slidenum">
              <a:rPr lang="en-US" sz="1200"/>
              <a:pPr algn="r"/>
              <a:t>12</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A87B12AF-FB4F-4C68-B325-2946E14A535F}" type="slidenum">
              <a:rPr lang="en-US"/>
              <a:pPr>
                <a:defRPr/>
              </a:pPr>
              <a:t>13</a:t>
            </a:fld>
            <a:endParaRPr lang="en-US" dirty="0"/>
          </a:p>
        </p:txBody>
      </p:sp>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ctr"/>
            <a:r>
              <a:rPr lang="en-GB" b="1" u="sng" dirty="0" smtClean="0"/>
              <a:t>Some basic methods of Component class</a:t>
            </a:r>
          </a:p>
          <a:p>
            <a:pPr algn="just">
              <a:buFontTx/>
              <a:buChar char="•"/>
            </a:pPr>
            <a:r>
              <a:rPr lang="en-GB" b="1" dirty="0" smtClean="0"/>
              <a:t> </a:t>
            </a:r>
            <a:r>
              <a:rPr lang="en-GB" b="1" dirty="0" err="1" smtClean="0"/>
              <a:t>setBackground</a:t>
            </a:r>
            <a:r>
              <a:rPr lang="en-GB" b="1" dirty="0" smtClean="0"/>
              <a:t>(</a:t>
            </a:r>
            <a:r>
              <a:rPr lang="en-GB" b="1" dirty="0" err="1" smtClean="0"/>
              <a:t>Color</a:t>
            </a:r>
            <a:r>
              <a:rPr lang="en-GB" b="1" dirty="0" smtClean="0"/>
              <a:t> cl)</a:t>
            </a:r>
            <a:r>
              <a:rPr lang="en-GB" dirty="0" smtClean="0"/>
              <a:t> – sets the background </a:t>
            </a:r>
            <a:r>
              <a:rPr lang="en-GB" dirty="0" err="1" smtClean="0"/>
              <a:t>color</a:t>
            </a:r>
            <a:r>
              <a:rPr lang="en-GB" dirty="0" smtClean="0"/>
              <a:t>/base </a:t>
            </a:r>
            <a:r>
              <a:rPr lang="en-GB" dirty="0" err="1" smtClean="0"/>
              <a:t>color</a:t>
            </a:r>
            <a:r>
              <a:rPr lang="en-GB" dirty="0" smtClean="0"/>
              <a:t> of the Component</a:t>
            </a:r>
          </a:p>
          <a:p>
            <a:pPr algn="just">
              <a:buFontTx/>
              <a:buChar char="•"/>
            </a:pPr>
            <a:r>
              <a:rPr lang="en-GB" b="1" dirty="0" smtClean="0"/>
              <a:t> </a:t>
            </a:r>
            <a:r>
              <a:rPr lang="en-GB" b="1" dirty="0" err="1" smtClean="0"/>
              <a:t>setForeground</a:t>
            </a:r>
            <a:r>
              <a:rPr lang="en-GB" b="1" dirty="0" smtClean="0"/>
              <a:t>(</a:t>
            </a:r>
            <a:r>
              <a:rPr lang="en-GB" b="1" dirty="0" err="1" smtClean="0"/>
              <a:t>Color</a:t>
            </a:r>
            <a:r>
              <a:rPr lang="en-GB" b="1" dirty="0" smtClean="0"/>
              <a:t> </a:t>
            </a:r>
            <a:r>
              <a:rPr lang="en-GB" b="1" dirty="0" err="1" smtClean="0"/>
              <a:t>cl</a:t>
            </a:r>
            <a:r>
              <a:rPr lang="en-GB" b="1" dirty="0" smtClean="0"/>
              <a:t>)</a:t>
            </a:r>
            <a:r>
              <a:rPr lang="en-GB" dirty="0" smtClean="0"/>
              <a:t> – sets the foreground </a:t>
            </a:r>
            <a:r>
              <a:rPr lang="en-GB" dirty="0" err="1" smtClean="0"/>
              <a:t>color</a:t>
            </a:r>
            <a:r>
              <a:rPr lang="en-GB" dirty="0" smtClean="0"/>
              <a:t>/font </a:t>
            </a:r>
            <a:r>
              <a:rPr lang="en-GB" dirty="0" err="1" smtClean="0"/>
              <a:t>color</a:t>
            </a:r>
            <a:r>
              <a:rPr lang="en-GB" dirty="0" smtClean="0"/>
              <a:t> of the Component</a:t>
            </a:r>
          </a:p>
          <a:p>
            <a:pPr algn="just">
              <a:buFontTx/>
              <a:buChar char="•"/>
            </a:pPr>
            <a:r>
              <a:rPr lang="en-GB" b="1" dirty="0" smtClean="0"/>
              <a:t> </a:t>
            </a:r>
            <a:r>
              <a:rPr lang="en-GB" b="1" dirty="0" err="1" smtClean="0"/>
              <a:t>setFont</a:t>
            </a:r>
            <a:r>
              <a:rPr lang="en-GB" b="1" dirty="0" smtClean="0"/>
              <a:t>(Font f)</a:t>
            </a:r>
            <a:r>
              <a:rPr lang="en-GB" dirty="0" smtClean="0"/>
              <a:t> – sets the font type of the Component</a:t>
            </a:r>
            <a:endParaRPr lang="en-GB" b="1" dirty="0" smtClean="0"/>
          </a:p>
          <a:p>
            <a:pPr algn="just">
              <a:buFontTx/>
              <a:buChar char="•"/>
            </a:pPr>
            <a:r>
              <a:rPr lang="en-GB" b="1" dirty="0" smtClean="0"/>
              <a:t> </a:t>
            </a:r>
            <a:r>
              <a:rPr lang="en-GB" b="1" dirty="0" err="1" smtClean="0"/>
              <a:t>setName</a:t>
            </a:r>
            <a:r>
              <a:rPr lang="en-GB" b="1" dirty="0" smtClean="0"/>
              <a:t>(String name)</a:t>
            </a:r>
            <a:r>
              <a:rPr lang="en-GB" dirty="0" smtClean="0"/>
              <a:t> – sets the name of the Component as specified in the string</a:t>
            </a:r>
          </a:p>
          <a:p>
            <a:pPr algn="just">
              <a:buFontTx/>
              <a:buChar char="•"/>
            </a:pPr>
            <a:r>
              <a:rPr lang="en-GB" b="1" dirty="0" smtClean="0"/>
              <a:t> </a:t>
            </a:r>
            <a:r>
              <a:rPr lang="en-GB" b="1" dirty="0" err="1" smtClean="0"/>
              <a:t>setBounds</a:t>
            </a:r>
            <a:r>
              <a:rPr lang="en-GB" b="1" dirty="0" smtClean="0"/>
              <a:t>(</a:t>
            </a:r>
            <a:r>
              <a:rPr lang="en-GB" b="1" dirty="0" err="1" smtClean="0"/>
              <a:t>int</a:t>
            </a:r>
            <a:r>
              <a:rPr lang="en-GB" b="1" dirty="0" smtClean="0"/>
              <a:t> </a:t>
            </a:r>
            <a:r>
              <a:rPr lang="en-GB" b="1" dirty="0" err="1" smtClean="0"/>
              <a:t>x,int</a:t>
            </a:r>
            <a:r>
              <a:rPr lang="en-GB" b="1" dirty="0" smtClean="0"/>
              <a:t> </a:t>
            </a:r>
            <a:r>
              <a:rPr lang="en-GB" b="1" dirty="0" err="1" smtClean="0"/>
              <a:t>y,int</a:t>
            </a:r>
            <a:r>
              <a:rPr lang="en-GB" b="1" dirty="0" smtClean="0"/>
              <a:t> </a:t>
            </a:r>
            <a:r>
              <a:rPr lang="en-GB" b="1" dirty="0" err="1" smtClean="0"/>
              <a:t>width,int</a:t>
            </a:r>
            <a:r>
              <a:rPr lang="en-GB" b="1" dirty="0" smtClean="0"/>
              <a:t> height)</a:t>
            </a:r>
            <a:r>
              <a:rPr lang="en-GB" dirty="0" smtClean="0"/>
              <a:t> – sets the dimension of the component according to its </a:t>
            </a:r>
            <a:r>
              <a:rPr lang="en-GB" dirty="0" err="1" smtClean="0"/>
              <a:t>params</a:t>
            </a:r>
            <a:endParaRPr lang="en-GB" b="1" dirty="0" smtClean="0"/>
          </a:p>
          <a:p>
            <a:pPr algn="just">
              <a:buFontTx/>
              <a:buChar char="•"/>
            </a:pPr>
            <a:r>
              <a:rPr lang="en-GB" b="1" dirty="0" smtClean="0"/>
              <a:t> </a:t>
            </a:r>
            <a:r>
              <a:rPr lang="en-GB" b="1" dirty="0" err="1" smtClean="0"/>
              <a:t>setBounds</a:t>
            </a:r>
            <a:r>
              <a:rPr lang="en-GB" b="1" dirty="0" smtClean="0"/>
              <a:t>(Rectangle r)</a:t>
            </a:r>
            <a:r>
              <a:rPr lang="en-GB" dirty="0" smtClean="0"/>
              <a:t> – sets the dimension of the component according to the rectangle co-ordinates</a:t>
            </a:r>
            <a:endParaRPr lang="en-GB" b="1" dirty="0" smtClean="0"/>
          </a:p>
          <a:p>
            <a:pPr algn="just">
              <a:buFontTx/>
              <a:buChar char="•"/>
            </a:pPr>
            <a:r>
              <a:rPr lang="en-GB" b="1" dirty="0" smtClean="0"/>
              <a:t> hide()</a:t>
            </a:r>
            <a:r>
              <a:rPr lang="en-GB" dirty="0" smtClean="0"/>
              <a:t> – this is a deprecated method which hides the component on the container</a:t>
            </a:r>
          </a:p>
          <a:p>
            <a:pPr algn="just">
              <a:buFontTx/>
              <a:buChar char="•"/>
            </a:pPr>
            <a:r>
              <a:rPr lang="en-GB" b="1" dirty="0" smtClean="0"/>
              <a:t> show()</a:t>
            </a:r>
            <a:r>
              <a:rPr lang="en-GB" dirty="0" smtClean="0"/>
              <a:t> – this is also a deprecated method which sets the component visible on the container</a:t>
            </a:r>
          </a:p>
          <a:p>
            <a:pPr algn="just">
              <a:buFontTx/>
              <a:buChar char="•"/>
            </a:pPr>
            <a:r>
              <a:rPr lang="en-GB" b="1" dirty="0" smtClean="0"/>
              <a:t> </a:t>
            </a:r>
            <a:r>
              <a:rPr lang="en-GB" b="1" dirty="0" err="1" smtClean="0"/>
              <a:t>setVisible</a:t>
            </a:r>
            <a:r>
              <a:rPr lang="en-GB" b="1" dirty="0" smtClean="0"/>
              <a:t>(</a:t>
            </a:r>
            <a:r>
              <a:rPr lang="en-GB" b="1" dirty="0" err="1" smtClean="0"/>
              <a:t>boolean</a:t>
            </a:r>
            <a:r>
              <a:rPr lang="en-GB" b="1" dirty="0" smtClean="0"/>
              <a:t> b)</a:t>
            </a:r>
            <a:r>
              <a:rPr lang="en-GB" dirty="0" smtClean="0"/>
              <a:t> – if set false it behaves like </a:t>
            </a:r>
            <a:r>
              <a:rPr lang="en-GB" b="1" dirty="0" smtClean="0"/>
              <a:t>hide()</a:t>
            </a:r>
            <a:r>
              <a:rPr lang="en-GB" dirty="0" smtClean="0"/>
              <a:t> and if set true then it behaves like </a:t>
            </a:r>
            <a:r>
              <a:rPr lang="en-GB" b="1" dirty="0" smtClean="0"/>
              <a:t>show()</a:t>
            </a:r>
            <a:r>
              <a:rPr lang="en-GB" dirty="0" smtClean="0"/>
              <a:t>.</a:t>
            </a:r>
            <a:endParaRPr lang="en-GB" b="1" dirty="0" smtClean="0"/>
          </a:p>
          <a:p>
            <a:pPr algn="just"/>
            <a:r>
              <a:rPr lang="en-GB" dirty="0" smtClean="0"/>
              <a:t>Default is </a:t>
            </a:r>
            <a:r>
              <a:rPr lang="en-GB" b="1" dirty="0" err="1" smtClean="0"/>
              <a:t>setVisible</a:t>
            </a:r>
            <a:r>
              <a:rPr lang="en-GB" b="1" dirty="0" smtClean="0"/>
              <a:t>(true)</a:t>
            </a:r>
            <a:r>
              <a:rPr lang="en-GB" dirty="0" smtClean="0"/>
              <a:t>.</a:t>
            </a:r>
          </a:p>
          <a:p>
            <a:pPr algn="just">
              <a:buFontTx/>
              <a:buChar char="•"/>
            </a:pPr>
            <a:r>
              <a:rPr lang="en-GB" b="1" dirty="0" smtClean="0"/>
              <a:t> </a:t>
            </a:r>
            <a:r>
              <a:rPr lang="en-GB" b="1" dirty="0" err="1" smtClean="0"/>
              <a:t>setSize</a:t>
            </a:r>
            <a:r>
              <a:rPr lang="en-GB" b="1" dirty="0" smtClean="0"/>
              <a:t>(</a:t>
            </a:r>
            <a:r>
              <a:rPr lang="en-GB" b="1" dirty="0" err="1" smtClean="0"/>
              <a:t>int</a:t>
            </a:r>
            <a:r>
              <a:rPr lang="en-GB" b="1" dirty="0" smtClean="0"/>
              <a:t> </a:t>
            </a:r>
            <a:r>
              <a:rPr lang="en-GB" b="1" dirty="0" err="1" smtClean="0"/>
              <a:t>width,int</a:t>
            </a:r>
            <a:r>
              <a:rPr lang="en-GB" b="1" dirty="0" smtClean="0"/>
              <a:t> height)</a:t>
            </a:r>
            <a:r>
              <a:rPr lang="en-GB" dirty="0" smtClean="0"/>
              <a:t> – sets the width and height of the component </a:t>
            </a:r>
          </a:p>
          <a:p>
            <a:pPr algn="just">
              <a:buFontTx/>
              <a:buChar char="•"/>
            </a:pPr>
            <a:r>
              <a:rPr lang="en-GB" b="1" dirty="0" smtClean="0"/>
              <a:t> </a:t>
            </a:r>
            <a:r>
              <a:rPr lang="en-GB" b="1" dirty="0" err="1" smtClean="0"/>
              <a:t>setLocation</a:t>
            </a:r>
            <a:r>
              <a:rPr lang="en-GB" b="1" dirty="0" smtClean="0"/>
              <a:t>(</a:t>
            </a:r>
            <a:r>
              <a:rPr lang="en-GB" b="1" dirty="0" err="1" smtClean="0"/>
              <a:t>int</a:t>
            </a:r>
            <a:r>
              <a:rPr lang="en-GB" b="1" dirty="0" smtClean="0"/>
              <a:t> </a:t>
            </a:r>
            <a:r>
              <a:rPr lang="en-GB" b="1" dirty="0" err="1" smtClean="0"/>
              <a:t>x,int</a:t>
            </a:r>
            <a:r>
              <a:rPr lang="en-GB" b="1" dirty="0" smtClean="0"/>
              <a:t> y)</a:t>
            </a:r>
            <a:r>
              <a:rPr lang="en-GB" dirty="0" smtClean="0"/>
              <a:t> – set the starting point of the component to (</a:t>
            </a:r>
            <a:r>
              <a:rPr lang="en-GB" dirty="0" err="1" smtClean="0"/>
              <a:t>x,y</a:t>
            </a:r>
            <a:r>
              <a:rPr lang="en-GB" dirty="0" smtClean="0"/>
              <a:t>)</a:t>
            </a:r>
          </a:p>
          <a:p>
            <a:endParaRPr lang="en-GB" b="1"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115DB053-3779-45F8-9EA6-44B3FC41B703}" type="slidenum">
              <a:rPr lang="en-US"/>
              <a:pPr>
                <a:defRPr/>
              </a:pPr>
              <a:t>14</a:t>
            </a:fld>
            <a:endParaRPr lang="en-US" dirty="0"/>
          </a:p>
        </p:txBody>
      </p:sp>
      <p:sp>
        <p:nvSpPr>
          <p:cNvPr id="696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9635"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b="1" dirty="0" smtClean="0"/>
              <a:t>Note:</a:t>
            </a:r>
            <a:r>
              <a:rPr lang="en-GB" dirty="0" smtClean="0"/>
              <a:t> The Containers like Window, Dialog, Frame ,Panel etc are also Components as they are derived from the Components but as their parent is Container class they are called as Containers.</a:t>
            </a:r>
          </a:p>
          <a:p>
            <a:endParaRPr lang="en-GB"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89D27770-29F2-418F-9FCA-56262FE0C845}" type="slidenum">
              <a:rPr lang="en-US"/>
              <a:pPr>
                <a:defRPr/>
              </a:pPr>
              <a:t>15</a:t>
            </a:fld>
            <a:endParaRPr lang="en-US" dirty="0"/>
          </a:p>
        </p:txBody>
      </p:sp>
      <p:sp>
        <p:nvSpPr>
          <p:cNvPr id="11468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31AC6DA-59C4-490B-9CB8-9F8535B1429C}" type="slidenum">
              <a:rPr lang="en-GB" sz="1200"/>
              <a:pPr algn="r"/>
              <a:t>15</a:t>
            </a:fld>
            <a:endParaRPr lang="en-GB" sz="1200"/>
          </a:p>
        </p:txBody>
      </p:sp>
      <p:sp>
        <p:nvSpPr>
          <p:cNvPr id="1146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46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b="1" dirty="0" smtClean="0"/>
              <a:t>Quiz Answers:</a:t>
            </a:r>
          </a:p>
          <a:p>
            <a:pPr eaLnBrk="1" hangingPunct="1"/>
            <a:endParaRPr lang="en-US" dirty="0" smtClean="0"/>
          </a:p>
          <a:p>
            <a:pPr eaLnBrk="1" hangingPunct="1"/>
            <a:r>
              <a:rPr lang="en-US" dirty="0" smtClean="0"/>
              <a:t>One – </a:t>
            </a:r>
            <a:r>
              <a:rPr lang="en-US" dirty="0" err="1" smtClean="0"/>
              <a:t>TextArea</a:t>
            </a:r>
            <a:endParaRPr lang="en-US" dirty="0" smtClean="0"/>
          </a:p>
          <a:p>
            <a:pPr eaLnBrk="1" hangingPunct="1"/>
            <a:r>
              <a:rPr lang="en-US" dirty="0" smtClean="0"/>
              <a:t>Two – Choice</a:t>
            </a:r>
          </a:p>
          <a:p>
            <a:pPr eaLnBrk="1" hangingPunct="1"/>
            <a:r>
              <a:rPr lang="en-US" dirty="0" smtClean="0"/>
              <a:t>Three – </a:t>
            </a:r>
            <a:r>
              <a:rPr lang="en-US" dirty="0" err="1" smtClean="0"/>
              <a:t>ScrollBar</a:t>
            </a:r>
            <a:endParaRPr lang="en-US" dirty="0" smtClean="0"/>
          </a:p>
          <a:p>
            <a:pPr eaLnBrk="1" hangingPunct="1"/>
            <a:r>
              <a:rPr lang="en-US" dirty="0" smtClean="0"/>
              <a:t>Four - Label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2468"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75FC37FE-3BE8-48FA-8402-7E0C46612981}" type="slidenum">
              <a:rPr lang="en-US" sz="1200">
                <a:latin typeface="+mn-lt"/>
              </a:rPr>
              <a:pPr algn="r">
                <a:defRPr/>
              </a:pPr>
              <a:t>16</a:t>
            </a:fld>
            <a:endParaRPr lang="en-US" sz="1200">
              <a:latin typeface="+mn-l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45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US" dirty="0" smtClean="0"/>
              <a:t>Project began in late 1996. Active development has been happening since spring 1997. Beta  phase was reached in late 1997. Initial release happened in March 1998 as part of the JFC.</a:t>
            </a:r>
          </a:p>
          <a:p>
            <a:pPr algn="just" eaLnBrk="1" hangingPunct="1">
              <a:spcBef>
                <a:spcPct val="0"/>
              </a:spcBef>
            </a:pPr>
            <a:r>
              <a:rPr lang="en-US" b="1" dirty="0" smtClean="0">
                <a:solidFill>
                  <a:srgbClr val="0000FF"/>
                </a:solidFill>
              </a:rPr>
              <a:t>SWING</a:t>
            </a:r>
            <a:r>
              <a:rPr lang="en-US" dirty="0" smtClean="0">
                <a:solidFill>
                  <a:srgbClr val="0000FF"/>
                </a:solidFill>
              </a:rPr>
              <a:t> is the codename of the project that first developed the JFC 1.1 components and has been added from </a:t>
            </a:r>
            <a:r>
              <a:rPr lang="en-US" b="1" dirty="0" smtClean="0">
                <a:solidFill>
                  <a:srgbClr val="0000FF"/>
                </a:solidFill>
              </a:rPr>
              <a:t>JDK1.2</a:t>
            </a:r>
            <a:r>
              <a:rPr lang="en-US" dirty="0" smtClean="0">
                <a:solidFill>
                  <a:srgbClr val="0000FF"/>
                </a:solidFill>
              </a:rPr>
              <a:t> onwards.</a:t>
            </a:r>
            <a:endParaRPr lang="en-US" b="1" dirty="0" smtClean="0">
              <a:solidFill>
                <a:srgbClr val="0000FF"/>
              </a:solidFill>
            </a:endParaRPr>
          </a:p>
          <a:p>
            <a:pPr algn="just" eaLnBrk="1" hangingPunct="1">
              <a:spcBef>
                <a:spcPct val="0"/>
              </a:spcBef>
            </a:pPr>
            <a:endParaRPr lang="en-US" dirty="0" smtClean="0"/>
          </a:p>
          <a:p>
            <a:pPr algn="just" eaLnBrk="1" hangingPunct="1">
              <a:spcBef>
                <a:spcPct val="0"/>
              </a:spcBef>
            </a:pPr>
            <a:r>
              <a:rPr lang="en-US" b="1" dirty="0" err="1" smtClean="0"/>
              <a:t>javax</a:t>
            </a:r>
            <a:r>
              <a:rPr lang="en-US" b="1" dirty="0" smtClean="0"/>
              <a:t> </a:t>
            </a:r>
            <a:r>
              <a:rPr lang="en-US" dirty="0" smtClean="0"/>
              <a:t>is an extension package of java which have been added to java throughout its different version development phases.</a:t>
            </a:r>
          </a:p>
          <a:p>
            <a:pPr algn="just" eaLnBrk="1" hangingPunct="1">
              <a:spcBef>
                <a:spcPct val="0"/>
              </a:spcBef>
            </a:pPr>
            <a:r>
              <a:rPr lang="en-US" dirty="0" smtClean="0"/>
              <a:t>The </a:t>
            </a:r>
            <a:r>
              <a:rPr lang="en-US" dirty="0" err="1" smtClean="0"/>
              <a:t>javax</a:t>
            </a:r>
            <a:r>
              <a:rPr lang="en-US" dirty="0" smtClean="0"/>
              <a:t> package in java comes with several important </a:t>
            </a:r>
            <a:r>
              <a:rPr lang="en-US" dirty="0" err="1" smtClean="0"/>
              <a:t>subpackages</a:t>
            </a:r>
            <a:r>
              <a:rPr lang="en-US" dirty="0" smtClean="0"/>
              <a:t> like</a:t>
            </a:r>
          </a:p>
          <a:p>
            <a:pPr algn="just" eaLnBrk="1" hangingPunct="1">
              <a:spcBef>
                <a:spcPct val="0"/>
              </a:spcBef>
            </a:pPr>
            <a:r>
              <a:rPr lang="en-US" b="1" dirty="0" err="1" smtClean="0"/>
              <a:t>javax.accessibility</a:t>
            </a:r>
            <a:endParaRPr lang="en-US" dirty="0" smtClean="0"/>
          </a:p>
          <a:p>
            <a:pPr algn="just" eaLnBrk="1" hangingPunct="1">
              <a:spcBef>
                <a:spcPct val="0"/>
              </a:spcBef>
            </a:pPr>
            <a:r>
              <a:rPr lang="en-US" b="1" dirty="0" err="1" smtClean="0"/>
              <a:t>javax.annotation</a:t>
            </a:r>
            <a:endParaRPr lang="en-US" b="1" dirty="0" smtClean="0"/>
          </a:p>
          <a:p>
            <a:pPr algn="just" eaLnBrk="1" hangingPunct="1">
              <a:spcBef>
                <a:spcPct val="0"/>
              </a:spcBef>
            </a:pPr>
            <a:r>
              <a:rPr lang="en-US" b="1" dirty="0" err="1" smtClean="0"/>
              <a:t>javax.imageio</a:t>
            </a:r>
            <a:endParaRPr lang="en-US" b="1" dirty="0" smtClean="0"/>
          </a:p>
          <a:p>
            <a:pPr algn="just" eaLnBrk="1" hangingPunct="1">
              <a:spcBef>
                <a:spcPct val="0"/>
              </a:spcBef>
            </a:pPr>
            <a:r>
              <a:rPr lang="en-US" b="1" dirty="0" err="1" smtClean="0"/>
              <a:t>javax.management</a:t>
            </a:r>
            <a:endParaRPr lang="en-US" b="1" dirty="0" smtClean="0"/>
          </a:p>
          <a:p>
            <a:pPr algn="just" eaLnBrk="1" hangingPunct="1">
              <a:spcBef>
                <a:spcPct val="0"/>
              </a:spcBef>
            </a:pPr>
            <a:r>
              <a:rPr lang="en-US" b="1" dirty="0" err="1" smtClean="0"/>
              <a:t>javax.naming</a:t>
            </a:r>
            <a:endParaRPr lang="en-US" b="1" dirty="0" smtClean="0"/>
          </a:p>
          <a:p>
            <a:pPr algn="just" eaLnBrk="1" hangingPunct="1">
              <a:spcBef>
                <a:spcPct val="0"/>
              </a:spcBef>
            </a:pPr>
            <a:r>
              <a:rPr lang="en-US" b="1" dirty="0" err="1" smtClean="0"/>
              <a:t>javax.security</a:t>
            </a:r>
            <a:endParaRPr lang="en-US" b="1" dirty="0" smtClean="0"/>
          </a:p>
          <a:p>
            <a:pPr algn="just" eaLnBrk="1" hangingPunct="1">
              <a:spcBef>
                <a:spcPct val="0"/>
              </a:spcBef>
            </a:pPr>
            <a:r>
              <a:rPr lang="en-US" b="1" dirty="0" err="1" smtClean="0"/>
              <a:t>javax.swing</a:t>
            </a:r>
            <a:endParaRPr lang="en-US" b="1" dirty="0" smtClean="0"/>
          </a:p>
          <a:p>
            <a:pPr algn="just" eaLnBrk="1" hangingPunct="1">
              <a:spcBef>
                <a:spcPct val="0"/>
              </a:spcBef>
            </a:pPr>
            <a:endParaRPr lang="en-US" b="1" dirty="0" smtClean="0"/>
          </a:p>
          <a:p>
            <a:pPr algn="just" eaLnBrk="1" hangingPunct="1">
              <a:spcBef>
                <a:spcPct val="0"/>
              </a:spcBef>
            </a:pPr>
            <a:endParaRPr lang="en-US" b="1" dirty="0" smtClean="0"/>
          </a:p>
          <a:p>
            <a:pPr algn="just" eaLnBrk="1" hangingPunct="1">
              <a:spcBef>
                <a:spcPct val="0"/>
              </a:spcBef>
            </a:pPr>
            <a:endParaRPr lang="en-US" b="1" dirty="0" smtClean="0"/>
          </a:p>
          <a:p>
            <a:pPr algn="just" eaLnBrk="1" hangingPunct="1">
              <a:spcBef>
                <a:spcPct val="0"/>
              </a:spcBef>
            </a:pPr>
            <a:endParaRPr lang="en-US" b="1" dirty="0" smtClean="0"/>
          </a:p>
          <a:p>
            <a:pPr algn="just" eaLnBrk="1" hangingPunct="1">
              <a:spcBef>
                <a:spcPct val="0"/>
              </a:spcBef>
            </a:pPr>
            <a:endParaRPr lang="en-GB"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US" dirty="0" smtClean="0"/>
              <a:t>Swing has a number of new features to improve GUI design in applications. These are lightweight components, a variant of the Model-View-Controller Architecture (MVC), and Pluggable Look-and-Feel (PLAF). It also uses the Delegation Event Model from JDK 1.1. </a:t>
            </a:r>
          </a:p>
          <a:p>
            <a:pPr algn="just" eaLnBrk="1" hangingPunct="1">
              <a:spcBef>
                <a:spcPct val="0"/>
              </a:spcBef>
            </a:pPr>
            <a:endParaRPr lang="en-US" dirty="0" smtClean="0"/>
          </a:p>
          <a:p>
            <a:pPr algn="just" eaLnBrk="1" hangingPunct="1">
              <a:spcBef>
                <a:spcPct val="0"/>
              </a:spcBef>
            </a:pPr>
            <a:r>
              <a:rPr lang="en-US" dirty="0" smtClean="0"/>
              <a:t>Swing fixes these problems by using only Java, no native code, to create components. These are called lightweight components since no peer classes are required. Instead, the components draw themselves on the screen. This self-reliance allows Swing components to do many things their AWT counterparts could not, such as using images on buttons. It also means that widgets not available through the native OS are possible. This is why Swing includes a host of new, highly functional widgets. These Swing components are distinguished by the J-prefix in front of the name (for example, a </a:t>
            </a:r>
            <a:r>
              <a:rPr lang="en-US" dirty="0" err="1" smtClean="0"/>
              <a:t>JButton</a:t>
            </a:r>
            <a:r>
              <a:rPr lang="en-US" dirty="0" smtClean="0"/>
              <a:t> is a Swing button class). </a:t>
            </a:r>
          </a:p>
          <a:p>
            <a:pPr algn="just" eaLnBrk="1" hangingPunct="1">
              <a:spcBef>
                <a:spcPct val="0"/>
              </a:spcBef>
            </a:pPr>
            <a:endParaRPr lang="en-GB" dirty="0" smtClean="0"/>
          </a:p>
          <a:p>
            <a:pPr algn="just" eaLnBrk="1" hangingPunct="1">
              <a:spcBef>
                <a:spcPct val="0"/>
              </a:spcBef>
            </a:pP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86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US" dirty="0" smtClean="0"/>
              <a:t>Java is a relatively new programming language that uses an object-oriented approach that has become popular for developing Internet applications. However Java had a weakness: it lacked sophisticated graphic user interface (GUI) components needed to make large-scale windowing applications. Java did have a GUI toolkit: the Abstract Window Toolkit (AWT), but it was not functional enough for full-scale graphic applications. The widget library was small and contained only the most basic of components. Those components only had basic functionality (such as buttons that could only have text labels not images). This meant that developers who wanted more had to spend considerable time creating classes to extend the functionality of the widgets provided by the AWT. In the fast-moving world of software development, this was a serious waste of resources. Also, the AWT components relied on native peers which meant that portability was hampered by minor differences in the way each operating system handled a particular widget, and the look-and-feel of the components was governed by the native operating system (OS).</a:t>
            </a:r>
          </a:p>
          <a:p>
            <a:pPr algn="just" eaLnBrk="1" hangingPunct="1">
              <a:spcBef>
                <a:spcPct val="0"/>
              </a:spcBef>
            </a:pPr>
            <a:endParaRPr lang="en-US" dirty="0" smtClean="0"/>
          </a:p>
          <a:p>
            <a:pPr algn="just" eaLnBrk="1" hangingPunct="1">
              <a:spcBef>
                <a:spcPct val="0"/>
              </a:spcBef>
            </a:pPr>
            <a:endParaRPr lang="en-GB"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D8F8535B-8FD9-4824-B572-774B4B104174}" type="slidenum">
              <a:rPr lang="en-US"/>
              <a:pPr>
                <a:defRPr/>
              </a:pPr>
              <a:t>2</a:t>
            </a:fld>
            <a:endParaRPr lang="en-US" dirty="0"/>
          </a:p>
        </p:txBody>
      </p:sp>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3277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4108EB15-9FD0-4E08-A27E-D4FAE9E9FFCA}" type="slidenum">
              <a:rPr lang="en-US" sz="1200"/>
              <a:pPr algn="r"/>
              <a:t>2</a:t>
            </a:fld>
            <a:endParaRPr 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687388" y="676275"/>
            <a:ext cx="5484812" cy="7781925"/>
          </a:xfrm>
          <a:noFill/>
        </p:spPr>
        <p:txBody>
          <a:bodyPr wrap="square" numCol="1" anchor="t" anchorCtr="0" compatLnSpc="1">
            <a:prstTxWarp prst="textNoShape">
              <a:avLst/>
            </a:prstTxWarp>
          </a:bodyPr>
          <a:lstStyle/>
          <a:p>
            <a:pPr algn="just" eaLnBrk="1" hangingPunct="1">
              <a:spcBef>
                <a:spcPct val="0"/>
              </a:spcBef>
            </a:pPr>
            <a:r>
              <a:rPr lang="en-US" dirty="0" smtClean="0"/>
              <a:t>One of the weaknesses of the AWT is its use of heavyweight components. These are widgets which rely on native peers for their look-and-feel. These peer classes are linked to corresponding widgets and are responsible for talking to the native operating system. They tell that operating system to create the widget, so it has the same appearance as a native one. This is why an AWT button on a Windows platform looks different from the same button displayed on a Mac. This reliance on the native OS proves troublesome for a number of reasons. Since the developer has no direct control over the look of components, changing the look of components is difficult. Also, Peer-driven widgets may behave differently depending on the platform. These differences are slight, but if they are a problem for the developer, they may require complex code to fix. This is one of the reasons that the AWT components have only basic functionality. More complex abilities would be too difficult to implement cross-platform. Since native peers are required, a common, cross-platform look &amp; feel is impossible. This makes it awkward for developers who want their software to run on other platforms as documentation and testing have to be done for each OS they want to use. This would not be such a problem except that one of Java’s strengths, that it is a cross-platform language.</a:t>
            </a:r>
          </a:p>
          <a:p>
            <a:pPr algn="just" eaLnBrk="1" hangingPunct="1">
              <a:spcBef>
                <a:spcPct val="0"/>
              </a:spcBef>
            </a:pPr>
            <a:endParaRPr lang="en-US" dirty="0" smtClean="0"/>
          </a:p>
          <a:p>
            <a:pPr algn="just" eaLnBrk="1" hangingPunct="1">
              <a:spcBef>
                <a:spcPct val="0"/>
              </a:spcBef>
            </a:pP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73731"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algn="just" eaLnBrk="1" hangingPunct="1">
              <a:spcBef>
                <a:spcPct val="0"/>
              </a:spcBef>
            </a:pPr>
            <a:r>
              <a:rPr lang="en-US" dirty="0" smtClean="0"/>
              <a:t>The Java Foundation Classes are Sun's answer to Java's deficiencies. They were released in March 1998 and contained five main elements: Java2d, Accessibility, Drag and Drop, AWT, and Swing. Java2d has classes for more complex use of painting, shape, color, and fonts. Accessibility is a set of tools for implementing support for physically challenged users in an application that use non-traditional means for input and output. Drag and Drop is an API which allows GUI objects to be "dragged" via the mouse from one part of an application to another, between Java applications, or even between Java and other applications. The AWT is the original one from Java and is included to support code that already uses the AWT. In this module we will primarily focus on Swing. Swing is designed for forms-based applications development. It provides a rich set of components and a framework to specify how to present GUIs that are visually independent of the platform.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90115"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algn="just" eaLnBrk="1" hangingPunct="1">
              <a:spcBef>
                <a:spcPct val="0"/>
              </a:spcBef>
            </a:pPr>
            <a:r>
              <a:rPr lang="en-US" dirty="0" smtClean="0"/>
              <a:t>Because of the Model-Delegate architecture, and its separation of model and appearance, Swing is able to implement a new feature: Pluggable Look-and-Feel. This feature allows the entire component tree of an application to take on a new visual representation. The UI-delegate is changed so that the appearance changes even though the Model remains the same. It is called pluggable because the look-and-feel can be set at any time. This means that an application can change its look-and-feel during execution. There are three look-and-feel options that are included in Swing. The default </a:t>
            </a:r>
            <a:r>
              <a:rPr lang="en-US" b="1" dirty="0" smtClean="0"/>
              <a:t>Metal Look-and-Feel</a:t>
            </a:r>
            <a:r>
              <a:rPr lang="en-US" dirty="0" smtClean="0"/>
              <a:t> (also known as </a:t>
            </a:r>
            <a:r>
              <a:rPr lang="en-US" b="1" dirty="0" smtClean="0"/>
              <a:t>Java Look-and-Feel</a:t>
            </a:r>
            <a:r>
              <a:rPr lang="en-US" dirty="0" smtClean="0"/>
              <a:t>) is used if no other style is set or if the specified style cannot be used due to an error. It can run in any environment. The Windows Look-and-Feel mimics the design of Windows widgets. It can be used only on Microsoft Windows platforms. Third, the Motif Look-and-Feel (or CDE) has the same style as the OSF/Motif 1.2.5 Unix environment. It can be run on any platform. There is also a Macintosh Look-and-Feel currently available for download. In addition, developers can create a new look-and-feel of their own.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92163"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algn="just" eaLnBrk="1" hangingPunct="1">
              <a:spcBef>
                <a:spcPct val="0"/>
              </a:spcBef>
            </a:pPr>
            <a:r>
              <a:rPr lang="en-US" dirty="0" smtClean="0"/>
              <a:t>As mentioned before, all components have an abstract UI delegate in the swing </a:t>
            </a:r>
            <a:r>
              <a:rPr lang="en-US" b="1" dirty="0" err="1" smtClean="0"/>
              <a:t>plaf</a:t>
            </a:r>
            <a:r>
              <a:rPr lang="en-US" dirty="0" smtClean="0"/>
              <a:t> package. This delegate is named using the convention of removing the </a:t>
            </a:r>
            <a:r>
              <a:rPr lang="en-US" b="1" dirty="0" smtClean="0"/>
              <a:t>J</a:t>
            </a:r>
            <a:r>
              <a:rPr lang="en-US" dirty="0" smtClean="0"/>
              <a:t>-prefix and adding the suffix </a:t>
            </a:r>
            <a:r>
              <a:rPr lang="en-US" b="1" dirty="0" smtClean="0"/>
              <a:t>UI</a:t>
            </a:r>
            <a:r>
              <a:rPr lang="en-US" dirty="0" smtClean="0"/>
              <a:t> (</a:t>
            </a:r>
            <a:r>
              <a:rPr lang="en-US" b="1" dirty="0" err="1" smtClean="0"/>
              <a:t>JButton</a:t>
            </a:r>
            <a:r>
              <a:rPr lang="en-US" dirty="0" smtClean="0"/>
              <a:t> has UI delegate </a:t>
            </a:r>
            <a:r>
              <a:rPr lang="en-US" b="1" dirty="0" err="1" smtClean="0"/>
              <a:t>ButtonUI</a:t>
            </a:r>
            <a:r>
              <a:rPr lang="en-US" dirty="0" smtClean="0"/>
              <a:t>). This UI delegate is accessed by the </a:t>
            </a:r>
            <a:r>
              <a:rPr lang="en-US" b="1" dirty="0" smtClean="0"/>
              <a:t>get/</a:t>
            </a:r>
            <a:r>
              <a:rPr lang="en-US" b="1" dirty="0" err="1" smtClean="0"/>
              <a:t>setUI</a:t>
            </a:r>
            <a:r>
              <a:rPr lang="en-US" b="1" dirty="0" smtClean="0"/>
              <a:t>()</a:t>
            </a:r>
            <a:r>
              <a:rPr lang="en-US" dirty="0" smtClean="0"/>
              <a:t> methods. All components have an abstract UI delegate in the </a:t>
            </a:r>
            <a:r>
              <a:rPr lang="en-US" b="1" dirty="0" err="1" smtClean="0"/>
              <a:t>swing.plaf</a:t>
            </a:r>
            <a:r>
              <a:rPr lang="en-US" b="1" dirty="0" smtClean="0"/>
              <a:t> </a:t>
            </a:r>
            <a:r>
              <a:rPr lang="en-US" dirty="0" smtClean="0"/>
              <a:t>package (</a:t>
            </a:r>
            <a:r>
              <a:rPr lang="en-US" b="1" dirty="0" err="1" smtClean="0"/>
              <a:t>Jbutton</a:t>
            </a:r>
            <a:r>
              <a:rPr lang="en-US" b="1" dirty="0" smtClean="0"/>
              <a:t> - </a:t>
            </a:r>
            <a:r>
              <a:rPr lang="en-US" b="1" dirty="0" err="1" smtClean="0"/>
              <a:t>ButtonUI</a:t>
            </a:r>
            <a:r>
              <a:rPr lang="en-US" dirty="0" smtClean="0"/>
              <a:t>). UI delegate is accessed by </a:t>
            </a:r>
            <a:r>
              <a:rPr lang="en-US" b="1" dirty="0" smtClean="0"/>
              <a:t>get/</a:t>
            </a:r>
            <a:r>
              <a:rPr lang="en-US" b="1" dirty="0" err="1" smtClean="0"/>
              <a:t>setUI</a:t>
            </a:r>
            <a:r>
              <a:rPr lang="en-US" b="1" dirty="0" smtClean="0"/>
              <a:t>()</a:t>
            </a:r>
            <a:r>
              <a:rPr lang="en-US" dirty="0" smtClean="0"/>
              <a:t> method. Each Look and Feel has a concrete class for each abstract UI delegate (</a:t>
            </a:r>
            <a:r>
              <a:rPr lang="en-US" dirty="0" err="1" smtClean="0"/>
              <a:t>WindowsButtonUI</a:t>
            </a:r>
            <a:r>
              <a:rPr lang="en-US" dirty="0" smtClean="0"/>
              <a:t>)</a:t>
            </a:r>
          </a:p>
          <a:p>
            <a:pPr algn="just" eaLnBrk="1" hangingPunct="1">
              <a:spcBef>
                <a:spcPct val="0"/>
              </a:spcBef>
            </a:pPr>
            <a:r>
              <a:rPr lang="en-US" dirty="0" smtClean="0"/>
              <a:t>communicate through </a:t>
            </a:r>
            <a:r>
              <a:rPr lang="en-US" dirty="0" err="1" smtClean="0"/>
              <a:t>UIManager</a:t>
            </a:r>
            <a:r>
              <a:rPr lang="en-US" dirty="0" smtClean="0"/>
              <a:t> class</a:t>
            </a:r>
          </a:p>
          <a:p>
            <a:pPr lvl="1" algn="just" eaLnBrk="1" hangingPunct="1">
              <a:spcBef>
                <a:spcPct val="0"/>
              </a:spcBef>
            </a:pPr>
            <a:r>
              <a:rPr lang="en-US" b="1" dirty="0" smtClean="0"/>
              <a:t>get/</a:t>
            </a:r>
            <a:r>
              <a:rPr lang="en-US" b="1" dirty="0" err="1" smtClean="0"/>
              <a:t>setLookAndFeel</a:t>
            </a:r>
            <a:r>
              <a:rPr lang="en-US" b="1" dirty="0" smtClean="0"/>
              <a:t>()</a:t>
            </a:r>
          </a:p>
          <a:p>
            <a:pPr algn="just" eaLnBrk="1" hangingPunct="1">
              <a:spcBef>
                <a:spcPct val="0"/>
              </a:spcBef>
            </a:pPr>
            <a:endParaRPr lang="en-US" b="1"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94212" name="Slide Number Placeholder 4"/>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C0CCAF4B-8954-4A62-876D-28DC26DD1D78}" type="slidenum">
              <a:rPr lang="en-US" sz="1200">
                <a:latin typeface="+mn-lt"/>
              </a:rPr>
              <a:pPr algn="r">
                <a:defRPr/>
              </a:pPr>
              <a:t>26</a:t>
            </a:fld>
            <a:endParaRPr lang="en-US" sz="1200">
              <a:latin typeface="+mn-l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614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228600" indent="-228600" eaLnBrk="1" fontAlgn="auto" hangingPunct="1">
              <a:spcBef>
                <a:spcPts val="0"/>
              </a:spcBef>
              <a:spcAft>
                <a:spcPts val="0"/>
              </a:spcAft>
              <a:buFont typeface="Arial" pitchFamily="34" charset="0"/>
              <a:buNone/>
              <a:defRPr/>
            </a:pPr>
            <a:r>
              <a:rPr lang="en-US" b="1" dirty="0" smtClean="0">
                <a:solidFill>
                  <a:schemeClr val="tx1">
                    <a:lumMod val="50000"/>
                    <a:lumOff val="50000"/>
                  </a:schemeClr>
                </a:solidFill>
              </a:rPr>
              <a:t>Image Reference</a:t>
            </a:r>
            <a:r>
              <a:rPr lang="en-US" dirty="0" smtClean="0">
                <a:solidFill>
                  <a:schemeClr val="tx1">
                    <a:lumMod val="50000"/>
                    <a:lumOff val="50000"/>
                  </a:schemeClr>
                </a:solidFill>
              </a:rPr>
              <a:t>: “http://www.particle.kth.se/~lindsey/JavaCourse/Book/Part1/Java/Chapter06/swing.html”</a:t>
            </a:r>
          </a:p>
          <a:p>
            <a:pPr marL="228600" indent="-228600" eaLnBrk="1" fontAlgn="auto" hangingPunct="1">
              <a:spcBef>
                <a:spcPts val="0"/>
              </a:spcBef>
              <a:spcAft>
                <a:spcPts val="0"/>
              </a:spcAft>
              <a:buFont typeface="Arial" pitchFamily="34" charset="0"/>
              <a:buNone/>
              <a:defRPr/>
            </a:pPr>
            <a:endParaRPr lang="en-US" dirty="0" smtClean="0"/>
          </a:p>
          <a:p>
            <a:pPr marL="228600" indent="-228600" eaLnBrk="1" fontAlgn="auto" hangingPunct="1">
              <a:spcBef>
                <a:spcPts val="0"/>
              </a:spcBef>
              <a:spcAft>
                <a:spcPts val="0"/>
              </a:spcAft>
              <a:buFont typeface="Arial" pitchFamily="34" charset="0"/>
              <a:buChar char="•"/>
              <a:defRPr/>
            </a:pPr>
            <a:r>
              <a:rPr lang="en-US" dirty="0" smtClean="0"/>
              <a:t>The rectangles in light shade are AWT classes belonging to </a:t>
            </a:r>
            <a:r>
              <a:rPr lang="en-US" b="1" dirty="0" smtClean="0"/>
              <a:t>java.awt</a:t>
            </a:r>
            <a:r>
              <a:rPr lang="en-US" dirty="0" smtClean="0"/>
              <a:t> package. For example Component, Container, Window etc</a:t>
            </a:r>
          </a:p>
          <a:p>
            <a:pPr marL="228600" indent="-228600" eaLnBrk="1" fontAlgn="auto" hangingPunct="1">
              <a:spcBef>
                <a:spcPts val="0"/>
              </a:spcBef>
              <a:spcAft>
                <a:spcPts val="0"/>
              </a:spcAft>
              <a:buFont typeface="Arial" pitchFamily="34" charset="0"/>
              <a:buChar char="•"/>
              <a:defRPr/>
            </a:pPr>
            <a:endParaRPr lang="en-US" dirty="0" smtClean="0"/>
          </a:p>
          <a:p>
            <a:pPr marL="228600" indent="-228600" eaLnBrk="1" fontAlgn="auto" hangingPunct="1">
              <a:spcBef>
                <a:spcPts val="0"/>
              </a:spcBef>
              <a:spcAft>
                <a:spcPts val="0"/>
              </a:spcAft>
              <a:buFont typeface="Arial" pitchFamily="34" charset="0"/>
              <a:buChar char="•"/>
              <a:defRPr/>
            </a:pPr>
            <a:r>
              <a:rPr lang="en-US" dirty="0" smtClean="0"/>
              <a:t>The rectangles in dark shade are Swing classes belonging to </a:t>
            </a:r>
            <a:r>
              <a:rPr lang="en-US" b="1" dirty="0" smtClean="0"/>
              <a:t>javax.swing</a:t>
            </a:r>
            <a:r>
              <a:rPr lang="en-US" dirty="0" smtClean="0"/>
              <a:t> package. For example JComponent, JDialog, JFrame etc.</a:t>
            </a:r>
          </a:p>
          <a:p>
            <a:pPr marL="228600" indent="-228600" algn="just" eaLnBrk="1" fontAlgn="auto" hangingPunct="1">
              <a:spcBef>
                <a:spcPts val="0"/>
              </a:spcBef>
              <a:spcAft>
                <a:spcPts val="0"/>
              </a:spcAft>
              <a:buFont typeface="Arial" pitchFamily="34" charset="0"/>
              <a:buNone/>
              <a:defRPr/>
            </a:pP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00354" name="Notes Placeholder 2"/>
          <p:cNvSpPr>
            <a:spLocks noGrp="1"/>
          </p:cNvSpPr>
          <p:nvPr>
            <p:ph type="body" idx="1"/>
          </p:nvPr>
        </p:nvSpPr>
        <p:spPr bwMode="auto">
          <a:noFill/>
        </p:spPr>
        <p:txBody>
          <a:bodyPr wrap="square" numCol="1" anchor="t" anchorCtr="0" compatLnSpc="1">
            <a:prstTxWarp prst="textNoShape">
              <a:avLst/>
            </a:prstTxWarp>
          </a:bodyPr>
          <a:lstStyle/>
          <a:p>
            <a:pPr algn="just" eaLnBrk="1" hangingPunct="1">
              <a:lnSpc>
                <a:spcPct val="80000"/>
              </a:lnSpc>
              <a:spcBef>
                <a:spcPct val="0"/>
              </a:spcBef>
            </a:pPr>
            <a:r>
              <a:rPr lang="en-US" b="1" dirty="0" err="1" smtClean="0"/>
              <a:t>JComponent</a:t>
            </a:r>
            <a:r>
              <a:rPr lang="en-US" dirty="0" smtClean="0"/>
              <a:t> is the common root of most of the Swing GUI classes. It provides the guiding framework for GUI objects. It extends </a:t>
            </a:r>
            <a:r>
              <a:rPr lang="en-US" b="1" dirty="0" err="1" smtClean="0"/>
              <a:t>java.awt.Container</a:t>
            </a:r>
            <a:r>
              <a:rPr lang="en-US" dirty="0" smtClean="0"/>
              <a:t> class, and other objects (components) can be added to it. The </a:t>
            </a:r>
            <a:r>
              <a:rPr lang="en-US" b="1" dirty="0" err="1" smtClean="0"/>
              <a:t>JComponent</a:t>
            </a:r>
            <a:r>
              <a:rPr lang="en-US" dirty="0" smtClean="0"/>
              <a:t> class extends the Container class, which itself extends Component. The Component class includes everything from providing layout hints to supporting painting and events. The Container class has support for adding components to the container and laying them out. </a:t>
            </a:r>
          </a:p>
          <a:p>
            <a:pPr algn="just" eaLnBrk="1" hangingPunct="1">
              <a:lnSpc>
                <a:spcPct val="80000"/>
              </a:lnSpc>
              <a:spcBef>
                <a:spcPct val="0"/>
              </a:spcBef>
            </a:pPr>
            <a:endParaRPr lang="en-US" b="1" dirty="0" smtClean="0"/>
          </a:p>
          <a:p>
            <a:pPr algn="just" eaLnBrk="1" hangingPunct="1">
              <a:lnSpc>
                <a:spcPct val="80000"/>
              </a:lnSpc>
              <a:spcBef>
                <a:spcPct val="0"/>
              </a:spcBef>
            </a:pPr>
            <a:r>
              <a:rPr lang="en-US" b="1" dirty="0" err="1" smtClean="0"/>
              <a:t>JComponent</a:t>
            </a:r>
            <a:r>
              <a:rPr lang="en-US" dirty="0" smtClean="0"/>
              <a:t> Features: Few of the functionality provided by </a:t>
            </a:r>
            <a:r>
              <a:rPr lang="en-US" b="1" dirty="0" err="1" smtClean="0"/>
              <a:t>JComponent</a:t>
            </a:r>
            <a:r>
              <a:rPr lang="en-US" dirty="0" smtClean="0"/>
              <a:t> class to its descendants are:</a:t>
            </a:r>
          </a:p>
          <a:p>
            <a:pPr algn="just" eaLnBrk="1" hangingPunct="1">
              <a:lnSpc>
                <a:spcPct val="80000"/>
              </a:lnSpc>
              <a:spcBef>
                <a:spcPct val="0"/>
              </a:spcBef>
            </a:pPr>
            <a:endParaRPr lang="en-US" dirty="0" smtClean="0"/>
          </a:p>
          <a:p>
            <a:pPr lvl="1" algn="just" eaLnBrk="1" hangingPunct="1">
              <a:spcBef>
                <a:spcPct val="0"/>
              </a:spcBef>
              <a:buFontTx/>
              <a:buChar char="•"/>
            </a:pPr>
            <a:r>
              <a:rPr lang="en-US" dirty="0" smtClean="0"/>
              <a:t> Tool tips by specifying a string with the </a:t>
            </a:r>
            <a:r>
              <a:rPr lang="en-US" b="1" dirty="0" err="1" smtClean="0"/>
              <a:t>setToolTipText</a:t>
            </a:r>
            <a:r>
              <a:rPr lang="en-US" b="1" dirty="0" smtClean="0"/>
              <a:t>( )</a:t>
            </a:r>
            <a:r>
              <a:rPr lang="en-US" dirty="0" smtClean="0"/>
              <a:t> method –</a:t>
            </a:r>
          </a:p>
          <a:p>
            <a:pPr lvl="1" algn="just" eaLnBrk="1" hangingPunct="1">
              <a:spcBef>
                <a:spcPct val="0"/>
              </a:spcBef>
            </a:pPr>
            <a:r>
              <a:rPr lang="en-US" dirty="0" smtClean="0"/>
              <a:t>you can provide help to users of a component. When the cursor pauses over the component, the specified string is displayed in a small window that appears near the component. </a:t>
            </a:r>
          </a:p>
          <a:p>
            <a:pPr lvl="1" algn="just" eaLnBrk="1" hangingPunct="1">
              <a:spcBef>
                <a:spcPct val="0"/>
              </a:spcBef>
              <a:buFontTx/>
              <a:buChar char="•"/>
            </a:pPr>
            <a:r>
              <a:rPr lang="en-US" dirty="0" smtClean="0"/>
              <a:t> Borders - The </a:t>
            </a:r>
            <a:r>
              <a:rPr lang="en-US" b="1" dirty="0" err="1" smtClean="0"/>
              <a:t>setBorder</a:t>
            </a:r>
            <a:r>
              <a:rPr lang="en-US" b="1" dirty="0" smtClean="0"/>
              <a:t>( )</a:t>
            </a:r>
            <a:r>
              <a:rPr lang="en-US" dirty="0" smtClean="0"/>
              <a:t> method allows you to specify the border that a component displays around its edges. </a:t>
            </a:r>
          </a:p>
          <a:p>
            <a:pPr lvl="1" algn="just" eaLnBrk="1" hangingPunct="1">
              <a:spcBef>
                <a:spcPct val="0"/>
              </a:spcBef>
              <a:buFontTx/>
              <a:buChar char="•"/>
            </a:pPr>
            <a:r>
              <a:rPr lang="en-US" dirty="0" smtClean="0"/>
              <a:t> Keyboard-generated actions - Using the </a:t>
            </a:r>
            <a:r>
              <a:rPr lang="en-US" b="1" dirty="0" err="1" smtClean="0"/>
              <a:t>registerKeyboardAction</a:t>
            </a:r>
            <a:r>
              <a:rPr lang="en-US" b="1" dirty="0" smtClean="0"/>
              <a:t>( ) </a:t>
            </a:r>
            <a:r>
              <a:rPr lang="en-US" dirty="0" smtClean="0"/>
              <a:t>   method, you can enable the user to use the keyboard, instead of the mouse, to operate the GUI. The combination of character and modifier keys that the user must press to start an action is represented by a </a:t>
            </a:r>
            <a:r>
              <a:rPr lang="en-US" b="1" dirty="0" err="1" smtClean="0"/>
              <a:t>KeyStroke</a:t>
            </a:r>
            <a:r>
              <a:rPr lang="en-US" dirty="0" smtClean="0"/>
              <a:t> object. The resulting action event must be handled by an </a:t>
            </a:r>
            <a:r>
              <a:rPr lang="en-US" b="1" dirty="0" err="1" smtClean="0"/>
              <a:t>ActionListener</a:t>
            </a:r>
            <a:r>
              <a:rPr lang="en-US" dirty="0" smtClean="0"/>
              <a:t>. </a:t>
            </a:r>
          </a:p>
          <a:p>
            <a:pPr algn="just" eaLnBrk="1" hangingPunct="1">
              <a:spcBef>
                <a:spcPct val="0"/>
              </a:spcBef>
            </a:pP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5"/>
          </p:nvPr>
        </p:nvSpPr>
        <p:spPr/>
        <p:txBody>
          <a:bodyPr/>
          <a:lstStyle/>
          <a:p>
            <a:pPr>
              <a:defRPr/>
            </a:pPr>
            <a:fld id="{2684A5EE-1B36-4F34-A203-8CFA2F65357A}" type="slidenum">
              <a:rPr lang="en-US"/>
              <a:pPr>
                <a:defRPr/>
              </a:pPr>
              <a:t>3</a:t>
            </a:fld>
            <a:endParaRPr lang="en-US" dirty="0"/>
          </a:p>
        </p:txBody>
      </p:sp>
      <p:sp>
        <p:nvSpPr>
          <p:cNvPr id="152578" name="Rectangle 2"/>
          <p:cNvSpPr>
            <a:spLocks noGrp="1" noRot="1" noChangeAspect="1" noTextEdit="1"/>
          </p:cNvSpPr>
          <p:nvPr>
            <p:ph type="sldImg"/>
          </p:nvPr>
        </p:nvSpPr>
        <p:spPr bwMode="auto">
          <a:noFill/>
          <a:ln>
            <a:solidFill>
              <a:srgbClr val="000000"/>
            </a:solidFill>
            <a:miter lim="800000"/>
            <a:headEnd/>
            <a:tailEnd/>
          </a:ln>
        </p:spPr>
      </p:sp>
      <p:sp>
        <p:nvSpPr>
          <p:cNvPr id="1525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74220A1-1787-4555-98C4-D2151F534A0D}" type="slidenum">
              <a:rPr lang="en-GB" sz="1200"/>
              <a:pPr algn="r"/>
              <a:t>30</a:t>
            </a:fld>
            <a:endParaRPr lang="en-GB" sz="1200"/>
          </a:p>
        </p:txBody>
      </p:sp>
      <p:sp>
        <p:nvSpPr>
          <p:cNvPr id="102402" name="Rectangle 3"/>
          <p:cNvSpPr>
            <a:spLocks noGrp="1" noChangeArrowheads="1"/>
          </p:cNvSpPr>
          <p:nvPr>
            <p:ph type="body" idx="1"/>
          </p:nvPr>
        </p:nvSpPr>
        <p:spPr bwMode="auto">
          <a:xfrm>
            <a:off x="609600" y="782638"/>
            <a:ext cx="5640388" cy="7675562"/>
          </a:xfrm>
          <a:noFill/>
        </p:spPr>
        <p:txBody>
          <a:bodyPr wrap="square" numCol="1" anchor="t" anchorCtr="0" compatLnSpc="1">
            <a:prstTxWarp prst="textNoShape">
              <a:avLst/>
            </a:prstTxWarp>
          </a:bodyPr>
          <a:lstStyle/>
          <a:p>
            <a:pPr algn="just" eaLnBrk="1" hangingPunct="1">
              <a:spcBef>
                <a:spcPct val="0"/>
              </a:spcBef>
            </a:pPr>
            <a:r>
              <a:rPr lang="en-US" b="1" dirty="0" smtClean="0"/>
              <a:t>Application-wide Pluggable Look and Feel</a:t>
            </a:r>
            <a:r>
              <a:rPr lang="en-US" dirty="0" smtClean="0"/>
              <a:t>: Behind the scenes, each </a:t>
            </a:r>
            <a:r>
              <a:rPr lang="en-US" b="1" dirty="0" err="1" smtClean="0"/>
              <a:t>JComponent</a:t>
            </a:r>
            <a:r>
              <a:rPr lang="en-US" b="1" dirty="0" smtClean="0"/>
              <a:t> </a:t>
            </a:r>
            <a:r>
              <a:rPr lang="en-US" dirty="0" smtClean="0"/>
              <a:t>object has a corresponding </a:t>
            </a:r>
            <a:r>
              <a:rPr lang="en-US" b="1" dirty="0" err="1" smtClean="0"/>
              <a:t>ComponentUI</a:t>
            </a:r>
            <a:r>
              <a:rPr lang="en-US" b="1" dirty="0" smtClean="0"/>
              <a:t> </a:t>
            </a:r>
            <a:r>
              <a:rPr lang="en-US" dirty="0" smtClean="0"/>
              <a:t>object that performs all the drawing, event handling, size determination, and so on for that </a:t>
            </a:r>
            <a:r>
              <a:rPr lang="en-US" b="1" dirty="0" err="1" smtClean="0"/>
              <a:t>JComponent</a:t>
            </a:r>
            <a:r>
              <a:rPr lang="en-US" dirty="0" smtClean="0"/>
              <a:t>. Exactly which </a:t>
            </a:r>
            <a:r>
              <a:rPr lang="en-US" b="1" dirty="0" err="1" smtClean="0"/>
              <a:t>ComponentUI</a:t>
            </a:r>
            <a:r>
              <a:rPr lang="en-US" dirty="0" smtClean="0"/>
              <a:t> object is used depends on the current look and feel, which you can set using the </a:t>
            </a:r>
            <a:r>
              <a:rPr lang="en-US" b="1" dirty="0" err="1" smtClean="0"/>
              <a:t>UIManager.setLookAndFeel</a:t>
            </a:r>
            <a:r>
              <a:rPr lang="en-US" b="1" dirty="0" smtClean="0"/>
              <a:t>( )</a:t>
            </a:r>
            <a:r>
              <a:rPr lang="en-US" dirty="0" smtClean="0"/>
              <a:t> method. </a:t>
            </a:r>
          </a:p>
          <a:p>
            <a:pPr algn="just" eaLnBrk="1" hangingPunct="1">
              <a:spcBef>
                <a:spcPct val="0"/>
              </a:spcBef>
            </a:pPr>
            <a:endParaRPr lang="en-US" dirty="0" smtClean="0"/>
          </a:p>
          <a:p>
            <a:pPr algn="just" eaLnBrk="1" hangingPunct="1">
              <a:spcBef>
                <a:spcPct val="0"/>
              </a:spcBef>
            </a:pPr>
            <a:r>
              <a:rPr lang="en-US" b="1" dirty="0" smtClean="0"/>
              <a:t>Properties</a:t>
            </a:r>
            <a:r>
              <a:rPr lang="en-US" dirty="0" smtClean="0"/>
              <a:t>: You can associate one or more properties (name/object pairs) with any </a:t>
            </a:r>
            <a:r>
              <a:rPr lang="en-US" b="1" dirty="0" err="1" smtClean="0"/>
              <a:t>JComponent</a:t>
            </a:r>
            <a:r>
              <a:rPr lang="en-US" dirty="0" smtClean="0"/>
              <a:t>. For example, a layout manager might use properties to associate a constraints object with each </a:t>
            </a:r>
            <a:r>
              <a:rPr lang="en-US" b="1" dirty="0" err="1" smtClean="0"/>
              <a:t>JComponent</a:t>
            </a:r>
            <a:r>
              <a:rPr lang="en-US" b="1" dirty="0" smtClean="0"/>
              <a:t> </a:t>
            </a:r>
            <a:r>
              <a:rPr lang="en-US" dirty="0" smtClean="0"/>
              <a:t>it manages. You put and get properties using the </a:t>
            </a:r>
            <a:r>
              <a:rPr lang="en-US" b="1" dirty="0" err="1" smtClean="0"/>
              <a:t>putClientProperty</a:t>
            </a:r>
            <a:r>
              <a:rPr lang="en-US" b="1" dirty="0" smtClean="0"/>
              <a:t>( )</a:t>
            </a:r>
            <a:r>
              <a:rPr lang="en-US" dirty="0" smtClean="0"/>
              <a:t> and </a:t>
            </a:r>
            <a:r>
              <a:rPr lang="en-US" b="1" dirty="0" err="1" smtClean="0"/>
              <a:t>getClientProperty</a:t>
            </a:r>
            <a:r>
              <a:rPr lang="en-US" b="1" dirty="0" smtClean="0"/>
              <a:t>( )</a:t>
            </a:r>
            <a:r>
              <a:rPr lang="en-US" dirty="0" smtClean="0"/>
              <a:t> methods. </a:t>
            </a:r>
          </a:p>
          <a:p>
            <a:pPr algn="just" eaLnBrk="1" hangingPunct="1">
              <a:spcBef>
                <a:spcPct val="0"/>
              </a:spcBef>
            </a:pP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106499"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algn="just" eaLnBrk="1" hangingPunct="1">
              <a:spcBef>
                <a:spcPct val="0"/>
              </a:spcBef>
            </a:pPr>
            <a:r>
              <a:rPr lang="en-US" dirty="0" smtClean="0"/>
              <a:t>Methods to increase efficiency: </a:t>
            </a:r>
            <a:r>
              <a:rPr lang="en-US" b="1" dirty="0" err="1" smtClean="0"/>
              <a:t>JComponent</a:t>
            </a:r>
            <a:r>
              <a:rPr lang="en-US" b="1" dirty="0" smtClean="0"/>
              <a:t> </a:t>
            </a:r>
            <a:r>
              <a:rPr lang="en-US" dirty="0" smtClean="0"/>
              <a:t>has few methods that provide more efficient ways to get information than the JDK 1.1 API allowed. The methods include </a:t>
            </a:r>
            <a:r>
              <a:rPr lang="en-US" b="1" dirty="0" err="1" smtClean="0"/>
              <a:t>getX</a:t>
            </a:r>
            <a:r>
              <a:rPr lang="en-US" b="1" dirty="0" smtClean="0"/>
              <a:t>( ) </a:t>
            </a:r>
            <a:r>
              <a:rPr lang="en-US" dirty="0" smtClean="0"/>
              <a:t>and </a:t>
            </a:r>
            <a:r>
              <a:rPr lang="en-US" b="1" dirty="0" err="1" smtClean="0"/>
              <a:t>getY</a:t>
            </a:r>
            <a:r>
              <a:rPr lang="en-US" b="1" dirty="0" smtClean="0"/>
              <a:t>( )</a:t>
            </a:r>
            <a:r>
              <a:rPr lang="en-US" dirty="0" smtClean="0"/>
              <a:t>, which you can use instead of </a:t>
            </a:r>
            <a:r>
              <a:rPr lang="en-US" b="1" dirty="0" err="1" smtClean="0"/>
              <a:t>getLocation</a:t>
            </a:r>
            <a:r>
              <a:rPr lang="en-US" b="1" dirty="0" smtClean="0"/>
              <a:t>( )</a:t>
            </a:r>
            <a:r>
              <a:rPr lang="en-US" dirty="0" smtClean="0"/>
              <a:t>; and </a:t>
            </a:r>
            <a:r>
              <a:rPr lang="en-US" b="1" dirty="0" err="1" smtClean="0"/>
              <a:t>getWidth</a:t>
            </a:r>
            <a:r>
              <a:rPr lang="en-US" b="1" dirty="0" smtClean="0"/>
              <a:t>( )</a:t>
            </a:r>
            <a:r>
              <a:rPr lang="en-US" dirty="0" smtClean="0"/>
              <a:t> and </a:t>
            </a:r>
            <a:r>
              <a:rPr lang="en-US" b="1" dirty="0" err="1" smtClean="0"/>
              <a:t>getHeight</a:t>
            </a:r>
            <a:r>
              <a:rPr lang="en-US" b="1" dirty="0" smtClean="0"/>
              <a:t>( )</a:t>
            </a:r>
            <a:r>
              <a:rPr lang="en-US" dirty="0" smtClean="0"/>
              <a:t>, which you can use instead of </a:t>
            </a:r>
            <a:r>
              <a:rPr lang="en-US" b="1" dirty="0" err="1" smtClean="0"/>
              <a:t>getSize</a:t>
            </a:r>
            <a:r>
              <a:rPr lang="en-US" b="1" dirty="0" smtClean="0"/>
              <a:t>( )</a:t>
            </a:r>
            <a:r>
              <a:rPr lang="en-US" dirty="0" smtClean="0"/>
              <a:t>. It also adds one argument forms of </a:t>
            </a:r>
            <a:r>
              <a:rPr lang="en-US" b="1" dirty="0" err="1" smtClean="0"/>
              <a:t>getBounds</a:t>
            </a:r>
            <a:r>
              <a:rPr lang="en-US" b="1" dirty="0" smtClean="0"/>
              <a:t>( )</a:t>
            </a:r>
            <a:r>
              <a:rPr lang="en-US" dirty="0" smtClean="0"/>
              <a:t>, </a:t>
            </a:r>
            <a:r>
              <a:rPr lang="en-US" b="1" dirty="0" err="1" smtClean="0"/>
              <a:t>getLocation</a:t>
            </a:r>
            <a:r>
              <a:rPr lang="en-US" b="1" dirty="0" smtClean="0"/>
              <a:t>( )</a:t>
            </a:r>
            <a:r>
              <a:rPr lang="en-US" dirty="0" smtClean="0"/>
              <a:t>, and </a:t>
            </a:r>
            <a:r>
              <a:rPr lang="en-US" b="1" dirty="0" err="1" smtClean="0"/>
              <a:t>getSize</a:t>
            </a:r>
            <a:r>
              <a:rPr lang="en-US" b="1" dirty="0" smtClean="0"/>
              <a:t>( )</a:t>
            </a:r>
            <a:r>
              <a:rPr lang="en-US" dirty="0" smtClean="0"/>
              <a:t> for which you specify the object to be modified and returned, letting you avoid unnecessary object creation. These methods have been added to Component for Java 2 (JDK 1.2). </a:t>
            </a:r>
          </a:p>
          <a:p>
            <a:pPr algn="just" eaLnBrk="1" hangingPunct="1">
              <a:spcBef>
                <a:spcPct val="0"/>
              </a:spcBef>
            </a:pP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108547"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algn="just" eaLnBrk="1" hangingPunct="1">
              <a:spcBef>
                <a:spcPct val="0"/>
              </a:spcBef>
            </a:pPr>
            <a:r>
              <a:rPr lang="en-US" dirty="0" smtClean="0"/>
              <a:t>Even the simplest Swing program like the one in slide will have  multiple levels in its containment hierarchy. The root of the containment hierarchy is always a top-level container. The top-level container provides a place for its descendent Swing components to paint themselves. The frame is a top-level container. It exists mainly to provide a place for other Swing components to paint themselves. The other commonly used top-level containers are dialogs (</a:t>
            </a:r>
            <a:r>
              <a:rPr lang="en-US" b="1" dirty="0" err="1" smtClean="0"/>
              <a:t>JDialog</a:t>
            </a:r>
            <a:r>
              <a:rPr lang="en-US" dirty="0" smtClean="0"/>
              <a:t>) and applets (</a:t>
            </a:r>
            <a:r>
              <a:rPr lang="en-US" b="1" dirty="0" err="1" smtClean="0"/>
              <a:t>JApplet</a:t>
            </a:r>
            <a:r>
              <a:rPr lang="en-US" dirty="0" smtClean="0"/>
              <a:t>). The panel is an intermediate container. Its only purpose is to simplify the positioning of the button and label. Other intermediate Swing containers, such as scroll panes (</a:t>
            </a:r>
            <a:r>
              <a:rPr lang="en-US" b="1" dirty="0" err="1" smtClean="0"/>
              <a:t>JScrollPane</a:t>
            </a:r>
            <a:r>
              <a:rPr lang="en-US" dirty="0" smtClean="0"/>
              <a:t>) and tabbed panes (</a:t>
            </a:r>
            <a:r>
              <a:rPr lang="en-US" b="1" dirty="0" err="1" smtClean="0"/>
              <a:t>JTabbedPane</a:t>
            </a:r>
            <a:r>
              <a:rPr lang="en-US" dirty="0" smtClean="0"/>
              <a:t>), typically play a more visible, interactive role in a program's GUI. The button and label are atomic components -- components that exist not to hold random Swing components, but as self-sufficient entities that present bits of information to the user. Often, atomic components also get input from the user. The Swing API provides many atomic components, including combo boxes (</a:t>
            </a:r>
            <a:r>
              <a:rPr lang="en-US" b="1" dirty="0" err="1" smtClean="0"/>
              <a:t>JComboBox</a:t>
            </a:r>
            <a:r>
              <a:rPr lang="en-US" dirty="0" smtClean="0"/>
              <a:t>), text fields (</a:t>
            </a:r>
            <a:r>
              <a:rPr lang="en-US" b="1" dirty="0" err="1" smtClean="0"/>
              <a:t>JTextField</a:t>
            </a:r>
            <a:r>
              <a:rPr lang="en-US" dirty="0" smtClean="0"/>
              <a:t>), and tables (</a:t>
            </a:r>
            <a:r>
              <a:rPr lang="en-US" b="1" dirty="0" err="1" smtClean="0"/>
              <a:t>JTable</a:t>
            </a:r>
            <a:r>
              <a:rPr lang="en-US" dirty="0" smtClean="0"/>
              <a:t>). </a:t>
            </a:r>
          </a:p>
          <a:p>
            <a:pPr algn="just" eaLnBrk="1" hangingPunct="1">
              <a:spcBef>
                <a:spcPct val="0"/>
              </a:spcBef>
            </a:pPr>
            <a:r>
              <a:rPr lang="en-US" dirty="0" smtClean="0"/>
              <a:t>Adding Components to Containers</a:t>
            </a:r>
          </a:p>
          <a:p>
            <a:pPr algn="just" eaLnBrk="1" hangingPunct="1">
              <a:spcBef>
                <a:spcPct val="0"/>
              </a:spcBef>
            </a:pPr>
            <a:r>
              <a:rPr lang="en-US" b="1" dirty="0" smtClean="0"/>
              <a:t>frame = new </a:t>
            </a:r>
            <a:r>
              <a:rPr lang="en-US" b="1" dirty="0" err="1" smtClean="0"/>
              <a:t>JFrame</a:t>
            </a:r>
            <a:r>
              <a:rPr lang="en-US" b="1" dirty="0" smtClean="0"/>
              <a:t>(...);</a:t>
            </a:r>
          </a:p>
          <a:p>
            <a:pPr algn="just" eaLnBrk="1" hangingPunct="1">
              <a:spcBef>
                <a:spcPct val="0"/>
              </a:spcBef>
            </a:pPr>
            <a:r>
              <a:rPr lang="en-US" b="1" dirty="0" smtClean="0"/>
              <a:t>button = new </a:t>
            </a:r>
            <a:r>
              <a:rPr lang="en-US" b="1" dirty="0" err="1" smtClean="0"/>
              <a:t>JButton</a:t>
            </a:r>
            <a:r>
              <a:rPr lang="en-US" b="1" dirty="0" smtClean="0"/>
              <a:t>(...);</a:t>
            </a:r>
          </a:p>
          <a:p>
            <a:pPr algn="just" eaLnBrk="1" hangingPunct="1">
              <a:spcBef>
                <a:spcPct val="0"/>
              </a:spcBef>
            </a:pPr>
            <a:r>
              <a:rPr lang="en-US" b="1" dirty="0" smtClean="0"/>
              <a:t>label = new </a:t>
            </a:r>
            <a:r>
              <a:rPr lang="en-US" b="1" dirty="0" err="1" smtClean="0"/>
              <a:t>JLabel</a:t>
            </a:r>
            <a:r>
              <a:rPr lang="en-US" b="1" dirty="0" smtClean="0"/>
              <a:t>(...);</a:t>
            </a:r>
          </a:p>
          <a:p>
            <a:pPr algn="just" eaLnBrk="1" hangingPunct="1">
              <a:spcBef>
                <a:spcPct val="0"/>
              </a:spcBef>
            </a:pPr>
            <a:r>
              <a:rPr lang="en-US" b="1" dirty="0" smtClean="0"/>
              <a:t>pane = new </a:t>
            </a:r>
            <a:r>
              <a:rPr lang="en-US" b="1" dirty="0" err="1" smtClean="0"/>
              <a:t>JPanel</a:t>
            </a:r>
            <a:r>
              <a:rPr lang="en-US" b="1" dirty="0" smtClean="0"/>
              <a:t>();</a:t>
            </a:r>
          </a:p>
          <a:p>
            <a:pPr algn="just" eaLnBrk="1" hangingPunct="1">
              <a:spcBef>
                <a:spcPct val="0"/>
              </a:spcBef>
            </a:pPr>
            <a:r>
              <a:rPr lang="en-US" b="1" dirty="0" err="1" smtClean="0"/>
              <a:t>pane.add</a:t>
            </a:r>
            <a:r>
              <a:rPr lang="en-US" b="1" dirty="0" smtClean="0"/>
              <a:t>(button);</a:t>
            </a:r>
          </a:p>
          <a:p>
            <a:pPr algn="just" eaLnBrk="1" hangingPunct="1">
              <a:spcBef>
                <a:spcPct val="0"/>
              </a:spcBef>
            </a:pPr>
            <a:r>
              <a:rPr lang="en-US" b="1" dirty="0" err="1" smtClean="0"/>
              <a:t>pane.add</a:t>
            </a:r>
            <a:r>
              <a:rPr lang="en-US" b="1" dirty="0" smtClean="0"/>
              <a:t>(label);</a:t>
            </a:r>
          </a:p>
          <a:p>
            <a:pPr algn="just" eaLnBrk="1" hangingPunct="1">
              <a:spcBef>
                <a:spcPct val="0"/>
              </a:spcBef>
            </a:pPr>
            <a:r>
              <a:rPr lang="en-US" b="1" dirty="0" err="1" smtClean="0"/>
              <a:t>frame.getContentPane</a:t>
            </a:r>
            <a:r>
              <a:rPr lang="en-US" b="1" dirty="0" smtClean="0"/>
              <a:t>().add(</a:t>
            </a:r>
            <a:r>
              <a:rPr lang="en-US" b="1" dirty="0" err="1" smtClean="0"/>
              <a:t>pane,BorderLayout.CENTER</a:t>
            </a:r>
            <a:r>
              <a:rPr lang="en-US" b="1" dirty="0" smtClean="0"/>
              <a:t>);</a:t>
            </a:r>
          </a:p>
          <a:p>
            <a:pPr algn="just" eaLnBrk="1" hangingPunct="1">
              <a:spcBef>
                <a:spcPct val="0"/>
              </a:spcBef>
            </a:pPr>
            <a:endParaRPr lang="en-US" b="1"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61476" name="Rectangle 3"/>
          <p:cNvSpPr>
            <a:spLocks noGrp="1" noChangeArrowheads="1"/>
          </p:cNvSpPr>
          <p:nvPr>
            <p:ph type="body" idx="1"/>
          </p:nvPr>
        </p:nvSpPr>
        <p:spPr bwMode="auto">
          <a:ln>
            <a:noFill/>
            <a:miter lim="800000"/>
            <a:headEnd/>
            <a:tailEnd/>
          </a:ln>
        </p:spPr>
        <p:txBody>
          <a:bodyPr wrap="square" numCol="1" anchor="t" anchorCtr="0" compatLnSpc="1">
            <a:prstTxWarp prst="textNoShape">
              <a:avLst/>
            </a:prstTxWarp>
          </a:bodyPr>
          <a:lstStyle/>
          <a:p>
            <a:pPr algn="just" eaLnBrk="1" fontAlgn="auto" hangingPunct="1">
              <a:spcBef>
                <a:spcPts val="0"/>
              </a:spcBef>
              <a:spcAft>
                <a:spcPts val="0"/>
              </a:spcAft>
              <a:defRPr/>
            </a:pPr>
            <a:endParaRPr lang="en-US" b="1" u="sng" dirty="0" smtClean="0"/>
          </a:p>
          <a:p>
            <a:pPr marL="228600" indent="-228600" algn="just" eaLnBrk="1" fontAlgn="auto" hangingPunct="1">
              <a:spcBef>
                <a:spcPts val="0"/>
              </a:spcBef>
              <a:spcAft>
                <a:spcPts val="0"/>
              </a:spcAft>
              <a:buFont typeface="+mj-lt"/>
              <a:buAutoNum type="arabicPeriod"/>
              <a:defRPr/>
            </a:pPr>
            <a:r>
              <a:rPr lang="en-US" dirty="0" smtClean="0"/>
              <a:t>In the first declaration a button is created with the label “</a:t>
            </a:r>
            <a:r>
              <a:rPr lang="en-US" b="1" dirty="0" smtClean="0"/>
              <a:t>CLICK</a:t>
            </a:r>
            <a:r>
              <a:rPr lang="en-US" dirty="0" smtClean="0"/>
              <a:t>”. Its foreground and background colors are set to WHITE and BLACK respectively with the help of relevant JButton methods </a:t>
            </a:r>
            <a:r>
              <a:rPr lang="en-US" b="1" dirty="0" err="1" smtClean="0"/>
              <a:t>setForeground</a:t>
            </a:r>
            <a:r>
              <a:rPr lang="en-US" dirty="0" smtClean="0"/>
              <a:t> and </a:t>
            </a:r>
            <a:r>
              <a:rPr lang="en-US" b="1" dirty="0" err="1" smtClean="0"/>
              <a:t>setBackGround</a:t>
            </a:r>
            <a:r>
              <a:rPr lang="en-US" dirty="0" smtClean="0"/>
              <a:t>.</a:t>
            </a:r>
          </a:p>
          <a:p>
            <a:pPr marL="228600" indent="-228600" algn="just" eaLnBrk="1" fontAlgn="auto" hangingPunct="1">
              <a:spcBef>
                <a:spcPts val="0"/>
              </a:spcBef>
              <a:spcAft>
                <a:spcPts val="0"/>
              </a:spcAft>
              <a:buFont typeface="+mj-lt"/>
              <a:buAutoNum type="arabicPeriod"/>
              <a:defRPr/>
            </a:pPr>
            <a:endParaRPr lang="en-US" dirty="0" smtClean="0"/>
          </a:p>
          <a:p>
            <a:pPr marL="228600" indent="-228600" algn="just" eaLnBrk="1" fontAlgn="auto" hangingPunct="1">
              <a:spcBef>
                <a:spcPts val="0"/>
              </a:spcBef>
              <a:spcAft>
                <a:spcPts val="0"/>
              </a:spcAft>
              <a:buFont typeface="+mj-lt"/>
              <a:buAutoNum type="arabicPeriod"/>
              <a:defRPr/>
            </a:pPr>
            <a:r>
              <a:rPr lang="en-US" dirty="0" smtClean="0"/>
              <a:t>The same can be done by using HTML tags as shown in the next case. The HTML tags specify the Button Label’s foreground and background color to be white and black respectively. This is an added functionality available only in swing components.</a:t>
            </a:r>
            <a:endParaRPr lang="en-US" b="1"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126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US" b="1" u="sng" dirty="0" err="1" smtClean="0"/>
              <a:t>JCheckBox</a:t>
            </a:r>
            <a:r>
              <a:rPr lang="en-US" b="1" u="sng" dirty="0" smtClean="0"/>
              <a:t> Example :</a:t>
            </a:r>
          </a:p>
          <a:p>
            <a:pPr algn="just" eaLnBrk="1" hangingPunct="1">
              <a:spcBef>
                <a:spcPct val="0"/>
              </a:spcBef>
            </a:pPr>
            <a:endParaRPr lang="en-US" b="1" u="sng" dirty="0" smtClean="0"/>
          </a:p>
          <a:p>
            <a:pPr algn="just" eaLnBrk="1" hangingPunct="1">
              <a:spcBef>
                <a:spcPct val="0"/>
              </a:spcBef>
            </a:pPr>
            <a:r>
              <a:rPr lang="en-US" dirty="0" err="1" smtClean="0"/>
              <a:t>JCheckBox</a:t>
            </a:r>
            <a:r>
              <a:rPr lang="en-US" dirty="0" smtClean="0"/>
              <a:t> fruit1=new </a:t>
            </a:r>
            <a:r>
              <a:rPr lang="en-US" dirty="0" err="1" smtClean="0"/>
              <a:t>JCheckBox</a:t>
            </a:r>
            <a:r>
              <a:rPr lang="en-US" dirty="0" smtClean="0"/>
              <a:t>(“Apple”);</a:t>
            </a:r>
          </a:p>
          <a:p>
            <a:pPr algn="just" eaLnBrk="1" hangingPunct="1">
              <a:spcBef>
                <a:spcPct val="0"/>
              </a:spcBef>
            </a:pPr>
            <a:r>
              <a:rPr lang="en-US" dirty="0" err="1" smtClean="0"/>
              <a:t>JCheckBox</a:t>
            </a:r>
            <a:r>
              <a:rPr lang="en-US" dirty="0" smtClean="0"/>
              <a:t> fruit2=new </a:t>
            </a:r>
            <a:r>
              <a:rPr lang="en-US" dirty="0" err="1" smtClean="0"/>
              <a:t>JCheckBox</a:t>
            </a:r>
            <a:r>
              <a:rPr lang="en-US" dirty="0" smtClean="0"/>
              <a:t>(“Banana”);</a:t>
            </a:r>
          </a:p>
          <a:p>
            <a:pPr algn="just" eaLnBrk="1" hangingPunct="1">
              <a:spcBef>
                <a:spcPct val="0"/>
              </a:spcBef>
            </a:pPr>
            <a:r>
              <a:rPr lang="en-US" dirty="0" err="1" smtClean="0"/>
              <a:t>JCheckBox</a:t>
            </a:r>
            <a:r>
              <a:rPr lang="en-US" dirty="0" smtClean="0"/>
              <a:t> fruit3=new </a:t>
            </a:r>
            <a:r>
              <a:rPr lang="en-US" dirty="0" err="1" smtClean="0"/>
              <a:t>JCheckBox</a:t>
            </a:r>
            <a:r>
              <a:rPr lang="en-US" dirty="0" smtClean="0"/>
              <a:t>(“Mango”);</a:t>
            </a:r>
          </a:p>
          <a:p>
            <a:pPr algn="just" eaLnBrk="1" hangingPunct="1">
              <a:spcBef>
                <a:spcPct val="0"/>
              </a:spcBef>
            </a:pPr>
            <a:endParaRPr lang="en-US" dirty="0" smtClean="0"/>
          </a:p>
          <a:p>
            <a:pPr algn="just" eaLnBrk="1" hangingPunct="1">
              <a:spcBef>
                <a:spcPct val="0"/>
              </a:spcBef>
            </a:pPr>
            <a:r>
              <a:rPr lang="en-US" dirty="0" smtClean="0"/>
              <a:t>Since, they are not grouped together only one or multiple can be selected.</a:t>
            </a:r>
          </a:p>
          <a:p>
            <a:pPr algn="just" eaLnBrk="1" hangingPunct="1">
              <a:spcBef>
                <a:spcPct val="0"/>
              </a:spcBef>
            </a:pPr>
            <a:endParaRPr lang="en-US" dirty="0" smtClean="0"/>
          </a:p>
          <a:p>
            <a:pPr algn="just" eaLnBrk="1" hangingPunct="1">
              <a:spcBef>
                <a:spcPct val="0"/>
              </a:spcBef>
            </a:pPr>
            <a:r>
              <a:rPr lang="en-US" b="1" u="sng" dirty="0" err="1" smtClean="0"/>
              <a:t>JRadioButton</a:t>
            </a:r>
            <a:r>
              <a:rPr lang="en-US" b="1" u="sng" dirty="0" smtClean="0"/>
              <a:t> Example :</a:t>
            </a:r>
          </a:p>
          <a:p>
            <a:pPr algn="just" eaLnBrk="1" hangingPunct="1">
              <a:spcBef>
                <a:spcPct val="0"/>
              </a:spcBef>
            </a:pPr>
            <a:endParaRPr lang="en-US" b="1" u="sng" dirty="0" smtClean="0"/>
          </a:p>
          <a:p>
            <a:pPr algn="just" eaLnBrk="1" hangingPunct="1">
              <a:spcBef>
                <a:spcPct val="0"/>
              </a:spcBef>
            </a:pPr>
            <a:r>
              <a:rPr lang="en-US" dirty="0" err="1" smtClean="0"/>
              <a:t>JRadioButton</a:t>
            </a:r>
            <a:r>
              <a:rPr lang="en-US" dirty="0" smtClean="0"/>
              <a:t> male=new </a:t>
            </a:r>
            <a:r>
              <a:rPr lang="en-US" dirty="0" err="1" smtClean="0"/>
              <a:t>JRadioButton</a:t>
            </a:r>
            <a:r>
              <a:rPr lang="en-US" dirty="0" smtClean="0"/>
              <a:t>(“Male”);</a:t>
            </a:r>
          </a:p>
          <a:p>
            <a:pPr algn="just" eaLnBrk="1" hangingPunct="1">
              <a:spcBef>
                <a:spcPct val="0"/>
              </a:spcBef>
            </a:pPr>
            <a:r>
              <a:rPr lang="en-US" dirty="0" err="1" smtClean="0"/>
              <a:t>JRadioButton</a:t>
            </a:r>
            <a:r>
              <a:rPr lang="en-US" dirty="0" smtClean="0"/>
              <a:t> female=new </a:t>
            </a:r>
            <a:r>
              <a:rPr lang="en-US" dirty="0" err="1" smtClean="0"/>
              <a:t>JRadioButton</a:t>
            </a:r>
            <a:r>
              <a:rPr lang="en-US" dirty="0" smtClean="0"/>
              <a:t>(“Female”);</a:t>
            </a:r>
          </a:p>
          <a:p>
            <a:pPr algn="just" eaLnBrk="1" hangingPunct="1">
              <a:spcBef>
                <a:spcPct val="0"/>
              </a:spcBef>
            </a:pPr>
            <a:r>
              <a:rPr lang="en-US" dirty="0" err="1" smtClean="0"/>
              <a:t>ButtonGroup</a:t>
            </a:r>
            <a:r>
              <a:rPr lang="en-US" dirty="0" smtClean="0"/>
              <a:t> gender=new </a:t>
            </a:r>
            <a:r>
              <a:rPr lang="en-US" dirty="0" err="1" smtClean="0"/>
              <a:t>ButtonGroup</a:t>
            </a:r>
            <a:r>
              <a:rPr lang="en-US" dirty="0" smtClean="0"/>
              <a:t>();</a:t>
            </a:r>
          </a:p>
          <a:p>
            <a:pPr algn="just" eaLnBrk="1" hangingPunct="1">
              <a:spcBef>
                <a:spcPct val="0"/>
              </a:spcBef>
            </a:pPr>
            <a:r>
              <a:rPr lang="en-US" dirty="0" err="1" smtClean="0"/>
              <a:t>gender.add</a:t>
            </a:r>
            <a:r>
              <a:rPr lang="en-US" dirty="0" smtClean="0"/>
              <a:t>(male);</a:t>
            </a:r>
          </a:p>
          <a:p>
            <a:pPr algn="just" eaLnBrk="1" hangingPunct="1">
              <a:spcBef>
                <a:spcPct val="0"/>
              </a:spcBef>
            </a:pPr>
            <a:r>
              <a:rPr lang="en-US" dirty="0" err="1" smtClean="0"/>
              <a:t>gender.add</a:t>
            </a:r>
            <a:r>
              <a:rPr lang="en-US" dirty="0" smtClean="0"/>
              <a:t>(female);</a:t>
            </a:r>
          </a:p>
          <a:p>
            <a:pPr algn="just" eaLnBrk="1" hangingPunct="1">
              <a:spcBef>
                <a:spcPct val="0"/>
              </a:spcBef>
            </a:pPr>
            <a:endParaRPr lang="en-US" dirty="0" smtClean="0"/>
          </a:p>
          <a:p>
            <a:pPr algn="just" eaLnBrk="1" hangingPunct="1">
              <a:spcBef>
                <a:spcPct val="0"/>
              </a:spcBef>
            </a:pPr>
            <a:r>
              <a:rPr lang="en-US" dirty="0" smtClean="0"/>
              <a:t>If the </a:t>
            </a:r>
            <a:r>
              <a:rPr lang="en-US" dirty="0" err="1" smtClean="0"/>
              <a:t>radiobuttons</a:t>
            </a:r>
            <a:r>
              <a:rPr lang="en-US" dirty="0" smtClean="0"/>
              <a:t> are not grouped under </a:t>
            </a:r>
            <a:r>
              <a:rPr lang="en-US" b="1" dirty="0" err="1" smtClean="0"/>
              <a:t>ButtonGroup</a:t>
            </a:r>
            <a:r>
              <a:rPr lang="en-US" dirty="0" smtClean="0"/>
              <a:t>, then both are selectable.</a:t>
            </a:r>
          </a:p>
          <a:p>
            <a:pPr algn="just" eaLnBrk="1" hangingPunct="1">
              <a:spcBef>
                <a:spcPct val="0"/>
              </a:spcBef>
            </a:pPr>
            <a:endParaRPr lang="en-US" dirty="0" smtClean="0"/>
          </a:p>
          <a:p>
            <a:pPr algn="just" eaLnBrk="1" hangingPunct="1">
              <a:spcBef>
                <a:spcPct val="0"/>
              </a:spcBef>
            </a:pPr>
            <a:endParaRPr lang="en-US" dirty="0" smtClean="0"/>
          </a:p>
          <a:p>
            <a:pPr algn="just" eaLnBrk="1" hangingPunct="1">
              <a:spcBef>
                <a:spcPct val="0"/>
              </a:spcBef>
            </a:pPr>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614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457200" indent="-457200" algn="just" eaLnBrk="1" hangingPunct="1">
              <a:spcBef>
                <a:spcPct val="20000"/>
              </a:spcBef>
            </a:pPr>
            <a:r>
              <a:rPr lang="en-US" b="1" u="sng" dirty="0" smtClean="0">
                <a:cs typeface="Arial" charset="0"/>
              </a:rPr>
              <a:t>Common Methods :</a:t>
            </a:r>
          </a:p>
          <a:p>
            <a:pPr marL="457200" indent="-457200" algn="just" eaLnBrk="1" hangingPunct="1">
              <a:spcBef>
                <a:spcPct val="20000"/>
              </a:spcBef>
            </a:pPr>
            <a:r>
              <a:rPr lang="en-US" dirty="0" smtClean="0">
                <a:cs typeface="Arial" charset="0"/>
              </a:rPr>
              <a:t>The above classes have some methods in common</a:t>
            </a:r>
          </a:p>
          <a:p>
            <a:pPr marL="457200" indent="-457200" algn="just" eaLnBrk="1" hangingPunct="1">
              <a:spcBef>
                <a:spcPct val="20000"/>
              </a:spcBef>
              <a:buFont typeface="Calibri" pitchFamily="34" charset="0"/>
              <a:buAutoNum type="arabicPeriod"/>
            </a:pPr>
            <a:r>
              <a:rPr lang="en-US" b="1" dirty="0" err="1" smtClean="0">
                <a:cs typeface="Arial" charset="0"/>
              </a:rPr>
              <a:t>setText</a:t>
            </a:r>
            <a:r>
              <a:rPr lang="en-US" b="1" dirty="0" smtClean="0">
                <a:cs typeface="Arial" charset="0"/>
              </a:rPr>
              <a:t>()</a:t>
            </a:r>
            <a:r>
              <a:rPr lang="en-US" dirty="0" smtClean="0">
                <a:cs typeface="Arial" charset="0"/>
              </a:rPr>
              <a:t> can set a string value to the component</a:t>
            </a:r>
          </a:p>
          <a:p>
            <a:pPr marL="457200" indent="-457200" algn="just" eaLnBrk="1" hangingPunct="1">
              <a:spcBef>
                <a:spcPct val="20000"/>
              </a:spcBef>
              <a:buFont typeface="Calibri" pitchFamily="34" charset="0"/>
              <a:buAutoNum type="arabicPeriod"/>
            </a:pPr>
            <a:r>
              <a:rPr lang="en-US" b="1" dirty="0" err="1" smtClean="0">
                <a:cs typeface="Arial" charset="0"/>
              </a:rPr>
              <a:t>getText</a:t>
            </a:r>
            <a:r>
              <a:rPr lang="en-US" b="1" dirty="0" smtClean="0">
                <a:cs typeface="Arial" charset="0"/>
              </a:rPr>
              <a:t>()</a:t>
            </a:r>
            <a:r>
              <a:rPr lang="en-US" dirty="0" smtClean="0">
                <a:cs typeface="Arial" charset="0"/>
              </a:rPr>
              <a:t> returns a string value from the component</a:t>
            </a:r>
            <a:endParaRPr lang="en-US" b="1" dirty="0" smtClean="0">
              <a:cs typeface="Arial" charset="0"/>
            </a:endParaRPr>
          </a:p>
          <a:p>
            <a:pPr marL="457200" indent="-457200" algn="just" eaLnBrk="1" hangingPunct="1">
              <a:spcBef>
                <a:spcPct val="0"/>
              </a:spcBef>
            </a:pP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1673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en-US" dirty="0" smtClean="0">
                <a:cs typeface="Arial" charset="0"/>
              </a:rPr>
              <a:t>Both </a:t>
            </a:r>
            <a:r>
              <a:rPr lang="en-US" b="1" dirty="0" err="1" smtClean="0">
                <a:cs typeface="Arial" charset="0"/>
              </a:rPr>
              <a:t>JComboBox</a:t>
            </a:r>
            <a:r>
              <a:rPr lang="en-US" dirty="0" smtClean="0">
                <a:cs typeface="Arial" charset="0"/>
              </a:rPr>
              <a:t> and </a:t>
            </a:r>
            <a:r>
              <a:rPr lang="en-US" b="1" dirty="0" err="1" smtClean="0">
                <a:cs typeface="Arial" charset="0"/>
              </a:rPr>
              <a:t>JList</a:t>
            </a:r>
            <a:r>
              <a:rPr lang="en-US" dirty="0" smtClean="0">
                <a:cs typeface="Arial" charset="0"/>
              </a:rPr>
              <a:t> selections are </a:t>
            </a:r>
            <a:r>
              <a:rPr lang="en-US" b="1" dirty="0" err="1" smtClean="0">
                <a:cs typeface="Arial" charset="0"/>
              </a:rPr>
              <a:t>ItemEvent</a:t>
            </a:r>
            <a:r>
              <a:rPr lang="en-US" b="1" dirty="0" smtClean="0">
                <a:cs typeface="Arial" charset="0"/>
              </a:rPr>
              <a:t> </a:t>
            </a:r>
            <a:r>
              <a:rPr lang="en-US" dirty="0" smtClean="0">
                <a:cs typeface="Arial" charset="0"/>
              </a:rPr>
              <a:t>objects and can be handled by </a:t>
            </a:r>
            <a:r>
              <a:rPr lang="en-US" b="1" dirty="0" err="1" smtClean="0">
                <a:cs typeface="Arial" charset="0"/>
              </a:rPr>
              <a:t>ItemListener</a:t>
            </a:r>
            <a:endParaRPr lang="en-US" b="1" dirty="0" smtClean="0">
              <a:cs typeface="Arial" charset="0"/>
            </a:endParaRPr>
          </a:p>
          <a:p>
            <a:pPr algn="just" eaLnBrk="1" hangingPunct="1">
              <a:spcBef>
                <a:spcPct val="0"/>
              </a:spcBef>
            </a:pP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0EE1281C-8E8E-47DB-B5D6-4866B67F100F}" type="slidenum">
              <a:rPr lang="en-GB" sz="1200"/>
              <a:pPr algn="r"/>
              <a:t>39</a:t>
            </a:fld>
            <a:endParaRPr lang="en-GB" sz="1200"/>
          </a:p>
        </p:txBody>
      </p:sp>
      <p:sp>
        <p:nvSpPr>
          <p:cNvPr id="1208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208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228600" indent="-228600" algn="just" eaLnBrk="1" hangingPunct="1">
              <a:spcBef>
                <a:spcPct val="0"/>
              </a:spcBef>
              <a:buFont typeface="Calibri" pitchFamily="34" charset="0"/>
              <a:buAutoNum type="arabicPeriod"/>
            </a:pPr>
            <a:r>
              <a:rPr lang="en-US" dirty="0" err="1" smtClean="0">
                <a:solidFill>
                  <a:srgbClr val="000000"/>
                </a:solidFill>
              </a:rPr>
              <a:t>JOptionPane.</a:t>
            </a:r>
            <a:r>
              <a:rPr lang="en-US" b="1" dirty="0" err="1" smtClean="0">
                <a:solidFill>
                  <a:srgbClr val="000000"/>
                </a:solidFill>
              </a:rPr>
              <a:t>showMessageDialog</a:t>
            </a:r>
            <a:r>
              <a:rPr lang="en-US" b="1" dirty="0" smtClean="0">
                <a:solidFill>
                  <a:srgbClr val="000000"/>
                </a:solidFill>
              </a:rPr>
              <a:t> </a:t>
            </a:r>
            <a:r>
              <a:rPr lang="en-US" dirty="0" smtClean="0">
                <a:solidFill>
                  <a:srgbClr val="000000"/>
                </a:solidFill>
              </a:rPr>
              <a:t>( frame, "Drive Safe“ );</a:t>
            </a:r>
          </a:p>
          <a:p>
            <a:pPr marL="228600" indent="-228600" algn="just" eaLnBrk="1" hangingPunct="1">
              <a:spcBef>
                <a:spcPct val="0"/>
              </a:spcBef>
              <a:buFont typeface="Calibri" pitchFamily="34" charset="0"/>
              <a:buAutoNum type="arabicPeriod"/>
            </a:pPr>
            <a:endParaRPr lang="en-US" dirty="0" smtClean="0">
              <a:solidFill>
                <a:srgbClr val="000000"/>
              </a:solidFill>
            </a:endParaRPr>
          </a:p>
          <a:p>
            <a:pPr marL="228600" indent="-228600" algn="just" eaLnBrk="1" hangingPunct="1">
              <a:spcBef>
                <a:spcPct val="0"/>
              </a:spcBef>
              <a:buFont typeface="Calibri" pitchFamily="34" charset="0"/>
              <a:buAutoNum type="arabicPeriod"/>
            </a:pPr>
            <a:r>
              <a:rPr lang="en-US" dirty="0" err="1" smtClean="0"/>
              <a:t>JOptionPane.</a:t>
            </a:r>
            <a:r>
              <a:rPr lang="en-US" b="1" dirty="0" err="1" smtClean="0"/>
              <a:t>showMessageDialog</a:t>
            </a:r>
            <a:r>
              <a:rPr lang="en-US" dirty="0" smtClean="0"/>
              <a:t>( frame, "Steep Curve Ahead", "Warning", </a:t>
            </a:r>
            <a:r>
              <a:rPr lang="en-US" dirty="0" err="1" smtClean="0"/>
              <a:t>JOptionPane.WARNING_MESSAGE</a:t>
            </a:r>
            <a:r>
              <a:rPr lang="en-US" dirty="0" smtClean="0"/>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5"/>
          </p:nvPr>
        </p:nvSpPr>
        <p:spPr/>
        <p:txBody>
          <a:bodyPr/>
          <a:lstStyle/>
          <a:p>
            <a:pPr>
              <a:defRPr/>
            </a:pPr>
            <a:fld id="{91381F42-4C52-40FE-9F18-AAEF796882E8}" type="slidenum">
              <a:rPr lang="en-US"/>
              <a:pPr>
                <a:defRPr/>
              </a:pPr>
              <a:t>4</a:t>
            </a:fld>
            <a:endParaRPr lang="en-US" dirty="0"/>
          </a:p>
        </p:txBody>
      </p:sp>
      <p:sp>
        <p:nvSpPr>
          <p:cNvPr id="153602" name="Rectangle 2"/>
          <p:cNvSpPr>
            <a:spLocks noGrp="1" noRot="1" noChangeAspect="1" noTextEdit="1"/>
          </p:cNvSpPr>
          <p:nvPr>
            <p:ph type="sldImg"/>
          </p:nvPr>
        </p:nvSpPr>
        <p:spPr bwMode="auto">
          <a:noFill/>
          <a:ln>
            <a:solidFill>
              <a:srgbClr val="000000"/>
            </a:solidFill>
            <a:miter lim="800000"/>
            <a:headEnd/>
            <a:tailEnd/>
          </a:ln>
        </p:spPr>
      </p:sp>
      <p:sp>
        <p:nvSpPr>
          <p:cNvPr id="1536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4C0E8199-E8BC-4FEB-84D6-EA95831BB9AE}" type="slidenum">
              <a:rPr lang="en-GB" sz="1200"/>
              <a:pPr algn="r"/>
              <a:t>40</a:t>
            </a:fld>
            <a:endParaRPr lang="en-GB" sz="1200"/>
          </a:p>
        </p:txBody>
      </p:sp>
      <p:sp>
        <p:nvSpPr>
          <p:cNvPr id="1228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228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228600" indent="-228600" algn="just" eaLnBrk="1" hangingPunct="1">
              <a:spcBef>
                <a:spcPct val="0"/>
              </a:spcBef>
              <a:buFont typeface="Calibri" pitchFamily="34" charset="0"/>
              <a:buAutoNum type="arabicPeriod"/>
            </a:pPr>
            <a:r>
              <a:rPr lang="en-US" dirty="0" err="1" smtClean="0"/>
              <a:t>JOptionPane.</a:t>
            </a:r>
            <a:r>
              <a:rPr lang="en-US" b="1" dirty="0" err="1" smtClean="0"/>
              <a:t>showMessageDialog</a:t>
            </a:r>
            <a:r>
              <a:rPr lang="en-US" dirty="0" smtClean="0"/>
              <a:t>( frame, "Seat Belts reduce accidents!!", "FYI", </a:t>
            </a:r>
            <a:r>
              <a:rPr lang="en-US" dirty="0" err="1" smtClean="0"/>
              <a:t>JOptionPane.INFORMATION_MESSAGE</a:t>
            </a:r>
            <a:r>
              <a:rPr lang="en-US" dirty="0" smtClean="0"/>
              <a:t> );</a:t>
            </a:r>
          </a:p>
          <a:p>
            <a:pPr marL="228600" indent="-228600" algn="just" eaLnBrk="1" hangingPunct="1">
              <a:spcBef>
                <a:spcPct val="0"/>
              </a:spcBef>
              <a:buFont typeface="Calibri" pitchFamily="34" charset="0"/>
              <a:buAutoNum type="arabicPeriod"/>
            </a:pPr>
            <a:endParaRPr lang="en-US" dirty="0" smtClean="0"/>
          </a:p>
          <a:p>
            <a:pPr marL="228600" indent="-228600" eaLnBrk="1" hangingPunct="1">
              <a:spcBef>
                <a:spcPct val="0"/>
              </a:spcBef>
              <a:buFont typeface="Calibri" pitchFamily="34" charset="0"/>
              <a:buAutoNum type="arabicPeriod"/>
            </a:pPr>
            <a:r>
              <a:rPr lang="en-US" dirty="0" err="1" smtClean="0"/>
              <a:t>JOptionPane.</a:t>
            </a:r>
            <a:r>
              <a:rPr lang="en-US" b="1" dirty="0" err="1" smtClean="0"/>
              <a:t>showMessageDialog</a:t>
            </a:r>
            <a:r>
              <a:rPr lang="en-US" dirty="0" smtClean="0"/>
              <a:t>( frame, "Wrong Way", "</a:t>
            </a:r>
            <a:r>
              <a:rPr lang="en-US" dirty="0" err="1" smtClean="0"/>
              <a:t>Error",JOptionPane.ERROR_MESSAGE</a:t>
            </a:r>
            <a:r>
              <a:rPr lang="en-US" dirty="0" smtClean="0"/>
              <a: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88669C5-9252-414F-9787-D4BCBD0E0538}" type="slidenum">
              <a:rPr lang="en-GB" sz="1200"/>
              <a:pPr algn="r"/>
              <a:t>41</a:t>
            </a:fld>
            <a:endParaRPr lang="en-GB" sz="1200"/>
          </a:p>
        </p:txBody>
      </p:sp>
      <p:sp>
        <p:nvSpPr>
          <p:cNvPr id="1249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614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228600" indent="-228600" algn="just" eaLnBrk="1" fontAlgn="auto" hangingPunct="1">
              <a:spcBef>
                <a:spcPts val="0"/>
              </a:spcBef>
              <a:spcAft>
                <a:spcPts val="0"/>
              </a:spcAft>
              <a:buFont typeface="+mj-lt"/>
              <a:buAutoNum type="arabicPeriod"/>
              <a:defRPr/>
            </a:pPr>
            <a:r>
              <a:rPr lang="en-US" dirty="0" smtClean="0"/>
              <a:t>     </a:t>
            </a:r>
            <a:r>
              <a:rPr lang="en-US" dirty="0" err="1" smtClean="0"/>
              <a:t>JOptionPane.</a:t>
            </a:r>
            <a:r>
              <a:rPr lang="en-US" b="1" dirty="0" err="1" smtClean="0"/>
              <a:t>showConfirmDialog</a:t>
            </a:r>
            <a:r>
              <a:rPr lang="en-US" dirty="0" smtClean="0"/>
              <a:t>( frame, "Have a Test Drive?“ );</a:t>
            </a:r>
          </a:p>
          <a:p>
            <a:pPr marL="228600" indent="-228600" algn="just" eaLnBrk="1" fontAlgn="auto" hangingPunct="1">
              <a:spcBef>
                <a:spcPts val="0"/>
              </a:spcBef>
              <a:spcAft>
                <a:spcPts val="0"/>
              </a:spcAft>
              <a:buFont typeface="+mj-lt"/>
              <a:buNone/>
              <a:defRPr/>
            </a:pPr>
            <a:endParaRPr lang="en-US" dirty="0" smtClean="0"/>
          </a:p>
          <a:p>
            <a:pPr marL="228600" indent="-228600" algn="just" eaLnBrk="1" fontAlgn="auto" hangingPunct="1">
              <a:spcBef>
                <a:spcPts val="0"/>
              </a:spcBef>
              <a:spcAft>
                <a:spcPts val="0"/>
              </a:spcAft>
              <a:buFont typeface="+mj-lt"/>
              <a:buAutoNum type="arabicPeriod" startAt="2"/>
              <a:defRPr/>
            </a:pPr>
            <a:r>
              <a:rPr lang="en-US" dirty="0" smtClean="0"/>
              <a:t>     Object </a:t>
            </a:r>
            <a:r>
              <a:rPr lang="en-US" dirty="0" err="1" smtClean="0"/>
              <a:t>obj</a:t>
            </a:r>
            <a:r>
              <a:rPr lang="en-US" dirty="0" smtClean="0"/>
              <a:t>[]={"</a:t>
            </a:r>
            <a:r>
              <a:rPr lang="en-US" dirty="0" err="1" smtClean="0"/>
              <a:t>Yes","No","Exit</a:t>
            </a:r>
            <a:r>
              <a:rPr lang="en-US" dirty="0" smtClean="0"/>
              <a:t>"};</a:t>
            </a:r>
          </a:p>
          <a:p>
            <a:pPr algn="just" eaLnBrk="1" fontAlgn="auto" hangingPunct="1">
              <a:spcBef>
                <a:spcPts val="0"/>
              </a:spcBef>
              <a:spcAft>
                <a:spcPts val="0"/>
              </a:spcAft>
              <a:defRPr/>
            </a:pPr>
            <a:r>
              <a:rPr lang="en-US" dirty="0" smtClean="0"/>
              <a:t>	</a:t>
            </a:r>
            <a:r>
              <a:rPr lang="en-US" dirty="0" err="1" smtClean="0"/>
              <a:t>JOptionPane.</a:t>
            </a:r>
            <a:r>
              <a:rPr lang="en-US" b="1" dirty="0" err="1" smtClean="0"/>
              <a:t>showOptionDialog</a:t>
            </a:r>
            <a:r>
              <a:rPr lang="en-US" dirty="0" smtClean="0"/>
              <a:t>( frame, "Would you like to have a test drive with SWING?", "Challenge", 	</a:t>
            </a:r>
            <a:r>
              <a:rPr lang="en-US" dirty="0" err="1" smtClean="0"/>
              <a:t>JOptionPane.YES_NO_CANCEL_OPTION</a:t>
            </a:r>
            <a:r>
              <a:rPr lang="en-US" dirty="0" smtClean="0"/>
              <a:t>, </a:t>
            </a:r>
            <a:r>
              <a:rPr lang="en-US" dirty="0" err="1" smtClean="0"/>
              <a:t>JOptionPane.QUESTION_MESSAGE</a:t>
            </a:r>
            <a:r>
              <a:rPr lang="en-US" dirty="0" smtClean="0"/>
              <a:t>, null, </a:t>
            </a:r>
            <a:r>
              <a:rPr lang="en-US" dirty="0" err="1" smtClean="0"/>
              <a:t>obj</a:t>
            </a:r>
            <a:r>
              <a:rPr lang="en-US" dirty="0" smtClean="0"/>
              <a:t>, </a:t>
            </a:r>
            <a:r>
              <a:rPr lang="en-US" dirty="0" err="1" smtClean="0"/>
              <a:t>obj</a:t>
            </a:r>
            <a:r>
              <a:rPr lang="en-US" dirty="0" smtClean="0"/>
              <a:t>[2] );</a:t>
            </a:r>
            <a:endParaRPr lang="en-US" sz="1100" dirty="0" smtClean="0"/>
          </a:p>
          <a:p>
            <a:pPr marL="228600" indent="-228600" algn="just" eaLnBrk="1" fontAlgn="auto" hangingPunct="1">
              <a:spcBef>
                <a:spcPts val="0"/>
              </a:spcBef>
              <a:spcAft>
                <a:spcPts val="0"/>
              </a:spcAft>
              <a:buFont typeface="+mj-lt"/>
              <a:buAutoNum type="arabicPeriod"/>
              <a:defRPr/>
            </a:pPr>
            <a:endParaRPr lang="en-US" dirty="0" smtClean="0"/>
          </a:p>
          <a:p>
            <a:pPr marL="228600" indent="-228600" algn="just" eaLnBrk="1" fontAlgn="auto" hangingPunct="1">
              <a:spcBef>
                <a:spcPts val="0"/>
              </a:spcBef>
              <a:spcAft>
                <a:spcPts val="0"/>
              </a:spcAft>
              <a:buFont typeface="+mj-lt"/>
              <a:buAutoNum type="arabicPeriod"/>
              <a:defRPr/>
            </a:pPr>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708DCA7-D1C1-4049-BAC7-E81E7C0BDF03}" type="slidenum">
              <a:rPr lang="en-GB" sz="1200"/>
              <a:pPr algn="r"/>
              <a:t>42</a:t>
            </a:fld>
            <a:endParaRPr lang="en-GB" sz="1200"/>
          </a:p>
        </p:txBody>
      </p:sp>
      <p:sp>
        <p:nvSpPr>
          <p:cNvPr id="151554"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
        <p:nvSpPr>
          <p:cNvPr id="151555"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marL="228600" indent="-228600" algn="just" eaLnBrk="1" hangingPunct="1">
              <a:spcBef>
                <a:spcPct val="0"/>
              </a:spcBef>
            </a:pPr>
            <a:r>
              <a:rPr lang="en-US" dirty="0" smtClean="0"/>
              <a:t>In general, we don't directly create a </a:t>
            </a:r>
            <a:r>
              <a:rPr lang="en-US" b="1" dirty="0" err="1" smtClean="0"/>
              <a:t>JRootPane</a:t>
            </a:r>
            <a:r>
              <a:rPr lang="en-US" b="1" dirty="0" smtClean="0"/>
              <a:t> </a:t>
            </a:r>
            <a:r>
              <a:rPr lang="en-US" dirty="0" smtClean="0"/>
              <a:t>object. Instead, we get a </a:t>
            </a:r>
          </a:p>
          <a:p>
            <a:pPr marL="228600" indent="-228600" algn="just" eaLnBrk="1" hangingPunct="1">
              <a:spcBef>
                <a:spcPct val="0"/>
              </a:spcBef>
            </a:pPr>
            <a:r>
              <a:rPr lang="en-US" b="1" dirty="0" err="1" smtClean="0"/>
              <a:t>JRootPane</a:t>
            </a:r>
            <a:r>
              <a:rPr lang="en-US" b="1" dirty="0" smtClean="0"/>
              <a:t> </a:t>
            </a:r>
            <a:r>
              <a:rPr lang="en-US" dirty="0" smtClean="0"/>
              <a:t>(whether we want it or not!)  when we instantiate one of the top-</a:t>
            </a:r>
          </a:p>
          <a:p>
            <a:pPr marL="228600" indent="-228600" algn="just" eaLnBrk="1" hangingPunct="1">
              <a:spcBef>
                <a:spcPct val="0"/>
              </a:spcBef>
            </a:pPr>
            <a:r>
              <a:rPr lang="en-US" dirty="0" smtClean="0"/>
              <a:t>level Swing containers, such as </a:t>
            </a:r>
            <a:r>
              <a:rPr lang="en-US" b="1" dirty="0" err="1" smtClean="0"/>
              <a:t>JApplet</a:t>
            </a:r>
            <a:r>
              <a:rPr lang="en-US" dirty="0" smtClean="0"/>
              <a:t>, </a:t>
            </a:r>
            <a:r>
              <a:rPr lang="en-US" b="1" dirty="0" err="1" smtClean="0"/>
              <a:t>JDialog</a:t>
            </a:r>
            <a:r>
              <a:rPr lang="en-US" dirty="0" smtClean="0"/>
              <a:t>, and </a:t>
            </a:r>
            <a:r>
              <a:rPr lang="en-US" b="1" dirty="0" err="1" smtClean="0"/>
              <a:t>JFrame</a:t>
            </a:r>
            <a:r>
              <a:rPr lang="en-US" dirty="0" smtClean="0"/>
              <a:t>. </a:t>
            </a:r>
          </a:p>
          <a:p>
            <a:pPr marL="228600" indent="-228600" algn="just" eaLnBrk="1" hangingPunct="1">
              <a:spcBef>
                <a:spcPct val="0"/>
              </a:spcBef>
            </a:pPr>
            <a:endParaRPr lang="en-US" dirty="0" smtClean="0"/>
          </a:p>
          <a:p>
            <a:pPr marL="228600" indent="-228600" algn="just" eaLnBrk="1" hangingPunct="1">
              <a:spcBef>
                <a:spcPct val="0"/>
              </a:spcBef>
            </a:pPr>
            <a:r>
              <a:rPr lang="en-US" dirty="0" smtClean="0"/>
              <a:t>Root pane has four parts:</a:t>
            </a:r>
          </a:p>
          <a:p>
            <a:pPr marL="228600" indent="-228600" algn="just" eaLnBrk="1" hangingPunct="1">
              <a:spcBef>
                <a:spcPct val="0"/>
              </a:spcBef>
              <a:buFontTx/>
              <a:buAutoNum type="arabicPeriod"/>
            </a:pPr>
            <a:r>
              <a:rPr lang="en-US" b="1" dirty="0" smtClean="0"/>
              <a:t>The glass pane</a:t>
            </a:r>
            <a:r>
              <a:rPr lang="en-US" dirty="0" smtClean="0"/>
              <a:t>: Hidden, by default. If you make the glass pane visible, then it's like a sheet of glass over all the other parts of the root pane. It's completely transparent unless you implement the glass pane's paint method so that it does something, and it intercepts input events for the root pane.</a:t>
            </a:r>
          </a:p>
          <a:p>
            <a:pPr marL="228600" indent="-228600" algn="just" eaLnBrk="1" hangingPunct="1">
              <a:spcBef>
                <a:spcPct val="0"/>
              </a:spcBef>
              <a:buFontTx/>
              <a:buAutoNum type="arabicPeriod"/>
            </a:pPr>
            <a:r>
              <a:rPr lang="en-US" b="1" dirty="0" smtClean="0"/>
              <a:t>The layered pane</a:t>
            </a:r>
            <a:r>
              <a:rPr lang="en-US" dirty="0" smtClean="0"/>
              <a:t>: Serves to position its contents, which consist of the content pane and the optional menu bar. Can also hold other components in a specified order.</a:t>
            </a:r>
          </a:p>
          <a:p>
            <a:pPr marL="228600" indent="-228600" algn="just" eaLnBrk="1" hangingPunct="1">
              <a:spcBef>
                <a:spcPct val="0"/>
              </a:spcBef>
              <a:buFontTx/>
              <a:buAutoNum type="arabicPeriod"/>
            </a:pPr>
            <a:r>
              <a:rPr lang="en-US" b="1" dirty="0" smtClean="0"/>
              <a:t>The content pane</a:t>
            </a:r>
            <a:r>
              <a:rPr lang="en-US" dirty="0" smtClean="0"/>
              <a:t>: The container of the root pane's visible components, excluding the menu bar. </a:t>
            </a:r>
          </a:p>
          <a:p>
            <a:pPr marL="228600" indent="-228600" algn="just" eaLnBrk="1" hangingPunct="1">
              <a:spcBef>
                <a:spcPct val="0"/>
              </a:spcBef>
              <a:buFontTx/>
              <a:buAutoNum type="arabicPeriod"/>
            </a:pPr>
            <a:r>
              <a:rPr lang="en-US" b="1" dirty="0" smtClean="0"/>
              <a:t>The optional menu bar</a:t>
            </a:r>
            <a:r>
              <a:rPr lang="en-US" dirty="0" smtClean="0"/>
              <a:t>: The home for the root pane's container's menus. If the container has a menu bar, you generally use the container's </a:t>
            </a:r>
            <a:r>
              <a:rPr lang="en-US" b="1" dirty="0" err="1" smtClean="0"/>
              <a:t>setJMenuBar</a:t>
            </a:r>
            <a:r>
              <a:rPr lang="en-US" b="1" dirty="0" smtClean="0"/>
              <a:t>( )</a:t>
            </a:r>
            <a:r>
              <a:rPr lang="en-US" dirty="0" smtClean="0"/>
              <a:t> method to put the menu bar in the appropriate place. </a:t>
            </a:r>
          </a:p>
          <a:p>
            <a:pPr marL="228600" indent="-228600" algn="just" eaLnBrk="1" hangingPunct="1">
              <a:spcBef>
                <a:spcPct val="0"/>
              </a:spcBef>
            </a:pPr>
            <a:endParaRPr lang="en-US" dirty="0" smtClean="0"/>
          </a:p>
          <a:p>
            <a:pPr marL="228600" indent="-228600" algn="just" eaLnBrk="1" hangingPunct="1">
              <a:spcBef>
                <a:spcPct val="0"/>
              </a:spcBef>
            </a:pPr>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15C5CFA-3ECE-4BED-A309-B7863B62729F}" type="slidenum">
              <a:rPr lang="en-GB" sz="1200"/>
              <a:pPr algn="r"/>
              <a:t>43</a:t>
            </a:fld>
            <a:endParaRPr lang="en-GB" sz="1200"/>
          </a:p>
        </p:txBody>
      </p:sp>
      <p:sp>
        <p:nvSpPr>
          <p:cNvPr id="1536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536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228600" indent="-228600" algn="just" eaLnBrk="1" hangingPunct="1">
              <a:spcBef>
                <a:spcPct val="0"/>
              </a:spcBef>
            </a:pPr>
            <a:r>
              <a:rPr lang="en-US" b="1" u="sng" dirty="0" smtClean="0"/>
              <a:t>Scroll Pane Policies :</a:t>
            </a:r>
          </a:p>
          <a:p>
            <a:pPr marL="228600" indent="-228600" algn="just" eaLnBrk="1" hangingPunct="1">
              <a:spcBef>
                <a:spcPct val="0"/>
              </a:spcBef>
            </a:pPr>
            <a:endParaRPr lang="en-US" b="1" dirty="0" smtClean="0"/>
          </a:p>
          <a:p>
            <a:pPr marL="228600" indent="-228600" algn="just" eaLnBrk="1" hangingPunct="1">
              <a:spcBef>
                <a:spcPct val="0"/>
              </a:spcBef>
              <a:buFont typeface="Calibri" pitchFamily="34" charset="0"/>
              <a:buAutoNum type="arabicPeriod"/>
            </a:pPr>
            <a:r>
              <a:rPr lang="en-US" b="1" dirty="0" smtClean="0"/>
              <a:t>VERTICAL_SCROLLBAR_AS_NEEDED</a:t>
            </a:r>
            <a:r>
              <a:rPr lang="en-US" dirty="0" smtClean="0"/>
              <a:t>  and </a:t>
            </a:r>
            <a:r>
              <a:rPr lang="en-US" b="1" dirty="0" smtClean="0"/>
              <a:t>HORIZONTAL_SCROLLBAR_AS_NEEDED </a:t>
            </a:r>
            <a:r>
              <a:rPr lang="en-US" dirty="0" smtClean="0"/>
              <a:t>– this is default. When the viewport is smaller than the component area then they appear, when its smaller they disappear.</a:t>
            </a:r>
          </a:p>
          <a:p>
            <a:pPr marL="228600" indent="-228600" algn="just" eaLnBrk="1" hangingPunct="1">
              <a:spcBef>
                <a:spcPct val="0"/>
              </a:spcBef>
              <a:buFont typeface="Calibri" pitchFamily="34" charset="0"/>
              <a:buAutoNum type="arabicPeriod"/>
            </a:pPr>
            <a:r>
              <a:rPr lang="en-US" b="1" dirty="0" smtClean="0"/>
              <a:t>VERTICAL_SCROLLBAR_ALWAYS</a:t>
            </a:r>
            <a:r>
              <a:rPr lang="en-US" dirty="0" smtClean="0"/>
              <a:t> and </a:t>
            </a:r>
            <a:r>
              <a:rPr lang="en-US" b="1" dirty="0" smtClean="0"/>
              <a:t>HORIZONTAL_SCROLLBAR_ALWAYS</a:t>
            </a:r>
            <a:r>
              <a:rPr lang="en-US" dirty="0" smtClean="0"/>
              <a:t> – always displays the scrollbar. The scrollbar becomes fixed if viewport is same or more than the component area.</a:t>
            </a:r>
          </a:p>
          <a:p>
            <a:pPr marL="228600" indent="-228600" algn="just" eaLnBrk="1" hangingPunct="1">
              <a:spcBef>
                <a:spcPct val="0"/>
              </a:spcBef>
              <a:buFont typeface="Calibri" pitchFamily="34" charset="0"/>
              <a:buAutoNum type="arabicPeriod"/>
            </a:pPr>
            <a:r>
              <a:rPr lang="en-US" b="1" dirty="0" smtClean="0"/>
              <a:t>VERTICAL_SCROLLBAR_NEVER</a:t>
            </a:r>
            <a:r>
              <a:rPr lang="en-US" dirty="0" smtClean="0"/>
              <a:t> and </a:t>
            </a:r>
            <a:r>
              <a:rPr lang="en-US" b="1" dirty="0" smtClean="0"/>
              <a:t>HORIZONTAL_SCROLLBAR_NEVER</a:t>
            </a:r>
            <a:r>
              <a:rPr lang="en-US" dirty="0" smtClean="0"/>
              <a:t> – prevents the scrollbar to appear even when its having smaller viewport.  </a:t>
            </a:r>
          </a:p>
          <a:p>
            <a:pPr marL="228600" indent="-228600" algn="just" eaLnBrk="1" hangingPunct="1">
              <a:spcBef>
                <a:spcPct val="0"/>
              </a:spcBef>
              <a:buFont typeface="Calibri" pitchFamily="34" charset="0"/>
              <a:buAutoNum type="arabicPeriod"/>
            </a:pPr>
            <a:endParaRPr lang="en-US" b="1" dirty="0" smtClean="0"/>
          </a:p>
          <a:p>
            <a:pPr marL="228600" indent="-228600" algn="just" eaLnBrk="1" hangingPunct="1">
              <a:spcBef>
                <a:spcPct val="0"/>
              </a:spcBef>
              <a:buFont typeface="+mj-lt"/>
              <a:buNone/>
            </a:pPr>
            <a:r>
              <a:rPr lang="en-US" b="1" dirty="0" smtClean="0"/>
              <a:t>Note: </a:t>
            </a:r>
            <a:r>
              <a:rPr lang="en-US" dirty="0" smtClean="0"/>
              <a:t>Scroll events can be handled by </a:t>
            </a:r>
            <a:r>
              <a:rPr lang="en-US" b="1" dirty="0" err="1" smtClean="0"/>
              <a:t>AdjustmentListener</a:t>
            </a:r>
            <a:endParaRPr lang="en-US" b="1"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7CC33D6-7293-49E4-A333-A3C799A03994}" type="slidenum">
              <a:rPr lang="en-GB" sz="1200"/>
              <a:pPr algn="r"/>
              <a:t>44</a:t>
            </a:fld>
            <a:endParaRPr lang="en-GB" sz="1200"/>
          </a:p>
        </p:txBody>
      </p:sp>
      <p:sp>
        <p:nvSpPr>
          <p:cNvPr id="1556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B7FCA8D-2CE7-4468-874B-536967B547F3}" type="slidenum">
              <a:rPr lang="en-GB" sz="1200"/>
              <a:pPr algn="r"/>
              <a:t>45</a:t>
            </a:fld>
            <a:endParaRPr lang="en-GB" sz="1200"/>
          </a:p>
        </p:txBody>
      </p:sp>
      <p:sp>
        <p:nvSpPr>
          <p:cNvPr id="1576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C459AB1-D0C2-45F6-B538-508736004F4A}" type="slidenum">
              <a:rPr lang="en-GB" sz="1200"/>
              <a:pPr algn="r"/>
              <a:t>46</a:t>
            </a:fld>
            <a:endParaRPr lang="en-GB" sz="1200"/>
          </a:p>
        </p:txBody>
      </p:sp>
      <p:sp>
        <p:nvSpPr>
          <p:cNvPr id="1597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5D5A3F18-8873-4296-991B-DD91C5832135}" type="slidenum">
              <a:rPr lang="en-US"/>
              <a:pPr>
                <a:defRPr/>
              </a:pPr>
              <a:t>47</a:t>
            </a:fld>
            <a:endParaRPr lang="en-US" dirty="0"/>
          </a:p>
        </p:txBody>
      </p:sp>
      <p:sp>
        <p:nvSpPr>
          <p:cNvPr id="11980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A9608F4-DFBC-460F-B4D9-FEE3933D6C75}" type="slidenum">
              <a:rPr lang="en-GB" sz="1200"/>
              <a:pPr algn="r"/>
              <a:t>47</a:t>
            </a:fld>
            <a:endParaRPr lang="en-GB" sz="1200"/>
          </a:p>
        </p:txBody>
      </p:sp>
      <p:sp>
        <p:nvSpPr>
          <p:cNvPr id="119810"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19811"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algn="just" eaLnBrk="1" hangingPunct="1"/>
            <a:r>
              <a:rPr lang="en-US" dirty="0" smtClean="0"/>
              <a:t>Layout management is the process of determining the size and position of components. By default, each container has a layout manager -- an object that performs layout management for the components within the container. Components can provide size and alignment hints to layout managers, but layout managers have the final say on the size and position of those components.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A14EF545-DC66-4A15-9B37-342CCCC7BC12}" type="slidenum">
              <a:rPr lang="en-US"/>
              <a:pPr>
                <a:defRPr/>
              </a:pPr>
              <a:t>48</a:t>
            </a:fld>
            <a:endParaRPr lang="en-US" dirty="0"/>
          </a:p>
        </p:txBody>
      </p:sp>
      <p:sp>
        <p:nvSpPr>
          <p:cNvPr id="12185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ACE8F922-6CDD-4A3B-9268-CE534363F34F}" type="slidenum">
              <a:rPr lang="en-GB" sz="1200"/>
              <a:pPr algn="r"/>
              <a:t>48</a:t>
            </a:fld>
            <a:endParaRPr lang="en-GB" sz="1200"/>
          </a:p>
        </p:txBody>
      </p:sp>
      <p:sp>
        <p:nvSpPr>
          <p:cNvPr id="121858"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21859"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F449E9D0-7091-4B5E-A8E7-E14F6F3285D9}" type="slidenum">
              <a:rPr lang="en-US"/>
              <a:pPr>
                <a:defRPr/>
              </a:pPr>
              <a:t>49</a:t>
            </a:fld>
            <a:endParaRPr lang="en-US" dirty="0"/>
          </a:p>
        </p:txBody>
      </p:sp>
      <p:sp>
        <p:nvSpPr>
          <p:cNvPr id="12390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F447474-BAA4-4B40-A9C7-4FE34F9E31C7}" type="slidenum">
              <a:rPr lang="en-GB" sz="1200"/>
              <a:pPr algn="r"/>
              <a:t>49</a:t>
            </a:fld>
            <a:endParaRPr lang="en-GB" sz="1200"/>
          </a:p>
        </p:txBody>
      </p:sp>
      <p:sp>
        <p:nvSpPr>
          <p:cNvPr id="123906"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23907"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algn="just" eaLnBrk="1" hangingPunct="1">
              <a:spcBef>
                <a:spcPct val="0"/>
              </a:spcBef>
            </a:pPr>
            <a:r>
              <a:rPr lang="en-US" b="1" dirty="0" err="1" smtClean="0"/>
              <a:t>FlowLayout</a:t>
            </a:r>
            <a:r>
              <a:rPr lang="en-US" dirty="0" smtClean="0"/>
              <a:t> puts components in a row, sized at their preferred size. If the </a:t>
            </a:r>
          </a:p>
          <a:p>
            <a:pPr algn="just" eaLnBrk="1" hangingPunct="1">
              <a:spcBef>
                <a:spcPct val="0"/>
              </a:spcBef>
            </a:pPr>
            <a:r>
              <a:rPr lang="en-US" dirty="0" smtClean="0"/>
              <a:t>horizontal space in the container is too small to put all the components in one row, </a:t>
            </a:r>
            <a:r>
              <a:rPr lang="en-US" b="1" dirty="0" err="1" smtClean="0"/>
              <a:t>FlowLayout</a:t>
            </a:r>
            <a:r>
              <a:rPr lang="en-US" dirty="0" smtClean="0"/>
              <a:t> uses multiple rows. Within each row, components are </a:t>
            </a:r>
          </a:p>
          <a:p>
            <a:pPr algn="just" eaLnBrk="1" hangingPunct="1">
              <a:spcBef>
                <a:spcPct val="0"/>
              </a:spcBef>
            </a:pPr>
            <a:r>
              <a:rPr lang="en-US" dirty="0" smtClean="0"/>
              <a:t>centered (the default), left-aligned, or right-aligned as specified when the </a:t>
            </a:r>
          </a:p>
          <a:p>
            <a:pPr eaLnBrk="1" hangingPunct="1">
              <a:spcBef>
                <a:spcPct val="0"/>
              </a:spcBef>
            </a:pPr>
            <a:r>
              <a:rPr lang="en-US" b="1" dirty="0" err="1" smtClean="0"/>
              <a:t>FlowLayout</a:t>
            </a:r>
            <a:r>
              <a:rPr lang="en-US" dirty="0" smtClean="0"/>
              <a:t> is created. </a:t>
            </a:r>
          </a:p>
          <a:p>
            <a:pPr eaLnBrk="1" hangingPunct="1">
              <a:spcBef>
                <a:spcPct val="0"/>
              </a:spcBef>
            </a:pPr>
            <a:endParaRPr lang="en-US" dirty="0" smtClean="0"/>
          </a:p>
          <a:p>
            <a:pPr eaLnBrk="1" hangingPunct="1">
              <a:spcBef>
                <a:spcPct val="0"/>
              </a:spcBef>
            </a:pPr>
            <a:r>
              <a:rPr lang="en-US" dirty="0" smtClean="0"/>
              <a:t>Example:</a:t>
            </a:r>
          </a:p>
          <a:p>
            <a:pPr eaLnBrk="1" hangingPunct="1">
              <a:spcBef>
                <a:spcPct val="0"/>
              </a:spcBef>
            </a:pPr>
            <a:r>
              <a:rPr lang="en-US" b="1" dirty="0" err="1" smtClean="0"/>
              <a:t>toolbar.setLayout</a:t>
            </a:r>
            <a:r>
              <a:rPr lang="en-US" b="1" dirty="0" smtClean="0"/>
              <a:t>(new </a:t>
            </a:r>
            <a:r>
              <a:rPr lang="en-US" b="1" dirty="0" err="1" smtClean="0"/>
              <a:t>FlowLayout</a:t>
            </a:r>
            <a:r>
              <a:rPr lang="en-US" b="1" dirty="0" smtClean="0"/>
              <a:t>(</a:t>
            </a:r>
            <a:r>
              <a:rPr lang="en-US" b="1" dirty="0" err="1" smtClean="0"/>
              <a:t>FlowLayout.LEFT</a:t>
            </a:r>
            <a:r>
              <a:rPr lang="en-US" b="1" dirty="0" smtClean="0"/>
              <a:t>));</a:t>
            </a:r>
          </a:p>
          <a:p>
            <a:pPr eaLnBrk="1" hangingPunct="1">
              <a:spcBef>
                <a:spcPct val="0"/>
              </a:spcBef>
            </a:pPr>
            <a:r>
              <a:rPr lang="en-US" b="1" dirty="0" err="1" smtClean="0"/>
              <a:t>toolbar.add</a:t>
            </a:r>
            <a:r>
              <a:rPr lang="en-US" b="1" dirty="0" smtClean="0"/>
              <a:t>(</a:t>
            </a:r>
            <a:r>
              <a:rPr lang="en-US" b="1" dirty="0" err="1" smtClean="0"/>
              <a:t>playButton</a:t>
            </a:r>
            <a:r>
              <a:rPr lang="en-US" b="1" dirty="0" smtClean="0"/>
              <a:t>);</a:t>
            </a:r>
          </a:p>
          <a:p>
            <a:pPr eaLnBrk="1" hangingPunct="1">
              <a:spcBef>
                <a:spcPct val="0"/>
              </a:spcBef>
            </a:pPr>
            <a:r>
              <a:rPr lang="en-US" b="1" dirty="0" err="1" smtClean="0"/>
              <a:t>toolbar.add</a:t>
            </a:r>
            <a:r>
              <a:rPr lang="en-US" b="1" dirty="0" smtClean="0"/>
              <a:t>(</a:t>
            </a:r>
            <a:r>
              <a:rPr lang="en-US" b="1" dirty="0" err="1" smtClean="0"/>
              <a:t>stopButton</a:t>
            </a:r>
            <a:r>
              <a:rPr lang="en-US" b="1" dirty="0" smtClean="0"/>
              <a:t>);</a:t>
            </a:r>
          </a:p>
          <a:p>
            <a:pPr eaLnBrk="1" hangingPunct="1">
              <a:spcBef>
                <a:spcPct val="0"/>
              </a:spcBef>
            </a:pPr>
            <a:endParaRPr lang="en-US" b="1" dirty="0" smtClean="0"/>
          </a:p>
          <a:p>
            <a:pPr eaLnBrk="1" hangingPunct="1">
              <a:spcBef>
                <a:spcPct val="0"/>
              </a:spcBef>
            </a:pPr>
            <a:endParaRPr lang="en-US" b="1"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E14B072A-0C4D-4399-9689-C55FD2F3CEF4}" type="slidenum">
              <a:rPr lang="en-US"/>
              <a:pPr>
                <a:defRPr/>
              </a:pPr>
              <a:t>5</a:t>
            </a:fld>
            <a:endParaRPr lang="en-US" dirty="0"/>
          </a:p>
        </p:txBody>
      </p:sp>
      <p:sp>
        <p:nvSpPr>
          <p:cNvPr id="481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1"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b="1"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14B3CC86-8F25-40A4-A558-29A8D02623BA}" type="slidenum">
              <a:rPr lang="en-US"/>
              <a:pPr>
                <a:defRPr/>
              </a:pPr>
              <a:t>50</a:t>
            </a:fld>
            <a:endParaRPr lang="en-US" dirty="0"/>
          </a:p>
        </p:txBody>
      </p:sp>
      <p:sp>
        <p:nvSpPr>
          <p:cNvPr id="12595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A854B4E-0152-4383-B3FA-3352504264D7}" type="slidenum">
              <a:rPr lang="en-GB" sz="1200"/>
              <a:pPr algn="r"/>
              <a:t>50</a:t>
            </a:fld>
            <a:endParaRPr lang="en-GB" sz="1200"/>
          </a:p>
        </p:txBody>
      </p:sp>
      <p:sp>
        <p:nvSpPr>
          <p:cNvPr id="125954"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25955"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normAutofit/>
          </a:bodyPr>
          <a:lstStyle/>
          <a:p>
            <a:pPr algn="just" eaLnBrk="1" hangingPunct="1"/>
            <a:r>
              <a:rPr lang="en-US" dirty="0" smtClean="0"/>
              <a:t>A </a:t>
            </a:r>
            <a:r>
              <a:rPr lang="en-US" b="1" dirty="0" err="1" smtClean="0"/>
              <a:t>BorderLayout</a:t>
            </a:r>
            <a:r>
              <a:rPr lang="en-US" dirty="0" smtClean="0"/>
              <a:t> has five areas: north, south, east, west, and center. If you enlarge the window, the center area gets as much of the available space as possible. The  areas expand only as much as necessary to fill all available space. Often, a container uses only one or two of the areas of the </a:t>
            </a:r>
            <a:r>
              <a:rPr lang="en-US" b="1" dirty="0" err="1" smtClean="0"/>
              <a:t>BorderLayout</a:t>
            </a:r>
            <a:r>
              <a:rPr lang="en-US" b="1" dirty="0" smtClean="0"/>
              <a:t> </a:t>
            </a:r>
            <a:r>
              <a:rPr lang="en-US" dirty="0" smtClean="0"/>
              <a:t>--just the center, or center and south. </a:t>
            </a:r>
          </a:p>
          <a:p>
            <a:pPr eaLnBrk="1" hangingPunct="1"/>
            <a:r>
              <a:rPr lang="en-US" dirty="0" smtClean="0"/>
              <a:t>For example, </a:t>
            </a:r>
          </a:p>
          <a:p>
            <a:pPr eaLnBrk="1" hangingPunct="1"/>
            <a:r>
              <a:rPr lang="en-US" b="1" dirty="0" smtClean="0"/>
              <a:t>Container </a:t>
            </a:r>
            <a:r>
              <a:rPr lang="en-US" b="1" dirty="0" err="1" smtClean="0"/>
              <a:t>contentPane</a:t>
            </a:r>
            <a:r>
              <a:rPr lang="en-US" b="1" dirty="0" smtClean="0"/>
              <a:t> = </a:t>
            </a:r>
            <a:r>
              <a:rPr lang="en-US" b="1" dirty="0" err="1" smtClean="0"/>
              <a:t>getContentPane</a:t>
            </a:r>
            <a:r>
              <a:rPr lang="en-US" b="1" dirty="0" smtClean="0"/>
              <a:t>();</a:t>
            </a:r>
          </a:p>
          <a:p>
            <a:pPr eaLnBrk="1" hangingPunct="1"/>
            <a:r>
              <a:rPr lang="en-US" b="1" dirty="0" smtClean="0"/>
              <a:t>//Use the content pane's default </a:t>
            </a:r>
            <a:r>
              <a:rPr lang="en-US" b="1" dirty="0" err="1" smtClean="0"/>
              <a:t>BorderLayout</a:t>
            </a:r>
            <a:r>
              <a:rPr lang="en-US" b="1" dirty="0" smtClean="0"/>
              <a:t>.</a:t>
            </a:r>
          </a:p>
          <a:p>
            <a:pPr eaLnBrk="1" hangingPunct="1"/>
            <a:r>
              <a:rPr lang="en-US" b="1" dirty="0" smtClean="0"/>
              <a:t>//</a:t>
            </a:r>
            <a:r>
              <a:rPr lang="en-US" b="1" dirty="0" err="1" smtClean="0"/>
              <a:t>contentPane.setLayout</a:t>
            </a:r>
            <a:r>
              <a:rPr lang="en-US" b="1" dirty="0" smtClean="0"/>
              <a:t>(new </a:t>
            </a:r>
            <a:r>
              <a:rPr lang="en-US" b="1" dirty="0" err="1" smtClean="0"/>
              <a:t>BorderLayout</a:t>
            </a:r>
            <a:r>
              <a:rPr lang="en-US" b="1" dirty="0" smtClean="0"/>
              <a:t>()); //unnecessary</a:t>
            </a:r>
          </a:p>
          <a:p>
            <a:pPr eaLnBrk="1" hangingPunct="1"/>
            <a:r>
              <a:rPr lang="en-US" b="1" dirty="0" err="1" smtClean="0"/>
              <a:t>contentPane.add</a:t>
            </a:r>
            <a:r>
              <a:rPr lang="en-US" b="1" dirty="0" smtClean="0"/>
              <a:t>(new </a:t>
            </a:r>
            <a:r>
              <a:rPr lang="en-US" b="1" dirty="0" err="1" smtClean="0"/>
              <a:t>JButton</a:t>
            </a:r>
            <a:r>
              <a:rPr lang="en-US" b="1" dirty="0" smtClean="0"/>
              <a:t>("Button 1 (NORTH)"), </a:t>
            </a:r>
            <a:r>
              <a:rPr lang="en-US" b="1" dirty="0" err="1" smtClean="0"/>
              <a:t>BorderLayout.NORTH</a:t>
            </a:r>
            <a:r>
              <a:rPr lang="en-US" b="1" dirty="0" smtClean="0"/>
              <a:t>);</a:t>
            </a:r>
          </a:p>
          <a:p>
            <a:pPr eaLnBrk="1" hangingPunct="1"/>
            <a:r>
              <a:rPr lang="en-US" b="1" dirty="0" err="1" smtClean="0"/>
              <a:t>contentPane.add</a:t>
            </a:r>
            <a:r>
              <a:rPr lang="en-US" b="1" dirty="0" smtClean="0"/>
              <a:t>(new </a:t>
            </a:r>
            <a:r>
              <a:rPr lang="en-US" b="1" dirty="0" err="1" smtClean="0"/>
              <a:t>JButton</a:t>
            </a:r>
            <a:r>
              <a:rPr lang="en-US" b="1" dirty="0" smtClean="0"/>
              <a:t>(“CENTER”), </a:t>
            </a:r>
            <a:r>
              <a:rPr lang="en-US" b="1" dirty="0" err="1" smtClean="0"/>
              <a:t>BorderLayout.CENTER</a:t>
            </a:r>
            <a:r>
              <a:rPr lang="en-US" b="1" dirty="0" smtClean="0"/>
              <a:t>);</a:t>
            </a:r>
          </a:p>
          <a:p>
            <a:pPr eaLnBrk="1" hangingPunct="1"/>
            <a:r>
              <a:rPr lang="en-US" b="1" dirty="0" err="1" smtClean="0"/>
              <a:t>contentPane.add</a:t>
            </a:r>
            <a:r>
              <a:rPr lang="en-US" b="1" dirty="0" smtClean="0"/>
              <a:t>(new </a:t>
            </a:r>
            <a:r>
              <a:rPr lang="en-US" b="1" dirty="0" err="1" smtClean="0"/>
              <a:t>JButton</a:t>
            </a:r>
            <a:r>
              <a:rPr lang="en-US" b="1" dirty="0" smtClean="0"/>
              <a:t>(“WEST"), </a:t>
            </a:r>
            <a:r>
              <a:rPr lang="en-US" b="1" dirty="0" err="1" smtClean="0"/>
              <a:t>BorderLayout.WEST</a:t>
            </a:r>
            <a:r>
              <a:rPr lang="en-US" b="1" dirty="0" smtClean="0"/>
              <a:t>);</a:t>
            </a:r>
          </a:p>
          <a:p>
            <a:pPr eaLnBrk="1" hangingPunct="1"/>
            <a:r>
              <a:rPr lang="en-US" b="1" dirty="0" err="1" smtClean="0"/>
              <a:t>contentPane.add</a:t>
            </a:r>
            <a:r>
              <a:rPr lang="en-US" b="1" dirty="0" smtClean="0"/>
              <a:t>(new </a:t>
            </a:r>
            <a:r>
              <a:rPr lang="en-US" b="1" dirty="0" err="1" smtClean="0"/>
              <a:t>JButton</a:t>
            </a:r>
            <a:r>
              <a:rPr lang="en-US" b="1" dirty="0" smtClean="0"/>
              <a:t>("Long-Named Button 4 (SOUTH)"), </a:t>
            </a:r>
            <a:r>
              <a:rPr lang="en-US" b="1" dirty="0" err="1" smtClean="0"/>
              <a:t>BorderLayout.SOUTH</a:t>
            </a:r>
            <a:r>
              <a:rPr lang="en-US" b="1" dirty="0" smtClean="0"/>
              <a:t>);</a:t>
            </a:r>
          </a:p>
          <a:p>
            <a:pPr eaLnBrk="1" hangingPunct="1"/>
            <a:r>
              <a:rPr lang="en-US" b="1" dirty="0" err="1" smtClean="0"/>
              <a:t>contentPane.add</a:t>
            </a:r>
            <a:r>
              <a:rPr lang="en-US" b="1" dirty="0" smtClean="0"/>
              <a:t>(new </a:t>
            </a:r>
            <a:r>
              <a:rPr lang="en-US" b="1" dirty="0" err="1" smtClean="0"/>
              <a:t>JButton</a:t>
            </a:r>
            <a:r>
              <a:rPr lang="en-US" b="1" dirty="0" smtClean="0"/>
              <a:t>("Button 5 (EAST)"), </a:t>
            </a:r>
            <a:r>
              <a:rPr lang="en-US" b="1" dirty="0" err="1" smtClean="0"/>
              <a:t>BorderLayout.EAST</a:t>
            </a:r>
            <a:r>
              <a:rPr lang="en-US" b="1" dirty="0" smtClean="0"/>
              <a:t>);</a:t>
            </a:r>
          </a:p>
          <a:p>
            <a:pPr eaLnBrk="1" hangingPunct="1"/>
            <a:endParaRPr lang="en-US" b="1"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2FEBF99C-8925-4594-B23E-CE441F55BD6E}" type="slidenum">
              <a:rPr lang="en-US"/>
              <a:pPr>
                <a:defRPr/>
              </a:pPr>
              <a:t>51</a:t>
            </a:fld>
            <a:endParaRPr lang="en-US" dirty="0"/>
          </a:p>
        </p:txBody>
      </p:sp>
      <p:sp>
        <p:nvSpPr>
          <p:cNvPr id="12800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D1E9F14-42AF-4A99-B199-34E21C80C571}" type="slidenum">
              <a:rPr lang="en-GB" sz="1200"/>
              <a:pPr algn="r"/>
              <a:t>51</a:t>
            </a:fld>
            <a:endParaRPr lang="en-GB" sz="1200"/>
          </a:p>
        </p:txBody>
      </p:sp>
      <p:sp>
        <p:nvSpPr>
          <p:cNvPr id="128002"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128003" name="Rectangle 3"/>
          <p:cNvSpPr>
            <a:spLocks noGrp="1" noChangeArrowheads="1"/>
          </p:cNvSpPr>
          <p:nvPr>
            <p:ph type="body" idx="1"/>
          </p:nvPr>
        </p:nvSpPr>
        <p:spPr bwMode="auto">
          <a:xfrm>
            <a:off x="687388" y="4343400"/>
            <a:ext cx="5484812" cy="4114800"/>
          </a:xfrm>
          <a:noFill/>
        </p:spPr>
        <p:txBody>
          <a:bodyPr wrap="square" numCol="1" anchor="t" anchorCtr="0" compatLnSpc="1">
            <a:prstTxWarp prst="textNoShape">
              <a:avLst/>
            </a:prstTxWarp>
          </a:bodyPr>
          <a:lstStyle/>
          <a:p>
            <a:pPr algn="just" eaLnBrk="1" hangingPunct="1"/>
            <a:r>
              <a:rPr lang="en-US" dirty="0" smtClean="0"/>
              <a:t>A </a:t>
            </a:r>
            <a:r>
              <a:rPr lang="en-US" b="1" dirty="0" err="1" smtClean="0"/>
              <a:t>GridLayout</a:t>
            </a:r>
            <a:r>
              <a:rPr lang="en-US" dirty="0" smtClean="0"/>
              <a:t> places components in a grid of cells. Each component takes all the available space within its cell, and each cell is exactly the same size. If you resize the </a:t>
            </a:r>
            <a:r>
              <a:rPr lang="en-US" b="1" dirty="0" err="1" smtClean="0"/>
              <a:t>GridLayout</a:t>
            </a:r>
            <a:r>
              <a:rPr lang="en-US" dirty="0" smtClean="0"/>
              <a:t> window, you'll see that the </a:t>
            </a:r>
            <a:r>
              <a:rPr lang="en-US" b="1" dirty="0" err="1" smtClean="0"/>
              <a:t>GridLayout</a:t>
            </a:r>
            <a:r>
              <a:rPr lang="en-US" dirty="0" smtClean="0"/>
              <a:t> changes the cell size so that the cells are as large as possible, given the space available to the container. Example:</a:t>
            </a:r>
          </a:p>
          <a:p>
            <a:pPr eaLnBrk="1" hangingPunct="1"/>
            <a:endParaRPr lang="en-US" b="1" dirty="0" smtClean="0"/>
          </a:p>
          <a:p>
            <a:pPr eaLnBrk="1" hangingPunct="1"/>
            <a:r>
              <a:rPr lang="en-US" b="1" dirty="0" smtClean="0"/>
              <a:t>Container </a:t>
            </a:r>
            <a:r>
              <a:rPr lang="en-US" b="1" dirty="0" err="1" smtClean="0"/>
              <a:t>contentPane</a:t>
            </a:r>
            <a:r>
              <a:rPr lang="en-US" b="1" dirty="0" smtClean="0"/>
              <a:t> = </a:t>
            </a:r>
            <a:r>
              <a:rPr lang="en-US" b="1" dirty="0" err="1" smtClean="0"/>
              <a:t>getContentPane</a:t>
            </a:r>
            <a:r>
              <a:rPr lang="en-US" b="1" dirty="0" smtClean="0"/>
              <a:t>();</a:t>
            </a:r>
          </a:p>
          <a:p>
            <a:pPr eaLnBrk="1" hangingPunct="1"/>
            <a:r>
              <a:rPr lang="en-US" b="1" dirty="0" err="1" smtClean="0"/>
              <a:t>contentPane.setLayout</a:t>
            </a:r>
            <a:r>
              <a:rPr lang="en-US" b="1" dirty="0" smtClean="0"/>
              <a:t>(new </a:t>
            </a:r>
            <a:r>
              <a:rPr lang="en-US" b="1" dirty="0" err="1" smtClean="0"/>
              <a:t>GridLayout</a:t>
            </a:r>
            <a:r>
              <a:rPr lang="en-US" b="1" dirty="0" smtClean="0"/>
              <a:t>(0,2));</a:t>
            </a:r>
          </a:p>
          <a:p>
            <a:pPr eaLnBrk="1" hangingPunct="1"/>
            <a:r>
              <a:rPr lang="en-US" b="1" dirty="0" err="1" smtClean="0"/>
              <a:t>contentPane.add</a:t>
            </a:r>
            <a:r>
              <a:rPr lang="en-US" b="1" dirty="0" smtClean="0"/>
              <a:t>(new Button("Button 1"));</a:t>
            </a:r>
          </a:p>
          <a:p>
            <a:pPr eaLnBrk="1" hangingPunct="1"/>
            <a:r>
              <a:rPr lang="en-US" b="1" dirty="0" err="1" smtClean="0"/>
              <a:t>contentPane.add</a:t>
            </a:r>
            <a:r>
              <a:rPr lang="en-US" b="1" dirty="0" smtClean="0"/>
              <a:t>(new Button("2"));</a:t>
            </a:r>
          </a:p>
          <a:p>
            <a:pPr eaLnBrk="1" hangingPunct="1"/>
            <a:r>
              <a:rPr lang="en-US" b="1" dirty="0" err="1" smtClean="0"/>
              <a:t>contentPane.add</a:t>
            </a:r>
            <a:r>
              <a:rPr lang="en-US" b="1" dirty="0" smtClean="0"/>
              <a:t>(new Button("Button 3"));</a:t>
            </a:r>
          </a:p>
          <a:p>
            <a:pPr eaLnBrk="1" hangingPunct="1"/>
            <a:r>
              <a:rPr lang="en-US" b="1" dirty="0" err="1" smtClean="0"/>
              <a:t>ContentPane.add</a:t>
            </a:r>
            <a:r>
              <a:rPr lang="en-US" b="1" dirty="0" smtClean="0"/>
              <a:t>(new Button("Long-Named Button 4"));</a:t>
            </a:r>
          </a:p>
          <a:p>
            <a:pPr eaLnBrk="1" hangingPunct="1"/>
            <a:r>
              <a:rPr lang="en-US" b="1" dirty="0" err="1" smtClean="0"/>
              <a:t>contentPane.add</a:t>
            </a:r>
            <a:r>
              <a:rPr lang="en-US" b="1" dirty="0" smtClean="0"/>
              <a:t>(new </a:t>
            </a:r>
            <a:r>
              <a:rPr lang="en-US" b="1" dirty="0" err="1" smtClean="0"/>
              <a:t>JButton</a:t>
            </a:r>
            <a:r>
              <a:rPr lang="en-US" b="1" dirty="0" smtClean="0"/>
              <a:t>("Button 5"));</a:t>
            </a:r>
          </a:p>
          <a:p>
            <a:pPr eaLnBrk="1" hangingPunct="1"/>
            <a:endParaRPr lang="en-US" b="1" dirty="0" smtClean="0"/>
          </a:p>
          <a:p>
            <a:pPr algn="just" eaLnBrk="1" hangingPunct="1"/>
            <a:r>
              <a:rPr lang="en-US" dirty="0" smtClean="0"/>
              <a:t>The constructor tells the </a:t>
            </a:r>
            <a:r>
              <a:rPr lang="en-US" b="1" dirty="0" err="1" smtClean="0"/>
              <a:t>GridLayout</a:t>
            </a:r>
            <a:r>
              <a:rPr lang="en-US" dirty="0" smtClean="0"/>
              <a:t> class to create an instance that has two columns and as many rows as necessary. </a:t>
            </a:r>
          </a:p>
          <a:p>
            <a:pPr eaLnBrk="1" hangingPunct="1"/>
            <a:endParaRPr lang="en-US" dirty="0" smtClean="0"/>
          </a:p>
          <a:p>
            <a:pPr eaLnBrk="1" hangingPunct="1"/>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D51E87F8-6B70-42B1-BBC5-75CA0FDEBD0C}" type="slidenum">
              <a:rPr lang="en-US"/>
              <a:pPr>
                <a:defRPr/>
              </a:pPr>
              <a:t>52</a:t>
            </a:fld>
            <a:endParaRPr lang="en-US" dirty="0"/>
          </a:p>
        </p:txBody>
      </p:sp>
      <p:sp>
        <p:nvSpPr>
          <p:cNvPr id="13004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9CE339C-A88F-4604-8C67-FF920FB91CA7}" type="slidenum">
              <a:rPr lang="en-GB" sz="1200"/>
              <a:pPr algn="r"/>
              <a:t>52</a:t>
            </a:fld>
            <a:endParaRPr lang="en-GB" sz="1200"/>
          </a:p>
        </p:txBody>
      </p:sp>
      <p:sp>
        <p:nvSpPr>
          <p:cNvPr id="1300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00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b="1" dirty="0" smtClean="0"/>
              <a:t>Quiz Answers:</a:t>
            </a:r>
          </a:p>
          <a:p>
            <a:pPr eaLnBrk="1" hangingPunct="1"/>
            <a:endParaRPr lang="en-US" dirty="0" smtClean="0"/>
          </a:p>
          <a:p>
            <a:pPr eaLnBrk="1" hangingPunct="1"/>
            <a:r>
              <a:rPr lang="en-US" dirty="0" smtClean="0"/>
              <a:t>A1 – B3</a:t>
            </a:r>
          </a:p>
          <a:p>
            <a:pPr eaLnBrk="1" hangingPunct="1"/>
            <a:r>
              <a:rPr lang="en-US" dirty="0" smtClean="0"/>
              <a:t>A2 – B4</a:t>
            </a:r>
          </a:p>
          <a:p>
            <a:pPr eaLnBrk="1" hangingPunct="1"/>
            <a:r>
              <a:rPr lang="en-US" dirty="0" smtClean="0"/>
              <a:t>A3 – B1</a:t>
            </a:r>
          </a:p>
          <a:p>
            <a:pPr eaLnBrk="1" hangingPunct="1"/>
            <a:r>
              <a:rPr lang="en-US" dirty="0" smtClean="0"/>
              <a:t>A4 – B2 </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F1F9113-6481-4C13-97C2-A6E1C2467C18}" type="slidenum">
              <a:rPr lang="en-GB" sz="1200"/>
              <a:pPr algn="r"/>
              <a:t>53</a:t>
            </a:fld>
            <a:endParaRPr lang="en-GB" sz="1200"/>
          </a:p>
        </p:txBody>
      </p:sp>
      <p:sp>
        <p:nvSpPr>
          <p:cNvPr id="163842" name="Rectangle 2"/>
          <p:cNvSpPr>
            <a:spLocks noGrp="1" noRot="1" noChangeAspect="1" noChangeArrowheads="1" noTextEdit="1"/>
          </p:cNvSpPr>
          <p:nvPr>
            <p:ph type="sldImg"/>
          </p:nvPr>
        </p:nvSpPr>
        <p:spPr bwMode="auto">
          <a:xfrm>
            <a:off x="1144588" y="685800"/>
            <a:ext cx="4572000" cy="3429000"/>
          </a:xfrm>
          <a:prstGeom prst="rect">
            <a:avLst/>
          </a:prstGeom>
          <a:noFill/>
          <a:ln>
            <a:solidFill>
              <a:srgbClr val="000000"/>
            </a:solidFill>
            <a:miter lim="800000"/>
            <a:headEnd/>
            <a:tailEnd/>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52EA67CA-E443-480C-96A6-0A4541A2EB03}" type="slidenum">
              <a:rPr lang="en-GB" sz="1200"/>
              <a:pPr algn="r"/>
              <a:t>54</a:t>
            </a:fld>
            <a:endParaRPr lang="en-GB" sz="1200"/>
          </a:p>
        </p:txBody>
      </p:sp>
      <p:sp>
        <p:nvSpPr>
          <p:cNvPr id="165890" name="Rectangle 2"/>
          <p:cNvSpPr>
            <a:spLocks noGrp="1" noRot="1" noChangeAspect="1" noChangeArrowheads="1" noTextEdit="1"/>
          </p:cNvSpPr>
          <p:nvPr>
            <p:ph type="sldImg"/>
          </p:nvPr>
        </p:nvSpPr>
        <p:spPr bwMode="auto">
          <a:xfrm>
            <a:off x="1146175" y="685800"/>
            <a:ext cx="4572000" cy="3429000"/>
          </a:xfrm>
          <a:prstGeom prst="rect">
            <a:avLst/>
          </a:prstGeom>
          <a:noFill/>
          <a:ln>
            <a:solidFill>
              <a:srgbClr val="000000"/>
            </a:solidFill>
            <a:miter lim="800000"/>
            <a:headEnd/>
            <a:tailEnd/>
          </a:ln>
        </p:spPr>
      </p:sp>
      <p:sp>
        <p:nvSpPr>
          <p:cNvPr id="165891" name="Rectangle 3"/>
          <p:cNvSpPr>
            <a:spLocks noGrp="1" noChangeArrowheads="1"/>
          </p:cNvSpPr>
          <p:nvPr>
            <p:ph type="body" idx="1"/>
          </p:nvPr>
        </p:nvSpPr>
        <p:spPr bwMode="auto">
          <a:xfrm>
            <a:off x="687388" y="4343400"/>
            <a:ext cx="5484812" cy="4114800"/>
          </a:xfrm>
          <a:noFill/>
        </p:spPr>
        <p:txBody>
          <a:bodyPr wrap="square" lIns="91435" tIns="45718" rIns="91435" bIns="45718" numCol="1" anchor="t" anchorCtr="0" compatLnSpc="1">
            <a:prstTxWarp prst="textNoShape">
              <a:avLst/>
            </a:prstTxWarp>
          </a:bodyPr>
          <a:lstStyle/>
          <a:p>
            <a:pPr marL="228600" indent="-228600" eaLnBrk="1" hangingPunct="1">
              <a:spcBef>
                <a:spcPct val="0"/>
              </a:spcBef>
            </a:pPr>
            <a:r>
              <a:rPr lang="en-US" b="1" dirty="0" smtClean="0"/>
              <a:t>Quiz Answers :</a:t>
            </a:r>
          </a:p>
          <a:p>
            <a:pPr marL="228600" indent="-228600" eaLnBrk="1" hangingPunct="1">
              <a:spcBef>
                <a:spcPct val="0"/>
              </a:spcBef>
            </a:pPr>
            <a:endParaRPr lang="en-US" b="1" dirty="0" smtClean="0"/>
          </a:p>
          <a:p>
            <a:pPr marL="228600" indent="-228600" eaLnBrk="1" hangingPunct="1">
              <a:spcBef>
                <a:spcPct val="0"/>
              </a:spcBef>
            </a:pPr>
            <a:r>
              <a:rPr lang="en-US" dirty="0" smtClean="0"/>
              <a:t>1 – D</a:t>
            </a:r>
          </a:p>
          <a:p>
            <a:pPr marL="228600" indent="-228600" eaLnBrk="1" hangingPunct="1">
              <a:spcBef>
                <a:spcPct val="0"/>
              </a:spcBef>
            </a:pPr>
            <a:r>
              <a:rPr lang="en-US" dirty="0" smtClean="0"/>
              <a:t>2 – E</a:t>
            </a:r>
          </a:p>
          <a:p>
            <a:pPr marL="228600" indent="-228600" eaLnBrk="1" hangingPunct="1">
              <a:spcBef>
                <a:spcPct val="0"/>
              </a:spcBef>
            </a:pPr>
            <a:r>
              <a:rPr lang="en-US" dirty="0" smtClean="0"/>
              <a:t>3 – F</a:t>
            </a:r>
          </a:p>
          <a:p>
            <a:pPr marL="228600" indent="-228600" eaLnBrk="1" hangingPunct="1">
              <a:spcBef>
                <a:spcPct val="0"/>
              </a:spcBef>
            </a:pPr>
            <a:r>
              <a:rPr lang="en-US" dirty="0" smtClean="0"/>
              <a:t>4 – A</a:t>
            </a:r>
          </a:p>
          <a:p>
            <a:pPr marL="228600" indent="-228600" eaLnBrk="1" hangingPunct="1">
              <a:spcBef>
                <a:spcPct val="0"/>
              </a:spcBef>
            </a:pPr>
            <a:r>
              <a:rPr lang="en-US" dirty="0" smtClean="0"/>
              <a:t>5 – C</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Slide Image Placeholder 1"/>
          <p:cNvSpPr>
            <a:spLocks noGrp="1" noRot="1" noChangeAspect="1" noTextEdit="1"/>
          </p:cNvSpPr>
          <p:nvPr>
            <p:ph type="sldImg"/>
          </p:nvPr>
        </p:nvSpPr>
        <p:spPr bwMode="auto">
          <a:noFill/>
          <a:ln>
            <a:solidFill>
              <a:srgbClr val="000000"/>
            </a:solidFill>
            <a:miter lim="800000"/>
            <a:headEnd/>
            <a:tailEnd/>
          </a:ln>
        </p:spPr>
      </p:sp>
      <p:sp>
        <p:nvSpPr>
          <p:cNvPr id="8796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8796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3FB4C98-5E94-4727-B890-E6A2B67FDE00}" type="slidenum">
              <a:rPr lang="en-GB" smtClean="0"/>
              <a:pPr/>
              <a:t>55</a:t>
            </a:fld>
            <a:endParaRPr lang="en-GB"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6D93448-03D9-4180-9FD4-F1361E366E9F}" type="slidenum">
              <a:rPr lang="en-GB" smtClean="0"/>
              <a:pPr/>
              <a:t>56</a:t>
            </a:fld>
            <a:endParaRPr lang="en-GB" smtClean="0"/>
          </a:p>
        </p:txBody>
      </p:sp>
      <p:sp>
        <p:nvSpPr>
          <p:cNvPr id="881667"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881668" name="Rectangle 3"/>
          <p:cNvSpPr>
            <a:spLocks noGrp="1" noChangeArrowheads="1"/>
          </p:cNvSpPr>
          <p:nvPr>
            <p:ph type="body" idx="1"/>
          </p:nvPr>
        </p:nvSpPr>
        <p:spPr bwMode="auto">
          <a:xfrm>
            <a:off x="687388" y="4343400"/>
            <a:ext cx="5484812" cy="4114800"/>
          </a:xfrm>
          <a:noFill/>
          <a:ln>
            <a:noFill/>
            <a:miter lim="800000"/>
            <a:headEnd/>
            <a:tailEnd/>
          </a:ln>
        </p:spPr>
        <p:txBody>
          <a:bodyPr wrap="square" numCol="1" anchor="t" anchorCtr="0" compatLnSpc="1">
            <a:prstTxWarp prst="textNoShape">
              <a:avLst/>
            </a:prstTxWarp>
            <a:normAutofit/>
          </a:bodyPr>
          <a:lstStyle/>
          <a:p>
            <a:pPr algn="just" eaLnBrk="1" hangingPunct="1"/>
            <a:r>
              <a:rPr lang="en-US" dirty="0" smtClean="0"/>
              <a:t>Class to convert miles to kilometers:</a:t>
            </a:r>
          </a:p>
          <a:p>
            <a:pPr algn="just" eaLnBrk="1" hangingPunct="1"/>
            <a:r>
              <a:rPr lang="en-US" b="1" dirty="0" smtClean="0"/>
              <a:t>public class </a:t>
            </a:r>
            <a:r>
              <a:rPr lang="en-US" b="1" dirty="0" err="1" smtClean="0"/>
              <a:t>MetricConverter</a:t>
            </a:r>
            <a:r>
              <a:rPr lang="en-US" b="1" dirty="0" smtClean="0"/>
              <a:t> {</a:t>
            </a:r>
          </a:p>
          <a:p>
            <a:pPr algn="just" eaLnBrk="1" hangingPunct="1"/>
            <a:r>
              <a:rPr lang="en-US" b="1" dirty="0" smtClean="0"/>
              <a:t>    public static double </a:t>
            </a:r>
            <a:r>
              <a:rPr lang="en-US" b="1" dirty="0" err="1" smtClean="0"/>
              <a:t>milesToKm</a:t>
            </a:r>
            <a:r>
              <a:rPr lang="en-US" b="1" dirty="0" smtClean="0"/>
              <a:t>(double miles) {</a:t>
            </a:r>
          </a:p>
          <a:p>
            <a:pPr algn="just" eaLnBrk="1" hangingPunct="1"/>
            <a:r>
              <a:rPr lang="en-US" b="1" dirty="0" smtClean="0"/>
              <a:t>        return miles / 0.62;</a:t>
            </a:r>
          </a:p>
          <a:p>
            <a:pPr algn="just" eaLnBrk="1" hangingPunct="1"/>
            <a:r>
              <a:rPr lang="en-US" b="1" dirty="0" smtClean="0"/>
              <a:t>    }</a:t>
            </a:r>
          </a:p>
          <a:p>
            <a:pPr algn="just" eaLnBrk="1" hangingPunct="1"/>
            <a:r>
              <a:rPr lang="en-US" b="1" dirty="0" smtClean="0"/>
              <a:t>}</a:t>
            </a:r>
          </a:p>
          <a:p>
            <a:pPr algn="just" eaLnBrk="1" hangingPunct="1"/>
            <a:r>
              <a:rPr lang="en-US" dirty="0" smtClean="0"/>
              <a:t>Guidance: A </a:t>
            </a:r>
            <a:r>
              <a:rPr lang="en-US" b="1" dirty="0" err="1" smtClean="0"/>
              <a:t>JLabel</a:t>
            </a:r>
            <a:r>
              <a:rPr lang="en-US" dirty="0" smtClean="0"/>
              <a:t> displays a short string of text or an image. It can serve  as a prompt. </a:t>
            </a:r>
          </a:p>
          <a:p>
            <a:pPr algn="just" eaLnBrk="1" hangingPunct="1"/>
            <a:r>
              <a:rPr lang="en-US" dirty="0" smtClean="0"/>
              <a:t>Input: A </a:t>
            </a:r>
            <a:r>
              <a:rPr lang="en-US" b="1" dirty="0" err="1" smtClean="0"/>
              <a:t>JTextField</a:t>
            </a:r>
            <a:r>
              <a:rPr lang="en-US" dirty="0" smtClean="0"/>
              <a:t> allows editing of a single line of text. It can get the user’s input.</a:t>
            </a:r>
          </a:p>
          <a:p>
            <a:pPr algn="just" eaLnBrk="1" hangingPunct="1"/>
            <a:r>
              <a:rPr lang="en-US" dirty="0" smtClean="0"/>
              <a:t>Output: A </a:t>
            </a:r>
            <a:r>
              <a:rPr lang="en-US" b="1" dirty="0" err="1" smtClean="0"/>
              <a:t>JTextArea</a:t>
            </a:r>
            <a:r>
              <a:rPr lang="en-US" dirty="0" smtClean="0"/>
              <a:t> allows editing of multiple lines of text. We’ll use it to display results.</a:t>
            </a:r>
          </a:p>
          <a:p>
            <a:pPr algn="just" eaLnBrk="1" hangingPunct="1"/>
            <a:r>
              <a:rPr lang="en-US" dirty="0" smtClean="0"/>
              <a:t>Control: A </a:t>
            </a:r>
            <a:r>
              <a:rPr lang="en-US" b="1" dirty="0" err="1" smtClean="0"/>
              <a:t>JButton</a:t>
            </a:r>
            <a:r>
              <a:rPr lang="en-US" dirty="0" smtClean="0"/>
              <a:t> is an action control. By implementing the </a:t>
            </a:r>
            <a:r>
              <a:rPr lang="en-US" b="1" dirty="0" err="1" smtClean="0"/>
              <a:t>ActionListener</a:t>
            </a:r>
            <a:r>
              <a:rPr lang="en-US" dirty="0" smtClean="0"/>
              <a:t> interface we will handle the user's action events.</a:t>
            </a:r>
            <a:endParaRPr lang="en-US" b="1" dirty="0" smtClean="0"/>
          </a:p>
          <a:p>
            <a:pPr algn="just" eaLnBrk="1" hangingPunct="1"/>
            <a:r>
              <a:rPr lang="en-US" b="1" dirty="0" smtClean="0"/>
              <a:t>GUI Design: The Top-Level Window</a:t>
            </a:r>
          </a:p>
          <a:p>
            <a:pPr algn="just" eaLnBrk="1" hangingPunct="1"/>
            <a:r>
              <a:rPr lang="en-US" dirty="0" smtClean="0"/>
              <a:t>For applets, top-level window is </a:t>
            </a:r>
            <a:r>
              <a:rPr lang="en-US" b="1" dirty="0" err="1" smtClean="0"/>
              <a:t>JApplet</a:t>
            </a:r>
            <a:r>
              <a:rPr lang="en-US" dirty="0" smtClean="0"/>
              <a:t>. For applications, a </a:t>
            </a:r>
            <a:r>
              <a:rPr lang="en-US" b="1" dirty="0" err="1" smtClean="0"/>
              <a:t>JFrame</a:t>
            </a:r>
            <a:r>
              <a:rPr lang="en-US" dirty="0" smtClean="0"/>
              <a:t> is used. Both </a:t>
            </a:r>
            <a:r>
              <a:rPr lang="en-US" b="1" dirty="0" err="1" smtClean="0"/>
              <a:t>JApplet</a:t>
            </a:r>
            <a:r>
              <a:rPr lang="en-US" dirty="0" smtClean="0"/>
              <a:t> and </a:t>
            </a:r>
            <a:r>
              <a:rPr lang="en-US" b="1" dirty="0" err="1" smtClean="0"/>
              <a:t>JFrame</a:t>
            </a:r>
            <a:r>
              <a:rPr lang="en-US" dirty="0" smtClean="0"/>
              <a:t> are subclasses of Container and are suitable for holding the interface components. Both </a:t>
            </a:r>
            <a:r>
              <a:rPr lang="en-US" b="1" dirty="0" err="1" smtClean="0"/>
              <a:t>JApplet</a:t>
            </a:r>
            <a:r>
              <a:rPr lang="en-US" dirty="0" smtClean="0"/>
              <a:t> and </a:t>
            </a:r>
            <a:r>
              <a:rPr lang="en-US" b="1" dirty="0" err="1" smtClean="0"/>
              <a:t>JFrame</a:t>
            </a:r>
            <a:r>
              <a:rPr lang="en-US" b="1" dirty="0" smtClean="0"/>
              <a:t> </a:t>
            </a:r>
            <a:r>
              <a:rPr lang="en-US" dirty="0" smtClean="0"/>
              <a:t>are lightweight components.</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4D4C9FD-4BB9-4F98-B8CE-C88CEE32DEF8}" type="slidenum">
              <a:rPr lang="en-GB" smtClean="0"/>
              <a:pPr/>
              <a:t>57</a:t>
            </a:fld>
            <a:endParaRPr lang="en-GB" smtClean="0"/>
          </a:p>
        </p:txBody>
      </p:sp>
      <p:sp>
        <p:nvSpPr>
          <p:cNvPr id="882691"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882692" name="Rectangle 3"/>
          <p:cNvSpPr>
            <a:spLocks noGrp="1" noChangeArrowheads="1"/>
          </p:cNvSpPr>
          <p:nvPr>
            <p:ph type="body" idx="1"/>
          </p:nvPr>
        </p:nvSpPr>
        <p:spPr bwMode="auto">
          <a:xfrm>
            <a:off x="687388" y="4343400"/>
            <a:ext cx="5484812" cy="4114800"/>
          </a:xfrm>
          <a:noFill/>
          <a:ln>
            <a:noFill/>
            <a:miter lim="800000"/>
            <a:headEnd/>
            <a:tailEnd/>
          </a:ln>
        </p:spPr>
        <p:txBody>
          <a:bodyPr wrap="square" numCol="1" anchor="t" anchorCtr="0" compatLnSpc="1">
            <a:prstTxWarp prst="textNoShape">
              <a:avLst/>
            </a:prstTxWarp>
          </a:bodyPr>
          <a:lstStyle/>
          <a:p>
            <a:pPr algn="just" eaLnBrk="1" hangingPunct="1"/>
            <a:r>
              <a:rPr lang="en-US" dirty="0" smtClean="0"/>
              <a:t>In a </a:t>
            </a:r>
            <a:r>
              <a:rPr lang="en-US" dirty="0" err="1" smtClean="0"/>
              <a:t>FlowLayout</a:t>
            </a:r>
            <a:r>
              <a:rPr lang="en-US" dirty="0" smtClean="0"/>
              <a:t> components are arranged  left to right in rows within the container. The top-level window is a </a:t>
            </a:r>
            <a:r>
              <a:rPr lang="en-US" dirty="0" err="1" smtClean="0"/>
              <a:t>JFrame</a:t>
            </a:r>
            <a:r>
              <a:rPr lang="en-US" dirty="0" smtClean="0"/>
              <a:t>. The containment hierarchy shows which components are contained in containers.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E83F63D-D44C-4CBB-806D-75D13D51C1DB}" type="slidenum">
              <a:rPr lang="en-GB" smtClean="0"/>
              <a:pPr/>
              <a:t>58</a:t>
            </a:fld>
            <a:endParaRPr lang="en-GB" smtClean="0"/>
          </a:p>
        </p:txBody>
      </p:sp>
      <p:sp>
        <p:nvSpPr>
          <p:cNvPr id="883715" name="Rectangle 2"/>
          <p:cNvSpPr>
            <a:spLocks noGrp="1" noRot="1" noChangeAspect="1" noChangeArrowheads="1" noTextEdit="1"/>
          </p:cNvSpPr>
          <p:nvPr>
            <p:ph type="sldImg"/>
          </p:nvPr>
        </p:nvSpPr>
        <p:spPr bwMode="auto">
          <a:xfrm>
            <a:off x="1146175" y="685800"/>
            <a:ext cx="4572000" cy="3429000"/>
          </a:xfrm>
          <a:noFill/>
          <a:ln>
            <a:solidFill>
              <a:srgbClr val="000000"/>
            </a:solidFill>
            <a:miter lim="800000"/>
            <a:headEnd/>
            <a:tailEnd/>
          </a:ln>
        </p:spPr>
      </p:sp>
      <p:sp>
        <p:nvSpPr>
          <p:cNvPr id="883716" name="Rectangle 3"/>
          <p:cNvSpPr>
            <a:spLocks noGrp="1" noChangeArrowheads="1"/>
          </p:cNvSpPr>
          <p:nvPr>
            <p:ph type="body" idx="1"/>
          </p:nvPr>
        </p:nvSpPr>
        <p:spPr bwMode="auto">
          <a:xfrm>
            <a:off x="687388" y="4343400"/>
            <a:ext cx="5484812" cy="4114800"/>
          </a:xfrm>
          <a:noFill/>
          <a:ln>
            <a:noFill/>
            <a:miter lim="800000"/>
            <a:headEnd/>
            <a:tailEnd/>
          </a:ln>
        </p:spPr>
        <p:txBody>
          <a:bodyPr wrap="square" lIns="91435" tIns="45718" rIns="91435" bIns="45718" numCol="1" anchor="t" anchorCtr="0" compatLnSpc="1">
            <a:prstTxWarp prst="textNoShape">
              <a:avLst/>
            </a:prstTxWarp>
          </a:bodyPr>
          <a:lstStyle/>
          <a:p>
            <a:pPr marL="228600" indent="-228600" eaLnBrk="1" hangingPunct="1">
              <a:buFontTx/>
              <a:buAutoNum type="arabicPeriod"/>
            </a:pPr>
            <a:r>
              <a:rPr lang="en-US" dirty="0" smtClean="0"/>
              <a:t>Declare the components.</a:t>
            </a:r>
          </a:p>
          <a:p>
            <a:pPr marL="228600" indent="-228600" eaLnBrk="1" hangingPunct="1"/>
            <a:r>
              <a:rPr lang="en-US" dirty="0" smtClean="0"/>
              <a:t>2.  For top-level Swing windows, components are added to the </a:t>
            </a:r>
            <a:r>
              <a:rPr lang="en-US" b="1" dirty="0" smtClean="0"/>
              <a:t>content pane</a:t>
            </a:r>
            <a:r>
              <a:rPr lang="en-US" dirty="0" smtClean="0"/>
              <a:t>.</a:t>
            </a:r>
          </a:p>
          <a:p>
            <a:pPr marL="228600" indent="-228600" eaLnBrk="1" hangingPunct="1">
              <a:buFontTx/>
              <a:buAutoNum type="arabicPeriod" startAt="3"/>
            </a:pPr>
            <a:r>
              <a:rPr lang="en-US" dirty="0" smtClean="0"/>
              <a:t>Invoking </a:t>
            </a:r>
            <a:r>
              <a:rPr lang="en-US" b="1" dirty="0" err="1" smtClean="0"/>
              <a:t>MetricConverter</a:t>
            </a:r>
            <a:r>
              <a:rPr lang="en-US" dirty="0" smtClean="0"/>
              <a:t> when the </a:t>
            </a:r>
            <a:r>
              <a:rPr lang="en-US" b="1" dirty="0" err="1" smtClean="0"/>
              <a:t>JButton</a:t>
            </a:r>
            <a:r>
              <a:rPr lang="en-US" dirty="0" smtClean="0"/>
              <a:t> is clicked.</a:t>
            </a:r>
          </a:p>
          <a:p>
            <a:pPr marL="228600" indent="-228600" eaLnBrk="1" hangingPunct="1">
              <a:buFontTx/>
              <a:buAutoNum type="arabicPeriod" startAt="3"/>
            </a:pPr>
            <a:r>
              <a:rPr lang="en-US" dirty="0" smtClean="0"/>
              <a:t>Converting  String to double in the </a:t>
            </a:r>
            <a:r>
              <a:rPr lang="en-US" b="1" dirty="0" err="1" smtClean="0"/>
              <a:t>actionPerformed</a:t>
            </a:r>
            <a:r>
              <a:rPr lang="en-US" b="1" dirty="0" smtClean="0"/>
              <a:t>( )</a:t>
            </a:r>
            <a:r>
              <a:rPr lang="en-US" dirty="0" smtClean="0"/>
              <a:t> method.</a:t>
            </a:r>
            <a:endParaRPr lang="en-US" sz="900"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3923200-D067-4E46-A31C-EA85757B1901}" type="slidenum">
              <a:rPr lang="en-GB" smtClean="0"/>
              <a:pPr/>
              <a:t>59</a:t>
            </a:fld>
            <a:endParaRPr lang="en-GB" smtClean="0"/>
          </a:p>
        </p:txBody>
      </p:sp>
      <p:sp>
        <p:nvSpPr>
          <p:cNvPr id="884739" name="Rectangle 2"/>
          <p:cNvSpPr>
            <a:spLocks noGrp="1" noRot="1" noChangeAspect="1" noChangeArrowheads="1" noTextEdit="1"/>
          </p:cNvSpPr>
          <p:nvPr>
            <p:ph type="sldImg"/>
          </p:nvPr>
        </p:nvSpPr>
        <p:spPr bwMode="auto">
          <a:xfrm>
            <a:off x="1146175" y="685800"/>
            <a:ext cx="4572000" cy="3429000"/>
          </a:xfrm>
          <a:noFill/>
          <a:ln>
            <a:solidFill>
              <a:srgbClr val="000000"/>
            </a:solidFill>
            <a:miter lim="800000"/>
            <a:headEnd/>
            <a:tailEnd/>
          </a:ln>
        </p:spPr>
      </p:sp>
      <p:sp>
        <p:nvSpPr>
          <p:cNvPr id="884740" name="Rectangle 3"/>
          <p:cNvSpPr>
            <a:spLocks noGrp="1" noChangeArrowheads="1"/>
          </p:cNvSpPr>
          <p:nvPr>
            <p:ph type="body" idx="1"/>
          </p:nvPr>
        </p:nvSpPr>
        <p:spPr bwMode="auto">
          <a:xfrm>
            <a:off x="687388" y="4343400"/>
            <a:ext cx="5484812" cy="4114800"/>
          </a:xfrm>
          <a:noFill/>
          <a:ln>
            <a:noFill/>
            <a:miter lim="800000"/>
            <a:headEnd/>
            <a:tailEnd/>
          </a:ln>
        </p:spPr>
        <p:txBody>
          <a:bodyPr wrap="square" lIns="91435" tIns="45718" rIns="91435" bIns="45718" numCol="1" anchor="t" anchorCtr="0" compatLnSpc="1">
            <a:prstTxWarp prst="textNoShape">
              <a:avLst/>
            </a:prstTxWarp>
          </a:bodyPr>
          <a:lstStyle/>
          <a:p>
            <a:pPr marL="228600" indent="-228600"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5"/>
          </p:nvPr>
        </p:nvSpPr>
        <p:spPr/>
        <p:txBody>
          <a:bodyPr/>
          <a:lstStyle/>
          <a:p>
            <a:pPr>
              <a:defRPr/>
            </a:pPr>
            <a:fld id="{84BBCC8F-6083-4217-A032-39BB31120D27}" type="slidenum">
              <a:rPr lang="en-US"/>
              <a:pPr>
                <a:defRPr/>
              </a:pPr>
              <a:t>6</a:t>
            </a:fld>
            <a:endParaRPr lang="en-US" dirty="0"/>
          </a:p>
        </p:txBody>
      </p:sp>
      <p:sp>
        <p:nvSpPr>
          <p:cNvPr id="50177" name="Slide Image Placeholder 1"/>
          <p:cNvSpPr>
            <a:spLocks noGrp="1" noRot="1" noChangeAspect="1" noTextEdi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dirty="0" err="1" smtClean="0"/>
              <a:t>java.lang.Object</a:t>
            </a:r>
            <a:endParaRPr lang="en-US" b="1" dirty="0" smtClean="0"/>
          </a:p>
          <a:p>
            <a:r>
              <a:rPr lang="en-US" b="1" dirty="0" smtClean="0"/>
              <a:t>|</a:t>
            </a:r>
          </a:p>
          <a:p>
            <a:r>
              <a:rPr lang="en-US" b="1" dirty="0" smtClean="0"/>
              <a:t> + </a:t>
            </a:r>
            <a:r>
              <a:rPr lang="en-US" b="1" dirty="0" err="1" smtClean="0"/>
              <a:t>java.awt.Component</a:t>
            </a:r>
            <a:endParaRPr lang="en-US" b="1" dirty="0" smtClean="0"/>
          </a:p>
          <a:p>
            <a:r>
              <a:rPr lang="en-US" b="1" dirty="0" smtClean="0"/>
              <a:t> |</a:t>
            </a:r>
          </a:p>
          <a:p>
            <a:r>
              <a:rPr lang="en-US" b="1" dirty="0" smtClean="0"/>
              <a:t>   </a:t>
            </a:r>
            <a:r>
              <a:rPr lang="en-US" b="1" dirty="0" err="1" smtClean="0"/>
              <a:t>java.awt.Container</a:t>
            </a:r>
            <a:endParaRPr lang="en-US" b="1" dirty="0" smtClean="0"/>
          </a:p>
          <a:p>
            <a:endParaRPr lang="en-US" b="1" dirty="0" smtClean="0"/>
          </a:p>
          <a:p>
            <a:r>
              <a:rPr lang="en-US" dirty="0" smtClean="0"/>
              <a:t>The components can be added into the container using 5 overloaded </a:t>
            </a:r>
            <a:r>
              <a:rPr lang="en-US" b="1" dirty="0" smtClean="0"/>
              <a:t>add()</a:t>
            </a:r>
          </a:p>
          <a:p>
            <a:endParaRPr lang="en-US" b="1" dirty="0" smtClean="0"/>
          </a:p>
          <a:p>
            <a:r>
              <a:rPr lang="en-US" b="1" dirty="0" err="1" smtClean="0"/>
              <a:t>Container.add</a:t>
            </a:r>
            <a:r>
              <a:rPr lang="en-US" b="1" dirty="0" smtClean="0"/>
              <a:t>(Component c)</a:t>
            </a:r>
          </a:p>
          <a:p>
            <a:r>
              <a:rPr lang="en-US" b="1" dirty="0" err="1" smtClean="0"/>
              <a:t>Container.add</a:t>
            </a:r>
            <a:r>
              <a:rPr lang="en-US" b="1" dirty="0" smtClean="0"/>
              <a:t>(Component c, </a:t>
            </a:r>
            <a:r>
              <a:rPr lang="en-US" b="1" dirty="0" err="1" smtClean="0"/>
              <a:t>int</a:t>
            </a:r>
            <a:r>
              <a:rPr lang="en-US" b="1" dirty="0" smtClean="0"/>
              <a:t> position) </a:t>
            </a:r>
            <a:r>
              <a:rPr lang="en-US" dirty="0" smtClean="0"/>
              <a:t>etc</a:t>
            </a:r>
          </a:p>
        </p:txBody>
      </p:sp>
      <p:sp>
        <p:nvSpPr>
          <p:cNvPr id="50180"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5DBE5BF6-7361-4B58-832A-819984FBFD71}" type="slidenum">
              <a:rPr lang="en-US" sz="1200"/>
              <a:pPr algn="r"/>
              <a:t>6</a:t>
            </a:fld>
            <a:endParaRPr lang="en-US" sz="120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BF785AD-329F-49B2-A864-ABBC9D0A31D9}" type="slidenum">
              <a:rPr lang="en-GB" smtClean="0"/>
              <a:pPr/>
              <a:t>60</a:t>
            </a:fld>
            <a:endParaRPr lang="en-GB" smtClean="0"/>
          </a:p>
        </p:txBody>
      </p:sp>
      <p:sp>
        <p:nvSpPr>
          <p:cNvPr id="885763" name="Rectangle 2"/>
          <p:cNvSpPr>
            <a:spLocks noGrp="1" noRot="1" noChangeAspect="1" noChangeArrowheads="1" noTextEdit="1"/>
          </p:cNvSpPr>
          <p:nvPr>
            <p:ph type="sldImg"/>
          </p:nvPr>
        </p:nvSpPr>
        <p:spPr bwMode="auto">
          <a:xfrm>
            <a:off x="1146175" y="685800"/>
            <a:ext cx="4572000" cy="3429000"/>
          </a:xfrm>
          <a:noFill/>
          <a:ln>
            <a:solidFill>
              <a:srgbClr val="000000"/>
            </a:solidFill>
            <a:miter lim="800000"/>
            <a:headEnd/>
            <a:tailEnd/>
          </a:ln>
        </p:spPr>
      </p:sp>
      <p:sp>
        <p:nvSpPr>
          <p:cNvPr id="885764" name="Rectangle 3"/>
          <p:cNvSpPr>
            <a:spLocks noGrp="1" noChangeArrowheads="1"/>
          </p:cNvSpPr>
          <p:nvPr>
            <p:ph type="body" idx="1"/>
          </p:nvPr>
        </p:nvSpPr>
        <p:spPr bwMode="auto">
          <a:xfrm>
            <a:off x="687388" y="4343400"/>
            <a:ext cx="5484812" cy="4114800"/>
          </a:xfrm>
          <a:noFill/>
          <a:ln>
            <a:noFill/>
            <a:miter lim="800000"/>
            <a:headEnd/>
            <a:tailEnd/>
          </a:ln>
        </p:spPr>
        <p:txBody>
          <a:bodyPr wrap="square" lIns="91435" tIns="45718" rIns="91435" bIns="45718" numCol="1" anchor="t" anchorCtr="0" compatLnSpc="1">
            <a:prstTxWarp prst="textNoShape">
              <a:avLst/>
            </a:prstTxWarp>
          </a:bodyPr>
          <a:lstStyle/>
          <a:p>
            <a:pPr marL="228600" indent="-228600" eaLnBrk="1" hangingPunct="1"/>
            <a:endParaRPr lang="en-US" sz="90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0B1E7D0-597B-49E8-B20E-F8015207B7C1}" type="slidenum">
              <a:rPr lang="en-GB" smtClean="0"/>
              <a:pPr/>
              <a:t>61</a:t>
            </a:fld>
            <a:endParaRPr lang="en-GB" smtClean="0"/>
          </a:p>
        </p:txBody>
      </p:sp>
      <p:sp>
        <p:nvSpPr>
          <p:cNvPr id="886787" name="Rectangle 2"/>
          <p:cNvSpPr>
            <a:spLocks noGrp="1" noRot="1" noChangeAspect="1" noChangeArrowheads="1" noTextEdit="1"/>
          </p:cNvSpPr>
          <p:nvPr>
            <p:ph type="sldImg"/>
          </p:nvPr>
        </p:nvSpPr>
        <p:spPr bwMode="auto">
          <a:xfrm>
            <a:off x="1146175" y="685800"/>
            <a:ext cx="4572000" cy="3429000"/>
          </a:xfrm>
          <a:noFill/>
          <a:ln>
            <a:solidFill>
              <a:srgbClr val="000000"/>
            </a:solidFill>
            <a:miter lim="800000"/>
            <a:headEnd/>
            <a:tailEnd/>
          </a:ln>
        </p:spPr>
      </p:sp>
      <p:sp>
        <p:nvSpPr>
          <p:cNvPr id="886788" name="Rectangle 3"/>
          <p:cNvSpPr>
            <a:spLocks noGrp="1" noChangeArrowheads="1"/>
          </p:cNvSpPr>
          <p:nvPr>
            <p:ph type="body" idx="1"/>
          </p:nvPr>
        </p:nvSpPr>
        <p:spPr bwMode="auto">
          <a:xfrm>
            <a:off x="687388" y="4343400"/>
            <a:ext cx="5484812" cy="4114800"/>
          </a:xfrm>
          <a:noFill/>
          <a:ln>
            <a:noFill/>
            <a:miter lim="800000"/>
            <a:headEnd/>
            <a:tailEnd/>
          </a:ln>
        </p:spPr>
        <p:txBody>
          <a:bodyPr wrap="square" lIns="91435" tIns="45718" rIns="91435" bIns="45718" numCol="1" anchor="t" anchorCtr="0" compatLnSpc="1">
            <a:prstTxWarp prst="textNoShape">
              <a:avLst/>
            </a:prstTxWarp>
          </a:bodyPr>
          <a:lstStyle/>
          <a:p>
            <a:pPr marL="228600" indent="-228600" eaLnBrk="1" hangingPunct="1"/>
            <a:endParaRPr lang="en-US" sz="900"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016C08C-B21E-427B-9A63-4CD02AADB44E}" type="slidenum">
              <a:rPr lang="en-GB" smtClean="0"/>
              <a:pPr/>
              <a:t>62</a:t>
            </a:fld>
            <a:endParaRPr lang="en-GB" smtClean="0"/>
          </a:p>
        </p:txBody>
      </p:sp>
      <p:sp>
        <p:nvSpPr>
          <p:cNvPr id="887811" name="Rectangle 2"/>
          <p:cNvSpPr>
            <a:spLocks noGrp="1" noRot="1" noChangeAspect="1" noChangeArrowheads="1" noTextEdit="1"/>
          </p:cNvSpPr>
          <p:nvPr>
            <p:ph type="sldImg"/>
          </p:nvPr>
        </p:nvSpPr>
        <p:spPr bwMode="auto">
          <a:xfrm>
            <a:off x="1146175" y="685800"/>
            <a:ext cx="4572000" cy="3429000"/>
          </a:xfrm>
          <a:noFill/>
          <a:ln>
            <a:solidFill>
              <a:srgbClr val="000000"/>
            </a:solidFill>
            <a:miter lim="800000"/>
            <a:headEnd/>
            <a:tailEnd/>
          </a:ln>
        </p:spPr>
      </p:sp>
      <p:sp>
        <p:nvSpPr>
          <p:cNvPr id="887812" name="Rectangle 3"/>
          <p:cNvSpPr>
            <a:spLocks noGrp="1" noChangeArrowheads="1"/>
          </p:cNvSpPr>
          <p:nvPr>
            <p:ph type="body" idx="1"/>
          </p:nvPr>
        </p:nvSpPr>
        <p:spPr bwMode="auto">
          <a:xfrm>
            <a:off x="687388" y="4343400"/>
            <a:ext cx="5484812" cy="4114800"/>
          </a:xfrm>
          <a:noFill/>
          <a:ln>
            <a:noFill/>
            <a:miter lim="800000"/>
            <a:headEnd/>
            <a:tailEnd/>
          </a:ln>
        </p:spPr>
        <p:txBody>
          <a:bodyPr wrap="square" lIns="91435" tIns="45718" rIns="91435" bIns="45718" numCol="1" anchor="t" anchorCtr="0" compatLnSpc="1">
            <a:prstTxWarp prst="textNoShape">
              <a:avLst/>
            </a:prstTxWarp>
            <a:normAutofit/>
          </a:bodyPr>
          <a:lstStyle/>
          <a:p>
            <a:pPr marL="228600" indent="-228600" algn="just" eaLnBrk="1" hangingPunct="1"/>
            <a:r>
              <a:rPr lang="en-US" dirty="0" smtClean="0"/>
              <a:t>Note : While executing this code, an exception is thrown during runtime. The participants have to find the reason and take appropriate action so that the code executes successfully. Participants also have to ensure that they get the expected output.</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A373D84-E4DC-4C29-A2B2-6AB9EEF62AC7}" type="slidenum">
              <a:rPr lang="en-GB" smtClean="0"/>
              <a:pPr/>
              <a:t>63</a:t>
            </a:fld>
            <a:endParaRPr lang="en-GB" smtClean="0"/>
          </a:p>
        </p:txBody>
      </p:sp>
      <p:sp>
        <p:nvSpPr>
          <p:cNvPr id="888835" name="Rectangle 2"/>
          <p:cNvSpPr>
            <a:spLocks noGrp="1" noRot="1" noChangeAspect="1" noChangeArrowheads="1" noTextEdit="1"/>
          </p:cNvSpPr>
          <p:nvPr>
            <p:ph type="sldImg"/>
          </p:nvPr>
        </p:nvSpPr>
        <p:spPr bwMode="auto">
          <a:xfrm>
            <a:off x="1146175" y="685800"/>
            <a:ext cx="4572000" cy="3429000"/>
          </a:xfrm>
          <a:noFill/>
          <a:ln>
            <a:solidFill>
              <a:srgbClr val="000000"/>
            </a:solidFill>
            <a:miter lim="800000"/>
            <a:headEnd/>
            <a:tailEnd/>
          </a:ln>
        </p:spPr>
      </p:sp>
      <p:sp>
        <p:nvSpPr>
          <p:cNvPr id="888836" name="Rectangle 3"/>
          <p:cNvSpPr>
            <a:spLocks noGrp="1" noChangeArrowheads="1"/>
          </p:cNvSpPr>
          <p:nvPr>
            <p:ph type="body" idx="1"/>
          </p:nvPr>
        </p:nvSpPr>
        <p:spPr bwMode="auto">
          <a:xfrm>
            <a:off x="687388" y="4343400"/>
            <a:ext cx="5484812" cy="4114800"/>
          </a:xfrm>
          <a:noFill/>
          <a:ln>
            <a:noFill/>
            <a:miter lim="800000"/>
            <a:headEnd/>
            <a:tailEnd/>
          </a:ln>
        </p:spPr>
        <p:txBody>
          <a:bodyPr wrap="square" lIns="91435" tIns="45718" rIns="91435" bIns="45718" numCol="1" anchor="t" anchorCtr="0" compatLnSpc="1">
            <a:prstTxWarp prst="textNoShape">
              <a:avLst/>
            </a:prstTxWarp>
          </a:bodyPr>
          <a:lstStyle/>
          <a:p>
            <a:pPr marL="228600" indent="-228600" eaLnBrk="1" hangingPunct="1"/>
            <a:endParaRPr lang="en-US" sz="900"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C04866A-7E8C-4E90-A7B0-E9524149DA4C}" type="slidenum">
              <a:rPr lang="en-GB" smtClean="0"/>
              <a:pPr/>
              <a:t>64</a:t>
            </a:fld>
            <a:endParaRPr lang="en-GB" smtClean="0"/>
          </a:p>
        </p:txBody>
      </p:sp>
      <p:sp>
        <p:nvSpPr>
          <p:cNvPr id="889859" name="Rectangle 2"/>
          <p:cNvSpPr>
            <a:spLocks noGrp="1" noRot="1" noChangeAspect="1" noChangeArrowheads="1" noTextEdit="1"/>
          </p:cNvSpPr>
          <p:nvPr>
            <p:ph type="sldImg"/>
          </p:nvPr>
        </p:nvSpPr>
        <p:spPr bwMode="auto">
          <a:xfrm>
            <a:off x="1146175" y="685800"/>
            <a:ext cx="4572000" cy="3429000"/>
          </a:xfrm>
          <a:noFill/>
          <a:ln>
            <a:solidFill>
              <a:srgbClr val="000000"/>
            </a:solidFill>
            <a:miter lim="800000"/>
            <a:headEnd/>
            <a:tailEnd/>
          </a:ln>
        </p:spPr>
      </p:sp>
      <p:sp>
        <p:nvSpPr>
          <p:cNvPr id="889860" name="Rectangle 3"/>
          <p:cNvSpPr>
            <a:spLocks noGrp="1" noChangeArrowheads="1"/>
          </p:cNvSpPr>
          <p:nvPr>
            <p:ph type="body" idx="1"/>
          </p:nvPr>
        </p:nvSpPr>
        <p:spPr bwMode="auto">
          <a:xfrm>
            <a:off x="687388" y="4343400"/>
            <a:ext cx="5484812" cy="4114800"/>
          </a:xfrm>
          <a:noFill/>
          <a:ln>
            <a:noFill/>
            <a:miter lim="800000"/>
            <a:headEnd/>
            <a:tailEnd/>
          </a:ln>
        </p:spPr>
        <p:txBody>
          <a:bodyPr wrap="square" lIns="91435" tIns="45718" rIns="91435" bIns="45718" numCol="1" anchor="t" anchorCtr="0" compatLnSpc="1">
            <a:prstTxWarp prst="textNoShape">
              <a:avLst/>
            </a:prstTxWarp>
          </a:bodyPr>
          <a:lstStyle/>
          <a:p>
            <a:pPr marL="228600" indent="-228600" eaLnBrk="1" hangingPunct="1"/>
            <a:endParaRPr lang="en-US" sz="900"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DA9B616-6D23-4B6C-86A4-EC2CEACE3555}" type="slidenum">
              <a:rPr lang="en-GB" smtClean="0"/>
              <a:pPr/>
              <a:t>65</a:t>
            </a:fld>
            <a:endParaRPr lang="en-GB" smtClean="0"/>
          </a:p>
        </p:txBody>
      </p:sp>
      <p:sp>
        <p:nvSpPr>
          <p:cNvPr id="890883" name="Rectangle 2"/>
          <p:cNvSpPr>
            <a:spLocks noGrp="1" noRot="1" noChangeAspect="1" noChangeArrowheads="1" noTextEdit="1"/>
          </p:cNvSpPr>
          <p:nvPr>
            <p:ph type="sldImg"/>
          </p:nvPr>
        </p:nvSpPr>
        <p:spPr bwMode="auto">
          <a:xfrm>
            <a:off x="1146175" y="685800"/>
            <a:ext cx="4572000" cy="3429000"/>
          </a:xfrm>
          <a:noFill/>
          <a:ln>
            <a:solidFill>
              <a:srgbClr val="000000"/>
            </a:solidFill>
            <a:miter lim="800000"/>
            <a:headEnd/>
            <a:tailEnd/>
          </a:ln>
        </p:spPr>
      </p:sp>
      <p:sp>
        <p:nvSpPr>
          <p:cNvPr id="890884" name="Rectangle 3"/>
          <p:cNvSpPr>
            <a:spLocks noGrp="1" noChangeArrowheads="1"/>
          </p:cNvSpPr>
          <p:nvPr>
            <p:ph type="body" idx="1"/>
          </p:nvPr>
        </p:nvSpPr>
        <p:spPr bwMode="auto">
          <a:xfrm>
            <a:off x="687388" y="4343400"/>
            <a:ext cx="5484812" cy="4114800"/>
          </a:xfrm>
          <a:noFill/>
          <a:ln>
            <a:noFill/>
            <a:miter lim="800000"/>
            <a:headEnd/>
            <a:tailEnd/>
          </a:ln>
        </p:spPr>
        <p:txBody>
          <a:bodyPr wrap="square" lIns="91435" tIns="45718" rIns="91435" bIns="45718" numCol="1" anchor="t" anchorCtr="0" compatLnSpc="1">
            <a:prstTxWarp prst="textNoShape">
              <a:avLst/>
            </a:prstTxWarp>
          </a:bodyPr>
          <a:lstStyle/>
          <a:p>
            <a:pPr marL="228600" indent="-228600" eaLnBrk="1" hangingPunct="1"/>
            <a:endParaRPr lang="en-US" sz="900"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5"/>
          </p:nvPr>
        </p:nvSpPr>
        <p:spPr/>
        <p:txBody>
          <a:bodyPr/>
          <a:lstStyle/>
          <a:p>
            <a:pPr>
              <a:defRPr/>
            </a:pPr>
            <a:fld id="{2684A5EE-1B36-4F34-A203-8CFA2F65357A}" type="slidenum">
              <a:rPr lang="en-US"/>
              <a:pPr>
                <a:defRPr/>
              </a:pPr>
              <a:t>66</a:t>
            </a:fld>
            <a:endParaRPr lang="en-US" dirty="0"/>
          </a:p>
        </p:txBody>
      </p:sp>
      <p:sp>
        <p:nvSpPr>
          <p:cNvPr id="152578" name="Rectangle 2"/>
          <p:cNvSpPr>
            <a:spLocks noGrp="1" noRot="1" noChangeAspect="1" noTextEdit="1"/>
          </p:cNvSpPr>
          <p:nvPr>
            <p:ph type="sldImg"/>
          </p:nvPr>
        </p:nvSpPr>
        <p:spPr bwMode="auto">
          <a:noFill/>
          <a:ln>
            <a:solidFill>
              <a:srgbClr val="000000"/>
            </a:solidFill>
            <a:miter lim="800000"/>
            <a:headEnd/>
            <a:tailEnd/>
          </a:ln>
        </p:spPr>
      </p:sp>
      <p:sp>
        <p:nvSpPr>
          <p:cNvPr id="1525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5"/>
          </p:nvPr>
        </p:nvSpPr>
        <p:spPr/>
        <p:txBody>
          <a:bodyPr/>
          <a:lstStyle/>
          <a:p>
            <a:pPr>
              <a:defRPr/>
            </a:pPr>
            <a:fld id="{2684A5EE-1B36-4F34-A203-8CFA2F65357A}" type="slidenum">
              <a:rPr lang="en-US"/>
              <a:pPr>
                <a:defRPr/>
              </a:pPr>
              <a:t>67</a:t>
            </a:fld>
            <a:endParaRPr lang="en-US" dirty="0"/>
          </a:p>
        </p:txBody>
      </p:sp>
      <p:sp>
        <p:nvSpPr>
          <p:cNvPr id="152578" name="Rectangle 2"/>
          <p:cNvSpPr>
            <a:spLocks noGrp="1" noRot="1" noChangeAspect="1" noTextEdit="1"/>
          </p:cNvSpPr>
          <p:nvPr>
            <p:ph type="sldImg"/>
          </p:nvPr>
        </p:nvSpPr>
        <p:spPr bwMode="auto">
          <a:noFill/>
          <a:ln>
            <a:solidFill>
              <a:srgbClr val="000000"/>
            </a:solidFill>
            <a:miter lim="800000"/>
            <a:headEnd/>
            <a:tailEnd/>
          </a:ln>
        </p:spPr>
      </p:sp>
      <p:sp>
        <p:nvSpPr>
          <p:cNvPr id="1525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D23D12FE-FCD0-4F9D-89E4-E383B814E140}" type="slidenum">
              <a:rPr lang="en-US"/>
              <a:pPr>
                <a:defRPr/>
              </a:pPr>
              <a:t>68</a:t>
            </a:fld>
            <a:endParaRPr lang="en-US" dirty="0"/>
          </a:p>
        </p:txBody>
      </p:sp>
      <p:sp>
        <p:nvSpPr>
          <p:cNvPr id="13414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5F0546B-A9FB-48C2-92B1-057E4D96D862}" type="slidenum">
              <a:rPr lang="en-GB" sz="1200">
                <a:cs typeface="Arial" charset="0"/>
              </a:rPr>
              <a:pPr algn="r"/>
              <a:t>68</a:t>
            </a:fld>
            <a:endParaRPr lang="en-GB" sz="1200">
              <a:cs typeface="Arial" charset="0"/>
            </a:endParaRPr>
          </a:p>
        </p:txBody>
      </p:sp>
      <p:sp>
        <p:nvSpPr>
          <p:cNvPr id="1341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41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857DC6A6-066E-4FC5-B2D5-18010E5C7002}" type="slidenum">
              <a:rPr lang="en-US"/>
              <a:pPr>
                <a:defRPr/>
              </a:pPr>
              <a:t>69</a:t>
            </a:fld>
            <a:endParaRPr lang="en-US" dirty="0"/>
          </a:p>
        </p:txBody>
      </p:sp>
      <p:sp>
        <p:nvSpPr>
          <p:cNvPr id="18432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98EC7379-3168-4FF2-8D75-7BB8D55B53FD}" type="slidenum">
              <a:rPr lang="en-GB" sz="1200">
                <a:cs typeface="Arial" charset="0"/>
              </a:rPr>
              <a:pPr algn="r"/>
              <a:t>69</a:t>
            </a:fld>
            <a:endParaRPr lang="en-GB" sz="1200">
              <a:cs typeface="Arial" charset="0"/>
            </a:endParaRPr>
          </a:p>
        </p:txBody>
      </p:sp>
      <p:sp>
        <p:nvSpPr>
          <p:cNvPr id="1843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F83EB390-3410-4E6B-9AB3-7C1D5F2AF82E}" type="slidenum">
              <a:rPr lang="en-US"/>
              <a:pPr>
                <a:defRPr/>
              </a:pPr>
              <a:t>7</a:t>
            </a:fld>
            <a:endParaRPr lang="en-US" dirty="0"/>
          </a:p>
        </p:txBody>
      </p:sp>
      <p:sp>
        <p:nvSpPr>
          <p:cNvPr id="522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7"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3D75BAE9-BB3D-4F0B-A13C-E0409DD88CDD}" type="slidenum">
              <a:rPr lang="en-GB" sz="1200">
                <a:cs typeface="Arial" charset="0"/>
              </a:rPr>
              <a:pPr algn="r"/>
              <a:t>70</a:t>
            </a:fld>
            <a:endParaRPr lang="en-GB" sz="1200">
              <a:cs typeface="Arial" charset="0"/>
            </a:endParaRPr>
          </a:p>
        </p:txBody>
      </p:sp>
      <p:sp>
        <p:nvSpPr>
          <p:cNvPr id="17203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17613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7C3F795E-70D0-420E-A253-914E9D60C7CE}" type="slidenum">
              <a:rPr lang="en-US" sz="1200">
                <a:latin typeface="+mn-lt"/>
              </a:rPr>
              <a:pPr algn="r">
                <a:defRPr/>
              </a:pPr>
              <a:t>71</a:t>
            </a:fld>
            <a:endParaRPr lang="en-US" sz="1200">
              <a:latin typeface="+mn-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5"/>
          </p:nvPr>
        </p:nvSpPr>
        <p:spPr/>
        <p:txBody>
          <a:bodyPr/>
          <a:lstStyle/>
          <a:p>
            <a:pPr>
              <a:defRPr/>
            </a:pPr>
            <a:fld id="{8BCECB63-14CB-4AD9-9985-B764575A4775}" type="slidenum">
              <a:rPr lang="en-US"/>
              <a:pPr>
                <a:defRPr/>
              </a:pPr>
              <a:t>8</a:t>
            </a:fld>
            <a:endParaRPr lang="en-US" dirty="0"/>
          </a:p>
        </p:txBody>
      </p:sp>
      <p:sp>
        <p:nvSpPr>
          <p:cNvPr id="54273" name="Slide Image Placeholder 1"/>
          <p:cNvSpPr>
            <a:spLocks noGrp="1" noRot="1" noChangeAspect="1" noTextEdit="1"/>
          </p:cNvSpPr>
          <p:nvPr>
            <p:ph type="sldImg"/>
          </p:nvPr>
        </p:nvSpPr>
        <p:spPr bwMode="auto">
          <a:noFill/>
          <a:ln>
            <a:solidFill>
              <a:srgbClr val="000000"/>
            </a:solidFill>
            <a:miter lim="800000"/>
            <a:headEnd/>
            <a:tailEnd/>
          </a:ln>
        </p:spPr>
      </p:sp>
      <p:sp>
        <p:nvSpPr>
          <p:cNvPr id="188419" name="Notes Placeholder 2"/>
          <p:cNvSpPr>
            <a:spLocks noGrp="1"/>
          </p:cNvSpPr>
          <p:nvPr>
            <p:ph type="body" idx="1"/>
          </p:nvPr>
        </p:nvSpPr>
        <p:spPr bwMode="auto">
          <a:extLst/>
        </p:spPr>
        <p:txBody>
          <a:bodyPr wrap="square" numCol="1" anchor="t" anchorCtr="0" compatLnSpc="1">
            <a:prstTxWarp prst="textNoShape">
              <a:avLst/>
            </a:prstTxWarp>
          </a:bodyPr>
          <a:lstStyle/>
          <a:p>
            <a:pPr algn="ctr">
              <a:defRPr/>
            </a:pPr>
            <a:r>
              <a:rPr lang="en-US" b="1" u="sng" dirty="0" smtClean="0"/>
              <a:t>Most significant methods of Window</a:t>
            </a:r>
          </a:p>
          <a:p>
            <a:pPr>
              <a:defRPr/>
            </a:pPr>
            <a:endParaRPr lang="en-US" dirty="0" smtClean="0"/>
          </a:p>
          <a:p>
            <a:pPr marL="171450" indent="-171450">
              <a:buFont typeface="Arial" pitchFamily="34" charset="0"/>
              <a:buChar char="•"/>
              <a:defRPr/>
            </a:pPr>
            <a:r>
              <a:rPr lang="en-US" b="1" dirty="0" err="1" smtClean="0"/>
              <a:t>addNotify</a:t>
            </a:r>
            <a:r>
              <a:rPr lang="en-US" b="1" dirty="0" smtClean="0"/>
              <a:t>() </a:t>
            </a:r>
            <a:r>
              <a:rPr lang="en-US" dirty="0" smtClean="0"/>
              <a:t>– creates the Window’s peer</a:t>
            </a:r>
          </a:p>
          <a:p>
            <a:pPr marL="171450" indent="-171450" algn="just">
              <a:buFont typeface="Arial" pitchFamily="34" charset="0"/>
              <a:buChar char="•"/>
              <a:defRPr/>
            </a:pPr>
            <a:r>
              <a:rPr lang="en-US" b="1" dirty="0" err="1" smtClean="0"/>
              <a:t>addWindowListener</a:t>
            </a:r>
            <a:r>
              <a:rPr lang="en-US" b="1" dirty="0" smtClean="0"/>
              <a:t>(</a:t>
            </a:r>
            <a:r>
              <a:rPr lang="en-US" b="1" dirty="0" err="1" smtClean="0"/>
              <a:t>WindowListener</a:t>
            </a:r>
            <a:r>
              <a:rPr lang="en-US" b="1" dirty="0" smtClean="0"/>
              <a:t>)</a:t>
            </a:r>
            <a:r>
              <a:rPr lang="en-US" dirty="0" smtClean="0"/>
              <a:t> – adds the </a:t>
            </a:r>
            <a:r>
              <a:rPr lang="en-US" dirty="0" err="1" smtClean="0"/>
              <a:t>WindowListener</a:t>
            </a:r>
            <a:r>
              <a:rPr lang="en-US" dirty="0" smtClean="0"/>
              <a:t> object reference to respond to Windows event</a:t>
            </a:r>
          </a:p>
          <a:p>
            <a:pPr marL="171450" indent="-171450" algn="just">
              <a:buFont typeface="Arial" pitchFamily="34" charset="0"/>
              <a:buChar char="•"/>
              <a:defRPr/>
            </a:pPr>
            <a:r>
              <a:rPr lang="en-US" b="1" dirty="0" smtClean="0"/>
              <a:t>show()</a:t>
            </a:r>
            <a:r>
              <a:rPr lang="en-US" dirty="0" smtClean="0"/>
              <a:t> – shows the window and brings it upfront</a:t>
            </a:r>
          </a:p>
          <a:p>
            <a:pPr marL="171450" indent="-171450" algn="just">
              <a:buFont typeface="Arial" pitchFamily="34" charset="0"/>
              <a:buChar char="•"/>
              <a:defRPr/>
            </a:pPr>
            <a:r>
              <a:rPr lang="en-US" b="1" dirty="0" err="1" smtClean="0"/>
              <a:t>toBack</a:t>
            </a:r>
            <a:r>
              <a:rPr lang="en-US" b="1" dirty="0" smtClean="0"/>
              <a:t>()</a:t>
            </a:r>
            <a:r>
              <a:rPr lang="en-US" dirty="0" smtClean="0"/>
              <a:t> – sends the window to the background of another window</a:t>
            </a:r>
          </a:p>
          <a:p>
            <a:pPr marL="171450" indent="-171450" algn="just">
              <a:buFont typeface="Arial" pitchFamily="34" charset="0"/>
              <a:buChar char="•"/>
              <a:defRPr/>
            </a:pPr>
            <a:r>
              <a:rPr lang="en-US" b="1" dirty="0" err="1" smtClean="0"/>
              <a:t>toFront</a:t>
            </a:r>
            <a:r>
              <a:rPr lang="en-US" b="1" dirty="0" smtClean="0"/>
              <a:t>()</a:t>
            </a:r>
            <a:r>
              <a:rPr lang="en-US" dirty="0" smtClean="0"/>
              <a:t> – brings the window over any other window</a:t>
            </a:r>
          </a:p>
          <a:p>
            <a:pPr marL="171450" indent="-171450" algn="just">
              <a:buFont typeface="Arial" pitchFamily="34" charset="0"/>
              <a:buChar char="•"/>
              <a:defRPr/>
            </a:pPr>
            <a:r>
              <a:rPr lang="en-US" b="1" dirty="0" smtClean="0"/>
              <a:t>pack()</a:t>
            </a:r>
            <a:r>
              <a:rPr lang="en-US" dirty="0" smtClean="0"/>
              <a:t> – causes the subcomponents of this window to be laid out at their preferred size</a:t>
            </a:r>
          </a:p>
          <a:p>
            <a:pPr marL="171450" indent="-171450">
              <a:buFont typeface="Arial" pitchFamily="34" charset="0"/>
              <a:buChar char="•"/>
              <a:defRPr/>
            </a:pPr>
            <a:r>
              <a:rPr lang="en-US" b="1" dirty="0" smtClean="0"/>
              <a:t>dispose()</a:t>
            </a:r>
            <a:r>
              <a:rPr lang="en-US" dirty="0" smtClean="0"/>
              <a:t> – disposes or destroys the window</a:t>
            </a:r>
            <a:endParaRPr lang="en-US" b="1" dirty="0" smtClean="0"/>
          </a:p>
          <a:p>
            <a:pPr marL="171450" indent="-171450">
              <a:buFont typeface="Arial" pitchFamily="34" charset="0"/>
              <a:buChar char="•"/>
              <a:defRPr/>
            </a:pPr>
            <a:endParaRPr lang="en-US" b="1" dirty="0" smtClean="0"/>
          </a:p>
          <a:p>
            <a:pPr>
              <a:defRPr/>
            </a:pPr>
            <a:endParaRPr lang="en-US" dirty="0" smtClean="0"/>
          </a:p>
          <a:p>
            <a:pPr>
              <a:defRPr/>
            </a:pPr>
            <a:endParaRPr lang="en-US" dirty="0" smtClean="0"/>
          </a:p>
        </p:txBody>
      </p:sp>
      <p:sp>
        <p:nvSpPr>
          <p:cNvPr id="54276" name="Slide Number Placeholder 4"/>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F7943DD-092C-4BFA-9116-A5739C557BB7}" type="slidenum">
              <a:rPr lang="en-US" sz="1200"/>
              <a:pPr algn="r"/>
              <a:t>8</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5"/>
          </p:nvPr>
        </p:nvSpPr>
        <p:spPr/>
        <p:txBody>
          <a:bodyPr/>
          <a:lstStyle/>
          <a:p>
            <a:pPr>
              <a:defRPr/>
            </a:pPr>
            <a:fld id="{7EBD69C5-7B38-4ADC-A19C-4FFD2F18D97F}" type="slidenum">
              <a:rPr lang="en-US"/>
              <a:pPr>
                <a:defRPr/>
              </a:pPr>
              <a:t>9</a:t>
            </a:fld>
            <a:endParaRPr lang="en-US" dirty="0"/>
          </a:p>
        </p:txBody>
      </p:sp>
      <p:sp>
        <p:nvSpPr>
          <p:cNvPr id="155650" name="Rectangle 2"/>
          <p:cNvSpPr>
            <a:spLocks noGrp="1" noRot="1" noChangeAspect="1" noTextEdit="1"/>
          </p:cNvSpPr>
          <p:nvPr>
            <p:ph type="sldImg"/>
          </p:nvPr>
        </p:nvSpPr>
        <p:spPr bwMode="auto">
          <a:noFill/>
          <a:ln>
            <a:solidFill>
              <a:srgbClr val="000000"/>
            </a:solidFill>
            <a:miter lim="800000"/>
            <a:headEnd/>
            <a:tailEnd/>
          </a:ln>
        </p:spPr>
      </p:sp>
      <p:sp>
        <p:nvSpPr>
          <p:cNvPr id="15565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9"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5" name="Picture 60"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6" name="Straight Connector 5"/>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888845"/>
            <a:ext cx="4142266" cy="1138773"/>
          </a:xfrm>
          <a:noFill/>
        </p:spPr>
        <p:txBody>
          <a:bodyPr rtlCol="0" anchor="b"/>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sp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ase in point">
    <p:spTree>
      <p:nvGrpSpPr>
        <p:cNvPr id="1" name=""/>
        <p:cNvGrpSpPr/>
        <p:nvPr/>
      </p:nvGrpSpPr>
      <p:grpSpPr>
        <a:xfrm>
          <a:off x="0" y="0"/>
          <a:ext cx="0" cy="0"/>
          <a:chOff x="0" y="0"/>
          <a:chExt cx="0" cy="0"/>
        </a:xfrm>
      </p:grpSpPr>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8" name="Rectangle 1"/>
          <p:cNvSpPr>
            <a:spLocks noChangeArrowheads="1"/>
          </p:cNvSpPr>
          <p:nvPr/>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latin typeface="Arial" pitchFamily="34" charset="0"/>
            </a:endParaRPr>
          </a:p>
        </p:txBody>
      </p:sp>
      <p:sp>
        <p:nvSpPr>
          <p:cNvPr id="9" name="Rectangle 2"/>
          <p:cNvSpPr>
            <a:spLocks noChangeArrowheads="1"/>
          </p:cNvSpPr>
          <p:nvPr/>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latin typeface="Arial" pitchFamily="34" charset="0"/>
            </a:endParaRPr>
          </a:p>
        </p:txBody>
      </p:sp>
      <p:sp>
        <p:nvSpPr>
          <p:cNvPr id="10" name="Right Arrow 9"/>
          <p:cNvSpPr/>
          <p:nvPr/>
        </p:nvSpPr>
        <p:spPr>
          <a:xfrm>
            <a:off x="5037138" y="773113"/>
            <a:ext cx="160337" cy="315912"/>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Text Placeholder 11"/>
          <p:cNvSpPr>
            <a:spLocks noGrp="1"/>
          </p:cNvSpPr>
          <p:nvPr>
            <p:ph type="body" sz="quarter" idx="10"/>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6">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a:scene3d>
            <a:camera prst="orthographicFront"/>
            <a:lightRig rig="flood" dir="t">
              <a:rot lat="0" lon="0" rev="0"/>
            </a:lightRig>
          </a:scene3d>
          <a:sp3d prstMaterial="plastic">
            <a:bevelT w="0" h="0" prst="divot"/>
            <a:bevelB w="0" h="0"/>
          </a:sp3d>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Case in poi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Right Arrow 9"/>
          <p:cNvSpPr/>
          <p:nvPr/>
        </p:nvSpPr>
        <p:spPr>
          <a:xfrm flipH="1">
            <a:off x="3727450" y="1165225"/>
            <a:ext cx="158750" cy="312738"/>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ight Arrow 10"/>
          <p:cNvSpPr/>
          <p:nvPr/>
        </p:nvSpPr>
        <p:spPr>
          <a:xfrm flipH="1">
            <a:off x="3727450" y="2846388"/>
            <a:ext cx="158750" cy="312737"/>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ight Arrow 11"/>
          <p:cNvSpPr/>
          <p:nvPr/>
        </p:nvSpPr>
        <p:spPr>
          <a:xfrm flipH="1">
            <a:off x="3727450" y="4562475"/>
            <a:ext cx="158750" cy="312738"/>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f Coloumn Graph">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f Bar Graph">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f Pie Chart">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f Pie Chart 2">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 Icons">
    <p:spTree>
      <p:nvGrpSpPr>
        <p:cNvPr id="1" name=""/>
        <p:cNvGrpSpPr/>
        <p:nvPr/>
      </p:nvGrpSpPr>
      <p:grpSpPr>
        <a:xfrm>
          <a:off x="0" y="0"/>
          <a:ext cx="0" cy="0"/>
          <a:chOff x="0" y="0"/>
          <a:chExt cx="0" cy="0"/>
        </a:xfrm>
      </p:grpSpPr>
      <p:sp>
        <p:nvSpPr>
          <p:cNvPr id="7" name="Oval 6"/>
          <p:cNvSpPr>
            <a:spLocks noChangeAspect="1"/>
          </p:cNvSpPr>
          <p:nvPr/>
        </p:nvSpPr>
        <p:spPr>
          <a:xfrm>
            <a:off x="779463" y="2695575"/>
            <a:ext cx="1463675"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8" name="Oval 6"/>
          <p:cNvSpPr>
            <a:spLocks noChangeArrowheads="1"/>
          </p:cNvSpPr>
          <p:nvPr/>
        </p:nvSpPr>
        <p:spPr bwMode="gray">
          <a:xfrm>
            <a:off x="355600" y="5857875"/>
            <a:ext cx="8432800" cy="550863"/>
          </a:xfrm>
          <a:prstGeom prst="ellipse">
            <a:avLst/>
          </a:prstGeom>
          <a:gradFill rotWithShape="1">
            <a:gsLst>
              <a:gs pos="0">
                <a:srgbClr val="080808">
                  <a:alpha val="29999"/>
                </a:srgbClr>
              </a:gs>
              <a:gs pos="100000">
                <a:srgbClr val="0040A8">
                  <a:alpha val="0"/>
                </a:srgbClr>
              </a:gs>
            </a:gsLst>
            <a:path path="shape">
              <a:fillToRect l="50000" t="50000" r="50000" b="50000"/>
            </a:path>
          </a:gradFill>
          <a:ln w="9525" algn="ctr">
            <a:noFill/>
            <a:miter lim="800000"/>
            <a:headEnd/>
            <a:tailEnd/>
          </a:ln>
        </p:spPr>
        <p:txBody>
          <a:bodyPr anchor="ctr"/>
          <a:lstStyle/>
          <a:p>
            <a:pPr algn="ctr">
              <a:defRPr/>
            </a:pPr>
            <a:endParaRPr lang="en-US">
              <a:solidFill>
                <a:srgbClr val="000000"/>
              </a:solidFill>
              <a:latin typeface="Arial" pitchFamily="34" charset="0"/>
            </a:endParaRPr>
          </a:p>
        </p:txBody>
      </p:sp>
      <p:sp>
        <p:nvSpPr>
          <p:cNvPr id="9" name="Oval 8"/>
          <p:cNvSpPr>
            <a:spLocks noChangeAspect="1"/>
          </p:cNvSpPr>
          <p:nvPr/>
        </p:nvSpPr>
        <p:spPr>
          <a:xfrm>
            <a:off x="2825750" y="2695575"/>
            <a:ext cx="1465263"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10" name="Oval 9"/>
          <p:cNvSpPr>
            <a:spLocks noChangeAspect="1"/>
          </p:cNvSpPr>
          <p:nvPr/>
        </p:nvSpPr>
        <p:spPr>
          <a:xfrm>
            <a:off x="4899025" y="2695575"/>
            <a:ext cx="1465263"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11" name="Oval 10"/>
          <p:cNvSpPr>
            <a:spLocks noChangeAspect="1"/>
          </p:cNvSpPr>
          <p:nvPr/>
        </p:nvSpPr>
        <p:spPr>
          <a:xfrm>
            <a:off x="6878638" y="2695575"/>
            <a:ext cx="1463675"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13" name="Freeform 47"/>
          <p:cNvSpPr>
            <a:spLocks/>
          </p:cNvSpPr>
          <p:nvPr/>
        </p:nvSpPr>
        <p:spPr bwMode="auto">
          <a:xfrm>
            <a:off x="1001713" y="3084513"/>
            <a:ext cx="915987" cy="755650"/>
          </a:xfrm>
          <a:custGeom>
            <a:avLst/>
            <a:gdLst>
              <a:gd name="T0" fmla="*/ 2147483647 w 2284"/>
              <a:gd name="T1" fmla="*/ 2147483647 h 1882"/>
              <a:gd name="T2" fmla="*/ 2147483647 w 2284"/>
              <a:gd name="T3" fmla="*/ 2147483647 h 1882"/>
              <a:gd name="T4" fmla="*/ 2147483647 w 2284"/>
              <a:gd name="T5" fmla="*/ 2147483647 h 1882"/>
              <a:gd name="T6" fmla="*/ 2147483647 w 2284"/>
              <a:gd name="T7" fmla="*/ 2147483647 h 1882"/>
              <a:gd name="T8" fmla="*/ 2147483647 w 2284"/>
              <a:gd name="T9" fmla="*/ 2147483647 h 1882"/>
              <a:gd name="T10" fmla="*/ 2147483647 w 2284"/>
              <a:gd name="T11" fmla="*/ 2147483647 h 1882"/>
              <a:gd name="T12" fmla="*/ 2147483647 w 2284"/>
              <a:gd name="T13" fmla="*/ 2147483647 h 1882"/>
              <a:gd name="T14" fmla="*/ 2147483647 w 2284"/>
              <a:gd name="T15" fmla="*/ 2147483647 h 1882"/>
              <a:gd name="T16" fmla="*/ 2147483647 w 2284"/>
              <a:gd name="T17" fmla="*/ 2147483647 h 1882"/>
              <a:gd name="T18" fmla="*/ 2147483647 w 2284"/>
              <a:gd name="T19" fmla="*/ 2147483647 h 1882"/>
              <a:gd name="T20" fmla="*/ 2147483647 w 2284"/>
              <a:gd name="T21" fmla="*/ 2147483647 h 1882"/>
              <a:gd name="T22" fmla="*/ 2147483647 w 2284"/>
              <a:gd name="T23" fmla="*/ 2147483647 h 1882"/>
              <a:gd name="T24" fmla="*/ 2147483647 w 2284"/>
              <a:gd name="T25" fmla="*/ 2147483647 h 1882"/>
              <a:gd name="T26" fmla="*/ 2147483647 w 2284"/>
              <a:gd name="T27" fmla="*/ 2147483647 h 1882"/>
              <a:gd name="T28" fmla="*/ 2147483647 w 2284"/>
              <a:gd name="T29" fmla="*/ 2147483647 h 1882"/>
              <a:gd name="T30" fmla="*/ 2147483647 w 2284"/>
              <a:gd name="T31" fmla="*/ 2147483647 h 1882"/>
              <a:gd name="T32" fmla="*/ 2147483647 w 2284"/>
              <a:gd name="T33" fmla="*/ 2147483647 h 1882"/>
              <a:gd name="T34" fmla="*/ 2147483647 w 2284"/>
              <a:gd name="T35" fmla="*/ 2147483647 h 1882"/>
              <a:gd name="T36" fmla="*/ 2147483647 w 2284"/>
              <a:gd name="T37" fmla="*/ 2147483647 h 1882"/>
              <a:gd name="T38" fmla="*/ 2147483647 w 2284"/>
              <a:gd name="T39" fmla="*/ 2147483647 h 1882"/>
              <a:gd name="T40" fmla="*/ 2147483647 w 2284"/>
              <a:gd name="T41" fmla="*/ 2147483647 h 1882"/>
              <a:gd name="T42" fmla="*/ 2147483647 w 2284"/>
              <a:gd name="T43" fmla="*/ 2147483647 h 1882"/>
              <a:gd name="T44" fmla="*/ 2147483647 w 2284"/>
              <a:gd name="T45" fmla="*/ 2147483647 h 1882"/>
              <a:gd name="T46" fmla="*/ 2147483647 w 2284"/>
              <a:gd name="T47" fmla="*/ 2147483647 h 1882"/>
              <a:gd name="T48" fmla="*/ 2147483647 w 2284"/>
              <a:gd name="T49" fmla="*/ 2147483647 h 1882"/>
              <a:gd name="T50" fmla="*/ 2147483647 w 2284"/>
              <a:gd name="T51" fmla="*/ 2147483647 h 1882"/>
              <a:gd name="T52" fmla="*/ 2147483647 w 2284"/>
              <a:gd name="T53" fmla="*/ 2147483647 h 1882"/>
              <a:gd name="T54" fmla="*/ 2147483647 w 2284"/>
              <a:gd name="T55" fmla="*/ 2147483647 h 1882"/>
              <a:gd name="T56" fmla="*/ 2147483647 w 2284"/>
              <a:gd name="T57" fmla="*/ 2147483647 h 1882"/>
              <a:gd name="T58" fmla="*/ 2147483647 w 2284"/>
              <a:gd name="T59" fmla="*/ 2147483647 h 1882"/>
              <a:gd name="T60" fmla="*/ 2147483647 w 2284"/>
              <a:gd name="T61" fmla="*/ 2147483647 h 1882"/>
              <a:gd name="T62" fmla="*/ 2147483647 w 2284"/>
              <a:gd name="T63" fmla="*/ 2147483647 h 1882"/>
              <a:gd name="T64" fmla="*/ 2147483647 w 2284"/>
              <a:gd name="T65" fmla="*/ 2147483647 h 1882"/>
              <a:gd name="T66" fmla="*/ 2147483647 w 2284"/>
              <a:gd name="T67" fmla="*/ 2147483647 h 1882"/>
              <a:gd name="T68" fmla="*/ 2147483647 w 2284"/>
              <a:gd name="T69" fmla="*/ 2147483647 h 1882"/>
              <a:gd name="T70" fmla="*/ 2147483647 w 2284"/>
              <a:gd name="T71" fmla="*/ 2147483647 h 1882"/>
              <a:gd name="T72" fmla="*/ 2147483647 w 2284"/>
              <a:gd name="T73" fmla="*/ 2147483647 h 1882"/>
              <a:gd name="T74" fmla="*/ 2147483647 w 2284"/>
              <a:gd name="T75" fmla="*/ 2147483647 h 1882"/>
              <a:gd name="T76" fmla="*/ 2147483647 w 2284"/>
              <a:gd name="T77" fmla="*/ 2147483647 h 1882"/>
              <a:gd name="T78" fmla="*/ 2147483647 w 2284"/>
              <a:gd name="T79" fmla="*/ 2147483647 h 1882"/>
              <a:gd name="T80" fmla="*/ 2147483647 w 2284"/>
              <a:gd name="T81" fmla="*/ 2147483647 h 1882"/>
              <a:gd name="T82" fmla="*/ 2147483647 w 2284"/>
              <a:gd name="T83" fmla="*/ 2147483647 h 1882"/>
              <a:gd name="T84" fmla="*/ 2147483647 w 2284"/>
              <a:gd name="T85" fmla="*/ 2147483647 h 1882"/>
              <a:gd name="T86" fmla="*/ 2147483647 w 2284"/>
              <a:gd name="T87" fmla="*/ 2147483647 h 1882"/>
              <a:gd name="T88" fmla="*/ 2147483647 w 2284"/>
              <a:gd name="T89" fmla="*/ 2147483647 h 1882"/>
              <a:gd name="T90" fmla="*/ 2147483647 w 2284"/>
              <a:gd name="T91" fmla="*/ 2147483647 h 1882"/>
              <a:gd name="T92" fmla="*/ 2147483647 w 2284"/>
              <a:gd name="T93" fmla="*/ 2147483647 h 1882"/>
              <a:gd name="T94" fmla="*/ 2147483647 w 2284"/>
              <a:gd name="T95" fmla="*/ 2147483647 h 1882"/>
              <a:gd name="T96" fmla="*/ 2147483647 w 2284"/>
              <a:gd name="T97" fmla="*/ 2147483647 h 1882"/>
              <a:gd name="T98" fmla="*/ 2147483647 w 2284"/>
              <a:gd name="T99" fmla="*/ 2147483647 h 1882"/>
              <a:gd name="T100" fmla="*/ 2147483647 w 2284"/>
              <a:gd name="T101" fmla="*/ 2147483647 h 1882"/>
              <a:gd name="T102" fmla="*/ 2147483647 w 2284"/>
              <a:gd name="T103" fmla="*/ 2147483647 h 1882"/>
              <a:gd name="T104" fmla="*/ 2147483647 w 2284"/>
              <a:gd name="T105" fmla="*/ 2147483647 h 1882"/>
              <a:gd name="T106" fmla="*/ 2147483647 w 2284"/>
              <a:gd name="T107" fmla="*/ 2147483647 h 1882"/>
              <a:gd name="T108" fmla="*/ 2147483647 w 2284"/>
              <a:gd name="T109" fmla="*/ 2147483647 h 1882"/>
              <a:gd name="T110" fmla="*/ 2147483647 w 2284"/>
              <a:gd name="T111" fmla="*/ 2147483647 h 1882"/>
              <a:gd name="T112" fmla="*/ 2147483647 w 2284"/>
              <a:gd name="T113" fmla="*/ 2147483647 h 1882"/>
              <a:gd name="T114" fmla="*/ 2147483647 w 2284"/>
              <a:gd name="T115" fmla="*/ 2147483647 h 1882"/>
              <a:gd name="T116" fmla="*/ 2147483647 w 2284"/>
              <a:gd name="T117" fmla="*/ 2147483647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w="9525">
            <a:noFill/>
            <a:round/>
            <a:headEnd/>
            <a:tailEnd/>
          </a:ln>
        </p:spPr>
        <p:txBody>
          <a:bodyPr/>
          <a:lstStyle/>
          <a:p>
            <a:pPr>
              <a:defRPr/>
            </a:pPr>
            <a:endParaRPr lang="en-US">
              <a:latin typeface="Arial" pitchFamily="34" charset="0"/>
            </a:endParaRPr>
          </a:p>
        </p:txBody>
      </p:sp>
      <p:grpSp>
        <p:nvGrpSpPr>
          <p:cNvPr id="14" name="Group 63"/>
          <p:cNvGrpSpPr>
            <a:grpSpLocks noChangeAspect="1"/>
          </p:cNvGrpSpPr>
          <p:nvPr/>
        </p:nvGrpSpPr>
        <p:grpSpPr bwMode="auto">
          <a:xfrm>
            <a:off x="3115487" y="3199181"/>
            <a:ext cx="907593" cy="611401"/>
            <a:chOff x="4080" y="1536"/>
            <a:chExt cx="1146" cy="772"/>
          </a:xfrm>
          <a:solidFill>
            <a:schemeClr val="bg1"/>
          </a:solidFill>
        </p:grpSpPr>
        <p:sp>
          <p:nvSpPr>
            <p:cNvPr id="15" name="Freeform 64"/>
            <p:cNvSpPr>
              <a:spLocks/>
            </p:cNvSpPr>
            <p:nvPr/>
          </p:nvSpPr>
          <p:spPr bwMode="auto">
            <a:xfrm>
              <a:off x="4518" y="2030"/>
              <a:ext cx="280" cy="278"/>
            </a:xfrm>
            <a:custGeom>
              <a:avLst/>
              <a:gdLst/>
              <a:ahLst/>
              <a:cxnLst>
                <a:cxn ang="0">
                  <a:pos x="238" y="0"/>
                </a:cxn>
                <a:cxn ang="0">
                  <a:pos x="42" y="0"/>
                </a:cxn>
                <a:cxn ang="0">
                  <a:pos x="42" y="0"/>
                </a:cxn>
                <a:cxn ang="0">
                  <a:pos x="34" y="0"/>
                </a:cxn>
                <a:cxn ang="0">
                  <a:pos x="26" y="2"/>
                </a:cxn>
                <a:cxn ang="0">
                  <a:pos x="18" y="6"/>
                </a:cxn>
                <a:cxn ang="0">
                  <a:pos x="12" y="12"/>
                </a:cxn>
                <a:cxn ang="0">
                  <a:pos x="8" y="18"/>
                </a:cxn>
                <a:cxn ang="0">
                  <a:pos x="4" y="26"/>
                </a:cxn>
                <a:cxn ang="0">
                  <a:pos x="0" y="34"/>
                </a:cxn>
                <a:cxn ang="0">
                  <a:pos x="0" y="42"/>
                </a:cxn>
                <a:cxn ang="0">
                  <a:pos x="0" y="236"/>
                </a:cxn>
                <a:cxn ang="0">
                  <a:pos x="0" y="236"/>
                </a:cxn>
                <a:cxn ang="0">
                  <a:pos x="0" y="246"/>
                </a:cxn>
                <a:cxn ang="0">
                  <a:pos x="4" y="252"/>
                </a:cxn>
                <a:cxn ang="0">
                  <a:pos x="8" y="260"/>
                </a:cxn>
                <a:cxn ang="0">
                  <a:pos x="12" y="266"/>
                </a:cxn>
                <a:cxn ang="0">
                  <a:pos x="18" y="272"/>
                </a:cxn>
                <a:cxn ang="0">
                  <a:pos x="26" y="276"/>
                </a:cxn>
                <a:cxn ang="0">
                  <a:pos x="34" y="278"/>
                </a:cxn>
                <a:cxn ang="0">
                  <a:pos x="42" y="278"/>
                </a:cxn>
                <a:cxn ang="0">
                  <a:pos x="238" y="278"/>
                </a:cxn>
                <a:cxn ang="0">
                  <a:pos x="238" y="278"/>
                </a:cxn>
                <a:cxn ang="0">
                  <a:pos x="246" y="278"/>
                </a:cxn>
                <a:cxn ang="0">
                  <a:pos x="254" y="276"/>
                </a:cxn>
                <a:cxn ang="0">
                  <a:pos x="260" y="272"/>
                </a:cxn>
                <a:cxn ang="0">
                  <a:pos x="268" y="266"/>
                </a:cxn>
                <a:cxn ang="0">
                  <a:pos x="272" y="260"/>
                </a:cxn>
                <a:cxn ang="0">
                  <a:pos x="276" y="252"/>
                </a:cxn>
                <a:cxn ang="0">
                  <a:pos x="278" y="246"/>
                </a:cxn>
                <a:cxn ang="0">
                  <a:pos x="280" y="236"/>
                </a:cxn>
                <a:cxn ang="0">
                  <a:pos x="280" y="42"/>
                </a:cxn>
                <a:cxn ang="0">
                  <a:pos x="280" y="42"/>
                </a:cxn>
                <a:cxn ang="0">
                  <a:pos x="278" y="34"/>
                </a:cxn>
                <a:cxn ang="0">
                  <a:pos x="276" y="26"/>
                </a:cxn>
                <a:cxn ang="0">
                  <a:pos x="272" y="18"/>
                </a:cxn>
                <a:cxn ang="0">
                  <a:pos x="268" y="12"/>
                </a:cxn>
                <a:cxn ang="0">
                  <a:pos x="260" y="6"/>
                </a:cxn>
                <a:cxn ang="0">
                  <a:pos x="254" y="2"/>
                </a:cxn>
                <a:cxn ang="0">
                  <a:pos x="246" y="0"/>
                </a:cxn>
                <a:cxn ang="0">
                  <a:pos x="238" y="0"/>
                </a:cxn>
                <a:cxn ang="0">
                  <a:pos x="238" y="0"/>
                </a:cxn>
              </a:cxnLst>
              <a:rect l="0" t="0" r="r" b="b"/>
              <a:pathLst>
                <a:path w="280" h="278">
                  <a:moveTo>
                    <a:pt x="238" y="0"/>
                  </a:moveTo>
                  <a:lnTo>
                    <a:pt x="42" y="0"/>
                  </a:lnTo>
                  <a:lnTo>
                    <a:pt x="42" y="0"/>
                  </a:lnTo>
                  <a:lnTo>
                    <a:pt x="34" y="0"/>
                  </a:lnTo>
                  <a:lnTo>
                    <a:pt x="26" y="2"/>
                  </a:lnTo>
                  <a:lnTo>
                    <a:pt x="18" y="6"/>
                  </a:lnTo>
                  <a:lnTo>
                    <a:pt x="12" y="12"/>
                  </a:lnTo>
                  <a:lnTo>
                    <a:pt x="8" y="18"/>
                  </a:lnTo>
                  <a:lnTo>
                    <a:pt x="4" y="26"/>
                  </a:lnTo>
                  <a:lnTo>
                    <a:pt x="0" y="34"/>
                  </a:lnTo>
                  <a:lnTo>
                    <a:pt x="0" y="42"/>
                  </a:lnTo>
                  <a:lnTo>
                    <a:pt x="0" y="236"/>
                  </a:lnTo>
                  <a:lnTo>
                    <a:pt x="0" y="236"/>
                  </a:lnTo>
                  <a:lnTo>
                    <a:pt x="0" y="246"/>
                  </a:lnTo>
                  <a:lnTo>
                    <a:pt x="4" y="252"/>
                  </a:lnTo>
                  <a:lnTo>
                    <a:pt x="8" y="260"/>
                  </a:lnTo>
                  <a:lnTo>
                    <a:pt x="12" y="266"/>
                  </a:lnTo>
                  <a:lnTo>
                    <a:pt x="18" y="272"/>
                  </a:lnTo>
                  <a:lnTo>
                    <a:pt x="26" y="276"/>
                  </a:lnTo>
                  <a:lnTo>
                    <a:pt x="34" y="278"/>
                  </a:lnTo>
                  <a:lnTo>
                    <a:pt x="42" y="278"/>
                  </a:lnTo>
                  <a:lnTo>
                    <a:pt x="238" y="278"/>
                  </a:lnTo>
                  <a:lnTo>
                    <a:pt x="238" y="278"/>
                  </a:lnTo>
                  <a:lnTo>
                    <a:pt x="246" y="278"/>
                  </a:lnTo>
                  <a:lnTo>
                    <a:pt x="254" y="276"/>
                  </a:lnTo>
                  <a:lnTo>
                    <a:pt x="260" y="272"/>
                  </a:lnTo>
                  <a:lnTo>
                    <a:pt x="268" y="266"/>
                  </a:lnTo>
                  <a:lnTo>
                    <a:pt x="272" y="260"/>
                  </a:lnTo>
                  <a:lnTo>
                    <a:pt x="276" y="252"/>
                  </a:lnTo>
                  <a:lnTo>
                    <a:pt x="278" y="246"/>
                  </a:lnTo>
                  <a:lnTo>
                    <a:pt x="280" y="236"/>
                  </a:lnTo>
                  <a:lnTo>
                    <a:pt x="280" y="42"/>
                  </a:lnTo>
                  <a:lnTo>
                    <a:pt x="280" y="42"/>
                  </a:lnTo>
                  <a:lnTo>
                    <a:pt x="278" y="34"/>
                  </a:lnTo>
                  <a:lnTo>
                    <a:pt x="276" y="26"/>
                  </a:lnTo>
                  <a:lnTo>
                    <a:pt x="272" y="18"/>
                  </a:lnTo>
                  <a:lnTo>
                    <a:pt x="268" y="12"/>
                  </a:lnTo>
                  <a:lnTo>
                    <a:pt x="260" y="6"/>
                  </a:lnTo>
                  <a:lnTo>
                    <a:pt x="254" y="2"/>
                  </a:lnTo>
                  <a:lnTo>
                    <a:pt x="246" y="0"/>
                  </a:lnTo>
                  <a:lnTo>
                    <a:pt x="238" y="0"/>
                  </a:lnTo>
                  <a:lnTo>
                    <a:pt x="238" y="0"/>
                  </a:lnTo>
                  <a:close/>
                </a:path>
              </a:pathLst>
            </a:custGeom>
            <a:grpFill/>
            <a:ln w="9525">
              <a:noFill/>
              <a:round/>
              <a:headEnd/>
              <a:tailEnd/>
            </a:ln>
          </p:spPr>
          <p:txBody>
            <a:bodyPr/>
            <a:lstStyle/>
            <a:p>
              <a:pPr algn="just">
                <a:defRPr/>
              </a:pPr>
              <a:endParaRPr lang="en-IN"/>
            </a:p>
          </p:txBody>
        </p:sp>
        <p:sp>
          <p:nvSpPr>
            <p:cNvPr id="16" name="Freeform 65"/>
            <p:cNvSpPr>
              <a:spLocks/>
            </p:cNvSpPr>
            <p:nvPr/>
          </p:nvSpPr>
          <p:spPr bwMode="auto">
            <a:xfrm>
              <a:off x="4080" y="1536"/>
              <a:ext cx="1146" cy="428"/>
            </a:xfrm>
            <a:custGeom>
              <a:avLst/>
              <a:gdLst/>
              <a:ahLst/>
              <a:cxnLst>
                <a:cxn ang="0">
                  <a:pos x="908" y="0"/>
                </a:cxn>
                <a:cxn ang="0">
                  <a:pos x="884" y="6"/>
                </a:cxn>
                <a:cxn ang="0">
                  <a:pos x="870" y="26"/>
                </a:cxn>
                <a:cxn ang="0">
                  <a:pos x="866" y="112"/>
                </a:cxn>
                <a:cxn ang="0">
                  <a:pos x="718" y="42"/>
                </a:cxn>
                <a:cxn ang="0">
                  <a:pos x="710" y="18"/>
                </a:cxn>
                <a:cxn ang="0">
                  <a:pos x="692" y="2"/>
                </a:cxn>
                <a:cxn ang="0">
                  <a:pos x="480" y="0"/>
                </a:cxn>
                <a:cxn ang="0">
                  <a:pos x="464" y="2"/>
                </a:cxn>
                <a:cxn ang="0">
                  <a:pos x="446" y="18"/>
                </a:cxn>
                <a:cxn ang="0">
                  <a:pos x="438" y="42"/>
                </a:cxn>
                <a:cxn ang="0">
                  <a:pos x="280" y="42"/>
                </a:cxn>
                <a:cxn ang="0">
                  <a:pos x="278" y="26"/>
                </a:cxn>
                <a:cxn ang="0">
                  <a:pos x="262" y="6"/>
                </a:cxn>
                <a:cxn ang="0">
                  <a:pos x="238" y="0"/>
                </a:cxn>
                <a:cxn ang="0">
                  <a:pos x="34" y="0"/>
                </a:cxn>
                <a:cxn ang="0">
                  <a:pos x="14" y="12"/>
                </a:cxn>
                <a:cxn ang="0">
                  <a:pos x="2" y="34"/>
                </a:cxn>
                <a:cxn ang="0">
                  <a:pos x="0" y="236"/>
                </a:cxn>
                <a:cxn ang="0">
                  <a:pos x="8" y="260"/>
                </a:cxn>
                <a:cxn ang="0">
                  <a:pos x="26" y="276"/>
                </a:cxn>
                <a:cxn ang="0">
                  <a:pos x="238" y="278"/>
                </a:cxn>
                <a:cxn ang="0">
                  <a:pos x="254" y="276"/>
                </a:cxn>
                <a:cxn ang="0">
                  <a:pos x="274" y="260"/>
                </a:cxn>
                <a:cxn ang="0">
                  <a:pos x="280" y="236"/>
                </a:cxn>
                <a:cxn ang="0">
                  <a:pos x="438" y="236"/>
                </a:cxn>
                <a:cxn ang="0">
                  <a:pos x="442" y="254"/>
                </a:cxn>
                <a:cxn ang="0">
                  <a:pos x="456" y="272"/>
                </a:cxn>
                <a:cxn ang="0">
                  <a:pos x="480" y="278"/>
                </a:cxn>
                <a:cxn ang="0">
                  <a:pos x="572" y="428"/>
                </a:cxn>
                <a:cxn ang="0">
                  <a:pos x="604" y="278"/>
                </a:cxn>
                <a:cxn ang="0">
                  <a:pos x="684" y="278"/>
                </a:cxn>
                <a:cxn ang="0">
                  <a:pos x="706" y="266"/>
                </a:cxn>
                <a:cxn ang="0">
                  <a:pos x="716" y="246"/>
                </a:cxn>
                <a:cxn ang="0">
                  <a:pos x="866" y="166"/>
                </a:cxn>
                <a:cxn ang="0">
                  <a:pos x="868" y="246"/>
                </a:cxn>
                <a:cxn ang="0">
                  <a:pos x="878" y="266"/>
                </a:cxn>
                <a:cxn ang="0">
                  <a:pos x="900" y="278"/>
                </a:cxn>
                <a:cxn ang="0">
                  <a:pos x="1104" y="278"/>
                </a:cxn>
                <a:cxn ang="0">
                  <a:pos x="1128" y="272"/>
                </a:cxn>
                <a:cxn ang="0">
                  <a:pos x="1142" y="254"/>
                </a:cxn>
                <a:cxn ang="0">
                  <a:pos x="1146" y="42"/>
                </a:cxn>
                <a:cxn ang="0">
                  <a:pos x="1142" y="26"/>
                </a:cxn>
                <a:cxn ang="0">
                  <a:pos x="1128" y="6"/>
                </a:cxn>
                <a:cxn ang="0">
                  <a:pos x="1104" y="0"/>
                </a:cxn>
              </a:cxnLst>
              <a:rect l="0" t="0" r="r" b="b"/>
              <a:pathLst>
                <a:path w="1146" h="428">
                  <a:moveTo>
                    <a:pt x="1104" y="0"/>
                  </a:moveTo>
                  <a:lnTo>
                    <a:pt x="908" y="0"/>
                  </a:lnTo>
                  <a:lnTo>
                    <a:pt x="908" y="0"/>
                  </a:lnTo>
                  <a:lnTo>
                    <a:pt x="900" y="0"/>
                  </a:lnTo>
                  <a:lnTo>
                    <a:pt x="892" y="2"/>
                  </a:lnTo>
                  <a:lnTo>
                    <a:pt x="884" y="6"/>
                  </a:lnTo>
                  <a:lnTo>
                    <a:pt x="878" y="12"/>
                  </a:lnTo>
                  <a:lnTo>
                    <a:pt x="874" y="18"/>
                  </a:lnTo>
                  <a:lnTo>
                    <a:pt x="870" y="26"/>
                  </a:lnTo>
                  <a:lnTo>
                    <a:pt x="868" y="34"/>
                  </a:lnTo>
                  <a:lnTo>
                    <a:pt x="866" y="42"/>
                  </a:lnTo>
                  <a:lnTo>
                    <a:pt x="866" y="112"/>
                  </a:lnTo>
                  <a:lnTo>
                    <a:pt x="718" y="112"/>
                  </a:lnTo>
                  <a:lnTo>
                    <a:pt x="718" y="42"/>
                  </a:lnTo>
                  <a:lnTo>
                    <a:pt x="718" y="42"/>
                  </a:lnTo>
                  <a:lnTo>
                    <a:pt x="716" y="34"/>
                  </a:lnTo>
                  <a:lnTo>
                    <a:pt x="714" y="26"/>
                  </a:lnTo>
                  <a:lnTo>
                    <a:pt x="710" y="18"/>
                  </a:lnTo>
                  <a:lnTo>
                    <a:pt x="706" y="12"/>
                  </a:lnTo>
                  <a:lnTo>
                    <a:pt x="698" y="6"/>
                  </a:lnTo>
                  <a:lnTo>
                    <a:pt x="692" y="2"/>
                  </a:lnTo>
                  <a:lnTo>
                    <a:pt x="684" y="0"/>
                  </a:lnTo>
                  <a:lnTo>
                    <a:pt x="676" y="0"/>
                  </a:lnTo>
                  <a:lnTo>
                    <a:pt x="480" y="0"/>
                  </a:lnTo>
                  <a:lnTo>
                    <a:pt x="480" y="0"/>
                  </a:lnTo>
                  <a:lnTo>
                    <a:pt x="472" y="0"/>
                  </a:lnTo>
                  <a:lnTo>
                    <a:pt x="464" y="2"/>
                  </a:lnTo>
                  <a:lnTo>
                    <a:pt x="456" y="6"/>
                  </a:lnTo>
                  <a:lnTo>
                    <a:pt x="450" y="12"/>
                  </a:lnTo>
                  <a:lnTo>
                    <a:pt x="446" y="18"/>
                  </a:lnTo>
                  <a:lnTo>
                    <a:pt x="442" y="26"/>
                  </a:lnTo>
                  <a:lnTo>
                    <a:pt x="438" y="34"/>
                  </a:lnTo>
                  <a:lnTo>
                    <a:pt x="438" y="42"/>
                  </a:lnTo>
                  <a:lnTo>
                    <a:pt x="438" y="112"/>
                  </a:lnTo>
                  <a:lnTo>
                    <a:pt x="280" y="112"/>
                  </a:lnTo>
                  <a:lnTo>
                    <a:pt x="280" y="42"/>
                  </a:lnTo>
                  <a:lnTo>
                    <a:pt x="280" y="42"/>
                  </a:lnTo>
                  <a:lnTo>
                    <a:pt x="280" y="34"/>
                  </a:lnTo>
                  <a:lnTo>
                    <a:pt x="278" y="26"/>
                  </a:lnTo>
                  <a:lnTo>
                    <a:pt x="274" y="18"/>
                  </a:lnTo>
                  <a:lnTo>
                    <a:pt x="268" y="12"/>
                  </a:lnTo>
                  <a:lnTo>
                    <a:pt x="262" y="6"/>
                  </a:lnTo>
                  <a:lnTo>
                    <a:pt x="254" y="2"/>
                  </a:lnTo>
                  <a:lnTo>
                    <a:pt x="246" y="0"/>
                  </a:lnTo>
                  <a:lnTo>
                    <a:pt x="238" y="0"/>
                  </a:lnTo>
                  <a:lnTo>
                    <a:pt x="44" y="0"/>
                  </a:lnTo>
                  <a:lnTo>
                    <a:pt x="44" y="0"/>
                  </a:lnTo>
                  <a:lnTo>
                    <a:pt x="34" y="0"/>
                  </a:lnTo>
                  <a:lnTo>
                    <a:pt x="26" y="2"/>
                  </a:lnTo>
                  <a:lnTo>
                    <a:pt x="20" y="6"/>
                  </a:lnTo>
                  <a:lnTo>
                    <a:pt x="14" y="12"/>
                  </a:lnTo>
                  <a:lnTo>
                    <a:pt x="8" y="18"/>
                  </a:lnTo>
                  <a:lnTo>
                    <a:pt x="4" y="26"/>
                  </a:lnTo>
                  <a:lnTo>
                    <a:pt x="2" y="34"/>
                  </a:lnTo>
                  <a:lnTo>
                    <a:pt x="0" y="42"/>
                  </a:lnTo>
                  <a:lnTo>
                    <a:pt x="0" y="236"/>
                  </a:lnTo>
                  <a:lnTo>
                    <a:pt x="0" y="236"/>
                  </a:lnTo>
                  <a:lnTo>
                    <a:pt x="2" y="246"/>
                  </a:lnTo>
                  <a:lnTo>
                    <a:pt x="4" y="254"/>
                  </a:lnTo>
                  <a:lnTo>
                    <a:pt x="8" y="260"/>
                  </a:lnTo>
                  <a:lnTo>
                    <a:pt x="14" y="266"/>
                  </a:lnTo>
                  <a:lnTo>
                    <a:pt x="20" y="272"/>
                  </a:lnTo>
                  <a:lnTo>
                    <a:pt x="26" y="276"/>
                  </a:lnTo>
                  <a:lnTo>
                    <a:pt x="34" y="278"/>
                  </a:lnTo>
                  <a:lnTo>
                    <a:pt x="44" y="278"/>
                  </a:lnTo>
                  <a:lnTo>
                    <a:pt x="238" y="278"/>
                  </a:lnTo>
                  <a:lnTo>
                    <a:pt x="238" y="278"/>
                  </a:lnTo>
                  <a:lnTo>
                    <a:pt x="246" y="278"/>
                  </a:lnTo>
                  <a:lnTo>
                    <a:pt x="254" y="276"/>
                  </a:lnTo>
                  <a:lnTo>
                    <a:pt x="262" y="272"/>
                  </a:lnTo>
                  <a:lnTo>
                    <a:pt x="268" y="266"/>
                  </a:lnTo>
                  <a:lnTo>
                    <a:pt x="274" y="260"/>
                  </a:lnTo>
                  <a:lnTo>
                    <a:pt x="278" y="254"/>
                  </a:lnTo>
                  <a:lnTo>
                    <a:pt x="280" y="246"/>
                  </a:lnTo>
                  <a:lnTo>
                    <a:pt x="280" y="236"/>
                  </a:lnTo>
                  <a:lnTo>
                    <a:pt x="280" y="166"/>
                  </a:lnTo>
                  <a:lnTo>
                    <a:pt x="438" y="166"/>
                  </a:lnTo>
                  <a:lnTo>
                    <a:pt x="438" y="236"/>
                  </a:lnTo>
                  <a:lnTo>
                    <a:pt x="438" y="236"/>
                  </a:lnTo>
                  <a:lnTo>
                    <a:pt x="438" y="246"/>
                  </a:lnTo>
                  <a:lnTo>
                    <a:pt x="442" y="254"/>
                  </a:lnTo>
                  <a:lnTo>
                    <a:pt x="446" y="260"/>
                  </a:lnTo>
                  <a:lnTo>
                    <a:pt x="450" y="266"/>
                  </a:lnTo>
                  <a:lnTo>
                    <a:pt x="456" y="272"/>
                  </a:lnTo>
                  <a:lnTo>
                    <a:pt x="464" y="276"/>
                  </a:lnTo>
                  <a:lnTo>
                    <a:pt x="472" y="278"/>
                  </a:lnTo>
                  <a:lnTo>
                    <a:pt x="480" y="278"/>
                  </a:lnTo>
                  <a:lnTo>
                    <a:pt x="550" y="278"/>
                  </a:lnTo>
                  <a:lnTo>
                    <a:pt x="550" y="428"/>
                  </a:lnTo>
                  <a:lnTo>
                    <a:pt x="572" y="428"/>
                  </a:lnTo>
                  <a:lnTo>
                    <a:pt x="584" y="428"/>
                  </a:lnTo>
                  <a:lnTo>
                    <a:pt x="604" y="428"/>
                  </a:lnTo>
                  <a:lnTo>
                    <a:pt x="604" y="278"/>
                  </a:lnTo>
                  <a:lnTo>
                    <a:pt x="676" y="278"/>
                  </a:lnTo>
                  <a:lnTo>
                    <a:pt x="676" y="278"/>
                  </a:lnTo>
                  <a:lnTo>
                    <a:pt x="684" y="278"/>
                  </a:lnTo>
                  <a:lnTo>
                    <a:pt x="692" y="276"/>
                  </a:lnTo>
                  <a:lnTo>
                    <a:pt x="698" y="272"/>
                  </a:lnTo>
                  <a:lnTo>
                    <a:pt x="706" y="266"/>
                  </a:lnTo>
                  <a:lnTo>
                    <a:pt x="710" y="260"/>
                  </a:lnTo>
                  <a:lnTo>
                    <a:pt x="714" y="254"/>
                  </a:lnTo>
                  <a:lnTo>
                    <a:pt x="716" y="246"/>
                  </a:lnTo>
                  <a:lnTo>
                    <a:pt x="718" y="236"/>
                  </a:lnTo>
                  <a:lnTo>
                    <a:pt x="718" y="166"/>
                  </a:lnTo>
                  <a:lnTo>
                    <a:pt x="866" y="166"/>
                  </a:lnTo>
                  <a:lnTo>
                    <a:pt x="866" y="236"/>
                  </a:lnTo>
                  <a:lnTo>
                    <a:pt x="866" y="236"/>
                  </a:lnTo>
                  <a:lnTo>
                    <a:pt x="868" y="246"/>
                  </a:lnTo>
                  <a:lnTo>
                    <a:pt x="870" y="254"/>
                  </a:lnTo>
                  <a:lnTo>
                    <a:pt x="874" y="260"/>
                  </a:lnTo>
                  <a:lnTo>
                    <a:pt x="878" y="266"/>
                  </a:lnTo>
                  <a:lnTo>
                    <a:pt x="884" y="272"/>
                  </a:lnTo>
                  <a:lnTo>
                    <a:pt x="892" y="276"/>
                  </a:lnTo>
                  <a:lnTo>
                    <a:pt x="900" y="278"/>
                  </a:lnTo>
                  <a:lnTo>
                    <a:pt x="908" y="278"/>
                  </a:lnTo>
                  <a:lnTo>
                    <a:pt x="1104" y="278"/>
                  </a:lnTo>
                  <a:lnTo>
                    <a:pt x="1104" y="278"/>
                  </a:lnTo>
                  <a:lnTo>
                    <a:pt x="1112" y="278"/>
                  </a:lnTo>
                  <a:lnTo>
                    <a:pt x="1120" y="276"/>
                  </a:lnTo>
                  <a:lnTo>
                    <a:pt x="1128" y="272"/>
                  </a:lnTo>
                  <a:lnTo>
                    <a:pt x="1134" y="266"/>
                  </a:lnTo>
                  <a:lnTo>
                    <a:pt x="1138" y="260"/>
                  </a:lnTo>
                  <a:lnTo>
                    <a:pt x="1142" y="254"/>
                  </a:lnTo>
                  <a:lnTo>
                    <a:pt x="1146" y="246"/>
                  </a:lnTo>
                  <a:lnTo>
                    <a:pt x="1146" y="236"/>
                  </a:lnTo>
                  <a:lnTo>
                    <a:pt x="1146" y="42"/>
                  </a:lnTo>
                  <a:lnTo>
                    <a:pt x="1146" y="42"/>
                  </a:lnTo>
                  <a:lnTo>
                    <a:pt x="1146" y="34"/>
                  </a:lnTo>
                  <a:lnTo>
                    <a:pt x="1142" y="26"/>
                  </a:lnTo>
                  <a:lnTo>
                    <a:pt x="1138" y="18"/>
                  </a:lnTo>
                  <a:lnTo>
                    <a:pt x="1134" y="12"/>
                  </a:lnTo>
                  <a:lnTo>
                    <a:pt x="1128" y="6"/>
                  </a:lnTo>
                  <a:lnTo>
                    <a:pt x="1120" y="2"/>
                  </a:lnTo>
                  <a:lnTo>
                    <a:pt x="1112" y="0"/>
                  </a:lnTo>
                  <a:lnTo>
                    <a:pt x="1104" y="0"/>
                  </a:lnTo>
                  <a:lnTo>
                    <a:pt x="1104" y="0"/>
                  </a:lnTo>
                  <a:close/>
                </a:path>
              </a:pathLst>
            </a:custGeom>
            <a:grpFill/>
            <a:ln w="9525">
              <a:noFill/>
              <a:round/>
              <a:headEnd/>
              <a:tailEnd/>
            </a:ln>
          </p:spPr>
          <p:txBody>
            <a:bodyPr/>
            <a:lstStyle/>
            <a:p>
              <a:pPr algn="just">
                <a:defRPr/>
              </a:pPr>
              <a:endParaRPr lang="en-IN"/>
            </a:p>
          </p:txBody>
        </p:sp>
      </p:grpSp>
      <p:grpSp>
        <p:nvGrpSpPr>
          <p:cNvPr id="17" name="Group 70"/>
          <p:cNvGrpSpPr>
            <a:grpSpLocks noChangeAspect="1"/>
          </p:cNvGrpSpPr>
          <p:nvPr/>
        </p:nvGrpSpPr>
        <p:grpSpPr bwMode="auto">
          <a:xfrm>
            <a:off x="5273896" y="3027995"/>
            <a:ext cx="806014" cy="779910"/>
            <a:chOff x="3984" y="1776"/>
            <a:chExt cx="1142" cy="1105"/>
          </a:xfrm>
          <a:solidFill>
            <a:schemeClr val="bg1"/>
          </a:solidFill>
        </p:grpSpPr>
        <p:sp>
          <p:nvSpPr>
            <p:cNvPr id="18" name="Freeform 71"/>
            <p:cNvSpPr>
              <a:spLocks/>
            </p:cNvSpPr>
            <p:nvPr/>
          </p:nvSpPr>
          <p:spPr bwMode="auto">
            <a:xfrm>
              <a:off x="4219" y="1922"/>
              <a:ext cx="103" cy="393"/>
            </a:xfrm>
            <a:custGeom>
              <a:avLst/>
              <a:gdLst/>
              <a:ahLst/>
              <a:cxnLst>
                <a:cxn ang="0">
                  <a:pos x="205" y="450"/>
                </a:cxn>
                <a:cxn ang="0">
                  <a:pos x="205" y="0"/>
                </a:cxn>
                <a:cxn ang="0">
                  <a:pos x="0" y="0"/>
                </a:cxn>
                <a:cxn ang="0">
                  <a:pos x="0" y="785"/>
                </a:cxn>
                <a:cxn ang="0">
                  <a:pos x="205" y="450"/>
                </a:cxn>
              </a:cxnLst>
              <a:rect l="0" t="0" r="r" b="b"/>
              <a:pathLst>
                <a:path w="205" h="785">
                  <a:moveTo>
                    <a:pt x="205" y="450"/>
                  </a:moveTo>
                  <a:lnTo>
                    <a:pt x="205" y="0"/>
                  </a:lnTo>
                  <a:lnTo>
                    <a:pt x="0" y="0"/>
                  </a:lnTo>
                  <a:lnTo>
                    <a:pt x="0" y="785"/>
                  </a:lnTo>
                  <a:lnTo>
                    <a:pt x="205" y="450"/>
                  </a:lnTo>
                  <a:close/>
                </a:path>
              </a:pathLst>
            </a:custGeom>
            <a:grpFill/>
            <a:ln w="9525">
              <a:noFill/>
              <a:round/>
              <a:headEnd/>
              <a:tailEnd/>
            </a:ln>
          </p:spPr>
          <p:txBody>
            <a:bodyPr/>
            <a:lstStyle/>
            <a:p>
              <a:pPr algn="just">
                <a:defRPr/>
              </a:pPr>
              <a:endParaRPr lang="en-IN"/>
            </a:p>
          </p:txBody>
        </p:sp>
        <p:sp>
          <p:nvSpPr>
            <p:cNvPr id="19" name="Freeform 72"/>
            <p:cNvSpPr>
              <a:spLocks/>
            </p:cNvSpPr>
            <p:nvPr/>
          </p:nvSpPr>
          <p:spPr bwMode="auto">
            <a:xfrm>
              <a:off x="4433" y="1776"/>
              <a:ext cx="102" cy="567"/>
            </a:xfrm>
            <a:custGeom>
              <a:avLst/>
              <a:gdLst/>
              <a:ahLst/>
              <a:cxnLst>
                <a:cxn ang="0">
                  <a:pos x="205" y="1135"/>
                </a:cxn>
                <a:cxn ang="0">
                  <a:pos x="205" y="0"/>
                </a:cxn>
                <a:cxn ang="0">
                  <a:pos x="0" y="0"/>
                </a:cxn>
                <a:cxn ang="0">
                  <a:pos x="0" y="729"/>
                </a:cxn>
                <a:cxn ang="0">
                  <a:pos x="205" y="1135"/>
                </a:cxn>
              </a:cxnLst>
              <a:rect l="0" t="0" r="r" b="b"/>
              <a:pathLst>
                <a:path w="205" h="1135">
                  <a:moveTo>
                    <a:pt x="205" y="1135"/>
                  </a:moveTo>
                  <a:lnTo>
                    <a:pt x="205" y="0"/>
                  </a:lnTo>
                  <a:lnTo>
                    <a:pt x="0" y="0"/>
                  </a:lnTo>
                  <a:lnTo>
                    <a:pt x="0" y="729"/>
                  </a:lnTo>
                  <a:lnTo>
                    <a:pt x="205" y="1135"/>
                  </a:lnTo>
                  <a:close/>
                </a:path>
              </a:pathLst>
            </a:custGeom>
            <a:grpFill/>
            <a:ln w="9525">
              <a:noFill/>
              <a:round/>
              <a:headEnd/>
              <a:tailEnd/>
            </a:ln>
          </p:spPr>
          <p:txBody>
            <a:bodyPr/>
            <a:lstStyle/>
            <a:p>
              <a:pPr algn="just">
                <a:defRPr/>
              </a:pPr>
              <a:endParaRPr lang="en-IN"/>
            </a:p>
          </p:txBody>
        </p:sp>
        <p:sp>
          <p:nvSpPr>
            <p:cNvPr id="20" name="Freeform 73"/>
            <p:cNvSpPr>
              <a:spLocks/>
            </p:cNvSpPr>
            <p:nvPr/>
          </p:nvSpPr>
          <p:spPr bwMode="auto">
            <a:xfrm>
              <a:off x="4647" y="1921"/>
              <a:ext cx="102" cy="513"/>
            </a:xfrm>
            <a:custGeom>
              <a:avLst/>
              <a:gdLst/>
              <a:ahLst/>
              <a:cxnLst>
                <a:cxn ang="0">
                  <a:pos x="205" y="824"/>
                </a:cxn>
                <a:cxn ang="0">
                  <a:pos x="205" y="0"/>
                </a:cxn>
                <a:cxn ang="0">
                  <a:pos x="0" y="0"/>
                </a:cxn>
                <a:cxn ang="0">
                  <a:pos x="0" y="1027"/>
                </a:cxn>
                <a:cxn ang="0">
                  <a:pos x="205" y="824"/>
                </a:cxn>
              </a:cxnLst>
              <a:rect l="0" t="0" r="r" b="b"/>
              <a:pathLst>
                <a:path w="205" h="1027">
                  <a:moveTo>
                    <a:pt x="205" y="824"/>
                  </a:moveTo>
                  <a:lnTo>
                    <a:pt x="205" y="0"/>
                  </a:lnTo>
                  <a:lnTo>
                    <a:pt x="0" y="0"/>
                  </a:lnTo>
                  <a:lnTo>
                    <a:pt x="0" y="1027"/>
                  </a:lnTo>
                  <a:lnTo>
                    <a:pt x="205" y="824"/>
                  </a:lnTo>
                  <a:close/>
                </a:path>
              </a:pathLst>
            </a:custGeom>
            <a:grpFill/>
            <a:ln w="9525">
              <a:noFill/>
              <a:round/>
              <a:headEnd/>
              <a:tailEnd/>
            </a:ln>
          </p:spPr>
          <p:txBody>
            <a:bodyPr/>
            <a:lstStyle/>
            <a:p>
              <a:pPr algn="just">
                <a:defRPr/>
              </a:pPr>
              <a:endParaRPr lang="en-IN"/>
            </a:p>
          </p:txBody>
        </p:sp>
        <p:sp>
          <p:nvSpPr>
            <p:cNvPr id="21" name="Freeform 74"/>
            <p:cNvSpPr>
              <a:spLocks/>
            </p:cNvSpPr>
            <p:nvPr/>
          </p:nvSpPr>
          <p:spPr bwMode="auto">
            <a:xfrm>
              <a:off x="4861" y="2092"/>
              <a:ext cx="103" cy="276"/>
            </a:xfrm>
            <a:custGeom>
              <a:avLst/>
              <a:gdLst/>
              <a:ahLst/>
              <a:cxnLst>
                <a:cxn ang="0">
                  <a:pos x="205" y="552"/>
                </a:cxn>
                <a:cxn ang="0">
                  <a:pos x="205" y="0"/>
                </a:cxn>
                <a:cxn ang="0">
                  <a:pos x="0" y="0"/>
                </a:cxn>
                <a:cxn ang="0">
                  <a:pos x="0" y="420"/>
                </a:cxn>
                <a:cxn ang="0">
                  <a:pos x="205" y="552"/>
                </a:cxn>
              </a:cxnLst>
              <a:rect l="0" t="0" r="r" b="b"/>
              <a:pathLst>
                <a:path w="205" h="552">
                  <a:moveTo>
                    <a:pt x="205" y="552"/>
                  </a:moveTo>
                  <a:lnTo>
                    <a:pt x="205" y="0"/>
                  </a:lnTo>
                  <a:lnTo>
                    <a:pt x="0" y="0"/>
                  </a:lnTo>
                  <a:lnTo>
                    <a:pt x="0" y="420"/>
                  </a:lnTo>
                  <a:lnTo>
                    <a:pt x="205" y="552"/>
                  </a:lnTo>
                  <a:close/>
                </a:path>
              </a:pathLst>
            </a:custGeom>
            <a:grpFill/>
            <a:ln w="9525">
              <a:noFill/>
              <a:round/>
              <a:headEnd/>
              <a:tailEnd/>
            </a:ln>
          </p:spPr>
          <p:txBody>
            <a:bodyPr/>
            <a:lstStyle/>
            <a:p>
              <a:pPr algn="just">
                <a:defRPr/>
              </a:pPr>
              <a:endParaRPr lang="en-IN"/>
            </a:p>
          </p:txBody>
        </p:sp>
        <p:sp>
          <p:nvSpPr>
            <p:cNvPr id="22" name="Freeform 75"/>
            <p:cNvSpPr>
              <a:spLocks/>
            </p:cNvSpPr>
            <p:nvPr/>
          </p:nvSpPr>
          <p:spPr bwMode="auto">
            <a:xfrm>
              <a:off x="3987" y="2263"/>
              <a:ext cx="1139" cy="618"/>
            </a:xfrm>
            <a:custGeom>
              <a:avLst/>
              <a:gdLst/>
              <a:ahLst/>
              <a:cxnLst>
                <a:cxn ang="0">
                  <a:pos x="1952" y="1143"/>
                </a:cxn>
                <a:cxn ang="0">
                  <a:pos x="1952" y="364"/>
                </a:cxn>
                <a:cxn ang="0">
                  <a:pos x="1747" y="230"/>
                </a:cxn>
                <a:cxn ang="0">
                  <a:pos x="1747" y="1143"/>
                </a:cxn>
                <a:cxn ang="0">
                  <a:pos x="1523" y="1143"/>
                </a:cxn>
                <a:cxn ang="0">
                  <a:pos x="1523" y="328"/>
                </a:cxn>
                <a:cxn ang="0">
                  <a:pos x="1318" y="524"/>
                </a:cxn>
                <a:cxn ang="0">
                  <a:pos x="1318" y="1143"/>
                </a:cxn>
                <a:cxn ang="0">
                  <a:pos x="1096" y="1143"/>
                </a:cxn>
                <a:cxn ang="0">
                  <a:pos x="1096" y="364"/>
                </a:cxn>
                <a:cxn ang="0">
                  <a:pos x="891" y="0"/>
                </a:cxn>
                <a:cxn ang="0">
                  <a:pos x="891" y="1143"/>
                </a:cxn>
                <a:cxn ang="0">
                  <a:pos x="668" y="1143"/>
                </a:cxn>
                <a:cxn ang="0">
                  <a:pos x="668" y="42"/>
                </a:cxn>
                <a:cxn ang="0">
                  <a:pos x="463" y="329"/>
                </a:cxn>
                <a:cxn ang="0">
                  <a:pos x="463" y="1143"/>
                </a:cxn>
                <a:cxn ang="0">
                  <a:pos x="0" y="1143"/>
                </a:cxn>
                <a:cxn ang="0">
                  <a:pos x="0" y="1236"/>
                </a:cxn>
                <a:cxn ang="0">
                  <a:pos x="2222" y="1236"/>
                </a:cxn>
                <a:cxn ang="0">
                  <a:pos x="2277" y="1143"/>
                </a:cxn>
                <a:cxn ang="0">
                  <a:pos x="1952" y="1143"/>
                </a:cxn>
              </a:cxnLst>
              <a:rect l="0" t="0" r="r" b="b"/>
              <a:pathLst>
                <a:path w="2277" h="1236">
                  <a:moveTo>
                    <a:pt x="1952" y="1143"/>
                  </a:moveTo>
                  <a:lnTo>
                    <a:pt x="1952" y="364"/>
                  </a:lnTo>
                  <a:lnTo>
                    <a:pt x="1747" y="230"/>
                  </a:lnTo>
                  <a:lnTo>
                    <a:pt x="1747" y="1143"/>
                  </a:lnTo>
                  <a:lnTo>
                    <a:pt x="1523" y="1143"/>
                  </a:lnTo>
                  <a:lnTo>
                    <a:pt x="1523" y="328"/>
                  </a:lnTo>
                  <a:lnTo>
                    <a:pt x="1318" y="524"/>
                  </a:lnTo>
                  <a:lnTo>
                    <a:pt x="1318" y="1143"/>
                  </a:lnTo>
                  <a:lnTo>
                    <a:pt x="1096" y="1143"/>
                  </a:lnTo>
                  <a:lnTo>
                    <a:pt x="1096" y="364"/>
                  </a:lnTo>
                  <a:lnTo>
                    <a:pt x="891" y="0"/>
                  </a:lnTo>
                  <a:lnTo>
                    <a:pt x="891" y="1143"/>
                  </a:lnTo>
                  <a:lnTo>
                    <a:pt x="668" y="1143"/>
                  </a:lnTo>
                  <a:lnTo>
                    <a:pt x="668" y="42"/>
                  </a:lnTo>
                  <a:lnTo>
                    <a:pt x="463" y="329"/>
                  </a:lnTo>
                  <a:lnTo>
                    <a:pt x="463" y="1143"/>
                  </a:lnTo>
                  <a:lnTo>
                    <a:pt x="0" y="1143"/>
                  </a:lnTo>
                  <a:lnTo>
                    <a:pt x="0" y="1236"/>
                  </a:lnTo>
                  <a:lnTo>
                    <a:pt x="2222" y="1236"/>
                  </a:lnTo>
                  <a:lnTo>
                    <a:pt x="2277" y="1143"/>
                  </a:lnTo>
                  <a:lnTo>
                    <a:pt x="1952" y="1143"/>
                  </a:lnTo>
                  <a:close/>
                </a:path>
              </a:pathLst>
            </a:custGeom>
            <a:grpFill/>
            <a:ln w="9525">
              <a:noFill/>
              <a:round/>
              <a:headEnd/>
              <a:tailEnd/>
            </a:ln>
          </p:spPr>
          <p:txBody>
            <a:bodyPr/>
            <a:lstStyle/>
            <a:p>
              <a:pPr algn="just">
                <a:defRPr/>
              </a:pPr>
              <a:endParaRPr lang="en-IN"/>
            </a:p>
          </p:txBody>
        </p:sp>
        <p:sp>
          <p:nvSpPr>
            <p:cNvPr id="23" name="Freeform 76"/>
            <p:cNvSpPr>
              <a:spLocks/>
            </p:cNvSpPr>
            <p:nvPr/>
          </p:nvSpPr>
          <p:spPr bwMode="auto">
            <a:xfrm>
              <a:off x="4130" y="2130"/>
              <a:ext cx="939" cy="482"/>
            </a:xfrm>
            <a:custGeom>
              <a:avLst/>
              <a:gdLst/>
              <a:ahLst/>
              <a:cxnLst>
                <a:cxn ang="0">
                  <a:pos x="1874" y="835"/>
                </a:cxn>
                <a:cxn ang="0">
                  <a:pos x="1380" y="502"/>
                </a:cxn>
                <a:cxn ang="0">
                  <a:pos x="930" y="942"/>
                </a:cxn>
                <a:cxn ang="0">
                  <a:pos x="488" y="147"/>
                </a:cxn>
                <a:cxn ang="0">
                  <a:pos x="2" y="963"/>
                </a:cxn>
                <a:cxn ang="0">
                  <a:pos x="0" y="812"/>
                </a:cxn>
                <a:cxn ang="0">
                  <a:pos x="492" y="0"/>
                </a:cxn>
                <a:cxn ang="0">
                  <a:pos x="943" y="814"/>
                </a:cxn>
                <a:cxn ang="0">
                  <a:pos x="1374" y="393"/>
                </a:cxn>
                <a:cxn ang="0">
                  <a:pos x="1878" y="736"/>
                </a:cxn>
                <a:cxn ang="0">
                  <a:pos x="1874" y="835"/>
                </a:cxn>
              </a:cxnLst>
              <a:rect l="0" t="0" r="r" b="b"/>
              <a:pathLst>
                <a:path w="1878" h="963">
                  <a:moveTo>
                    <a:pt x="1874" y="835"/>
                  </a:moveTo>
                  <a:lnTo>
                    <a:pt x="1380" y="502"/>
                  </a:lnTo>
                  <a:lnTo>
                    <a:pt x="930" y="942"/>
                  </a:lnTo>
                  <a:lnTo>
                    <a:pt x="488" y="147"/>
                  </a:lnTo>
                  <a:lnTo>
                    <a:pt x="2" y="963"/>
                  </a:lnTo>
                  <a:lnTo>
                    <a:pt x="0" y="812"/>
                  </a:lnTo>
                  <a:lnTo>
                    <a:pt x="492" y="0"/>
                  </a:lnTo>
                  <a:lnTo>
                    <a:pt x="943" y="814"/>
                  </a:lnTo>
                  <a:lnTo>
                    <a:pt x="1374" y="393"/>
                  </a:lnTo>
                  <a:lnTo>
                    <a:pt x="1878" y="736"/>
                  </a:lnTo>
                  <a:lnTo>
                    <a:pt x="1874" y="835"/>
                  </a:lnTo>
                  <a:close/>
                </a:path>
              </a:pathLst>
            </a:custGeom>
            <a:grpFill/>
            <a:ln w="9525">
              <a:noFill/>
              <a:round/>
              <a:headEnd/>
              <a:tailEnd/>
            </a:ln>
          </p:spPr>
          <p:txBody>
            <a:bodyPr/>
            <a:lstStyle/>
            <a:p>
              <a:pPr algn="just">
                <a:defRPr/>
              </a:pPr>
              <a:endParaRPr lang="en-IN"/>
            </a:p>
          </p:txBody>
        </p:sp>
        <p:sp>
          <p:nvSpPr>
            <p:cNvPr id="24" name="Rectangle 77"/>
            <p:cNvSpPr>
              <a:spLocks noChangeArrowheads="1"/>
            </p:cNvSpPr>
            <p:nvPr/>
          </p:nvSpPr>
          <p:spPr bwMode="auto">
            <a:xfrm>
              <a:off x="3984" y="2708"/>
              <a:ext cx="97" cy="34"/>
            </a:xfrm>
            <a:prstGeom prst="rect">
              <a:avLst/>
            </a:prstGeom>
            <a:grpFill/>
            <a:ln w="9525">
              <a:noFill/>
              <a:miter lim="800000"/>
              <a:headEnd/>
              <a:tailEnd/>
            </a:ln>
          </p:spPr>
          <p:txBody>
            <a:bodyPr/>
            <a:lstStyle/>
            <a:p>
              <a:pPr algn="just">
                <a:defRPr/>
              </a:pPr>
              <a:endParaRPr lang="en-IN"/>
            </a:p>
          </p:txBody>
        </p:sp>
        <p:sp>
          <p:nvSpPr>
            <p:cNvPr id="25" name="Rectangle 78"/>
            <p:cNvSpPr>
              <a:spLocks noChangeArrowheads="1"/>
            </p:cNvSpPr>
            <p:nvPr/>
          </p:nvSpPr>
          <p:spPr bwMode="auto">
            <a:xfrm>
              <a:off x="3984" y="2536"/>
              <a:ext cx="97" cy="33"/>
            </a:xfrm>
            <a:prstGeom prst="rect">
              <a:avLst/>
            </a:prstGeom>
            <a:grpFill/>
            <a:ln w="9525">
              <a:noFill/>
              <a:miter lim="800000"/>
              <a:headEnd/>
              <a:tailEnd/>
            </a:ln>
          </p:spPr>
          <p:txBody>
            <a:bodyPr/>
            <a:lstStyle/>
            <a:p>
              <a:pPr algn="just">
                <a:defRPr/>
              </a:pPr>
              <a:endParaRPr lang="en-IN"/>
            </a:p>
          </p:txBody>
        </p:sp>
        <p:sp>
          <p:nvSpPr>
            <p:cNvPr id="26" name="Rectangle 79"/>
            <p:cNvSpPr>
              <a:spLocks noChangeArrowheads="1"/>
            </p:cNvSpPr>
            <p:nvPr/>
          </p:nvSpPr>
          <p:spPr bwMode="auto">
            <a:xfrm>
              <a:off x="3984" y="2363"/>
              <a:ext cx="97" cy="34"/>
            </a:xfrm>
            <a:prstGeom prst="rect">
              <a:avLst/>
            </a:prstGeom>
            <a:grpFill/>
            <a:ln w="9525">
              <a:noFill/>
              <a:miter lim="800000"/>
              <a:headEnd/>
              <a:tailEnd/>
            </a:ln>
          </p:spPr>
          <p:txBody>
            <a:bodyPr/>
            <a:lstStyle/>
            <a:p>
              <a:pPr algn="just">
                <a:defRPr/>
              </a:pPr>
              <a:endParaRPr lang="en-IN"/>
            </a:p>
          </p:txBody>
        </p:sp>
        <p:sp>
          <p:nvSpPr>
            <p:cNvPr id="27" name="Rectangle 80"/>
            <p:cNvSpPr>
              <a:spLocks noChangeArrowheads="1"/>
            </p:cNvSpPr>
            <p:nvPr/>
          </p:nvSpPr>
          <p:spPr bwMode="auto">
            <a:xfrm>
              <a:off x="3984" y="2190"/>
              <a:ext cx="97" cy="34"/>
            </a:xfrm>
            <a:prstGeom prst="rect">
              <a:avLst/>
            </a:prstGeom>
            <a:grpFill/>
            <a:ln w="9525">
              <a:noFill/>
              <a:miter lim="800000"/>
              <a:headEnd/>
              <a:tailEnd/>
            </a:ln>
          </p:spPr>
          <p:txBody>
            <a:bodyPr/>
            <a:lstStyle/>
            <a:p>
              <a:pPr algn="just">
                <a:defRPr/>
              </a:pPr>
              <a:endParaRPr lang="en-IN"/>
            </a:p>
          </p:txBody>
        </p:sp>
        <p:sp>
          <p:nvSpPr>
            <p:cNvPr id="28" name="Rectangle 81"/>
            <p:cNvSpPr>
              <a:spLocks noChangeArrowheads="1"/>
            </p:cNvSpPr>
            <p:nvPr/>
          </p:nvSpPr>
          <p:spPr bwMode="auto">
            <a:xfrm>
              <a:off x="3984" y="2026"/>
              <a:ext cx="97" cy="34"/>
            </a:xfrm>
            <a:prstGeom prst="rect">
              <a:avLst/>
            </a:prstGeom>
            <a:grpFill/>
            <a:ln w="9525">
              <a:noFill/>
              <a:miter lim="800000"/>
              <a:headEnd/>
              <a:tailEnd/>
            </a:ln>
          </p:spPr>
          <p:txBody>
            <a:bodyPr/>
            <a:lstStyle/>
            <a:p>
              <a:pPr algn="just">
                <a:defRPr/>
              </a:pPr>
              <a:endParaRPr lang="en-IN"/>
            </a:p>
          </p:txBody>
        </p:sp>
      </p:grpSp>
      <p:grpSp>
        <p:nvGrpSpPr>
          <p:cNvPr id="29" name="Group 51"/>
          <p:cNvGrpSpPr>
            <a:grpSpLocks noChangeAspect="1"/>
          </p:cNvGrpSpPr>
          <p:nvPr/>
        </p:nvGrpSpPr>
        <p:grpSpPr bwMode="auto">
          <a:xfrm>
            <a:off x="7179019" y="3118051"/>
            <a:ext cx="867710" cy="619384"/>
            <a:chOff x="2400" y="2880"/>
            <a:chExt cx="1216" cy="868"/>
          </a:xfrm>
          <a:solidFill>
            <a:schemeClr val="bg1"/>
          </a:solidFill>
        </p:grpSpPr>
        <p:sp>
          <p:nvSpPr>
            <p:cNvPr id="30" name="Freeform 52"/>
            <p:cNvSpPr>
              <a:spLocks/>
            </p:cNvSpPr>
            <p:nvPr/>
          </p:nvSpPr>
          <p:spPr bwMode="auto">
            <a:xfrm>
              <a:off x="2400" y="3120"/>
              <a:ext cx="500" cy="628"/>
            </a:xfrm>
            <a:custGeom>
              <a:avLst/>
              <a:gdLst/>
              <a:ahLst/>
              <a:cxnLst>
                <a:cxn ang="0">
                  <a:pos x="50" y="622"/>
                </a:cxn>
                <a:cxn ang="0">
                  <a:pos x="6" y="578"/>
                </a:cxn>
                <a:cxn ang="0">
                  <a:pos x="0" y="414"/>
                </a:cxn>
                <a:cxn ang="0">
                  <a:pos x="14" y="368"/>
                </a:cxn>
                <a:cxn ang="0">
                  <a:pos x="66" y="334"/>
                </a:cxn>
                <a:cxn ang="0">
                  <a:pos x="132" y="332"/>
                </a:cxn>
                <a:cxn ang="0">
                  <a:pos x="152" y="326"/>
                </a:cxn>
                <a:cxn ang="0">
                  <a:pos x="158" y="274"/>
                </a:cxn>
                <a:cxn ang="0">
                  <a:pos x="136" y="252"/>
                </a:cxn>
                <a:cxn ang="0">
                  <a:pos x="106" y="198"/>
                </a:cxn>
                <a:cxn ang="0">
                  <a:pos x="98" y="152"/>
                </a:cxn>
                <a:cxn ang="0">
                  <a:pos x="106" y="108"/>
                </a:cxn>
                <a:cxn ang="0">
                  <a:pos x="134" y="56"/>
                </a:cxn>
                <a:cxn ang="0">
                  <a:pos x="178" y="18"/>
                </a:cxn>
                <a:cxn ang="0">
                  <a:pos x="236" y="0"/>
                </a:cxn>
                <a:cxn ang="0">
                  <a:pos x="266" y="0"/>
                </a:cxn>
                <a:cxn ang="0">
                  <a:pos x="324" y="18"/>
                </a:cxn>
                <a:cxn ang="0">
                  <a:pos x="368" y="56"/>
                </a:cxn>
                <a:cxn ang="0">
                  <a:pos x="396" y="108"/>
                </a:cxn>
                <a:cxn ang="0">
                  <a:pos x="404" y="152"/>
                </a:cxn>
                <a:cxn ang="0">
                  <a:pos x="394" y="204"/>
                </a:cxn>
                <a:cxn ang="0">
                  <a:pos x="358" y="260"/>
                </a:cxn>
                <a:cxn ang="0">
                  <a:pos x="346" y="270"/>
                </a:cxn>
                <a:cxn ang="0">
                  <a:pos x="308" y="266"/>
                </a:cxn>
                <a:cxn ang="0">
                  <a:pos x="302" y="246"/>
                </a:cxn>
                <a:cxn ang="0">
                  <a:pos x="312" y="228"/>
                </a:cxn>
                <a:cxn ang="0">
                  <a:pos x="344" y="174"/>
                </a:cxn>
                <a:cxn ang="0">
                  <a:pos x="348" y="152"/>
                </a:cxn>
                <a:cxn ang="0">
                  <a:pos x="318" y="84"/>
                </a:cxn>
                <a:cxn ang="0">
                  <a:pos x="250" y="56"/>
                </a:cxn>
                <a:cxn ang="0">
                  <a:pos x="214" y="64"/>
                </a:cxn>
                <a:cxn ang="0">
                  <a:pos x="162" y="114"/>
                </a:cxn>
                <a:cxn ang="0">
                  <a:pos x="154" y="152"/>
                </a:cxn>
                <a:cxn ang="0">
                  <a:pos x="176" y="214"/>
                </a:cxn>
                <a:cxn ang="0">
                  <a:pos x="192" y="228"/>
                </a:cxn>
                <a:cxn ang="0">
                  <a:pos x="214" y="244"/>
                </a:cxn>
                <a:cxn ang="0">
                  <a:pos x="208" y="344"/>
                </a:cxn>
                <a:cxn ang="0">
                  <a:pos x="188" y="368"/>
                </a:cxn>
                <a:cxn ang="0">
                  <a:pos x="132" y="388"/>
                </a:cxn>
                <a:cxn ang="0">
                  <a:pos x="72" y="390"/>
                </a:cxn>
                <a:cxn ang="0">
                  <a:pos x="56" y="414"/>
                </a:cxn>
                <a:cxn ang="0">
                  <a:pos x="64" y="564"/>
                </a:cxn>
                <a:cxn ang="0">
                  <a:pos x="418" y="572"/>
                </a:cxn>
                <a:cxn ang="0">
                  <a:pos x="442" y="556"/>
                </a:cxn>
                <a:cxn ang="0">
                  <a:pos x="444" y="428"/>
                </a:cxn>
                <a:cxn ang="0">
                  <a:pos x="438" y="406"/>
                </a:cxn>
                <a:cxn ang="0">
                  <a:pos x="424" y="388"/>
                </a:cxn>
                <a:cxn ang="0">
                  <a:pos x="368" y="386"/>
                </a:cxn>
                <a:cxn ang="0">
                  <a:pos x="348" y="378"/>
                </a:cxn>
                <a:cxn ang="0">
                  <a:pos x="340" y="358"/>
                </a:cxn>
                <a:cxn ang="0">
                  <a:pos x="368" y="330"/>
                </a:cxn>
                <a:cxn ang="0">
                  <a:pos x="420" y="330"/>
                </a:cxn>
                <a:cxn ang="0">
                  <a:pos x="448" y="338"/>
                </a:cxn>
                <a:cxn ang="0">
                  <a:pos x="468" y="354"/>
                </a:cxn>
                <a:cxn ang="0">
                  <a:pos x="488" y="382"/>
                </a:cxn>
                <a:cxn ang="0">
                  <a:pos x="500" y="428"/>
                </a:cxn>
                <a:cxn ang="0">
                  <a:pos x="492" y="578"/>
                </a:cxn>
                <a:cxn ang="0">
                  <a:pos x="450" y="622"/>
                </a:cxn>
                <a:cxn ang="0">
                  <a:pos x="82" y="628"/>
                </a:cxn>
              </a:cxnLst>
              <a:rect l="0" t="0" r="r" b="b"/>
              <a:pathLst>
                <a:path w="500" h="628">
                  <a:moveTo>
                    <a:pt x="82" y="628"/>
                  </a:moveTo>
                  <a:lnTo>
                    <a:pt x="82" y="628"/>
                  </a:lnTo>
                  <a:lnTo>
                    <a:pt x="66" y="626"/>
                  </a:lnTo>
                  <a:lnTo>
                    <a:pt x="50" y="622"/>
                  </a:lnTo>
                  <a:lnTo>
                    <a:pt x="36" y="614"/>
                  </a:lnTo>
                  <a:lnTo>
                    <a:pt x="24" y="604"/>
                  </a:lnTo>
                  <a:lnTo>
                    <a:pt x="14" y="592"/>
                  </a:lnTo>
                  <a:lnTo>
                    <a:pt x="6" y="578"/>
                  </a:lnTo>
                  <a:lnTo>
                    <a:pt x="2" y="562"/>
                  </a:lnTo>
                  <a:lnTo>
                    <a:pt x="0" y="546"/>
                  </a:lnTo>
                  <a:lnTo>
                    <a:pt x="0" y="546"/>
                  </a:lnTo>
                  <a:lnTo>
                    <a:pt x="0" y="414"/>
                  </a:lnTo>
                  <a:lnTo>
                    <a:pt x="0" y="414"/>
                  </a:lnTo>
                  <a:lnTo>
                    <a:pt x="2" y="396"/>
                  </a:lnTo>
                  <a:lnTo>
                    <a:pt x="6" y="382"/>
                  </a:lnTo>
                  <a:lnTo>
                    <a:pt x="14" y="368"/>
                  </a:lnTo>
                  <a:lnTo>
                    <a:pt x="24" y="356"/>
                  </a:lnTo>
                  <a:lnTo>
                    <a:pt x="36" y="346"/>
                  </a:lnTo>
                  <a:lnTo>
                    <a:pt x="50" y="338"/>
                  </a:lnTo>
                  <a:lnTo>
                    <a:pt x="66" y="334"/>
                  </a:lnTo>
                  <a:lnTo>
                    <a:pt x="82" y="332"/>
                  </a:lnTo>
                  <a:lnTo>
                    <a:pt x="82" y="332"/>
                  </a:lnTo>
                  <a:lnTo>
                    <a:pt x="132" y="332"/>
                  </a:lnTo>
                  <a:lnTo>
                    <a:pt x="132" y="332"/>
                  </a:lnTo>
                  <a:lnTo>
                    <a:pt x="146" y="330"/>
                  </a:lnTo>
                  <a:lnTo>
                    <a:pt x="152" y="326"/>
                  </a:lnTo>
                  <a:lnTo>
                    <a:pt x="152" y="326"/>
                  </a:lnTo>
                  <a:lnTo>
                    <a:pt x="152" y="326"/>
                  </a:lnTo>
                  <a:lnTo>
                    <a:pt x="156" y="320"/>
                  </a:lnTo>
                  <a:lnTo>
                    <a:pt x="158" y="310"/>
                  </a:lnTo>
                  <a:lnTo>
                    <a:pt x="158" y="310"/>
                  </a:lnTo>
                  <a:lnTo>
                    <a:pt x="158" y="274"/>
                  </a:lnTo>
                  <a:lnTo>
                    <a:pt x="158" y="274"/>
                  </a:lnTo>
                  <a:lnTo>
                    <a:pt x="148" y="266"/>
                  </a:lnTo>
                  <a:lnTo>
                    <a:pt x="136" y="252"/>
                  </a:lnTo>
                  <a:lnTo>
                    <a:pt x="136" y="252"/>
                  </a:lnTo>
                  <a:lnTo>
                    <a:pt x="136" y="252"/>
                  </a:lnTo>
                  <a:lnTo>
                    <a:pt x="122" y="234"/>
                  </a:lnTo>
                  <a:lnTo>
                    <a:pt x="110" y="212"/>
                  </a:lnTo>
                  <a:lnTo>
                    <a:pt x="106" y="198"/>
                  </a:lnTo>
                  <a:lnTo>
                    <a:pt x="102" y="184"/>
                  </a:lnTo>
                  <a:lnTo>
                    <a:pt x="100" y="168"/>
                  </a:lnTo>
                  <a:lnTo>
                    <a:pt x="98" y="152"/>
                  </a:lnTo>
                  <a:lnTo>
                    <a:pt x="98" y="152"/>
                  </a:lnTo>
                  <a:lnTo>
                    <a:pt x="98" y="152"/>
                  </a:lnTo>
                  <a:lnTo>
                    <a:pt x="100" y="136"/>
                  </a:lnTo>
                  <a:lnTo>
                    <a:pt x="102" y="122"/>
                  </a:lnTo>
                  <a:lnTo>
                    <a:pt x="106" y="108"/>
                  </a:lnTo>
                  <a:lnTo>
                    <a:pt x="110" y="94"/>
                  </a:lnTo>
                  <a:lnTo>
                    <a:pt x="118" y="80"/>
                  </a:lnTo>
                  <a:lnTo>
                    <a:pt x="124" y="68"/>
                  </a:lnTo>
                  <a:lnTo>
                    <a:pt x="134" y="56"/>
                  </a:lnTo>
                  <a:lnTo>
                    <a:pt x="144" y="44"/>
                  </a:lnTo>
                  <a:lnTo>
                    <a:pt x="154" y="34"/>
                  </a:lnTo>
                  <a:lnTo>
                    <a:pt x="166" y="26"/>
                  </a:lnTo>
                  <a:lnTo>
                    <a:pt x="178" y="18"/>
                  </a:lnTo>
                  <a:lnTo>
                    <a:pt x="192" y="12"/>
                  </a:lnTo>
                  <a:lnTo>
                    <a:pt x="206" y="6"/>
                  </a:lnTo>
                  <a:lnTo>
                    <a:pt x="220" y="4"/>
                  </a:lnTo>
                  <a:lnTo>
                    <a:pt x="236" y="0"/>
                  </a:lnTo>
                  <a:lnTo>
                    <a:pt x="250" y="0"/>
                  </a:lnTo>
                  <a:lnTo>
                    <a:pt x="250" y="0"/>
                  </a:lnTo>
                  <a:lnTo>
                    <a:pt x="250" y="0"/>
                  </a:lnTo>
                  <a:lnTo>
                    <a:pt x="266" y="0"/>
                  </a:lnTo>
                  <a:lnTo>
                    <a:pt x="282" y="4"/>
                  </a:lnTo>
                  <a:lnTo>
                    <a:pt x="296" y="6"/>
                  </a:lnTo>
                  <a:lnTo>
                    <a:pt x="310" y="12"/>
                  </a:lnTo>
                  <a:lnTo>
                    <a:pt x="324" y="18"/>
                  </a:lnTo>
                  <a:lnTo>
                    <a:pt x="336" y="26"/>
                  </a:lnTo>
                  <a:lnTo>
                    <a:pt x="348" y="34"/>
                  </a:lnTo>
                  <a:lnTo>
                    <a:pt x="358" y="44"/>
                  </a:lnTo>
                  <a:lnTo>
                    <a:pt x="368" y="56"/>
                  </a:lnTo>
                  <a:lnTo>
                    <a:pt x="378" y="68"/>
                  </a:lnTo>
                  <a:lnTo>
                    <a:pt x="384" y="80"/>
                  </a:lnTo>
                  <a:lnTo>
                    <a:pt x="392" y="94"/>
                  </a:lnTo>
                  <a:lnTo>
                    <a:pt x="396" y="108"/>
                  </a:lnTo>
                  <a:lnTo>
                    <a:pt x="400" y="122"/>
                  </a:lnTo>
                  <a:lnTo>
                    <a:pt x="402" y="136"/>
                  </a:lnTo>
                  <a:lnTo>
                    <a:pt x="404" y="152"/>
                  </a:lnTo>
                  <a:lnTo>
                    <a:pt x="404" y="152"/>
                  </a:lnTo>
                  <a:lnTo>
                    <a:pt x="404" y="152"/>
                  </a:lnTo>
                  <a:lnTo>
                    <a:pt x="402" y="170"/>
                  </a:lnTo>
                  <a:lnTo>
                    <a:pt x="400" y="188"/>
                  </a:lnTo>
                  <a:lnTo>
                    <a:pt x="394" y="204"/>
                  </a:lnTo>
                  <a:lnTo>
                    <a:pt x="388" y="220"/>
                  </a:lnTo>
                  <a:lnTo>
                    <a:pt x="380" y="234"/>
                  </a:lnTo>
                  <a:lnTo>
                    <a:pt x="370" y="248"/>
                  </a:lnTo>
                  <a:lnTo>
                    <a:pt x="358" y="260"/>
                  </a:lnTo>
                  <a:lnTo>
                    <a:pt x="346" y="270"/>
                  </a:lnTo>
                  <a:lnTo>
                    <a:pt x="346" y="270"/>
                  </a:lnTo>
                  <a:lnTo>
                    <a:pt x="346" y="270"/>
                  </a:lnTo>
                  <a:lnTo>
                    <a:pt x="346" y="270"/>
                  </a:lnTo>
                  <a:lnTo>
                    <a:pt x="336" y="276"/>
                  </a:lnTo>
                  <a:lnTo>
                    <a:pt x="326" y="276"/>
                  </a:lnTo>
                  <a:lnTo>
                    <a:pt x="316" y="274"/>
                  </a:lnTo>
                  <a:lnTo>
                    <a:pt x="308" y="266"/>
                  </a:lnTo>
                  <a:lnTo>
                    <a:pt x="308" y="266"/>
                  </a:lnTo>
                  <a:lnTo>
                    <a:pt x="308" y="266"/>
                  </a:lnTo>
                  <a:lnTo>
                    <a:pt x="302" y="256"/>
                  </a:lnTo>
                  <a:lnTo>
                    <a:pt x="302" y="246"/>
                  </a:lnTo>
                  <a:lnTo>
                    <a:pt x="304" y="236"/>
                  </a:lnTo>
                  <a:lnTo>
                    <a:pt x="312" y="228"/>
                  </a:lnTo>
                  <a:lnTo>
                    <a:pt x="312" y="228"/>
                  </a:lnTo>
                  <a:lnTo>
                    <a:pt x="312" y="228"/>
                  </a:lnTo>
                  <a:lnTo>
                    <a:pt x="326" y="212"/>
                  </a:lnTo>
                  <a:lnTo>
                    <a:pt x="338" y="194"/>
                  </a:lnTo>
                  <a:lnTo>
                    <a:pt x="342" y="184"/>
                  </a:lnTo>
                  <a:lnTo>
                    <a:pt x="344" y="174"/>
                  </a:lnTo>
                  <a:lnTo>
                    <a:pt x="346" y="164"/>
                  </a:lnTo>
                  <a:lnTo>
                    <a:pt x="348" y="152"/>
                  </a:lnTo>
                  <a:lnTo>
                    <a:pt x="348" y="152"/>
                  </a:lnTo>
                  <a:lnTo>
                    <a:pt x="348" y="152"/>
                  </a:lnTo>
                  <a:lnTo>
                    <a:pt x="346" y="132"/>
                  </a:lnTo>
                  <a:lnTo>
                    <a:pt x="340" y="114"/>
                  </a:lnTo>
                  <a:lnTo>
                    <a:pt x="330" y="98"/>
                  </a:lnTo>
                  <a:lnTo>
                    <a:pt x="318" y="84"/>
                  </a:lnTo>
                  <a:lnTo>
                    <a:pt x="304" y="72"/>
                  </a:lnTo>
                  <a:lnTo>
                    <a:pt x="288" y="64"/>
                  </a:lnTo>
                  <a:lnTo>
                    <a:pt x="270" y="58"/>
                  </a:lnTo>
                  <a:lnTo>
                    <a:pt x="250" y="56"/>
                  </a:lnTo>
                  <a:lnTo>
                    <a:pt x="250" y="56"/>
                  </a:lnTo>
                  <a:lnTo>
                    <a:pt x="250" y="56"/>
                  </a:lnTo>
                  <a:lnTo>
                    <a:pt x="232" y="58"/>
                  </a:lnTo>
                  <a:lnTo>
                    <a:pt x="214" y="64"/>
                  </a:lnTo>
                  <a:lnTo>
                    <a:pt x="198" y="72"/>
                  </a:lnTo>
                  <a:lnTo>
                    <a:pt x="182" y="84"/>
                  </a:lnTo>
                  <a:lnTo>
                    <a:pt x="172" y="98"/>
                  </a:lnTo>
                  <a:lnTo>
                    <a:pt x="162" y="114"/>
                  </a:lnTo>
                  <a:lnTo>
                    <a:pt x="156" y="132"/>
                  </a:lnTo>
                  <a:lnTo>
                    <a:pt x="154" y="152"/>
                  </a:lnTo>
                  <a:lnTo>
                    <a:pt x="154" y="152"/>
                  </a:lnTo>
                  <a:lnTo>
                    <a:pt x="154" y="152"/>
                  </a:lnTo>
                  <a:lnTo>
                    <a:pt x="156" y="172"/>
                  </a:lnTo>
                  <a:lnTo>
                    <a:pt x="162" y="188"/>
                  </a:lnTo>
                  <a:lnTo>
                    <a:pt x="168" y="202"/>
                  </a:lnTo>
                  <a:lnTo>
                    <a:pt x="176" y="214"/>
                  </a:lnTo>
                  <a:lnTo>
                    <a:pt x="176" y="214"/>
                  </a:lnTo>
                  <a:lnTo>
                    <a:pt x="176" y="214"/>
                  </a:lnTo>
                  <a:lnTo>
                    <a:pt x="184" y="222"/>
                  </a:lnTo>
                  <a:lnTo>
                    <a:pt x="192" y="228"/>
                  </a:lnTo>
                  <a:lnTo>
                    <a:pt x="200" y="236"/>
                  </a:lnTo>
                  <a:lnTo>
                    <a:pt x="200" y="236"/>
                  </a:lnTo>
                  <a:lnTo>
                    <a:pt x="200" y="236"/>
                  </a:lnTo>
                  <a:lnTo>
                    <a:pt x="214" y="244"/>
                  </a:lnTo>
                  <a:lnTo>
                    <a:pt x="214" y="310"/>
                  </a:lnTo>
                  <a:lnTo>
                    <a:pt x="214" y="310"/>
                  </a:lnTo>
                  <a:lnTo>
                    <a:pt x="212" y="328"/>
                  </a:lnTo>
                  <a:lnTo>
                    <a:pt x="208" y="344"/>
                  </a:lnTo>
                  <a:lnTo>
                    <a:pt x="200" y="358"/>
                  </a:lnTo>
                  <a:lnTo>
                    <a:pt x="188" y="368"/>
                  </a:lnTo>
                  <a:lnTo>
                    <a:pt x="188" y="368"/>
                  </a:lnTo>
                  <a:lnTo>
                    <a:pt x="188" y="368"/>
                  </a:lnTo>
                  <a:lnTo>
                    <a:pt x="176" y="378"/>
                  </a:lnTo>
                  <a:lnTo>
                    <a:pt x="162" y="384"/>
                  </a:lnTo>
                  <a:lnTo>
                    <a:pt x="148" y="386"/>
                  </a:lnTo>
                  <a:lnTo>
                    <a:pt x="132" y="388"/>
                  </a:lnTo>
                  <a:lnTo>
                    <a:pt x="132" y="388"/>
                  </a:lnTo>
                  <a:lnTo>
                    <a:pt x="82" y="388"/>
                  </a:lnTo>
                  <a:lnTo>
                    <a:pt x="82" y="388"/>
                  </a:lnTo>
                  <a:lnTo>
                    <a:pt x="72" y="390"/>
                  </a:lnTo>
                  <a:lnTo>
                    <a:pt x="64" y="396"/>
                  </a:lnTo>
                  <a:lnTo>
                    <a:pt x="58" y="404"/>
                  </a:lnTo>
                  <a:lnTo>
                    <a:pt x="56" y="414"/>
                  </a:lnTo>
                  <a:lnTo>
                    <a:pt x="56" y="414"/>
                  </a:lnTo>
                  <a:lnTo>
                    <a:pt x="56" y="546"/>
                  </a:lnTo>
                  <a:lnTo>
                    <a:pt x="56" y="546"/>
                  </a:lnTo>
                  <a:lnTo>
                    <a:pt x="58" y="556"/>
                  </a:lnTo>
                  <a:lnTo>
                    <a:pt x="64" y="564"/>
                  </a:lnTo>
                  <a:lnTo>
                    <a:pt x="72" y="570"/>
                  </a:lnTo>
                  <a:lnTo>
                    <a:pt x="82" y="572"/>
                  </a:lnTo>
                  <a:lnTo>
                    <a:pt x="82" y="572"/>
                  </a:lnTo>
                  <a:lnTo>
                    <a:pt x="418" y="572"/>
                  </a:lnTo>
                  <a:lnTo>
                    <a:pt x="418" y="572"/>
                  </a:lnTo>
                  <a:lnTo>
                    <a:pt x="428" y="570"/>
                  </a:lnTo>
                  <a:lnTo>
                    <a:pt x="436" y="564"/>
                  </a:lnTo>
                  <a:lnTo>
                    <a:pt x="442" y="556"/>
                  </a:lnTo>
                  <a:lnTo>
                    <a:pt x="444" y="546"/>
                  </a:lnTo>
                  <a:lnTo>
                    <a:pt x="444" y="546"/>
                  </a:lnTo>
                  <a:lnTo>
                    <a:pt x="444" y="428"/>
                  </a:lnTo>
                  <a:lnTo>
                    <a:pt x="444" y="428"/>
                  </a:lnTo>
                  <a:lnTo>
                    <a:pt x="442" y="418"/>
                  </a:lnTo>
                  <a:lnTo>
                    <a:pt x="438" y="406"/>
                  </a:lnTo>
                  <a:lnTo>
                    <a:pt x="438" y="406"/>
                  </a:lnTo>
                  <a:lnTo>
                    <a:pt x="438" y="406"/>
                  </a:lnTo>
                  <a:lnTo>
                    <a:pt x="430" y="396"/>
                  </a:lnTo>
                  <a:lnTo>
                    <a:pt x="424" y="388"/>
                  </a:lnTo>
                  <a:lnTo>
                    <a:pt x="424" y="388"/>
                  </a:lnTo>
                  <a:lnTo>
                    <a:pt x="424" y="388"/>
                  </a:lnTo>
                  <a:lnTo>
                    <a:pt x="420" y="386"/>
                  </a:lnTo>
                  <a:lnTo>
                    <a:pt x="420" y="386"/>
                  </a:lnTo>
                  <a:lnTo>
                    <a:pt x="420" y="386"/>
                  </a:lnTo>
                  <a:lnTo>
                    <a:pt x="368" y="386"/>
                  </a:lnTo>
                  <a:lnTo>
                    <a:pt x="368" y="386"/>
                  </a:lnTo>
                  <a:lnTo>
                    <a:pt x="368" y="386"/>
                  </a:lnTo>
                  <a:lnTo>
                    <a:pt x="356" y="384"/>
                  </a:lnTo>
                  <a:lnTo>
                    <a:pt x="348" y="378"/>
                  </a:lnTo>
                  <a:lnTo>
                    <a:pt x="342" y="370"/>
                  </a:lnTo>
                  <a:lnTo>
                    <a:pt x="340" y="358"/>
                  </a:lnTo>
                  <a:lnTo>
                    <a:pt x="340" y="358"/>
                  </a:lnTo>
                  <a:lnTo>
                    <a:pt x="340" y="358"/>
                  </a:lnTo>
                  <a:lnTo>
                    <a:pt x="342" y="348"/>
                  </a:lnTo>
                  <a:lnTo>
                    <a:pt x="348" y="338"/>
                  </a:lnTo>
                  <a:lnTo>
                    <a:pt x="356" y="332"/>
                  </a:lnTo>
                  <a:lnTo>
                    <a:pt x="368" y="330"/>
                  </a:lnTo>
                  <a:lnTo>
                    <a:pt x="368" y="330"/>
                  </a:lnTo>
                  <a:lnTo>
                    <a:pt x="368" y="330"/>
                  </a:lnTo>
                  <a:lnTo>
                    <a:pt x="420" y="330"/>
                  </a:lnTo>
                  <a:lnTo>
                    <a:pt x="420" y="330"/>
                  </a:lnTo>
                  <a:lnTo>
                    <a:pt x="420" y="330"/>
                  </a:lnTo>
                  <a:lnTo>
                    <a:pt x="430" y="332"/>
                  </a:lnTo>
                  <a:lnTo>
                    <a:pt x="440" y="334"/>
                  </a:lnTo>
                  <a:lnTo>
                    <a:pt x="448" y="338"/>
                  </a:lnTo>
                  <a:lnTo>
                    <a:pt x="456" y="342"/>
                  </a:lnTo>
                  <a:lnTo>
                    <a:pt x="456" y="342"/>
                  </a:lnTo>
                  <a:lnTo>
                    <a:pt x="456" y="342"/>
                  </a:lnTo>
                  <a:lnTo>
                    <a:pt x="468" y="354"/>
                  </a:lnTo>
                  <a:lnTo>
                    <a:pt x="480" y="366"/>
                  </a:lnTo>
                  <a:lnTo>
                    <a:pt x="480" y="366"/>
                  </a:lnTo>
                  <a:lnTo>
                    <a:pt x="480" y="366"/>
                  </a:lnTo>
                  <a:lnTo>
                    <a:pt x="488" y="382"/>
                  </a:lnTo>
                  <a:lnTo>
                    <a:pt x="494" y="396"/>
                  </a:lnTo>
                  <a:lnTo>
                    <a:pt x="498" y="412"/>
                  </a:lnTo>
                  <a:lnTo>
                    <a:pt x="500" y="428"/>
                  </a:lnTo>
                  <a:lnTo>
                    <a:pt x="500" y="428"/>
                  </a:lnTo>
                  <a:lnTo>
                    <a:pt x="500" y="546"/>
                  </a:lnTo>
                  <a:lnTo>
                    <a:pt x="500" y="546"/>
                  </a:lnTo>
                  <a:lnTo>
                    <a:pt x="498" y="562"/>
                  </a:lnTo>
                  <a:lnTo>
                    <a:pt x="492" y="578"/>
                  </a:lnTo>
                  <a:lnTo>
                    <a:pt x="486" y="592"/>
                  </a:lnTo>
                  <a:lnTo>
                    <a:pt x="476" y="604"/>
                  </a:lnTo>
                  <a:lnTo>
                    <a:pt x="464" y="614"/>
                  </a:lnTo>
                  <a:lnTo>
                    <a:pt x="450" y="622"/>
                  </a:lnTo>
                  <a:lnTo>
                    <a:pt x="434" y="626"/>
                  </a:lnTo>
                  <a:lnTo>
                    <a:pt x="418" y="628"/>
                  </a:lnTo>
                  <a:lnTo>
                    <a:pt x="418" y="628"/>
                  </a:lnTo>
                  <a:lnTo>
                    <a:pt x="82" y="628"/>
                  </a:lnTo>
                  <a:lnTo>
                    <a:pt x="82" y="628"/>
                  </a:lnTo>
                  <a:close/>
                </a:path>
              </a:pathLst>
            </a:custGeom>
            <a:grpFill/>
            <a:ln w="9525">
              <a:noFill/>
              <a:round/>
              <a:headEnd/>
              <a:tailEnd/>
            </a:ln>
          </p:spPr>
          <p:txBody>
            <a:bodyPr/>
            <a:lstStyle/>
            <a:p>
              <a:pPr algn="just">
                <a:defRPr/>
              </a:pPr>
              <a:endParaRPr lang="en-IN"/>
            </a:p>
          </p:txBody>
        </p:sp>
        <p:sp>
          <p:nvSpPr>
            <p:cNvPr id="31" name="Freeform 53"/>
            <p:cNvSpPr>
              <a:spLocks noEditPoints="1"/>
            </p:cNvSpPr>
            <p:nvPr/>
          </p:nvSpPr>
          <p:spPr bwMode="auto">
            <a:xfrm>
              <a:off x="2930" y="2880"/>
              <a:ext cx="686" cy="568"/>
            </a:xfrm>
            <a:custGeom>
              <a:avLst/>
              <a:gdLst/>
              <a:ahLst/>
              <a:cxnLst>
                <a:cxn ang="0">
                  <a:pos x="168" y="568"/>
                </a:cxn>
                <a:cxn ang="0">
                  <a:pos x="134" y="564"/>
                </a:cxn>
                <a:cxn ang="0">
                  <a:pos x="102" y="556"/>
                </a:cxn>
                <a:cxn ang="0">
                  <a:pos x="74" y="540"/>
                </a:cxn>
                <a:cxn ang="0">
                  <a:pos x="48" y="520"/>
                </a:cxn>
                <a:cxn ang="0">
                  <a:pos x="28" y="496"/>
                </a:cxn>
                <a:cxn ang="0">
                  <a:pos x="12" y="468"/>
                </a:cxn>
                <a:cxn ang="0">
                  <a:pos x="2" y="438"/>
                </a:cxn>
                <a:cxn ang="0">
                  <a:pos x="0" y="404"/>
                </a:cxn>
                <a:cxn ang="0">
                  <a:pos x="0" y="162"/>
                </a:cxn>
                <a:cxn ang="0">
                  <a:pos x="0" y="146"/>
                </a:cxn>
                <a:cxn ang="0">
                  <a:pos x="6" y="114"/>
                </a:cxn>
                <a:cxn ang="0">
                  <a:pos x="20" y="84"/>
                </a:cxn>
                <a:cxn ang="0">
                  <a:pos x="38" y="58"/>
                </a:cxn>
                <a:cxn ang="0">
                  <a:pos x="60" y="36"/>
                </a:cxn>
                <a:cxn ang="0">
                  <a:pos x="88" y="20"/>
                </a:cxn>
                <a:cxn ang="0">
                  <a:pos x="118" y="6"/>
                </a:cxn>
                <a:cxn ang="0">
                  <a:pos x="150" y="0"/>
                </a:cxn>
                <a:cxn ang="0">
                  <a:pos x="168" y="0"/>
                </a:cxn>
                <a:cxn ang="0">
                  <a:pos x="518" y="0"/>
                </a:cxn>
                <a:cxn ang="0">
                  <a:pos x="552" y="2"/>
                </a:cxn>
                <a:cxn ang="0">
                  <a:pos x="582" y="12"/>
                </a:cxn>
                <a:cxn ang="0">
                  <a:pos x="612" y="28"/>
                </a:cxn>
                <a:cxn ang="0">
                  <a:pos x="636" y="48"/>
                </a:cxn>
                <a:cxn ang="0">
                  <a:pos x="656" y="72"/>
                </a:cxn>
                <a:cxn ang="0">
                  <a:pos x="672" y="98"/>
                </a:cxn>
                <a:cxn ang="0">
                  <a:pos x="682" y="130"/>
                </a:cxn>
                <a:cxn ang="0">
                  <a:pos x="686" y="162"/>
                </a:cxn>
                <a:cxn ang="0">
                  <a:pos x="686" y="404"/>
                </a:cxn>
                <a:cxn ang="0">
                  <a:pos x="684" y="422"/>
                </a:cxn>
                <a:cxn ang="0">
                  <a:pos x="678" y="454"/>
                </a:cxn>
                <a:cxn ang="0">
                  <a:pos x="666" y="482"/>
                </a:cxn>
                <a:cxn ang="0">
                  <a:pos x="648" y="508"/>
                </a:cxn>
                <a:cxn ang="0">
                  <a:pos x="624" y="532"/>
                </a:cxn>
                <a:cxn ang="0">
                  <a:pos x="598" y="548"/>
                </a:cxn>
                <a:cxn ang="0">
                  <a:pos x="568" y="560"/>
                </a:cxn>
                <a:cxn ang="0">
                  <a:pos x="534" y="568"/>
                </a:cxn>
                <a:cxn ang="0">
                  <a:pos x="518" y="568"/>
                </a:cxn>
                <a:cxn ang="0">
                  <a:pos x="168" y="568"/>
                </a:cxn>
                <a:cxn ang="0">
                  <a:pos x="58" y="404"/>
                </a:cxn>
                <a:cxn ang="0">
                  <a:pos x="60" y="426"/>
                </a:cxn>
                <a:cxn ang="0">
                  <a:pos x="76" y="462"/>
                </a:cxn>
                <a:cxn ang="0">
                  <a:pos x="106" y="490"/>
                </a:cxn>
                <a:cxn ang="0">
                  <a:pos x="146" y="506"/>
                </a:cxn>
                <a:cxn ang="0">
                  <a:pos x="168" y="508"/>
                </a:cxn>
                <a:cxn ang="0">
                  <a:pos x="518" y="508"/>
                </a:cxn>
                <a:cxn ang="0">
                  <a:pos x="560" y="500"/>
                </a:cxn>
                <a:cxn ang="0">
                  <a:pos x="594" y="478"/>
                </a:cxn>
                <a:cxn ang="0">
                  <a:pos x="618" y="444"/>
                </a:cxn>
                <a:cxn ang="0">
                  <a:pos x="626" y="404"/>
                </a:cxn>
                <a:cxn ang="0">
                  <a:pos x="626" y="162"/>
                </a:cxn>
                <a:cxn ang="0">
                  <a:pos x="624" y="142"/>
                </a:cxn>
                <a:cxn ang="0">
                  <a:pos x="608" y="106"/>
                </a:cxn>
                <a:cxn ang="0">
                  <a:pos x="578" y="76"/>
                </a:cxn>
                <a:cxn ang="0">
                  <a:pos x="540" y="60"/>
                </a:cxn>
                <a:cxn ang="0">
                  <a:pos x="518" y="58"/>
                </a:cxn>
                <a:cxn ang="0">
                  <a:pos x="168" y="58"/>
                </a:cxn>
                <a:cxn ang="0">
                  <a:pos x="124" y="68"/>
                </a:cxn>
                <a:cxn ang="0">
                  <a:pos x="90" y="90"/>
                </a:cxn>
                <a:cxn ang="0">
                  <a:pos x="66" y="122"/>
                </a:cxn>
                <a:cxn ang="0">
                  <a:pos x="58" y="162"/>
                </a:cxn>
              </a:cxnLst>
              <a:rect l="0" t="0" r="r" b="b"/>
              <a:pathLst>
                <a:path w="686" h="568">
                  <a:moveTo>
                    <a:pt x="168" y="568"/>
                  </a:moveTo>
                  <a:lnTo>
                    <a:pt x="168" y="568"/>
                  </a:lnTo>
                  <a:lnTo>
                    <a:pt x="150" y="568"/>
                  </a:lnTo>
                  <a:lnTo>
                    <a:pt x="134" y="564"/>
                  </a:lnTo>
                  <a:lnTo>
                    <a:pt x="118" y="560"/>
                  </a:lnTo>
                  <a:lnTo>
                    <a:pt x="102" y="556"/>
                  </a:lnTo>
                  <a:lnTo>
                    <a:pt x="88" y="548"/>
                  </a:lnTo>
                  <a:lnTo>
                    <a:pt x="74" y="540"/>
                  </a:lnTo>
                  <a:lnTo>
                    <a:pt x="60" y="532"/>
                  </a:lnTo>
                  <a:lnTo>
                    <a:pt x="48" y="520"/>
                  </a:lnTo>
                  <a:lnTo>
                    <a:pt x="38" y="508"/>
                  </a:lnTo>
                  <a:lnTo>
                    <a:pt x="28" y="496"/>
                  </a:lnTo>
                  <a:lnTo>
                    <a:pt x="20" y="482"/>
                  </a:lnTo>
                  <a:lnTo>
                    <a:pt x="12" y="468"/>
                  </a:lnTo>
                  <a:lnTo>
                    <a:pt x="6" y="454"/>
                  </a:lnTo>
                  <a:lnTo>
                    <a:pt x="2" y="438"/>
                  </a:lnTo>
                  <a:lnTo>
                    <a:pt x="0" y="422"/>
                  </a:lnTo>
                  <a:lnTo>
                    <a:pt x="0" y="404"/>
                  </a:lnTo>
                  <a:lnTo>
                    <a:pt x="0" y="404"/>
                  </a:lnTo>
                  <a:lnTo>
                    <a:pt x="0" y="162"/>
                  </a:lnTo>
                  <a:lnTo>
                    <a:pt x="0" y="162"/>
                  </a:lnTo>
                  <a:lnTo>
                    <a:pt x="0" y="146"/>
                  </a:lnTo>
                  <a:lnTo>
                    <a:pt x="2" y="130"/>
                  </a:lnTo>
                  <a:lnTo>
                    <a:pt x="6" y="114"/>
                  </a:lnTo>
                  <a:lnTo>
                    <a:pt x="12" y="98"/>
                  </a:lnTo>
                  <a:lnTo>
                    <a:pt x="20" y="84"/>
                  </a:lnTo>
                  <a:lnTo>
                    <a:pt x="28" y="72"/>
                  </a:lnTo>
                  <a:lnTo>
                    <a:pt x="38" y="58"/>
                  </a:lnTo>
                  <a:lnTo>
                    <a:pt x="48" y="48"/>
                  </a:lnTo>
                  <a:lnTo>
                    <a:pt x="60" y="36"/>
                  </a:lnTo>
                  <a:lnTo>
                    <a:pt x="74" y="28"/>
                  </a:lnTo>
                  <a:lnTo>
                    <a:pt x="88" y="20"/>
                  </a:lnTo>
                  <a:lnTo>
                    <a:pt x="102" y="12"/>
                  </a:lnTo>
                  <a:lnTo>
                    <a:pt x="118" y="6"/>
                  </a:lnTo>
                  <a:lnTo>
                    <a:pt x="134" y="2"/>
                  </a:lnTo>
                  <a:lnTo>
                    <a:pt x="150" y="0"/>
                  </a:lnTo>
                  <a:lnTo>
                    <a:pt x="168" y="0"/>
                  </a:lnTo>
                  <a:lnTo>
                    <a:pt x="168" y="0"/>
                  </a:lnTo>
                  <a:lnTo>
                    <a:pt x="518" y="0"/>
                  </a:lnTo>
                  <a:lnTo>
                    <a:pt x="518" y="0"/>
                  </a:lnTo>
                  <a:lnTo>
                    <a:pt x="534" y="0"/>
                  </a:lnTo>
                  <a:lnTo>
                    <a:pt x="552" y="2"/>
                  </a:lnTo>
                  <a:lnTo>
                    <a:pt x="568" y="6"/>
                  </a:lnTo>
                  <a:lnTo>
                    <a:pt x="582" y="12"/>
                  </a:lnTo>
                  <a:lnTo>
                    <a:pt x="598" y="20"/>
                  </a:lnTo>
                  <a:lnTo>
                    <a:pt x="612" y="28"/>
                  </a:lnTo>
                  <a:lnTo>
                    <a:pt x="624" y="36"/>
                  </a:lnTo>
                  <a:lnTo>
                    <a:pt x="636" y="48"/>
                  </a:lnTo>
                  <a:lnTo>
                    <a:pt x="648" y="58"/>
                  </a:lnTo>
                  <a:lnTo>
                    <a:pt x="656" y="72"/>
                  </a:lnTo>
                  <a:lnTo>
                    <a:pt x="666" y="84"/>
                  </a:lnTo>
                  <a:lnTo>
                    <a:pt x="672" y="98"/>
                  </a:lnTo>
                  <a:lnTo>
                    <a:pt x="678" y="114"/>
                  </a:lnTo>
                  <a:lnTo>
                    <a:pt x="682" y="130"/>
                  </a:lnTo>
                  <a:lnTo>
                    <a:pt x="684" y="146"/>
                  </a:lnTo>
                  <a:lnTo>
                    <a:pt x="686" y="162"/>
                  </a:lnTo>
                  <a:lnTo>
                    <a:pt x="686" y="162"/>
                  </a:lnTo>
                  <a:lnTo>
                    <a:pt x="686" y="404"/>
                  </a:lnTo>
                  <a:lnTo>
                    <a:pt x="686" y="404"/>
                  </a:lnTo>
                  <a:lnTo>
                    <a:pt x="684" y="422"/>
                  </a:lnTo>
                  <a:lnTo>
                    <a:pt x="682" y="438"/>
                  </a:lnTo>
                  <a:lnTo>
                    <a:pt x="678" y="454"/>
                  </a:lnTo>
                  <a:lnTo>
                    <a:pt x="672" y="468"/>
                  </a:lnTo>
                  <a:lnTo>
                    <a:pt x="666" y="482"/>
                  </a:lnTo>
                  <a:lnTo>
                    <a:pt x="656" y="496"/>
                  </a:lnTo>
                  <a:lnTo>
                    <a:pt x="648" y="508"/>
                  </a:lnTo>
                  <a:lnTo>
                    <a:pt x="636" y="520"/>
                  </a:lnTo>
                  <a:lnTo>
                    <a:pt x="624" y="532"/>
                  </a:lnTo>
                  <a:lnTo>
                    <a:pt x="612" y="540"/>
                  </a:lnTo>
                  <a:lnTo>
                    <a:pt x="598" y="548"/>
                  </a:lnTo>
                  <a:lnTo>
                    <a:pt x="582" y="556"/>
                  </a:lnTo>
                  <a:lnTo>
                    <a:pt x="568" y="560"/>
                  </a:lnTo>
                  <a:lnTo>
                    <a:pt x="552" y="564"/>
                  </a:lnTo>
                  <a:lnTo>
                    <a:pt x="534" y="568"/>
                  </a:lnTo>
                  <a:lnTo>
                    <a:pt x="518" y="568"/>
                  </a:lnTo>
                  <a:lnTo>
                    <a:pt x="518" y="568"/>
                  </a:lnTo>
                  <a:lnTo>
                    <a:pt x="168" y="568"/>
                  </a:lnTo>
                  <a:lnTo>
                    <a:pt x="168" y="568"/>
                  </a:lnTo>
                  <a:close/>
                  <a:moveTo>
                    <a:pt x="58" y="162"/>
                  </a:moveTo>
                  <a:lnTo>
                    <a:pt x="58" y="404"/>
                  </a:lnTo>
                  <a:lnTo>
                    <a:pt x="58" y="404"/>
                  </a:lnTo>
                  <a:lnTo>
                    <a:pt x="60" y="426"/>
                  </a:lnTo>
                  <a:lnTo>
                    <a:pt x="66" y="444"/>
                  </a:lnTo>
                  <a:lnTo>
                    <a:pt x="76" y="462"/>
                  </a:lnTo>
                  <a:lnTo>
                    <a:pt x="90" y="478"/>
                  </a:lnTo>
                  <a:lnTo>
                    <a:pt x="106" y="490"/>
                  </a:lnTo>
                  <a:lnTo>
                    <a:pt x="124" y="500"/>
                  </a:lnTo>
                  <a:lnTo>
                    <a:pt x="146" y="506"/>
                  </a:lnTo>
                  <a:lnTo>
                    <a:pt x="168" y="508"/>
                  </a:lnTo>
                  <a:lnTo>
                    <a:pt x="168" y="508"/>
                  </a:lnTo>
                  <a:lnTo>
                    <a:pt x="518" y="508"/>
                  </a:lnTo>
                  <a:lnTo>
                    <a:pt x="518" y="508"/>
                  </a:lnTo>
                  <a:lnTo>
                    <a:pt x="540" y="506"/>
                  </a:lnTo>
                  <a:lnTo>
                    <a:pt x="560" y="500"/>
                  </a:lnTo>
                  <a:lnTo>
                    <a:pt x="578" y="490"/>
                  </a:lnTo>
                  <a:lnTo>
                    <a:pt x="594" y="478"/>
                  </a:lnTo>
                  <a:lnTo>
                    <a:pt x="608" y="462"/>
                  </a:lnTo>
                  <a:lnTo>
                    <a:pt x="618" y="444"/>
                  </a:lnTo>
                  <a:lnTo>
                    <a:pt x="624" y="426"/>
                  </a:lnTo>
                  <a:lnTo>
                    <a:pt x="626" y="404"/>
                  </a:lnTo>
                  <a:lnTo>
                    <a:pt x="626" y="404"/>
                  </a:lnTo>
                  <a:lnTo>
                    <a:pt x="626" y="162"/>
                  </a:lnTo>
                  <a:lnTo>
                    <a:pt x="626" y="162"/>
                  </a:lnTo>
                  <a:lnTo>
                    <a:pt x="624" y="142"/>
                  </a:lnTo>
                  <a:lnTo>
                    <a:pt x="618" y="122"/>
                  </a:lnTo>
                  <a:lnTo>
                    <a:pt x="608" y="106"/>
                  </a:lnTo>
                  <a:lnTo>
                    <a:pt x="594" y="90"/>
                  </a:lnTo>
                  <a:lnTo>
                    <a:pt x="578" y="76"/>
                  </a:lnTo>
                  <a:lnTo>
                    <a:pt x="560" y="68"/>
                  </a:lnTo>
                  <a:lnTo>
                    <a:pt x="540" y="60"/>
                  </a:lnTo>
                  <a:lnTo>
                    <a:pt x="518" y="58"/>
                  </a:lnTo>
                  <a:lnTo>
                    <a:pt x="518" y="58"/>
                  </a:lnTo>
                  <a:lnTo>
                    <a:pt x="168" y="58"/>
                  </a:lnTo>
                  <a:lnTo>
                    <a:pt x="168" y="58"/>
                  </a:lnTo>
                  <a:lnTo>
                    <a:pt x="146" y="60"/>
                  </a:lnTo>
                  <a:lnTo>
                    <a:pt x="124" y="68"/>
                  </a:lnTo>
                  <a:lnTo>
                    <a:pt x="106" y="76"/>
                  </a:lnTo>
                  <a:lnTo>
                    <a:pt x="90" y="90"/>
                  </a:lnTo>
                  <a:lnTo>
                    <a:pt x="76" y="106"/>
                  </a:lnTo>
                  <a:lnTo>
                    <a:pt x="66" y="122"/>
                  </a:lnTo>
                  <a:lnTo>
                    <a:pt x="60" y="142"/>
                  </a:lnTo>
                  <a:lnTo>
                    <a:pt x="58" y="162"/>
                  </a:lnTo>
                  <a:lnTo>
                    <a:pt x="58" y="162"/>
                  </a:lnTo>
                  <a:close/>
                </a:path>
              </a:pathLst>
            </a:custGeom>
            <a:grpFill/>
            <a:ln w="9525">
              <a:noFill/>
              <a:round/>
              <a:headEnd/>
              <a:tailEnd/>
            </a:ln>
          </p:spPr>
          <p:txBody>
            <a:bodyPr/>
            <a:lstStyle/>
            <a:p>
              <a:pPr algn="just">
                <a:defRPr/>
              </a:pPr>
              <a:endParaRPr lang="en-IN"/>
            </a:p>
          </p:txBody>
        </p:sp>
        <p:sp>
          <p:nvSpPr>
            <p:cNvPr id="32" name="Freeform 54"/>
            <p:cNvSpPr>
              <a:spLocks/>
            </p:cNvSpPr>
            <p:nvPr/>
          </p:nvSpPr>
          <p:spPr bwMode="auto">
            <a:xfrm>
              <a:off x="2958" y="3386"/>
              <a:ext cx="558" cy="172"/>
            </a:xfrm>
            <a:custGeom>
              <a:avLst/>
              <a:gdLst/>
              <a:ahLst/>
              <a:cxnLst>
                <a:cxn ang="0">
                  <a:pos x="0" y="148"/>
                </a:cxn>
                <a:cxn ang="0">
                  <a:pos x="0" y="148"/>
                </a:cxn>
                <a:cxn ang="0">
                  <a:pos x="0" y="142"/>
                </a:cxn>
                <a:cxn ang="0">
                  <a:pos x="0" y="138"/>
                </a:cxn>
                <a:cxn ang="0">
                  <a:pos x="4" y="126"/>
                </a:cxn>
                <a:cxn ang="0">
                  <a:pos x="12" y="118"/>
                </a:cxn>
                <a:cxn ang="0">
                  <a:pos x="16" y="116"/>
                </a:cxn>
                <a:cxn ang="0">
                  <a:pos x="22" y="114"/>
                </a:cxn>
                <a:cxn ang="0">
                  <a:pos x="22" y="114"/>
                </a:cxn>
                <a:cxn ang="0">
                  <a:pos x="522" y="0"/>
                </a:cxn>
                <a:cxn ang="0">
                  <a:pos x="522" y="0"/>
                </a:cxn>
                <a:cxn ang="0">
                  <a:pos x="528" y="0"/>
                </a:cxn>
                <a:cxn ang="0">
                  <a:pos x="532" y="0"/>
                </a:cxn>
                <a:cxn ang="0">
                  <a:pos x="544" y="4"/>
                </a:cxn>
                <a:cxn ang="0">
                  <a:pos x="552" y="12"/>
                </a:cxn>
                <a:cxn ang="0">
                  <a:pos x="554" y="18"/>
                </a:cxn>
                <a:cxn ang="0">
                  <a:pos x="556" y="22"/>
                </a:cxn>
                <a:cxn ang="0">
                  <a:pos x="556" y="22"/>
                </a:cxn>
                <a:cxn ang="0">
                  <a:pos x="556" y="22"/>
                </a:cxn>
                <a:cxn ang="0">
                  <a:pos x="558" y="28"/>
                </a:cxn>
                <a:cxn ang="0">
                  <a:pos x="556" y="34"/>
                </a:cxn>
                <a:cxn ang="0">
                  <a:pos x="552" y="46"/>
                </a:cxn>
                <a:cxn ang="0">
                  <a:pos x="544" y="54"/>
                </a:cxn>
                <a:cxn ang="0">
                  <a:pos x="540" y="56"/>
                </a:cxn>
                <a:cxn ang="0">
                  <a:pos x="534" y="58"/>
                </a:cxn>
                <a:cxn ang="0">
                  <a:pos x="534" y="58"/>
                </a:cxn>
                <a:cxn ang="0">
                  <a:pos x="36" y="172"/>
                </a:cxn>
                <a:cxn ang="0">
                  <a:pos x="36" y="172"/>
                </a:cxn>
                <a:cxn ang="0">
                  <a:pos x="30" y="172"/>
                </a:cxn>
                <a:cxn ang="0">
                  <a:pos x="30" y="172"/>
                </a:cxn>
                <a:cxn ang="0">
                  <a:pos x="30" y="172"/>
                </a:cxn>
                <a:cxn ang="0">
                  <a:pos x="20" y="170"/>
                </a:cxn>
                <a:cxn ang="0">
                  <a:pos x="10" y="166"/>
                </a:cxn>
                <a:cxn ang="0">
                  <a:pos x="4" y="158"/>
                </a:cxn>
                <a:cxn ang="0">
                  <a:pos x="0" y="148"/>
                </a:cxn>
                <a:cxn ang="0">
                  <a:pos x="0" y="148"/>
                </a:cxn>
              </a:cxnLst>
              <a:rect l="0" t="0" r="r" b="b"/>
              <a:pathLst>
                <a:path w="558" h="172">
                  <a:moveTo>
                    <a:pt x="0" y="148"/>
                  </a:moveTo>
                  <a:lnTo>
                    <a:pt x="0" y="148"/>
                  </a:lnTo>
                  <a:lnTo>
                    <a:pt x="0" y="142"/>
                  </a:lnTo>
                  <a:lnTo>
                    <a:pt x="0" y="138"/>
                  </a:lnTo>
                  <a:lnTo>
                    <a:pt x="4" y="126"/>
                  </a:lnTo>
                  <a:lnTo>
                    <a:pt x="12" y="118"/>
                  </a:lnTo>
                  <a:lnTo>
                    <a:pt x="16" y="116"/>
                  </a:lnTo>
                  <a:lnTo>
                    <a:pt x="22" y="114"/>
                  </a:lnTo>
                  <a:lnTo>
                    <a:pt x="22" y="114"/>
                  </a:lnTo>
                  <a:lnTo>
                    <a:pt x="522" y="0"/>
                  </a:lnTo>
                  <a:lnTo>
                    <a:pt x="522" y="0"/>
                  </a:lnTo>
                  <a:lnTo>
                    <a:pt x="528" y="0"/>
                  </a:lnTo>
                  <a:lnTo>
                    <a:pt x="532" y="0"/>
                  </a:lnTo>
                  <a:lnTo>
                    <a:pt x="544" y="4"/>
                  </a:lnTo>
                  <a:lnTo>
                    <a:pt x="552" y="12"/>
                  </a:lnTo>
                  <a:lnTo>
                    <a:pt x="554" y="18"/>
                  </a:lnTo>
                  <a:lnTo>
                    <a:pt x="556" y="22"/>
                  </a:lnTo>
                  <a:lnTo>
                    <a:pt x="556" y="22"/>
                  </a:lnTo>
                  <a:lnTo>
                    <a:pt x="556" y="22"/>
                  </a:lnTo>
                  <a:lnTo>
                    <a:pt x="558" y="28"/>
                  </a:lnTo>
                  <a:lnTo>
                    <a:pt x="556" y="34"/>
                  </a:lnTo>
                  <a:lnTo>
                    <a:pt x="552" y="46"/>
                  </a:lnTo>
                  <a:lnTo>
                    <a:pt x="544" y="54"/>
                  </a:lnTo>
                  <a:lnTo>
                    <a:pt x="540" y="56"/>
                  </a:lnTo>
                  <a:lnTo>
                    <a:pt x="534" y="58"/>
                  </a:lnTo>
                  <a:lnTo>
                    <a:pt x="534" y="58"/>
                  </a:lnTo>
                  <a:lnTo>
                    <a:pt x="36" y="172"/>
                  </a:lnTo>
                  <a:lnTo>
                    <a:pt x="36" y="172"/>
                  </a:lnTo>
                  <a:lnTo>
                    <a:pt x="30" y="172"/>
                  </a:lnTo>
                  <a:lnTo>
                    <a:pt x="30" y="172"/>
                  </a:lnTo>
                  <a:lnTo>
                    <a:pt x="30" y="172"/>
                  </a:lnTo>
                  <a:lnTo>
                    <a:pt x="20" y="170"/>
                  </a:lnTo>
                  <a:lnTo>
                    <a:pt x="10" y="166"/>
                  </a:lnTo>
                  <a:lnTo>
                    <a:pt x="4" y="158"/>
                  </a:lnTo>
                  <a:lnTo>
                    <a:pt x="0" y="148"/>
                  </a:lnTo>
                  <a:lnTo>
                    <a:pt x="0" y="148"/>
                  </a:lnTo>
                  <a:close/>
                </a:path>
              </a:pathLst>
            </a:custGeom>
            <a:grpFill/>
            <a:ln w="9525">
              <a:noFill/>
              <a:round/>
              <a:headEnd/>
              <a:tailEnd/>
            </a:ln>
          </p:spPr>
          <p:txBody>
            <a:bodyPr/>
            <a:lstStyle/>
            <a:p>
              <a:pPr algn="just">
                <a:defRPr/>
              </a:pPr>
              <a:endParaRPr lang="en-IN"/>
            </a:p>
          </p:txBody>
        </p:sp>
        <p:sp>
          <p:nvSpPr>
            <p:cNvPr id="33" name="Freeform 55"/>
            <p:cNvSpPr>
              <a:spLocks/>
            </p:cNvSpPr>
            <p:nvPr/>
          </p:nvSpPr>
          <p:spPr bwMode="auto">
            <a:xfrm>
              <a:off x="2812" y="2952"/>
              <a:ext cx="192" cy="260"/>
            </a:xfrm>
            <a:custGeom>
              <a:avLst/>
              <a:gdLst/>
              <a:ahLst/>
              <a:cxnLst>
                <a:cxn ang="0">
                  <a:pos x="12" y="254"/>
                </a:cxn>
                <a:cxn ang="0">
                  <a:pos x="12" y="254"/>
                </a:cxn>
                <a:cxn ang="0">
                  <a:pos x="8" y="250"/>
                </a:cxn>
                <a:cxn ang="0">
                  <a:pos x="4" y="246"/>
                </a:cxn>
                <a:cxn ang="0">
                  <a:pos x="0" y="236"/>
                </a:cxn>
                <a:cxn ang="0">
                  <a:pos x="0" y="224"/>
                </a:cxn>
                <a:cxn ang="0">
                  <a:pos x="0" y="218"/>
                </a:cxn>
                <a:cxn ang="0">
                  <a:pos x="4" y="214"/>
                </a:cxn>
                <a:cxn ang="0">
                  <a:pos x="4" y="214"/>
                </a:cxn>
                <a:cxn ang="0">
                  <a:pos x="138" y="14"/>
                </a:cxn>
                <a:cxn ang="0">
                  <a:pos x="138" y="14"/>
                </a:cxn>
                <a:cxn ang="0">
                  <a:pos x="142" y="8"/>
                </a:cxn>
                <a:cxn ang="0">
                  <a:pos x="146" y="6"/>
                </a:cxn>
                <a:cxn ang="0">
                  <a:pos x="156" y="0"/>
                </a:cxn>
                <a:cxn ang="0">
                  <a:pos x="168" y="0"/>
                </a:cxn>
                <a:cxn ang="0">
                  <a:pos x="174" y="2"/>
                </a:cxn>
                <a:cxn ang="0">
                  <a:pos x="178" y="6"/>
                </a:cxn>
                <a:cxn ang="0">
                  <a:pos x="178" y="6"/>
                </a:cxn>
                <a:cxn ang="0">
                  <a:pos x="178" y="6"/>
                </a:cxn>
                <a:cxn ang="0">
                  <a:pos x="184" y="10"/>
                </a:cxn>
                <a:cxn ang="0">
                  <a:pos x="188" y="14"/>
                </a:cxn>
                <a:cxn ang="0">
                  <a:pos x="192" y="24"/>
                </a:cxn>
                <a:cxn ang="0">
                  <a:pos x="192" y="36"/>
                </a:cxn>
                <a:cxn ang="0">
                  <a:pos x="190" y="42"/>
                </a:cxn>
                <a:cxn ang="0">
                  <a:pos x="186" y="46"/>
                </a:cxn>
                <a:cxn ang="0">
                  <a:pos x="186" y="46"/>
                </a:cxn>
                <a:cxn ang="0">
                  <a:pos x="52" y="246"/>
                </a:cxn>
                <a:cxn ang="0">
                  <a:pos x="52" y="246"/>
                </a:cxn>
                <a:cxn ang="0">
                  <a:pos x="48" y="252"/>
                </a:cxn>
                <a:cxn ang="0">
                  <a:pos x="42" y="256"/>
                </a:cxn>
                <a:cxn ang="0">
                  <a:pos x="36" y="258"/>
                </a:cxn>
                <a:cxn ang="0">
                  <a:pos x="28" y="260"/>
                </a:cxn>
                <a:cxn ang="0">
                  <a:pos x="28" y="260"/>
                </a:cxn>
                <a:cxn ang="0">
                  <a:pos x="28" y="260"/>
                </a:cxn>
                <a:cxn ang="0">
                  <a:pos x="20" y="258"/>
                </a:cxn>
                <a:cxn ang="0">
                  <a:pos x="12" y="254"/>
                </a:cxn>
                <a:cxn ang="0">
                  <a:pos x="12" y="254"/>
                </a:cxn>
              </a:cxnLst>
              <a:rect l="0" t="0" r="r" b="b"/>
              <a:pathLst>
                <a:path w="192" h="260">
                  <a:moveTo>
                    <a:pt x="12" y="254"/>
                  </a:moveTo>
                  <a:lnTo>
                    <a:pt x="12" y="254"/>
                  </a:lnTo>
                  <a:lnTo>
                    <a:pt x="8" y="250"/>
                  </a:lnTo>
                  <a:lnTo>
                    <a:pt x="4" y="246"/>
                  </a:lnTo>
                  <a:lnTo>
                    <a:pt x="0" y="236"/>
                  </a:lnTo>
                  <a:lnTo>
                    <a:pt x="0" y="224"/>
                  </a:lnTo>
                  <a:lnTo>
                    <a:pt x="0" y="218"/>
                  </a:lnTo>
                  <a:lnTo>
                    <a:pt x="4" y="214"/>
                  </a:lnTo>
                  <a:lnTo>
                    <a:pt x="4" y="214"/>
                  </a:lnTo>
                  <a:lnTo>
                    <a:pt x="138" y="14"/>
                  </a:lnTo>
                  <a:lnTo>
                    <a:pt x="138" y="14"/>
                  </a:lnTo>
                  <a:lnTo>
                    <a:pt x="142" y="8"/>
                  </a:lnTo>
                  <a:lnTo>
                    <a:pt x="146" y="6"/>
                  </a:lnTo>
                  <a:lnTo>
                    <a:pt x="156" y="0"/>
                  </a:lnTo>
                  <a:lnTo>
                    <a:pt x="168" y="0"/>
                  </a:lnTo>
                  <a:lnTo>
                    <a:pt x="174" y="2"/>
                  </a:lnTo>
                  <a:lnTo>
                    <a:pt x="178" y="6"/>
                  </a:lnTo>
                  <a:lnTo>
                    <a:pt x="178" y="6"/>
                  </a:lnTo>
                  <a:lnTo>
                    <a:pt x="178" y="6"/>
                  </a:lnTo>
                  <a:lnTo>
                    <a:pt x="184" y="10"/>
                  </a:lnTo>
                  <a:lnTo>
                    <a:pt x="188" y="14"/>
                  </a:lnTo>
                  <a:lnTo>
                    <a:pt x="192" y="24"/>
                  </a:lnTo>
                  <a:lnTo>
                    <a:pt x="192" y="36"/>
                  </a:lnTo>
                  <a:lnTo>
                    <a:pt x="190" y="42"/>
                  </a:lnTo>
                  <a:lnTo>
                    <a:pt x="186" y="46"/>
                  </a:lnTo>
                  <a:lnTo>
                    <a:pt x="186" y="46"/>
                  </a:lnTo>
                  <a:lnTo>
                    <a:pt x="52" y="246"/>
                  </a:lnTo>
                  <a:lnTo>
                    <a:pt x="52" y="246"/>
                  </a:lnTo>
                  <a:lnTo>
                    <a:pt x="48" y="252"/>
                  </a:lnTo>
                  <a:lnTo>
                    <a:pt x="42" y="256"/>
                  </a:lnTo>
                  <a:lnTo>
                    <a:pt x="36" y="258"/>
                  </a:lnTo>
                  <a:lnTo>
                    <a:pt x="28" y="260"/>
                  </a:lnTo>
                  <a:lnTo>
                    <a:pt x="28" y="260"/>
                  </a:lnTo>
                  <a:lnTo>
                    <a:pt x="28" y="260"/>
                  </a:lnTo>
                  <a:lnTo>
                    <a:pt x="20" y="258"/>
                  </a:lnTo>
                  <a:lnTo>
                    <a:pt x="12" y="254"/>
                  </a:lnTo>
                  <a:lnTo>
                    <a:pt x="12" y="254"/>
                  </a:lnTo>
                  <a:close/>
                </a:path>
              </a:pathLst>
            </a:custGeom>
            <a:grpFill/>
            <a:ln w="9525">
              <a:noFill/>
              <a:round/>
              <a:headEnd/>
              <a:tailEnd/>
            </a:ln>
          </p:spPr>
          <p:txBody>
            <a:bodyPr/>
            <a:lstStyle/>
            <a:p>
              <a:pPr algn="just">
                <a:defRPr/>
              </a:pPr>
              <a:endParaRPr lang="en-IN"/>
            </a:p>
          </p:txBody>
        </p:sp>
        <p:sp>
          <p:nvSpPr>
            <p:cNvPr id="34" name="Freeform 56"/>
            <p:cNvSpPr>
              <a:spLocks/>
            </p:cNvSpPr>
            <p:nvPr/>
          </p:nvSpPr>
          <p:spPr bwMode="auto">
            <a:xfrm>
              <a:off x="3168" y="2992"/>
              <a:ext cx="252" cy="276"/>
            </a:xfrm>
            <a:custGeom>
              <a:avLst/>
              <a:gdLst/>
              <a:ahLst/>
              <a:cxnLst>
                <a:cxn ang="0">
                  <a:pos x="62" y="248"/>
                </a:cxn>
                <a:cxn ang="0">
                  <a:pos x="62" y="184"/>
                </a:cxn>
                <a:cxn ang="0">
                  <a:pos x="62" y="184"/>
                </a:cxn>
                <a:cxn ang="0">
                  <a:pos x="64" y="174"/>
                </a:cxn>
                <a:cxn ang="0">
                  <a:pos x="66" y="164"/>
                </a:cxn>
                <a:cxn ang="0">
                  <a:pos x="70" y="156"/>
                </a:cxn>
                <a:cxn ang="0">
                  <a:pos x="76" y="148"/>
                </a:cxn>
                <a:cxn ang="0">
                  <a:pos x="84" y="142"/>
                </a:cxn>
                <a:cxn ang="0">
                  <a:pos x="92" y="138"/>
                </a:cxn>
                <a:cxn ang="0">
                  <a:pos x="102" y="134"/>
                </a:cxn>
                <a:cxn ang="0">
                  <a:pos x="112" y="134"/>
                </a:cxn>
                <a:cxn ang="0">
                  <a:pos x="112" y="134"/>
                </a:cxn>
                <a:cxn ang="0">
                  <a:pos x="196" y="134"/>
                </a:cxn>
                <a:cxn ang="0">
                  <a:pos x="196" y="56"/>
                </a:cxn>
                <a:cxn ang="0">
                  <a:pos x="28" y="56"/>
                </a:cxn>
                <a:cxn ang="0">
                  <a:pos x="28" y="56"/>
                </a:cxn>
                <a:cxn ang="0">
                  <a:pos x="16" y="54"/>
                </a:cxn>
                <a:cxn ang="0">
                  <a:pos x="8" y="48"/>
                </a:cxn>
                <a:cxn ang="0">
                  <a:pos x="2" y="38"/>
                </a:cxn>
                <a:cxn ang="0">
                  <a:pos x="0" y="28"/>
                </a:cxn>
                <a:cxn ang="0">
                  <a:pos x="0" y="28"/>
                </a:cxn>
                <a:cxn ang="0">
                  <a:pos x="0" y="28"/>
                </a:cxn>
                <a:cxn ang="0">
                  <a:pos x="2" y="16"/>
                </a:cxn>
                <a:cxn ang="0">
                  <a:pos x="8" y="8"/>
                </a:cxn>
                <a:cxn ang="0">
                  <a:pos x="16" y="2"/>
                </a:cxn>
                <a:cxn ang="0">
                  <a:pos x="28" y="0"/>
                </a:cxn>
                <a:cxn ang="0">
                  <a:pos x="28" y="0"/>
                </a:cxn>
                <a:cxn ang="0">
                  <a:pos x="202" y="0"/>
                </a:cxn>
                <a:cxn ang="0">
                  <a:pos x="202" y="0"/>
                </a:cxn>
                <a:cxn ang="0">
                  <a:pos x="212" y="0"/>
                </a:cxn>
                <a:cxn ang="0">
                  <a:pos x="220" y="4"/>
                </a:cxn>
                <a:cxn ang="0">
                  <a:pos x="230" y="8"/>
                </a:cxn>
                <a:cxn ang="0">
                  <a:pos x="236" y="14"/>
                </a:cxn>
                <a:cxn ang="0">
                  <a:pos x="244" y="22"/>
                </a:cxn>
                <a:cxn ang="0">
                  <a:pos x="248" y="30"/>
                </a:cxn>
                <a:cxn ang="0">
                  <a:pos x="250" y="40"/>
                </a:cxn>
                <a:cxn ang="0">
                  <a:pos x="252" y="50"/>
                </a:cxn>
                <a:cxn ang="0">
                  <a:pos x="252" y="50"/>
                </a:cxn>
                <a:cxn ang="0">
                  <a:pos x="252" y="138"/>
                </a:cxn>
                <a:cxn ang="0">
                  <a:pos x="252" y="138"/>
                </a:cxn>
                <a:cxn ang="0">
                  <a:pos x="250" y="148"/>
                </a:cxn>
                <a:cxn ang="0">
                  <a:pos x="248" y="158"/>
                </a:cxn>
                <a:cxn ang="0">
                  <a:pos x="244" y="166"/>
                </a:cxn>
                <a:cxn ang="0">
                  <a:pos x="236" y="174"/>
                </a:cxn>
                <a:cxn ang="0">
                  <a:pos x="230" y="180"/>
                </a:cxn>
                <a:cxn ang="0">
                  <a:pos x="220" y="186"/>
                </a:cxn>
                <a:cxn ang="0">
                  <a:pos x="212" y="188"/>
                </a:cxn>
                <a:cxn ang="0">
                  <a:pos x="202" y="190"/>
                </a:cxn>
                <a:cxn ang="0">
                  <a:pos x="202" y="190"/>
                </a:cxn>
                <a:cxn ang="0">
                  <a:pos x="118" y="190"/>
                </a:cxn>
                <a:cxn ang="0">
                  <a:pos x="118" y="248"/>
                </a:cxn>
                <a:cxn ang="0">
                  <a:pos x="118" y="248"/>
                </a:cxn>
                <a:cxn ang="0">
                  <a:pos x="116" y="258"/>
                </a:cxn>
                <a:cxn ang="0">
                  <a:pos x="110" y="268"/>
                </a:cxn>
                <a:cxn ang="0">
                  <a:pos x="102" y="274"/>
                </a:cxn>
                <a:cxn ang="0">
                  <a:pos x="90" y="276"/>
                </a:cxn>
                <a:cxn ang="0">
                  <a:pos x="90" y="276"/>
                </a:cxn>
                <a:cxn ang="0">
                  <a:pos x="90" y="276"/>
                </a:cxn>
                <a:cxn ang="0">
                  <a:pos x="80" y="274"/>
                </a:cxn>
                <a:cxn ang="0">
                  <a:pos x="70" y="268"/>
                </a:cxn>
                <a:cxn ang="0">
                  <a:pos x="64" y="258"/>
                </a:cxn>
                <a:cxn ang="0">
                  <a:pos x="62" y="248"/>
                </a:cxn>
                <a:cxn ang="0">
                  <a:pos x="62" y="248"/>
                </a:cxn>
              </a:cxnLst>
              <a:rect l="0" t="0" r="r" b="b"/>
              <a:pathLst>
                <a:path w="252" h="276">
                  <a:moveTo>
                    <a:pt x="62" y="248"/>
                  </a:moveTo>
                  <a:lnTo>
                    <a:pt x="62" y="184"/>
                  </a:lnTo>
                  <a:lnTo>
                    <a:pt x="62" y="184"/>
                  </a:lnTo>
                  <a:lnTo>
                    <a:pt x="64" y="174"/>
                  </a:lnTo>
                  <a:lnTo>
                    <a:pt x="66" y="164"/>
                  </a:lnTo>
                  <a:lnTo>
                    <a:pt x="70" y="156"/>
                  </a:lnTo>
                  <a:lnTo>
                    <a:pt x="76" y="148"/>
                  </a:lnTo>
                  <a:lnTo>
                    <a:pt x="84" y="142"/>
                  </a:lnTo>
                  <a:lnTo>
                    <a:pt x="92" y="138"/>
                  </a:lnTo>
                  <a:lnTo>
                    <a:pt x="102" y="134"/>
                  </a:lnTo>
                  <a:lnTo>
                    <a:pt x="112" y="134"/>
                  </a:lnTo>
                  <a:lnTo>
                    <a:pt x="112" y="134"/>
                  </a:lnTo>
                  <a:lnTo>
                    <a:pt x="196" y="134"/>
                  </a:lnTo>
                  <a:lnTo>
                    <a:pt x="196" y="56"/>
                  </a:lnTo>
                  <a:lnTo>
                    <a:pt x="28" y="56"/>
                  </a:lnTo>
                  <a:lnTo>
                    <a:pt x="28" y="56"/>
                  </a:lnTo>
                  <a:lnTo>
                    <a:pt x="16" y="54"/>
                  </a:lnTo>
                  <a:lnTo>
                    <a:pt x="8" y="48"/>
                  </a:lnTo>
                  <a:lnTo>
                    <a:pt x="2" y="38"/>
                  </a:lnTo>
                  <a:lnTo>
                    <a:pt x="0" y="28"/>
                  </a:lnTo>
                  <a:lnTo>
                    <a:pt x="0" y="28"/>
                  </a:lnTo>
                  <a:lnTo>
                    <a:pt x="0" y="28"/>
                  </a:lnTo>
                  <a:lnTo>
                    <a:pt x="2" y="16"/>
                  </a:lnTo>
                  <a:lnTo>
                    <a:pt x="8" y="8"/>
                  </a:lnTo>
                  <a:lnTo>
                    <a:pt x="16" y="2"/>
                  </a:lnTo>
                  <a:lnTo>
                    <a:pt x="28" y="0"/>
                  </a:lnTo>
                  <a:lnTo>
                    <a:pt x="28" y="0"/>
                  </a:lnTo>
                  <a:lnTo>
                    <a:pt x="202" y="0"/>
                  </a:lnTo>
                  <a:lnTo>
                    <a:pt x="202" y="0"/>
                  </a:lnTo>
                  <a:lnTo>
                    <a:pt x="212" y="0"/>
                  </a:lnTo>
                  <a:lnTo>
                    <a:pt x="220" y="4"/>
                  </a:lnTo>
                  <a:lnTo>
                    <a:pt x="230" y="8"/>
                  </a:lnTo>
                  <a:lnTo>
                    <a:pt x="236" y="14"/>
                  </a:lnTo>
                  <a:lnTo>
                    <a:pt x="244" y="22"/>
                  </a:lnTo>
                  <a:lnTo>
                    <a:pt x="248" y="30"/>
                  </a:lnTo>
                  <a:lnTo>
                    <a:pt x="250" y="40"/>
                  </a:lnTo>
                  <a:lnTo>
                    <a:pt x="252" y="50"/>
                  </a:lnTo>
                  <a:lnTo>
                    <a:pt x="252" y="50"/>
                  </a:lnTo>
                  <a:lnTo>
                    <a:pt x="252" y="138"/>
                  </a:lnTo>
                  <a:lnTo>
                    <a:pt x="252" y="138"/>
                  </a:lnTo>
                  <a:lnTo>
                    <a:pt x="250" y="148"/>
                  </a:lnTo>
                  <a:lnTo>
                    <a:pt x="248" y="158"/>
                  </a:lnTo>
                  <a:lnTo>
                    <a:pt x="244" y="166"/>
                  </a:lnTo>
                  <a:lnTo>
                    <a:pt x="236" y="174"/>
                  </a:lnTo>
                  <a:lnTo>
                    <a:pt x="230" y="180"/>
                  </a:lnTo>
                  <a:lnTo>
                    <a:pt x="220" y="186"/>
                  </a:lnTo>
                  <a:lnTo>
                    <a:pt x="212" y="188"/>
                  </a:lnTo>
                  <a:lnTo>
                    <a:pt x="202" y="190"/>
                  </a:lnTo>
                  <a:lnTo>
                    <a:pt x="202" y="190"/>
                  </a:lnTo>
                  <a:lnTo>
                    <a:pt x="118" y="190"/>
                  </a:lnTo>
                  <a:lnTo>
                    <a:pt x="118" y="248"/>
                  </a:lnTo>
                  <a:lnTo>
                    <a:pt x="118" y="248"/>
                  </a:lnTo>
                  <a:lnTo>
                    <a:pt x="116" y="258"/>
                  </a:lnTo>
                  <a:lnTo>
                    <a:pt x="110" y="268"/>
                  </a:lnTo>
                  <a:lnTo>
                    <a:pt x="102" y="274"/>
                  </a:lnTo>
                  <a:lnTo>
                    <a:pt x="90" y="276"/>
                  </a:lnTo>
                  <a:lnTo>
                    <a:pt x="90" y="276"/>
                  </a:lnTo>
                  <a:lnTo>
                    <a:pt x="90" y="276"/>
                  </a:lnTo>
                  <a:lnTo>
                    <a:pt x="80" y="274"/>
                  </a:lnTo>
                  <a:lnTo>
                    <a:pt x="70" y="268"/>
                  </a:lnTo>
                  <a:lnTo>
                    <a:pt x="64" y="258"/>
                  </a:lnTo>
                  <a:lnTo>
                    <a:pt x="62" y="248"/>
                  </a:lnTo>
                  <a:lnTo>
                    <a:pt x="62" y="248"/>
                  </a:lnTo>
                  <a:close/>
                </a:path>
              </a:pathLst>
            </a:custGeom>
            <a:grpFill/>
            <a:ln w="9525">
              <a:noFill/>
              <a:round/>
              <a:headEnd/>
              <a:tailEnd/>
            </a:ln>
          </p:spPr>
          <p:txBody>
            <a:bodyPr/>
            <a:lstStyle/>
            <a:p>
              <a:pPr algn="just">
                <a:defRPr/>
              </a:pPr>
              <a:endParaRPr lang="en-IN"/>
            </a:p>
          </p:txBody>
        </p:sp>
        <p:sp>
          <p:nvSpPr>
            <p:cNvPr id="35" name="Freeform 57"/>
            <p:cNvSpPr>
              <a:spLocks/>
            </p:cNvSpPr>
            <p:nvPr/>
          </p:nvSpPr>
          <p:spPr bwMode="auto">
            <a:xfrm>
              <a:off x="3226" y="3288"/>
              <a:ext cx="66" cy="68"/>
            </a:xfrm>
            <a:custGeom>
              <a:avLst/>
              <a:gdLst/>
              <a:ahLst/>
              <a:cxnLst>
                <a:cxn ang="0">
                  <a:pos x="66" y="34"/>
                </a:cxn>
                <a:cxn ang="0">
                  <a:pos x="66" y="34"/>
                </a:cxn>
                <a:cxn ang="0">
                  <a:pos x="66" y="42"/>
                </a:cxn>
                <a:cxn ang="0">
                  <a:pos x="64" y="48"/>
                </a:cxn>
                <a:cxn ang="0">
                  <a:pos x="60" y="54"/>
                </a:cxn>
                <a:cxn ang="0">
                  <a:pos x="56" y="58"/>
                </a:cxn>
                <a:cxn ang="0">
                  <a:pos x="52" y="62"/>
                </a:cxn>
                <a:cxn ang="0">
                  <a:pos x="46" y="66"/>
                </a:cxn>
                <a:cxn ang="0">
                  <a:pos x="40" y="68"/>
                </a:cxn>
                <a:cxn ang="0">
                  <a:pos x="32" y="68"/>
                </a:cxn>
                <a:cxn ang="0">
                  <a:pos x="32" y="68"/>
                </a:cxn>
                <a:cxn ang="0">
                  <a:pos x="26" y="68"/>
                </a:cxn>
                <a:cxn ang="0">
                  <a:pos x="20" y="66"/>
                </a:cxn>
                <a:cxn ang="0">
                  <a:pos x="14" y="62"/>
                </a:cxn>
                <a:cxn ang="0">
                  <a:pos x="8" y="58"/>
                </a:cxn>
                <a:cxn ang="0">
                  <a:pos x="4" y="54"/>
                </a:cxn>
                <a:cxn ang="0">
                  <a:pos x="2" y="48"/>
                </a:cxn>
                <a:cxn ang="0">
                  <a:pos x="0" y="42"/>
                </a:cxn>
                <a:cxn ang="0">
                  <a:pos x="0" y="34"/>
                </a:cxn>
                <a:cxn ang="0">
                  <a:pos x="0" y="34"/>
                </a:cxn>
                <a:cxn ang="0">
                  <a:pos x="0" y="28"/>
                </a:cxn>
                <a:cxn ang="0">
                  <a:pos x="2" y="22"/>
                </a:cxn>
                <a:cxn ang="0">
                  <a:pos x="4" y="16"/>
                </a:cxn>
                <a:cxn ang="0">
                  <a:pos x="8" y="10"/>
                </a:cxn>
                <a:cxn ang="0">
                  <a:pos x="14" y="6"/>
                </a:cxn>
                <a:cxn ang="0">
                  <a:pos x="20" y="4"/>
                </a:cxn>
                <a:cxn ang="0">
                  <a:pos x="26" y="2"/>
                </a:cxn>
                <a:cxn ang="0">
                  <a:pos x="32" y="0"/>
                </a:cxn>
                <a:cxn ang="0">
                  <a:pos x="32" y="0"/>
                </a:cxn>
                <a:cxn ang="0">
                  <a:pos x="40" y="2"/>
                </a:cxn>
                <a:cxn ang="0">
                  <a:pos x="46" y="4"/>
                </a:cxn>
                <a:cxn ang="0">
                  <a:pos x="52" y="6"/>
                </a:cxn>
                <a:cxn ang="0">
                  <a:pos x="56" y="10"/>
                </a:cxn>
                <a:cxn ang="0">
                  <a:pos x="60" y="16"/>
                </a:cxn>
                <a:cxn ang="0">
                  <a:pos x="64" y="22"/>
                </a:cxn>
                <a:cxn ang="0">
                  <a:pos x="66" y="28"/>
                </a:cxn>
                <a:cxn ang="0">
                  <a:pos x="66" y="34"/>
                </a:cxn>
                <a:cxn ang="0">
                  <a:pos x="66" y="34"/>
                </a:cxn>
              </a:cxnLst>
              <a:rect l="0" t="0" r="r" b="b"/>
              <a:pathLst>
                <a:path w="66" h="68">
                  <a:moveTo>
                    <a:pt x="66" y="34"/>
                  </a:moveTo>
                  <a:lnTo>
                    <a:pt x="66" y="34"/>
                  </a:lnTo>
                  <a:lnTo>
                    <a:pt x="66" y="42"/>
                  </a:lnTo>
                  <a:lnTo>
                    <a:pt x="64" y="48"/>
                  </a:lnTo>
                  <a:lnTo>
                    <a:pt x="60" y="54"/>
                  </a:lnTo>
                  <a:lnTo>
                    <a:pt x="56" y="58"/>
                  </a:lnTo>
                  <a:lnTo>
                    <a:pt x="52" y="62"/>
                  </a:lnTo>
                  <a:lnTo>
                    <a:pt x="46" y="66"/>
                  </a:lnTo>
                  <a:lnTo>
                    <a:pt x="40" y="68"/>
                  </a:lnTo>
                  <a:lnTo>
                    <a:pt x="32" y="68"/>
                  </a:lnTo>
                  <a:lnTo>
                    <a:pt x="32" y="68"/>
                  </a:lnTo>
                  <a:lnTo>
                    <a:pt x="26" y="68"/>
                  </a:lnTo>
                  <a:lnTo>
                    <a:pt x="20" y="66"/>
                  </a:lnTo>
                  <a:lnTo>
                    <a:pt x="14" y="62"/>
                  </a:lnTo>
                  <a:lnTo>
                    <a:pt x="8" y="58"/>
                  </a:lnTo>
                  <a:lnTo>
                    <a:pt x="4" y="54"/>
                  </a:lnTo>
                  <a:lnTo>
                    <a:pt x="2" y="48"/>
                  </a:lnTo>
                  <a:lnTo>
                    <a:pt x="0" y="42"/>
                  </a:lnTo>
                  <a:lnTo>
                    <a:pt x="0" y="34"/>
                  </a:lnTo>
                  <a:lnTo>
                    <a:pt x="0" y="34"/>
                  </a:lnTo>
                  <a:lnTo>
                    <a:pt x="0" y="28"/>
                  </a:lnTo>
                  <a:lnTo>
                    <a:pt x="2" y="22"/>
                  </a:lnTo>
                  <a:lnTo>
                    <a:pt x="4" y="16"/>
                  </a:lnTo>
                  <a:lnTo>
                    <a:pt x="8" y="10"/>
                  </a:lnTo>
                  <a:lnTo>
                    <a:pt x="14" y="6"/>
                  </a:lnTo>
                  <a:lnTo>
                    <a:pt x="20" y="4"/>
                  </a:lnTo>
                  <a:lnTo>
                    <a:pt x="26" y="2"/>
                  </a:lnTo>
                  <a:lnTo>
                    <a:pt x="32" y="0"/>
                  </a:lnTo>
                  <a:lnTo>
                    <a:pt x="32" y="0"/>
                  </a:lnTo>
                  <a:lnTo>
                    <a:pt x="40" y="2"/>
                  </a:lnTo>
                  <a:lnTo>
                    <a:pt x="46" y="4"/>
                  </a:lnTo>
                  <a:lnTo>
                    <a:pt x="52" y="6"/>
                  </a:lnTo>
                  <a:lnTo>
                    <a:pt x="56" y="10"/>
                  </a:lnTo>
                  <a:lnTo>
                    <a:pt x="60" y="16"/>
                  </a:lnTo>
                  <a:lnTo>
                    <a:pt x="64" y="22"/>
                  </a:lnTo>
                  <a:lnTo>
                    <a:pt x="66" y="28"/>
                  </a:lnTo>
                  <a:lnTo>
                    <a:pt x="66" y="34"/>
                  </a:lnTo>
                  <a:lnTo>
                    <a:pt x="66" y="34"/>
                  </a:lnTo>
                  <a:close/>
                </a:path>
              </a:pathLst>
            </a:custGeom>
            <a:grpFill/>
            <a:ln w="9525">
              <a:noFill/>
              <a:round/>
              <a:headEnd/>
              <a:tailEnd/>
            </a:ln>
          </p:spPr>
          <p:txBody>
            <a:bodyPr/>
            <a:lstStyle/>
            <a:p>
              <a:pPr algn="just">
                <a:defRPr/>
              </a:pPr>
              <a:endParaRPr lang="en-IN"/>
            </a:p>
          </p:txBody>
        </p:sp>
      </p:grpSp>
      <p:sp>
        <p:nvSpPr>
          <p:cNvPr id="57" name="Text Placeholder 56"/>
          <p:cNvSpPr>
            <a:spLocks noGrp="1"/>
          </p:cNvSpPr>
          <p:nvPr>
            <p:ph type="body" sz="quarter" idx="10"/>
          </p:nvPr>
        </p:nvSpPr>
        <p:spPr>
          <a:xfrm>
            <a:off x="785078"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0" name="Text Placeholder 56"/>
          <p:cNvSpPr>
            <a:spLocks noGrp="1"/>
          </p:cNvSpPr>
          <p:nvPr>
            <p:ph type="body" sz="quarter" idx="12"/>
          </p:nvPr>
        </p:nvSpPr>
        <p:spPr>
          <a:xfrm>
            <a:off x="28323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3" name="Text Placeholder 56"/>
          <p:cNvSpPr>
            <a:spLocks noGrp="1"/>
          </p:cNvSpPr>
          <p:nvPr>
            <p:ph type="body" sz="quarter" idx="14"/>
          </p:nvPr>
        </p:nvSpPr>
        <p:spPr>
          <a:xfrm>
            <a:off x="49056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6" name="Text Placeholder 56"/>
          <p:cNvSpPr>
            <a:spLocks noGrp="1"/>
          </p:cNvSpPr>
          <p:nvPr>
            <p:ph type="body" sz="quarter" idx="16"/>
          </p:nvPr>
        </p:nvSpPr>
        <p:spPr>
          <a:xfrm>
            <a:off x="688439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cons in Circle 2">
    <p:spTree>
      <p:nvGrpSpPr>
        <p:cNvPr id="1" name=""/>
        <p:cNvGrpSpPr/>
        <p:nvPr/>
      </p:nvGrpSpPr>
      <p:grpSpPr>
        <a:xfrm>
          <a:off x="0" y="0"/>
          <a:ext cx="0" cy="0"/>
          <a:chOff x="0" y="0"/>
          <a:chExt cx="0" cy="0"/>
        </a:xfrm>
      </p:grpSpPr>
      <p:sp>
        <p:nvSpPr>
          <p:cNvPr id="8" name="Oval 7"/>
          <p:cNvSpPr/>
          <p:nvPr/>
        </p:nvSpPr>
        <p:spPr>
          <a:xfrm>
            <a:off x="2643188" y="1730375"/>
            <a:ext cx="3857625" cy="3857625"/>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p:cNvSpPr/>
          <p:nvPr/>
        </p:nvSpPr>
        <p:spPr>
          <a:xfrm>
            <a:off x="2152650" y="2932113"/>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 name="Oval 9"/>
          <p:cNvSpPr/>
          <p:nvPr/>
        </p:nvSpPr>
        <p:spPr>
          <a:xfrm>
            <a:off x="5956300" y="2932113"/>
            <a:ext cx="957263"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1" name="Oval 10"/>
          <p:cNvSpPr/>
          <p:nvPr/>
        </p:nvSpPr>
        <p:spPr>
          <a:xfrm>
            <a:off x="4092575" y="1338263"/>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2" name="Oval 11"/>
          <p:cNvSpPr/>
          <p:nvPr/>
        </p:nvSpPr>
        <p:spPr>
          <a:xfrm>
            <a:off x="4092575" y="5126038"/>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6" name="Rectangle 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61"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5 Points">
    <p:spTree>
      <p:nvGrpSpPr>
        <p:cNvPr id="1" name=""/>
        <p:cNvGrpSpPr/>
        <p:nvPr/>
      </p:nvGrpSpPr>
      <p:grpSpPr>
        <a:xfrm>
          <a:off x="0" y="0"/>
          <a:ext cx="0" cy="0"/>
          <a:chOff x="0" y="0"/>
          <a:chExt cx="0" cy="0"/>
        </a:xfrm>
      </p:grpSpPr>
      <p:sp>
        <p:nvSpPr>
          <p:cNvPr id="2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39" name="Text Placeholder 38"/>
          <p:cNvSpPr>
            <a:spLocks noGrp="1"/>
          </p:cNvSpPr>
          <p:nvPr>
            <p:ph type="body" sz="quarter" idx="10"/>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0" name="Text Placeholder 38"/>
          <p:cNvSpPr>
            <a:spLocks noGrp="1"/>
          </p:cNvSpPr>
          <p:nvPr>
            <p:ph type="body" sz="quarter" idx="1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1" name="Text Placeholder 38"/>
          <p:cNvSpPr>
            <a:spLocks noGrp="1"/>
          </p:cNvSpPr>
          <p:nvPr>
            <p:ph type="body" sz="quarter" idx="12"/>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2" name="Text Placeholder 38"/>
          <p:cNvSpPr>
            <a:spLocks noGrp="1"/>
          </p:cNvSpPr>
          <p:nvPr>
            <p:ph type="body" sz="quarter" idx="13"/>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1" name="Text Placeholder 38"/>
          <p:cNvSpPr>
            <a:spLocks noGrp="1"/>
          </p:cNvSpPr>
          <p:nvPr>
            <p:ph type="body" sz="quarter" idx="14"/>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erlogo_titleslide">
    <p:spTree>
      <p:nvGrpSpPr>
        <p:cNvPr id="1" name=""/>
        <p:cNvGrpSpPr/>
        <p:nvPr/>
      </p:nvGrpSpPr>
      <p:grpSpPr>
        <a:xfrm>
          <a:off x="0" y="0"/>
          <a:ext cx="0" cy="0"/>
          <a:chOff x="0" y="0"/>
          <a:chExt cx="0" cy="0"/>
        </a:xfrm>
      </p:grpSpPr>
      <p:pic>
        <p:nvPicPr>
          <p:cNvPr id="7" name="Picture 59" descr="Slides Master - 51.jpg"/>
          <p:cNvPicPr>
            <a:picLocks noChangeAspect="1"/>
          </p:cNvPicPr>
          <p:nvPr/>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cxnSp>
        <p:nvCxnSpPr>
          <p:cNvPr id="8" name="Straight Connector 7"/>
          <p:cNvCxnSpPr/>
          <p:nvPr/>
        </p:nvCxnSpPr>
        <p:spPr>
          <a:xfrm rot="5400000">
            <a:off x="30170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0" name="Picture 62" descr="WIPRO PPT Design.jpg"/>
          <p:cNvPicPr>
            <a:picLocks noChangeAspect="1"/>
          </p:cNvPicPr>
          <p:nvPr/>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5" name="Title 3"/>
          <p:cNvSpPr>
            <a:spLocks noGrp="1"/>
          </p:cNvSpPr>
          <p:nvPr>
            <p:ph type="ctrTitle"/>
          </p:nvPr>
        </p:nvSpPr>
        <p:spPr>
          <a:xfrm>
            <a:off x="4702629" y="1767648"/>
            <a:ext cx="4105655" cy="1140652"/>
          </a:xfrm>
        </p:spPr>
        <p:txBody>
          <a:bodyPr/>
          <a:lstStyle>
            <a:lvl1pPr>
              <a:defRPr sz="3400" baseline="0"/>
            </a:lvl1pPr>
          </a:lstStyle>
          <a:p>
            <a:r>
              <a:rPr lang="en-US" smtClean="0"/>
              <a:t>Click to edit Master title style</a:t>
            </a:r>
            <a:endParaRPr lang="en-US" dirty="0"/>
          </a:p>
        </p:txBody>
      </p:sp>
      <p:sp>
        <p:nvSpPr>
          <p:cNvPr id="6" name="Text Placeholder 56"/>
          <p:cNvSpPr>
            <a:spLocks noGrp="1"/>
          </p:cNvSpPr>
          <p:nvPr>
            <p:ph type="body" sz="quarter" idx="19"/>
          </p:nvPr>
        </p:nvSpPr>
        <p:spPr>
          <a:xfrm>
            <a:off x="4737236" y="3237026"/>
            <a:ext cx="4061595"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ustomerlogo_Thank you">
    <p:spTree>
      <p:nvGrpSpPr>
        <p:cNvPr id="1" name=""/>
        <p:cNvGrpSpPr/>
        <p:nvPr/>
      </p:nvGrpSpPr>
      <p:grpSpPr>
        <a:xfrm>
          <a:off x="0" y="0"/>
          <a:ext cx="0" cy="0"/>
          <a:chOff x="0" y="0"/>
          <a:chExt cx="0" cy="0"/>
        </a:xfrm>
      </p:grpSpPr>
      <p:pic>
        <p:nvPicPr>
          <p:cNvPr id="6" name="Picture 59" descr="Slides Master - 51.jpg"/>
          <p:cNvPicPr>
            <a:picLocks noChangeAspect="1"/>
          </p:cNvPicPr>
          <p:nvPr/>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cxnSp>
        <p:nvCxnSpPr>
          <p:cNvPr id="7" name="Straight Connector 6"/>
          <p:cNvCxnSpPr/>
          <p:nvPr/>
        </p:nvCxnSpPr>
        <p:spPr>
          <a:xfrm rot="5400000">
            <a:off x="30170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62" descr="WIPRO PPT Design.jpg"/>
          <p:cNvPicPr>
            <a:picLocks noChangeAspect="1"/>
          </p:cNvPicPr>
          <p:nvPr/>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Green">
    <p:spTree>
      <p:nvGrpSpPr>
        <p:cNvPr id="1" name=""/>
        <p:cNvGrpSpPr/>
        <p:nvPr/>
      </p:nvGrpSpPr>
      <p:grpSpPr>
        <a:xfrm>
          <a:off x="0" y="0"/>
          <a:ext cx="0" cy="0"/>
          <a:chOff x="0" y="0"/>
          <a:chExt cx="0" cy="0"/>
        </a:xfrm>
      </p:grpSpPr>
      <p:cxnSp>
        <p:nvCxnSpPr>
          <p:cNvPr id="4" name="Straight Connector 3"/>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2" descr="D:\Ashish\Corporate Brand Mgmt\Brand Identity Logo\Wipro Logo JPEG Image - White Background.jpg"/>
          <p:cNvPicPr>
            <a:picLocks noChangeAspect="1" noChangeArrowheads="1"/>
          </p:cNvPicPr>
          <p:nvPr/>
        </p:nvPicPr>
        <p:blipFill>
          <a:blip r:embed="rId2" cstate="print"/>
          <a:srcRect/>
          <a:stretch>
            <a:fillRect/>
          </a:stretch>
        </p:blipFill>
        <p:spPr bwMode="auto">
          <a:xfrm>
            <a:off x="8024813" y="152400"/>
            <a:ext cx="942975" cy="1066800"/>
          </a:xfrm>
          <a:prstGeom prst="rect">
            <a:avLst/>
          </a:prstGeom>
          <a:noFill/>
          <a:ln w="9525">
            <a:noFill/>
            <a:miter lim="800000"/>
            <a:headEnd/>
            <a:tailEnd/>
          </a:ln>
        </p:spPr>
      </p:pic>
      <p:sp>
        <p:nvSpPr>
          <p:cNvPr id="6"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7"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185A900-1709-46BF-AE1E-B6E50BDF6198}" type="slidenum">
              <a:rPr lang="en-US" sz="1000" b="1" smtClean="0"/>
              <a:pPr>
                <a:defRPr/>
              </a:pPr>
              <a:t>‹#›</a:t>
            </a:fld>
            <a:endParaRPr lang="en-US" sz="800" b="1" dirty="0"/>
          </a:p>
        </p:txBody>
      </p:sp>
      <p:pic>
        <p:nvPicPr>
          <p:cNvPr id="8" name="Picture 2" descr="E:\My Documents\1 Temple\1 Wipro\1 On-going Jobs\Corporate ppt\z+ final\TMPLTS\8a.gif"/>
          <p:cNvPicPr>
            <a:picLocks noChangeAspect="1" noChangeArrowheads="1"/>
          </p:cNvPicPr>
          <p:nvPr userDrawn="1"/>
        </p:nvPicPr>
        <p:blipFill>
          <a:blip r:embed="rId3" cstate="print"/>
          <a:srcRect/>
          <a:stretch>
            <a:fillRect/>
          </a:stretch>
        </p:blipFill>
        <p:spPr bwMode="auto">
          <a:xfrm>
            <a:off x="0" y="6324600"/>
            <a:ext cx="9144000" cy="533400"/>
          </a:xfrm>
          <a:prstGeom prst="rect">
            <a:avLst/>
          </a:prstGeom>
          <a:noFill/>
          <a:ln w="9525">
            <a:noFill/>
            <a:miter lim="800000"/>
            <a:headEnd/>
            <a:tailEnd/>
          </a:ln>
        </p:spPr>
      </p:pic>
      <p:sp>
        <p:nvSpPr>
          <p:cNvPr id="9" name="Footer Placeholder 3"/>
          <p:cNvSpPr txBox="1">
            <a:spLocks/>
          </p:cNvSpPr>
          <p:nvPr/>
        </p:nvSpPr>
        <p:spPr bwMode="auto">
          <a:xfrm>
            <a:off x="2514600" y="6553200"/>
            <a:ext cx="3962400" cy="441325"/>
          </a:xfrm>
          <a:prstGeom prst="rect">
            <a:avLst/>
          </a:prstGeom>
          <a:noFill/>
          <a:ln>
            <a:noFill/>
          </a:ln>
          <a:extLst/>
        </p:spPr>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800" smtClean="0">
                <a:latin typeface="Gill Sans MT" pitchFamily="34" charset="0"/>
              </a:rPr>
              <a:t>© 2011 Wipro Ltd </a:t>
            </a:r>
          </a:p>
        </p:txBody>
      </p:sp>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26221C0-68A1-43B9-BAB9-4C2BD9821794}" type="slidenum">
              <a:rPr lang="en-US" sz="1000" b="1" smtClean="0"/>
              <a:pPr>
                <a:defRPr/>
              </a:pPr>
              <a:t>‹#›</a:t>
            </a:fld>
            <a:endParaRPr lang="en-US" sz="800" b="1" dirty="0"/>
          </a:p>
        </p:txBody>
      </p:sp>
      <p:sp>
        <p:nvSpPr>
          <p:cNvPr id="15"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title"/>
          </p:nvPr>
        </p:nvSpPr>
        <p:spPr>
          <a:xfrm>
            <a:off x="3541"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Agenda slide">
    <p:spTree>
      <p:nvGrpSpPr>
        <p:cNvPr id="1" name=""/>
        <p:cNvGrpSpPr/>
        <p:nvPr/>
      </p:nvGrpSpPr>
      <p:grpSpPr>
        <a:xfrm>
          <a:off x="0" y="0"/>
          <a:ext cx="0" cy="0"/>
          <a:chOff x="0" y="0"/>
          <a:chExt cx="0" cy="0"/>
        </a:xfrm>
      </p:grpSpPr>
      <p:sp>
        <p:nvSpPr>
          <p:cNvPr id="16" name="Title 1"/>
          <p:cNvSpPr>
            <a:spLocks noGrp="1"/>
          </p:cNvSpPr>
          <p:nvPr>
            <p:ph type="ctrTitle"/>
          </p:nvPr>
        </p:nvSpPr>
        <p:spPr>
          <a:xfrm>
            <a:off x="460375" y="145522"/>
            <a:ext cx="8189776" cy="554400"/>
          </a:xfrm>
        </p:spPr>
        <p:txBody>
          <a:bodyPr/>
          <a:lstStyle>
            <a:lvl1pPr>
              <a:defRPr/>
            </a:lvl1pPr>
          </a:lstStyle>
          <a:p>
            <a:r>
              <a:rPr lang="en-US" dirty="0" smtClean="0"/>
              <a:t>Click to edit Master title style</a:t>
            </a:r>
            <a:endParaRPr lang="en-IN" dirty="0"/>
          </a:p>
        </p:txBody>
      </p:sp>
      <p:sp>
        <p:nvSpPr>
          <p:cNvPr id="17" name="Text Placeholder 38"/>
          <p:cNvSpPr>
            <a:spLocks noGrp="1"/>
          </p:cNvSpPr>
          <p:nvPr>
            <p:ph type="body" sz="quarter" idx="10"/>
          </p:nvPr>
        </p:nvSpPr>
        <p:spPr>
          <a:xfrm>
            <a:off x="1005339" y="1350509"/>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18" name="Text Placeholder 38"/>
          <p:cNvSpPr>
            <a:spLocks noGrp="1"/>
          </p:cNvSpPr>
          <p:nvPr>
            <p:ph type="body" sz="quarter" idx="11"/>
          </p:nvPr>
        </p:nvSpPr>
        <p:spPr>
          <a:xfrm>
            <a:off x="1005339" y="2380789"/>
            <a:ext cx="7557748"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24" name="Text Placeholder 38"/>
          <p:cNvSpPr>
            <a:spLocks noGrp="1"/>
          </p:cNvSpPr>
          <p:nvPr>
            <p:ph type="body" sz="quarter" idx="12"/>
          </p:nvPr>
        </p:nvSpPr>
        <p:spPr>
          <a:xfrm>
            <a:off x="1005339" y="3403153"/>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25" name="Text Placeholder 38"/>
          <p:cNvSpPr>
            <a:spLocks noGrp="1"/>
          </p:cNvSpPr>
          <p:nvPr>
            <p:ph type="body" sz="quarter" idx="13"/>
          </p:nvPr>
        </p:nvSpPr>
        <p:spPr>
          <a:xfrm>
            <a:off x="1005339" y="446203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27" name="Text Placeholder 38"/>
          <p:cNvSpPr>
            <a:spLocks noGrp="1"/>
          </p:cNvSpPr>
          <p:nvPr>
            <p:ph type="body" sz="quarter" idx="14"/>
          </p:nvPr>
        </p:nvSpPr>
        <p:spPr>
          <a:xfrm>
            <a:off x="1005339" y="5504120"/>
            <a:ext cx="7557748"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28" name="Text Placeholder 38"/>
          <p:cNvSpPr>
            <a:spLocks noGrp="1"/>
          </p:cNvSpPr>
          <p:nvPr>
            <p:ph type="body" sz="quarter" idx="15"/>
          </p:nvPr>
        </p:nvSpPr>
        <p:spPr>
          <a:xfrm>
            <a:off x="460375" y="1345746"/>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29" name="Text Placeholder 38"/>
          <p:cNvSpPr>
            <a:spLocks noGrp="1"/>
          </p:cNvSpPr>
          <p:nvPr>
            <p:ph type="body" sz="quarter" idx="16"/>
          </p:nvPr>
        </p:nvSpPr>
        <p:spPr>
          <a:xfrm>
            <a:off x="460375" y="2384085"/>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0" name="Text Placeholder 38"/>
          <p:cNvSpPr>
            <a:spLocks noGrp="1"/>
          </p:cNvSpPr>
          <p:nvPr>
            <p:ph type="body" sz="quarter" idx="17"/>
          </p:nvPr>
        </p:nvSpPr>
        <p:spPr>
          <a:xfrm>
            <a:off x="460375" y="3422424"/>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2" name="Text Placeholder 38"/>
          <p:cNvSpPr>
            <a:spLocks noGrp="1"/>
          </p:cNvSpPr>
          <p:nvPr>
            <p:ph type="body" sz="quarter" idx="18"/>
          </p:nvPr>
        </p:nvSpPr>
        <p:spPr>
          <a:xfrm>
            <a:off x="460375" y="4460763"/>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
        <p:nvSpPr>
          <p:cNvPr id="33" name="Text Placeholder 38"/>
          <p:cNvSpPr>
            <a:spLocks noGrp="1"/>
          </p:cNvSpPr>
          <p:nvPr>
            <p:ph type="body" sz="quarter" idx="19"/>
          </p:nvPr>
        </p:nvSpPr>
        <p:spPr>
          <a:xfrm>
            <a:off x="460375" y="5499100"/>
            <a:ext cx="352425" cy="668792"/>
          </a:xfr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p:spPr>
        <p:txBody>
          <a:bodyPr anchor="ctr">
            <a:normAutofit/>
          </a:bodyPr>
          <a:lstStyle>
            <a:lvl1pPr marL="0" indent="0" algn="ctr">
              <a:buNone/>
              <a:defRPr sz="2400" b="1">
                <a:solidFill>
                  <a:schemeClr val="bg1"/>
                </a:solidFill>
              </a:defRPr>
            </a:lvl1pPr>
            <a:lvl2pPr>
              <a:buNone/>
              <a:defRPr/>
            </a:lvl2pPr>
            <a:lvl3pPr>
              <a:buNone/>
              <a:defRPr/>
            </a:lvl3pPr>
            <a:lvl4pPr>
              <a:buNone/>
              <a:defRPr/>
            </a:lvl4pPr>
            <a:lvl5pPr>
              <a:buNone/>
              <a:defRPr/>
            </a:lvl5pPr>
          </a:lstStyle>
          <a:p>
            <a:pPr lvl="0"/>
            <a:r>
              <a:rPr lang="en-US" dirty="0"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5" name="Picture 59"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6" name="Picture 60"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7" name="Straight Connector 6"/>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480457"/>
            <a:ext cx="4142266" cy="1547161"/>
          </a:xfrm>
          <a:noFill/>
        </p:spPr>
        <p:txBody>
          <a:bodyPr rtlCol="0" anchor="ctr">
            <a:normAutofit/>
          </a:bodyPr>
          <a:lstStyle>
            <a:lvl1pPr marL="0" algn="l">
              <a:defRPr lang="en-US" sz="3400" dirty="0">
                <a:solidFill>
                  <a:schemeClr val="tx1"/>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
        <p:nvSpPr>
          <p:cNvPr id="17" name="Text Placeholder 16"/>
          <p:cNvSpPr>
            <a:spLocks noGrp="1"/>
          </p:cNvSpPr>
          <p:nvPr>
            <p:ph type="body" sz="quarter" idx="10"/>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hank you slide with customer logo">
    <p:spTree>
      <p:nvGrpSpPr>
        <p:cNvPr id="1" name=""/>
        <p:cNvGrpSpPr/>
        <p:nvPr/>
      </p:nvGrpSpPr>
      <p:grpSpPr>
        <a:xfrm>
          <a:off x="0" y="0"/>
          <a:ext cx="0" cy="0"/>
          <a:chOff x="0" y="0"/>
          <a:chExt cx="0" cy="0"/>
        </a:xfrm>
      </p:grpSpPr>
      <p:pic>
        <p:nvPicPr>
          <p:cNvPr id="7" name="Picture 13" descr="Slides Master - 51.jpg"/>
          <p:cNvPicPr>
            <a:picLocks noChangeAspect="1"/>
          </p:cNvPicPr>
          <p:nvPr userDrawn="1"/>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sp>
        <p:nvSpPr>
          <p:cNvPr id="9"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16" descr="WIPRO PPT Design.jpg"/>
          <p:cNvPicPr>
            <a:picLocks noChangeAspect="1"/>
          </p:cNvPicPr>
          <p:nvPr userDrawn="1"/>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cxnSp>
        <p:nvCxnSpPr>
          <p:cNvPr id="13" name="Straight Connector 10"/>
          <p:cNvCxnSpPr/>
          <p:nvPr userDrawn="1"/>
        </p:nvCxnSpPr>
        <p:spPr>
          <a:xfrm rot="5400000">
            <a:off x="2963863" y="2781300"/>
            <a:ext cx="2754312" cy="1588"/>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dirty="0" smtClean="0"/>
              <a:t>Click icon to add picture</a:t>
            </a:r>
            <a:endParaRPr lang="en-IN" noProof="0" dirty="0"/>
          </a:p>
        </p:txBody>
      </p:sp>
      <p:sp>
        <p:nvSpPr>
          <p:cNvPr id="23" name="Text Placeholder 56"/>
          <p:cNvSpPr>
            <a:spLocks noGrp="1"/>
          </p:cNvSpPr>
          <p:nvPr>
            <p:ph type="body" sz="quarter" idx="20"/>
          </p:nvPr>
        </p:nvSpPr>
        <p:spPr>
          <a:xfrm>
            <a:off x="4700110" y="2589327"/>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
        <p:nvSpPr>
          <p:cNvPr id="24" name="Text Placeholder 56"/>
          <p:cNvSpPr>
            <a:spLocks noGrp="1"/>
          </p:cNvSpPr>
          <p:nvPr>
            <p:ph type="body" sz="quarter" idx="21"/>
          </p:nvPr>
        </p:nvSpPr>
        <p:spPr>
          <a:xfrm>
            <a:off x="4700110" y="3519388"/>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dirty="0" smtClean="0"/>
              <a:t>Click to edit Master title style</a:t>
            </a:r>
            <a:endParaRPr lang="en-US" dirty="0"/>
          </a:p>
        </p:txBody>
      </p:sp>
      <p:sp>
        <p:nvSpPr>
          <p:cNvPr id="12" name="Text Placeholder 56"/>
          <p:cNvSpPr>
            <a:spLocks noGrp="1"/>
          </p:cNvSpPr>
          <p:nvPr>
            <p:ph type="body" sz="quarter" idx="22"/>
          </p:nvPr>
        </p:nvSpPr>
        <p:spPr>
          <a:xfrm>
            <a:off x="4706206" y="3052623"/>
            <a:ext cx="4158442" cy="37333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ection breaker slide">
    <p:spTree>
      <p:nvGrpSpPr>
        <p:cNvPr id="1" name=""/>
        <p:cNvGrpSpPr/>
        <p:nvPr/>
      </p:nvGrpSpPr>
      <p:grpSpPr>
        <a:xfrm>
          <a:off x="0" y="0"/>
          <a:ext cx="0" cy="0"/>
          <a:chOff x="0" y="0"/>
          <a:chExt cx="0" cy="0"/>
        </a:xfrm>
      </p:grpSpPr>
      <p:sp>
        <p:nvSpPr>
          <p:cNvPr id="4"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5" name="Picture 6"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9" descr="Slides Master - 51.jpg"/>
          <p:cNvPicPr>
            <a:picLocks noChangeAspect="1"/>
          </p:cNvPicPr>
          <p:nvPr userDrawn="1"/>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Click to edit Master text styles</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hank you slide">
    <p:spTree>
      <p:nvGrpSpPr>
        <p:cNvPr id="1" name=""/>
        <p:cNvGrpSpPr/>
        <p:nvPr/>
      </p:nvGrpSpPr>
      <p:grpSpPr>
        <a:xfrm>
          <a:off x="0" y="0"/>
          <a:ext cx="0" cy="0"/>
          <a:chOff x="0" y="0"/>
          <a:chExt cx="0" cy="0"/>
        </a:xfrm>
      </p:grpSpPr>
      <p:sp>
        <p:nvSpPr>
          <p:cNvPr id="6"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7" name="Picture 8" descr="WIPRO PPT Design.jpg"/>
          <p:cNvPicPr>
            <a:picLocks noChangeAspect="1"/>
          </p:cNvPicPr>
          <p:nvPr userDrawn="1"/>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12" descr="Slides Master - 51.jpg"/>
          <p:cNvPicPr>
            <a:picLocks noChangeAspect="1"/>
          </p:cNvPicPr>
          <p:nvPr userDrawn="1"/>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11"/>
          <p:cNvCxnSpPr/>
          <p:nvPr userDrawn="1"/>
        </p:nvCxnSpPr>
        <p:spPr>
          <a:xfrm rot="5400000">
            <a:off x="2813845" y="2780506"/>
            <a:ext cx="2754312" cy="3175"/>
          </a:xfrm>
          <a:prstGeom prst="line">
            <a:avLst/>
          </a:prstGeom>
          <a:ln w="19050">
            <a:solidFill>
              <a:srgbClr val="B6B6B6"/>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dirty="0" smtClean="0"/>
              <a:t>Click to edit Master title style</a:t>
            </a:r>
            <a:endParaRPr lang="en-US" dirty="0"/>
          </a:p>
        </p:txBody>
      </p:sp>
      <p:sp>
        <p:nvSpPr>
          <p:cNvPr id="10" name="Text Placeholder 56"/>
          <p:cNvSpPr>
            <a:spLocks noGrp="1"/>
          </p:cNvSpPr>
          <p:nvPr>
            <p:ph type="body" sz="quarter" idx="19"/>
          </p:nvPr>
        </p:nvSpPr>
        <p:spPr>
          <a:xfrm>
            <a:off x="4547710" y="2552751"/>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
        <p:nvSpPr>
          <p:cNvPr id="11" name="Text Placeholder 56"/>
          <p:cNvSpPr>
            <a:spLocks noGrp="1"/>
          </p:cNvSpPr>
          <p:nvPr>
            <p:ph type="body" sz="quarter" idx="20"/>
          </p:nvPr>
        </p:nvSpPr>
        <p:spPr>
          <a:xfrm>
            <a:off x="4547710" y="353767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
        <p:nvSpPr>
          <p:cNvPr id="14" name="Text Placeholder 56"/>
          <p:cNvSpPr>
            <a:spLocks noGrp="1"/>
          </p:cNvSpPr>
          <p:nvPr>
            <p:ph type="body" sz="quarter" idx="21"/>
          </p:nvPr>
        </p:nvSpPr>
        <p:spPr>
          <a:xfrm>
            <a:off x="4547710" y="3034335"/>
            <a:ext cx="4158442" cy="355042"/>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Click to edit Master text styles</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sp>
        <p:nvSpPr>
          <p:cNvPr id="2" name="Title 1"/>
          <p:cNvSpPr>
            <a:spLocks noGrp="1"/>
          </p:cNvSpPr>
          <p:nvPr>
            <p:ph type="ctrTitle" hasCustomPrompt="1"/>
          </p:nvPr>
        </p:nvSpPr>
        <p:spPr>
          <a:xfrm>
            <a:off x="4547710"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3" name="Subtitle 2"/>
          <p:cNvSpPr>
            <a:spLocks noGrp="1"/>
          </p:cNvSpPr>
          <p:nvPr>
            <p:ph type="subTitle" idx="1" hasCustomPrompt="1"/>
          </p:nvPr>
        </p:nvSpPr>
        <p:spPr>
          <a:xfrm>
            <a:off x="4547710" y="3318659"/>
            <a:ext cx="4142266" cy="338554"/>
          </a:xfrm>
          <a:noFill/>
        </p:spPr>
        <p:txBody>
          <a:bodyPr wrap="square"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Your Name</a:t>
            </a:r>
          </a:p>
        </p:txBody>
      </p:sp>
      <p:pic>
        <p:nvPicPr>
          <p:cNvPr id="7" name="Picture 6" descr="Slides Master - 51.jpg"/>
          <p:cNvPicPr>
            <a:picLocks noChangeAspect="1"/>
          </p:cNvPicPr>
          <p:nvPr userDrawn="1"/>
        </p:nvPicPr>
        <p:blipFill>
          <a:blip r:embed="rId3" cstate="print"/>
          <a:stretch>
            <a:fillRect/>
          </a:stretch>
        </p:blipFill>
        <p:spPr>
          <a:xfrm>
            <a:off x="2057402" y="1664833"/>
            <a:ext cx="1872342" cy="2084305"/>
          </a:xfrm>
          <a:prstGeom prst="rect">
            <a:avLst/>
          </a:prstGeom>
        </p:spPr>
      </p:pic>
      <p:cxnSp>
        <p:nvCxnSpPr>
          <p:cNvPr id="9" name="Straight Connector 8"/>
          <p:cNvCxnSpPr/>
          <p:nvPr userDrawn="1"/>
        </p:nvCxnSpPr>
        <p:spPr>
          <a:xfrm rot="5400000">
            <a:off x="28140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7" name="Text Placeholder 16"/>
          <p:cNvSpPr>
            <a:spLocks noGrp="1"/>
          </p:cNvSpPr>
          <p:nvPr>
            <p:ph type="body" sz="quarter" idx="10" hasCustomPrompt="1"/>
          </p:nvPr>
        </p:nvSpPr>
        <p:spPr>
          <a:xfrm>
            <a:off x="4549775" y="3766911"/>
            <a:ext cx="4148138" cy="347889"/>
          </a:xfrm>
        </p:spPr>
        <p:txBody>
          <a:bodyPr>
            <a:normAutofit/>
          </a:bodyPr>
          <a:lstStyle>
            <a:lvl1pPr>
              <a:buNone/>
              <a:defRPr kumimoji="0" lang="en-US" sz="16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marL="0" marR="0" lvl="0" indent="0" algn="l" defTabSz="457200" rtl="0" eaLnBrk="1" fontAlgn="auto" latinLnBrk="0" hangingPunct="1">
              <a:lnSpc>
                <a:spcPct val="100000"/>
              </a:lnSpc>
              <a:spcBef>
                <a:spcPct val="20000"/>
              </a:spcBef>
              <a:spcAft>
                <a:spcPts val="0"/>
              </a:spcAft>
              <a:buClrTx/>
              <a:buSzTx/>
              <a:tabLst/>
              <a:defRPr/>
            </a:pPr>
            <a:r>
              <a:rPr lang="en-US" dirty="0" smtClean="0"/>
              <a:t>Designation</a:t>
            </a:r>
          </a:p>
        </p:txBody>
      </p:sp>
    </p:spTree>
    <p:extLst>
      <p:ext uri="{BB962C8B-B14F-4D97-AF65-F5344CB8AC3E}">
        <p14:creationId xmlns:p14="http://schemas.microsoft.com/office/powerpoint/2010/main" val="159842168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5 Points">
    <p:spTree>
      <p:nvGrpSpPr>
        <p:cNvPr id="1" name=""/>
        <p:cNvGrpSpPr/>
        <p:nvPr/>
      </p:nvGrpSpPr>
      <p:grpSpPr>
        <a:xfrm>
          <a:off x="0" y="0"/>
          <a:ext cx="0" cy="0"/>
          <a:chOff x="0" y="0"/>
          <a:chExt cx="0" cy="0"/>
        </a:xfrm>
      </p:grpSpPr>
      <p:sp>
        <p:nvSpPr>
          <p:cNvPr id="26" name="Title 1"/>
          <p:cNvSpPr>
            <a:spLocks noGrp="1"/>
          </p:cNvSpPr>
          <p:nvPr userDrawn="1">
            <p:ph type="ctrTitle" hasCustomPrompt="1"/>
          </p:nvPr>
        </p:nvSpPr>
        <p:spPr>
          <a:xfrm>
            <a:off x="460375" y="145522"/>
            <a:ext cx="8189776" cy="554400"/>
          </a:xfrm>
        </p:spPr>
        <p:txBody>
          <a:bodyPr/>
          <a:lstStyle>
            <a:lvl1pPr>
              <a:defRPr/>
            </a:lvl1pPr>
          </a:lstStyle>
          <a:p>
            <a:r>
              <a:rPr lang="en-US" dirty="0" smtClean="0"/>
              <a:t>Agenda</a:t>
            </a:r>
            <a:endParaRPr lang="en-IN" dirty="0"/>
          </a:p>
        </p:txBody>
      </p:sp>
      <p:sp>
        <p:nvSpPr>
          <p:cNvPr id="39" name="Text Placeholder 38"/>
          <p:cNvSpPr>
            <a:spLocks noGrp="1"/>
          </p:cNvSpPr>
          <p:nvPr>
            <p:ph type="body" sz="quarter" idx="10" hasCustomPrompt="1"/>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40" name="Text Placeholder 38"/>
          <p:cNvSpPr>
            <a:spLocks noGrp="1"/>
          </p:cNvSpPr>
          <p:nvPr>
            <p:ph type="body" sz="quarter" idx="11" hasCustomPrompt="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41" name="Text Placeholder 38"/>
          <p:cNvSpPr>
            <a:spLocks noGrp="1"/>
          </p:cNvSpPr>
          <p:nvPr>
            <p:ph type="body" sz="quarter" idx="12" hasCustomPrompt="1"/>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42" name="Text Placeholder 38"/>
          <p:cNvSpPr>
            <a:spLocks noGrp="1"/>
          </p:cNvSpPr>
          <p:nvPr>
            <p:ph type="body" sz="quarter" idx="13" hasCustomPrompt="1"/>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
        <p:nvSpPr>
          <p:cNvPr id="31" name="Text Placeholder 38"/>
          <p:cNvSpPr>
            <a:spLocks noGrp="1"/>
          </p:cNvSpPr>
          <p:nvPr>
            <p:ph type="body" sz="quarter" idx="14" hasCustomPrompt="1"/>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dirty="0" smtClean="0"/>
              <a:t>Insert text here</a:t>
            </a:r>
          </a:p>
        </p:txBody>
      </p:sp>
    </p:spTree>
    <p:extLst>
      <p:ext uri="{BB962C8B-B14F-4D97-AF65-F5344CB8AC3E}">
        <p14:creationId xmlns:p14="http://schemas.microsoft.com/office/powerpoint/2010/main" val="39799995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Name Here">
    <p:spTree>
      <p:nvGrpSpPr>
        <p:cNvPr id="1" name=""/>
        <p:cNvGrpSpPr/>
        <p:nvPr/>
      </p:nvGrpSpPr>
      <p:grpSpPr>
        <a:xfrm>
          <a:off x="0" y="0"/>
          <a:ext cx="0" cy="0"/>
          <a:chOff x="0" y="0"/>
          <a:chExt cx="0" cy="0"/>
        </a:xfrm>
      </p:grpSpPr>
      <p:sp>
        <p:nvSpPr>
          <p:cNvPr id="4" name="Rectangle 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Name Here">
    <p:spTree>
      <p:nvGrpSpPr>
        <p:cNvPr id="1" name=""/>
        <p:cNvGrpSpPr/>
        <p:nvPr/>
      </p:nvGrpSpPr>
      <p:grpSpPr>
        <a:xfrm>
          <a:off x="0" y="0"/>
          <a:ext cx="0" cy="0"/>
          <a:chOff x="0" y="0"/>
          <a:chExt cx="0" cy="0"/>
        </a:xfrm>
      </p:grpSpPr>
      <p:sp>
        <p:nvSpPr>
          <p:cNvPr id="11" name="Rectangle 10"/>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Text Placeholder 3"/>
          <p:cNvSpPr>
            <a:spLocks noGrp="1"/>
          </p:cNvSpPr>
          <p:nvPr>
            <p:ph type="body" sz="quarter" idx="11" hasCustomPrompt="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Section Name Here</a:t>
            </a:r>
          </a:p>
        </p:txBody>
      </p:sp>
      <p:sp>
        <p:nvSpPr>
          <p:cNvPr id="8" name="Text Placeholder 3"/>
          <p:cNvSpPr>
            <a:spLocks noGrp="1"/>
          </p:cNvSpPr>
          <p:nvPr>
            <p:ph type="body" sz="quarter" idx="12" hasCustomPrompt="1"/>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dirty="0" smtClean="0"/>
              <a:t>Who what when where</a:t>
            </a:r>
          </a:p>
        </p:txBody>
      </p:sp>
      <p:pic>
        <p:nvPicPr>
          <p:cNvPr id="7" name="Picture 6"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pic>
        <p:nvPicPr>
          <p:cNvPr id="10" name="Picture 9" descr="Slides Master - 51.jpg"/>
          <p:cNvPicPr>
            <a:picLocks noChangeAspect="1"/>
          </p:cNvPicPr>
          <p:nvPr userDrawn="1"/>
        </p:nvPicPr>
        <p:blipFill>
          <a:blip r:embed="rId3" cstate="print"/>
          <a:stretch>
            <a:fillRect/>
          </a:stretch>
        </p:blipFill>
        <p:spPr>
          <a:xfrm>
            <a:off x="7981685" y="105908"/>
            <a:ext cx="1044840" cy="1163124"/>
          </a:xfrm>
          <a:prstGeom prst="rect">
            <a:avLst/>
          </a:prstGeom>
        </p:spPr>
      </p:pic>
    </p:spTree>
    <p:extLst>
      <p:ext uri="{BB962C8B-B14F-4D97-AF65-F5344CB8AC3E}">
        <p14:creationId xmlns:p14="http://schemas.microsoft.com/office/powerpoint/2010/main" val="208476953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lide with 2 lists">
    <p:spTree>
      <p:nvGrpSpPr>
        <p:cNvPr id="1" name=""/>
        <p:cNvGrpSpPr/>
        <p:nvPr/>
      </p:nvGrpSpPr>
      <p:grpSpPr>
        <a:xfrm>
          <a:off x="0" y="0"/>
          <a:ext cx="0" cy="0"/>
          <a:chOff x="0" y="0"/>
          <a:chExt cx="0" cy="0"/>
        </a:xfrm>
      </p:grpSpPr>
      <p:sp>
        <p:nvSpPr>
          <p:cNvPr id="9" name="Rectangle 8"/>
          <p:cNvSpPr/>
          <p:nvPr userDrawn="1"/>
        </p:nvSpPr>
        <p:spPr>
          <a:xfrm>
            <a:off x="751112"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19" name="Text Placeholder 17"/>
          <p:cNvSpPr>
            <a:spLocks noGrp="1"/>
          </p:cNvSpPr>
          <p:nvPr>
            <p:ph type="body" sz="quarter" idx="21" hasCustomPrompt="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1" name="Text Placeholder 15"/>
          <p:cNvSpPr>
            <a:spLocks noGrp="1"/>
          </p:cNvSpPr>
          <p:nvPr>
            <p:ph type="body" sz="quarter" idx="22" hasCustomPrompt="1"/>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1</a:t>
            </a:r>
            <a:endParaRPr lang="en-IN" dirty="0"/>
          </a:p>
        </p:txBody>
      </p:sp>
      <p:sp>
        <p:nvSpPr>
          <p:cNvPr id="25" name="Rectangle 24"/>
          <p:cNvSpPr/>
          <p:nvPr userDrawn="1"/>
        </p:nvSpPr>
        <p:spPr>
          <a:xfrm>
            <a:off x="4751389" y="2394858"/>
            <a:ext cx="3624943" cy="631371"/>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lvl="1" indent="0" algn="l" defTabSz="457200" rtl="0" eaLnBrk="1" latinLnBrk="0" hangingPunct="1">
              <a:spcBef>
                <a:spcPts val="0"/>
              </a:spcBef>
              <a:buFont typeface="Arial"/>
              <a:buNone/>
            </a:pPr>
            <a:endParaRPr kumimoji="0" lang="en-IN" sz="2600" b="0" i="0" u="none" strike="noStrike" kern="1200" cap="none" spc="0" normalizeH="0" baseline="0" noProof="0" dirty="0" smtClean="0">
              <a:ln>
                <a:noFill/>
              </a:ln>
              <a:solidFill>
                <a:schemeClr val="bg1"/>
              </a:solidFill>
              <a:effectLst/>
              <a:uLnTx/>
              <a:uFillTx/>
              <a:latin typeface="+mj-lt"/>
              <a:ea typeface="+mn-ea"/>
              <a:cs typeface="+mn-cs"/>
            </a:endParaRPr>
          </a:p>
        </p:txBody>
      </p:sp>
      <p:sp>
        <p:nvSpPr>
          <p:cNvPr id="26" name="Text Placeholder 17"/>
          <p:cNvSpPr>
            <a:spLocks noGrp="1"/>
          </p:cNvSpPr>
          <p:nvPr>
            <p:ph type="body" sz="quarter" idx="23" hasCustomPrompt="1"/>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dirty="0" smtClean="0"/>
              <a:t>Insert Text</a:t>
            </a:r>
          </a:p>
          <a:p>
            <a:pPr lvl="0"/>
            <a:r>
              <a:rPr lang="en-US" dirty="0" smtClean="0"/>
              <a:t>Insert Text</a:t>
            </a:r>
          </a:p>
          <a:p>
            <a:pPr lvl="0"/>
            <a:r>
              <a:rPr lang="en-US" dirty="0" smtClean="0"/>
              <a:t>Insert Text</a:t>
            </a:r>
          </a:p>
          <a:p>
            <a:pPr lvl="0"/>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lang="en-US" dirty="0" smtClean="0"/>
              <a:t>Insert Text</a:t>
            </a:r>
          </a:p>
          <a:p>
            <a:pPr lvl="0"/>
            <a:endParaRPr lang="en-US" dirty="0" smtClean="0"/>
          </a:p>
        </p:txBody>
      </p:sp>
      <p:sp>
        <p:nvSpPr>
          <p:cNvPr id="27" name="Text Placeholder 15"/>
          <p:cNvSpPr>
            <a:spLocks noGrp="1"/>
          </p:cNvSpPr>
          <p:nvPr>
            <p:ph type="body" sz="quarter" idx="24" hasCustomPrompt="1"/>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dirty="0" smtClean="0"/>
              <a:t>Column 2</a:t>
            </a:r>
            <a:endParaRPr lang="en-IN" dirty="0"/>
          </a:p>
        </p:txBody>
      </p:sp>
      <p:sp>
        <p:nvSpPr>
          <p:cNvPr id="10"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Slide with two columns and a title</a:t>
            </a:r>
          </a:p>
        </p:txBody>
      </p:sp>
      <p:sp>
        <p:nvSpPr>
          <p:cNvPr id="7" name="Text Placeholder 18"/>
          <p:cNvSpPr>
            <a:spLocks noGrp="1"/>
          </p:cNvSpPr>
          <p:nvPr>
            <p:ph type="body" sz="quarter" idx="14" hasCustomPrompt="1"/>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INSERT COLUMN HEADING HERE</a:t>
            </a:r>
            <a:endParaRPr lang="en-IN" dirty="0"/>
          </a:p>
        </p:txBody>
      </p:sp>
    </p:spTree>
    <p:extLst>
      <p:ext uri="{BB962C8B-B14F-4D97-AF65-F5344CB8AC3E}">
        <p14:creationId xmlns:p14="http://schemas.microsoft.com/office/powerpoint/2010/main" val="120794596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1951584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957943"/>
            <a:ext cx="9144000" cy="5442858"/>
          </a:xfrm>
        </p:spPr>
        <p:txBody>
          <a:bodyPr anchor="ctr">
            <a:normAutofit/>
          </a:bodyPr>
          <a:lstStyle>
            <a:lvl1pPr algn="ctr">
              <a:buNone/>
              <a:defRPr sz="5400" baseline="0"/>
            </a:lvl1pPr>
          </a:lstStyle>
          <a:p>
            <a:r>
              <a:rPr lang="en-US" dirty="0" smtClean="0"/>
              <a:t>Click Icon to Add Picture</a:t>
            </a:r>
            <a:endParaRPr lang="en-IN" dirty="0"/>
          </a:p>
        </p:txBody>
      </p:sp>
      <p:sp>
        <p:nvSpPr>
          <p:cNvPr id="8" name="Text Placeholder 5"/>
          <p:cNvSpPr>
            <a:spLocks noGrp="1"/>
          </p:cNvSpPr>
          <p:nvPr>
            <p:ph type="body" sz="quarter" idx="11" hasCustomPrompt="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dirty="0" smtClean="0"/>
              <a:t>Insert Text Here</a:t>
            </a:r>
          </a:p>
        </p:txBody>
      </p:sp>
    </p:spTree>
    <p:extLst>
      <p:ext uri="{BB962C8B-B14F-4D97-AF65-F5344CB8AC3E}">
        <p14:creationId xmlns:p14="http://schemas.microsoft.com/office/powerpoint/2010/main" val="198439814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with Paragarp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paragraph text</a:t>
            </a:r>
            <a:endParaRPr lang="en-IN" dirty="0"/>
          </a:p>
        </p:txBody>
      </p:sp>
      <p:sp>
        <p:nvSpPr>
          <p:cNvPr id="10"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13" name="Text Placeholder 11"/>
          <p:cNvSpPr>
            <a:spLocks noGrp="1"/>
          </p:cNvSpPr>
          <p:nvPr>
            <p:ph type="body" sz="quarter" idx="11" hasCustomPrompt="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marL="0" indent="0">
              <a:buNone/>
            </a:pPr>
            <a:r>
              <a:rPr lang="en-US" dirty="0" smtClean="0">
                <a:solidFill>
                  <a:schemeClr val="tx1">
                    <a:lumMod val="65000"/>
                    <a:lumOff val="35000"/>
                  </a:schemeClr>
                </a:solidFill>
                <a:latin typeface="Arial"/>
                <a:cs typeface="Arial"/>
              </a:rPr>
              <a:t>This vertical image should be aligned left and centered vertically on the slide. Paragraph text should be centered vertically to </a:t>
            </a:r>
            <a:r>
              <a:rPr lang="en-US" dirty="0" smtClean="0">
                <a:solidFill>
                  <a:schemeClr val="tx1">
                    <a:lumMod val="65000"/>
                    <a:lumOff val="35000"/>
                  </a:schemeClr>
                </a:solidFill>
                <a:cs typeface="Arial"/>
              </a:rPr>
              <a:t>the image. Insert Text </a:t>
            </a:r>
            <a:r>
              <a:rPr lang="en-US" dirty="0" err="1" smtClean="0">
                <a:solidFill>
                  <a:schemeClr val="tx1">
                    <a:lumMod val="65000"/>
                    <a:lumOff val="35000"/>
                  </a:schemeClr>
                </a:solidFill>
                <a:cs typeface="Arial"/>
              </a:rPr>
              <a:t>Here.</a:t>
            </a:r>
            <a:r>
              <a:rPr lang="en-US" dirty="0" smtClean="0">
                <a:solidFill>
                  <a:schemeClr val="tx1">
                    <a:lumMod val="65000"/>
                    <a:lumOff val="35000"/>
                  </a:schemeClr>
                </a:solidFill>
                <a:cs typeface="Arial"/>
              </a:rPr>
              <a:t> Keep text as minimal as possible.</a:t>
            </a:r>
            <a:endParaRPr lang="en-US" dirty="0" smtClean="0">
              <a:solidFill>
                <a:schemeClr val="tx1">
                  <a:lumMod val="65000"/>
                  <a:lumOff val="35000"/>
                </a:schemeClr>
              </a:solidFill>
              <a:latin typeface="Arial"/>
              <a:cs typeface="Arial"/>
            </a:endParaRPr>
          </a:p>
        </p:txBody>
      </p:sp>
    </p:spTree>
    <p:extLst>
      <p:ext uri="{BB962C8B-B14F-4D97-AF65-F5344CB8AC3E}">
        <p14:creationId xmlns:p14="http://schemas.microsoft.com/office/powerpoint/2010/main" val="2739972299"/>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173663" y="2204017"/>
            <a:ext cx="3516312" cy="3055030"/>
          </a:xfrm>
        </p:spPr>
        <p:txBody>
          <a:bodyPr/>
          <a:lstStyle>
            <a:lvl1pPr>
              <a:buClr>
                <a:srgbClr val="0070C0"/>
              </a:buClr>
              <a:buFont typeface="Arial" pitchFamily="34" charset="0"/>
              <a:buChar char="•"/>
              <a:defRPr/>
            </a:lvl1pPr>
          </a:lstStyle>
          <a:p>
            <a:r>
              <a:rPr lang="en-US" dirty="0" smtClean="0">
                <a:solidFill>
                  <a:schemeClr val="tx1">
                    <a:lumMod val="65000"/>
                    <a:lumOff val="35000"/>
                  </a:schemeClr>
                </a:solidFill>
                <a:cs typeface="Arial"/>
              </a:rPr>
              <a:t>This vertical image should be aligned left and centered vertically on the slide.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
            </a:r>
            <a:br>
              <a:rPr lang="en-US" dirty="0" smtClean="0">
                <a:solidFill>
                  <a:schemeClr val="tx1">
                    <a:lumMod val="65000"/>
                    <a:lumOff val="35000"/>
                  </a:schemeClr>
                </a:solidFill>
                <a:cs typeface="Arial"/>
              </a:rPr>
            </a:br>
            <a:r>
              <a:rPr lang="en-US" dirty="0" smtClean="0">
                <a:solidFill>
                  <a:schemeClr val="tx1">
                    <a:lumMod val="65000"/>
                    <a:lumOff val="35000"/>
                  </a:schemeClr>
                </a:solidFill>
                <a:cs typeface="Arial"/>
              </a:rPr>
              <a:t>This vertical image should be aligned left and centered vertically on the slide. </a:t>
            </a:r>
          </a:p>
        </p:txBody>
      </p:sp>
      <p:sp>
        <p:nvSpPr>
          <p:cNvPr id="5" name="Picture Placeholder 8"/>
          <p:cNvSpPr>
            <a:spLocks noGrp="1"/>
          </p:cNvSpPr>
          <p:nvPr>
            <p:ph type="pic" sz="quarter" idx="10"/>
          </p:nvPr>
        </p:nvSpPr>
        <p:spPr>
          <a:xfrm>
            <a:off x="448140" y="1208314"/>
            <a:ext cx="4417774" cy="5046436"/>
          </a:xfrm>
        </p:spPr>
        <p:txBody>
          <a:bodyPr/>
          <a:lstStyle>
            <a:lvl1pPr>
              <a:buNone/>
              <a:defRPr/>
            </a:lvl1pPr>
          </a:lstStyle>
          <a:p>
            <a:endParaRPr lang="en-IN" dirty="0"/>
          </a:p>
        </p:txBody>
      </p:sp>
      <p:sp>
        <p:nvSpPr>
          <p:cNvPr id="8" name="Title 1"/>
          <p:cNvSpPr>
            <a:spLocks noGrp="1"/>
          </p:cNvSpPr>
          <p:nvPr>
            <p:ph type="title" hasCustomPrompt="1"/>
          </p:nvPr>
        </p:nvSpPr>
        <p:spPr>
          <a:xfrm>
            <a:off x="448140" y="140511"/>
            <a:ext cx="8229600" cy="553998"/>
          </a:xfrm>
        </p:spPr>
        <p:txBody>
          <a:bodyPr/>
          <a:lstStyle>
            <a:lvl1pPr>
              <a:defRPr/>
            </a:lvl1pPr>
          </a:lstStyle>
          <a:p>
            <a:r>
              <a:rPr lang="en-US" dirty="0" smtClean="0"/>
              <a:t>Vertical image with bullet points</a:t>
            </a:r>
            <a:endParaRPr lang="en-IN" dirty="0"/>
          </a:p>
        </p:txBody>
      </p:sp>
    </p:spTree>
    <p:extLst>
      <p:ext uri="{BB962C8B-B14F-4D97-AF65-F5344CB8AC3E}">
        <p14:creationId xmlns:p14="http://schemas.microsoft.com/office/powerpoint/2010/main" val="299813373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orizonatal image with p tex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paragraph text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3149600"/>
          </a:xfrm>
        </p:spPr>
        <p:txBody>
          <a:bodyPr/>
          <a:lstStyle>
            <a:lvl1pPr>
              <a:buNone/>
              <a:defRPr/>
            </a:lvl1pPr>
          </a:lstStyle>
          <a:p>
            <a:endParaRPr lang="en-IN" dirty="0"/>
          </a:p>
        </p:txBody>
      </p:sp>
      <p:sp>
        <p:nvSpPr>
          <p:cNvPr id="12" name="Text Placeholder 11"/>
          <p:cNvSpPr>
            <a:spLocks noGrp="1"/>
          </p:cNvSpPr>
          <p:nvPr>
            <p:ph type="body" sz="quarter" idx="11" hasCustomPrompt="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IN" dirty="0" smtClean="0"/>
              <a:t>Paragraph text should be left aligned. Adjust the height of this text box when needed. Make sure this box is </a:t>
            </a:r>
            <a:r>
              <a:rPr lang="en-IN" dirty="0" err="1" smtClean="0"/>
              <a:t>centered</a:t>
            </a:r>
            <a:r>
              <a:rPr lang="en-IN" dirty="0" smtClean="0"/>
              <a:t> horizontally on the page and to the image. 20 </a:t>
            </a:r>
            <a:r>
              <a:rPr lang="en-IN" dirty="0" err="1" smtClean="0"/>
              <a:t>pt</a:t>
            </a:r>
            <a:r>
              <a:rPr lang="en-IN" dirty="0" smtClean="0"/>
              <a:t> text should be used. Keep text as minimal as possible.</a:t>
            </a:r>
          </a:p>
        </p:txBody>
      </p:sp>
    </p:spTree>
    <p:extLst>
      <p:ext uri="{BB962C8B-B14F-4D97-AF65-F5344CB8AC3E}">
        <p14:creationId xmlns:p14="http://schemas.microsoft.com/office/powerpoint/2010/main" val="2962835832"/>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kumimoji="0" lang="en-US" sz="3000" b="1" i="0" u="none" strike="noStrike" kern="1200" cap="none" spc="0" normalizeH="0" baseline="0" noProof="0" dirty="0" smtClean="0">
                <a:ln>
                  <a:noFill/>
                </a:ln>
                <a:solidFill>
                  <a:schemeClr val="tx1">
                    <a:lumMod val="65000"/>
                    <a:lumOff val="35000"/>
                  </a:schemeClr>
                </a:solidFill>
                <a:effectLst/>
                <a:uLnTx/>
                <a:uFillTx/>
                <a:latin typeface="+mj-lt"/>
                <a:ea typeface="+mn-ea"/>
                <a:cs typeface="Arial"/>
              </a:rPr>
              <a:t>Horizontal image with bullet points</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0" name="Picture Placeholder 8"/>
          <p:cNvSpPr>
            <a:spLocks noGrp="1"/>
          </p:cNvSpPr>
          <p:nvPr>
            <p:ph type="pic" sz="quarter" idx="10"/>
          </p:nvPr>
        </p:nvSpPr>
        <p:spPr>
          <a:xfrm>
            <a:off x="460376" y="1103313"/>
            <a:ext cx="8229600" cy="2699430"/>
          </a:xfrm>
        </p:spPr>
        <p:txBody>
          <a:bodyPr/>
          <a:lstStyle>
            <a:lvl1pPr>
              <a:buNone/>
              <a:defRPr/>
            </a:lvl1pPr>
          </a:lstStyle>
          <a:p>
            <a:endParaRPr lang="en-IN" dirty="0"/>
          </a:p>
        </p:txBody>
      </p:sp>
      <p:sp>
        <p:nvSpPr>
          <p:cNvPr id="16" name="Text Placeholder 14"/>
          <p:cNvSpPr>
            <a:spLocks noGrp="1"/>
          </p:cNvSpPr>
          <p:nvPr>
            <p:ph type="body" sz="quarter" idx="14" hasCustomPrompt="1"/>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dirty="0" smtClean="0"/>
              <a:t>The horizontal image should be center aligned</a:t>
            </a:r>
            <a:endParaRPr lang="en-IN" dirty="0"/>
          </a:p>
        </p:txBody>
      </p:sp>
    </p:spTree>
    <p:extLst>
      <p:ext uri="{BB962C8B-B14F-4D97-AF65-F5344CB8AC3E}">
        <p14:creationId xmlns:p14="http://schemas.microsoft.com/office/powerpoint/2010/main" val="211340712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ase in point">
    <p:spTree>
      <p:nvGrpSpPr>
        <p:cNvPr id="1" name=""/>
        <p:cNvGrpSpPr/>
        <p:nvPr/>
      </p:nvGrpSpPr>
      <p:grpSpPr>
        <a:xfrm>
          <a:off x="0" y="0"/>
          <a:ext cx="0" cy="0"/>
          <a:chOff x="0" y="0"/>
          <a:chExt cx="0" cy="0"/>
        </a:xfrm>
      </p:grpSpPr>
      <p:sp>
        <p:nvSpPr>
          <p:cNvPr id="10" name="Rectangle 9"/>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Rectangle 1"/>
          <p:cNvSpPr>
            <a:spLocks noChangeArrowheads="1"/>
          </p:cNvSpPr>
          <p:nvPr userDrawn="1"/>
        </p:nvSpPr>
        <p:spPr bwMode="auto">
          <a:xfrm>
            <a:off x="-4825" y="5486400"/>
            <a:ext cx="8542400"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endParaRPr lang="en-US"/>
          </a:p>
        </p:txBody>
      </p:sp>
      <p:sp>
        <p:nvSpPr>
          <p:cNvPr id="17" name="Rectangle 2"/>
          <p:cNvSpPr>
            <a:spLocks noChangeArrowheads="1"/>
          </p:cNvSpPr>
          <p:nvPr userDrawn="1"/>
        </p:nvSpPr>
        <p:spPr bwMode="auto">
          <a:xfrm>
            <a:off x="-4825" y="5611813"/>
            <a:ext cx="8542400"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endParaRPr lang="en-US"/>
          </a:p>
        </p:txBody>
      </p:sp>
      <p:sp>
        <p:nvSpPr>
          <p:cNvPr id="15" name="Right Arrow 14"/>
          <p:cNvSpPr/>
          <p:nvPr userDrawn="1"/>
        </p:nvSpPr>
        <p:spPr>
          <a:xfrm>
            <a:off x="5037466" y="772886"/>
            <a:ext cx="160131" cy="315459"/>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Text Placeholder 11"/>
          <p:cNvSpPr>
            <a:spLocks noGrp="1"/>
          </p:cNvSpPr>
          <p:nvPr>
            <p:ph type="body" sz="quarter" idx="10" hasCustomPrompt="1"/>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Click to Add Title</a:t>
            </a:r>
          </a:p>
        </p:txBody>
      </p:sp>
      <p:sp>
        <p:nvSpPr>
          <p:cNvPr id="24" name="Text Placeholder 11"/>
          <p:cNvSpPr>
            <a:spLocks noGrp="1"/>
          </p:cNvSpPr>
          <p:nvPr>
            <p:ph type="body" sz="quarter" idx="11" hasCustomPrompt="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HIGHLIGHTS</a:t>
            </a:r>
          </a:p>
        </p:txBody>
      </p:sp>
      <p:sp>
        <p:nvSpPr>
          <p:cNvPr id="27" name="Text Placeholder 11"/>
          <p:cNvSpPr>
            <a:spLocks noGrp="1"/>
          </p:cNvSpPr>
          <p:nvPr>
            <p:ph type="body" sz="quarter" idx="12" hasCustomPrompt="1"/>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6">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IN" dirty="0" smtClean="0"/>
              <a:t>Add a small brief of the case study / point of view / Define a concept / theme / topic. You may add up to 6 lines of text. Beyond 6 lines will not be readable.</a:t>
            </a:r>
          </a:p>
        </p:txBody>
      </p:sp>
      <p:sp>
        <p:nvSpPr>
          <p:cNvPr id="40" name="Picture Placeholder 38"/>
          <p:cNvSpPr>
            <a:spLocks noGrp="1"/>
          </p:cNvSpPr>
          <p:nvPr>
            <p:ph type="pic" sz="quarter" idx="14"/>
          </p:nvPr>
        </p:nvSpPr>
        <p:spPr>
          <a:xfrm>
            <a:off x="5690960" y="490538"/>
            <a:ext cx="2874963" cy="5692775"/>
          </a:xfrm>
          <a:ln>
            <a:noFill/>
          </a:ln>
          <a:effectLst/>
        </p:spPr>
        <p:txBody>
          <a:bodyPr>
            <a:flatTx/>
          </a:bodyPr>
          <a:lstStyle>
            <a:lvl1pPr>
              <a:buNone/>
              <a:defRPr>
                <a:effectLst/>
              </a:defRPr>
            </a:lvl1pPr>
          </a:lstStyle>
          <a:p>
            <a:endParaRPr lang="en-IN" dirty="0"/>
          </a:p>
        </p:txBody>
      </p:sp>
      <p:sp>
        <p:nvSpPr>
          <p:cNvPr id="12" name="Text Placeholder 11"/>
          <p:cNvSpPr>
            <a:spLocks noGrp="1"/>
          </p:cNvSpPr>
          <p:nvPr>
            <p:ph type="body" sz="quarter" idx="16" hasCustomPrompt="1"/>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marL="231775" marR="0" lvl="0" indent="-231775" algn="r" defTabSz="457200" rtl="0" eaLnBrk="1" fontAlgn="auto" latinLnBrk="0" hangingPunct="1">
              <a:lnSpc>
                <a:spcPct val="100000"/>
              </a:lnSpc>
              <a:spcBef>
                <a:spcPct val="20000"/>
              </a:spcBef>
              <a:spcAft>
                <a:spcPts val="0"/>
              </a:spcAft>
              <a:buClrTx/>
              <a:buSzTx/>
              <a:buFont typeface="Arial"/>
              <a:buNone/>
              <a:tabLst/>
              <a:defRPr/>
            </a:pPr>
            <a:r>
              <a:rPr lang="en-US" dirty="0" smtClean="0"/>
              <a:t>Add Highlights of the topic and only </a:t>
            </a:r>
            <a:br>
              <a:rPr lang="en-US" dirty="0" smtClean="0"/>
            </a:br>
            <a:r>
              <a:rPr lang="en-US" dirty="0" smtClean="0"/>
              <a:t>5 lines of text is allowed, beyond </a:t>
            </a:r>
            <a:br>
              <a:rPr lang="en-US" dirty="0" smtClean="0"/>
            </a:br>
            <a:r>
              <a:rPr lang="en-US" dirty="0" smtClean="0"/>
              <a:t>that it will not be readable.</a:t>
            </a:r>
            <a:endParaRPr lang="en-IN" dirty="0" smtClean="0"/>
          </a:p>
        </p:txBody>
      </p:sp>
    </p:spTree>
    <p:extLst>
      <p:ext uri="{BB962C8B-B14F-4D97-AF65-F5344CB8AC3E}">
        <p14:creationId xmlns:p14="http://schemas.microsoft.com/office/powerpoint/2010/main" val="187416203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Case in point">
    <p:spTree>
      <p:nvGrpSpPr>
        <p:cNvPr id="1" name=""/>
        <p:cNvGrpSpPr/>
        <p:nvPr/>
      </p:nvGrpSpPr>
      <p:grpSpPr>
        <a:xfrm>
          <a:off x="0" y="0"/>
          <a:ext cx="0" cy="0"/>
          <a:chOff x="0" y="0"/>
          <a:chExt cx="0" cy="0"/>
        </a:xfrm>
      </p:grpSpPr>
      <p:sp>
        <p:nvSpPr>
          <p:cNvPr id="28" name="Picture Placeholder 25"/>
          <p:cNvSpPr>
            <a:spLocks noGrp="1"/>
          </p:cNvSpPr>
          <p:nvPr>
            <p:ph type="pic" sz="quarter" idx="10"/>
          </p:nvPr>
        </p:nvSpPr>
        <p:spPr>
          <a:xfrm>
            <a:off x="451756" y="1668732"/>
            <a:ext cx="2590800" cy="3873500"/>
          </a:xfrm>
        </p:spPr>
        <p:txBody>
          <a:bodyPr/>
          <a:lstStyle/>
          <a:p>
            <a:endParaRPr lang="en-IN"/>
          </a:p>
        </p:txBody>
      </p:sp>
      <p:sp>
        <p:nvSpPr>
          <p:cNvPr id="37" name="Text Placeholder 34"/>
          <p:cNvSpPr>
            <a:spLocks noGrp="1"/>
          </p:cNvSpPr>
          <p:nvPr>
            <p:ph type="body" sz="quarter" idx="12" hasCustomPrompt="1"/>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15" name="Text Placeholder 31"/>
          <p:cNvSpPr>
            <a:spLocks noGrp="1"/>
          </p:cNvSpPr>
          <p:nvPr>
            <p:ph type="body" sz="quarter" idx="14" hasCustomPrompt="1"/>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Opportunity</a:t>
            </a:r>
          </a:p>
        </p:txBody>
      </p:sp>
      <p:sp>
        <p:nvSpPr>
          <p:cNvPr id="19" name="Title 1"/>
          <p:cNvSpPr>
            <a:spLocks noGrp="1"/>
          </p:cNvSpPr>
          <p:nvPr>
            <p:ph type="title" hasCustomPrompt="1"/>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Case Study Heading</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32" name="Text Placeholder 34"/>
          <p:cNvSpPr>
            <a:spLocks noGrp="1"/>
          </p:cNvSpPr>
          <p:nvPr>
            <p:ph type="body" sz="quarter" idx="19" hasCustomPrompt="1"/>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3" name="Text Placeholder 31"/>
          <p:cNvSpPr>
            <a:spLocks noGrp="1"/>
          </p:cNvSpPr>
          <p:nvPr>
            <p:ph type="body" sz="quarter" idx="20" hasCustomPrompt="1"/>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dirty="0" smtClean="0"/>
              <a:t>Challenges </a:t>
            </a:r>
          </a:p>
        </p:txBody>
      </p:sp>
      <p:sp>
        <p:nvSpPr>
          <p:cNvPr id="35" name="Text Placeholder 34"/>
          <p:cNvSpPr>
            <a:spLocks noGrp="1"/>
          </p:cNvSpPr>
          <p:nvPr>
            <p:ph type="body" sz="quarter" idx="21" hasCustomPrompt="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dirty="0" smtClean="0"/>
              <a:t>Up to 5 lines of text is allowed beyond which it will not be readable.</a:t>
            </a:r>
          </a:p>
        </p:txBody>
      </p:sp>
      <p:sp>
        <p:nvSpPr>
          <p:cNvPr id="36" name="Text Placeholder 31"/>
          <p:cNvSpPr>
            <a:spLocks noGrp="1"/>
          </p:cNvSpPr>
          <p:nvPr>
            <p:ph type="body" sz="quarter" idx="22" hasCustomPrompt="1"/>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dirty="0" smtClean="0"/>
              <a:t>Impact</a:t>
            </a:r>
          </a:p>
        </p:txBody>
      </p:sp>
    </p:spTree>
    <p:extLst>
      <p:ext uri="{BB962C8B-B14F-4D97-AF65-F5344CB8AC3E}">
        <p14:creationId xmlns:p14="http://schemas.microsoft.com/office/powerpoint/2010/main" val="23322756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with 2 lists">
    <p:spTree>
      <p:nvGrpSpPr>
        <p:cNvPr id="1" name=""/>
        <p:cNvGrpSpPr/>
        <p:nvPr/>
      </p:nvGrpSpPr>
      <p:grpSpPr>
        <a:xfrm>
          <a:off x="0" y="0"/>
          <a:ext cx="0" cy="0"/>
          <a:chOff x="0" y="0"/>
          <a:chExt cx="0" cy="0"/>
        </a:xfrm>
      </p:grpSpPr>
      <p:sp>
        <p:nvSpPr>
          <p:cNvPr id="8" name="Rectangle 7"/>
          <p:cNvSpPr/>
          <p:nvPr/>
        </p:nvSpPr>
        <p:spPr>
          <a:xfrm>
            <a:off x="750888" y="2395538"/>
            <a:ext cx="3625850" cy="630237"/>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anchor="ctr"/>
          <a:lstStyle/>
          <a:p>
            <a:pPr marL="0" lvl="1" defTabSz="457200">
              <a:spcBef>
                <a:spcPts val="0"/>
              </a:spcBef>
              <a:buFont typeface="Arial"/>
              <a:buNone/>
              <a:defRPr/>
            </a:pPr>
            <a:endParaRPr lang="en-IN" sz="2600" dirty="0">
              <a:solidFill>
                <a:schemeClr val="bg1"/>
              </a:solidFill>
              <a:latin typeface="+mj-lt"/>
            </a:endParaRPr>
          </a:p>
        </p:txBody>
      </p:sp>
      <p:sp>
        <p:nvSpPr>
          <p:cNvPr id="9" name="Rectangle 8"/>
          <p:cNvSpPr/>
          <p:nvPr/>
        </p:nvSpPr>
        <p:spPr>
          <a:xfrm>
            <a:off x="4751388" y="2395538"/>
            <a:ext cx="3624262" cy="630237"/>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anchor="ctr"/>
          <a:lstStyle/>
          <a:p>
            <a:pPr marL="0" lvl="1" defTabSz="457200">
              <a:spcBef>
                <a:spcPts val="0"/>
              </a:spcBef>
              <a:buFont typeface="Arial"/>
              <a:buNone/>
              <a:defRPr/>
            </a:pPr>
            <a:endParaRPr lang="en-IN" sz="2600" dirty="0">
              <a:solidFill>
                <a:schemeClr val="bg1"/>
              </a:solidFill>
              <a:latin typeface="+mj-lt"/>
            </a:endParaRPr>
          </a:p>
        </p:txBody>
      </p:sp>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f Coloumn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Column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a:p>
        </p:txBody>
      </p:sp>
    </p:spTree>
    <p:extLst>
      <p:ext uri="{BB962C8B-B14F-4D97-AF65-F5344CB8AC3E}">
        <p14:creationId xmlns:p14="http://schemas.microsoft.com/office/powerpoint/2010/main" val="1041912063"/>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f Bar Graph">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Bar Graph</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14" name="Chart Placeholder 13"/>
          <p:cNvSpPr>
            <a:spLocks noGrp="1"/>
          </p:cNvSpPr>
          <p:nvPr>
            <p:ph type="chart" sz="quarter" idx="10"/>
          </p:nvPr>
        </p:nvSpPr>
        <p:spPr>
          <a:xfrm>
            <a:off x="460375" y="1509713"/>
            <a:ext cx="8229600" cy="4716462"/>
          </a:xfrm>
        </p:spPr>
        <p:txBody>
          <a:bodyPr/>
          <a:lstStyle/>
          <a:p>
            <a:endParaRPr lang="en-IN"/>
          </a:p>
        </p:txBody>
      </p:sp>
    </p:spTree>
    <p:extLst>
      <p:ext uri="{BB962C8B-B14F-4D97-AF65-F5344CB8AC3E}">
        <p14:creationId xmlns:p14="http://schemas.microsoft.com/office/powerpoint/2010/main" val="84344701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f Pie Char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a:p>
        </p:txBody>
      </p:sp>
    </p:spTree>
    <p:extLst>
      <p:ext uri="{BB962C8B-B14F-4D97-AF65-F5344CB8AC3E}">
        <p14:creationId xmlns:p14="http://schemas.microsoft.com/office/powerpoint/2010/main" val="903072092"/>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marL="0" marR="0" lvl="0" indent="0" defTabSz="457200" rtl="0" eaLnBrk="1" fontAlgn="auto" latinLnBrk="0" hangingPunct="1">
              <a:lnSpc>
                <a:spcPct val="100000"/>
              </a:lnSpc>
              <a:spcBef>
                <a:spcPct val="0"/>
              </a:spcBef>
              <a:spcAft>
                <a:spcPts val="0"/>
              </a:spcAft>
              <a:tabLst/>
              <a:defRPr/>
            </a:pPr>
            <a:r>
              <a:rPr lang="en-US" dirty="0" smtClean="0"/>
              <a:t>Title of Pie Chart</a:t>
            </a:r>
            <a:endParaRPr kumimoji="0" lang="en-US" sz="3000" b="1" i="0" u="none" strike="noStrike" kern="1200" cap="none" spc="0" normalizeH="0" baseline="0" noProof="0" dirty="0">
              <a:ln>
                <a:noFill/>
              </a:ln>
              <a:solidFill>
                <a:schemeClr val="tx1">
                  <a:lumMod val="65000"/>
                  <a:lumOff val="35000"/>
                </a:schemeClr>
              </a:solidFill>
              <a:effectLst/>
              <a:uLnTx/>
              <a:uFillTx/>
              <a:latin typeface="+mj-lt"/>
              <a:ea typeface="+mn-ea"/>
              <a:cs typeface="Arial"/>
            </a:endParaRPr>
          </a:p>
        </p:txBody>
      </p:sp>
      <p:sp>
        <p:nvSpPr>
          <p:cNvPr id="4" name="Chart Placeholder 13"/>
          <p:cNvSpPr>
            <a:spLocks noGrp="1"/>
          </p:cNvSpPr>
          <p:nvPr>
            <p:ph type="chart" sz="quarter" idx="10"/>
          </p:nvPr>
        </p:nvSpPr>
        <p:spPr>
          <a:xfrm>
            <a:off x="460375" y="1509713"/>
            <a:ext cx="8229600" cy="4716462"/>
          </a:xfrm>
        </p:spPr>
        <p:txBody>
          <a:bodyPr/>
          <a:lstStyle/>
          <a:p>
            <a:endParaRPr lang="en-IN"/>
          </a:p>
        </p:txBody>
      </p:sp>
    </p:spTree>
    <p:extLst>
      <p:ext uri="{BB962C8B-B14F-4D97-AF65-F5344CB8AC3E}">
        <p14:creationId xmlns:p14="http://schemas.microsoft.com/office/powerpoint/2010/main" val="757921299"/>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of Pie Chart 2">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dirty="0" smtClean="0"/>
              <a:t>Insert Title Here</a:t>
            </a:r>
          </a:p>
        </p:txBody>
      </p:sp>
    </p:spTree>
    <p:extLst>
      <p:ext uri="{BB962C8B-B14F-4D97-AF65-F5344CB8AC3E}">
        <p14:creationId xmlns:p14="http://schemas.microsoft.com/office/powerpoint/2010/main" val="204734617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Icons">
    <p:spTree>
      <p:nvGrpSpPr>
        <p:cNvPr id="1" name=""/>
        <p:cNvGrpSpPr/>
        <p:nvPr/>
      </p:nvGrpSpPr>
      <p:grpSpPr>
        <a:xfrm>
          <a:off x="0" y="0"/>
          <a:ext cx="0" cy="0"/>
          <a:chOff x="0" y="0"/>
          <a:chExt cx="0" cy="0"/>
        </a:xfrm>
      </p:grpSpPr>
      <p:sp>
        <p:nvSpPr>
          <p:cNvPr id="42" name="Oval 6"/>
          <p:cNvSpPr>
            <a:spLocks noChangeArrowheads="1"/>
          </p:cNvSpPr>
          <p:nvPr userDrawn="1"/>
        </p:nvSpPr>
        <p:spPr bwMode="gray">
          <a:xfrm>
            <a:off x="355600" y="5858423"/>
            <a:ext cx="8432800" cy="550531"/>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wrap="square" anchor="ctr">
            <a:noAutofit/>
          </a:bodyPr>
          <a:lstStyle/>
          <a:p>
            <a:pPr algn="ctr" fontAlgn="auto">
              <a:spcBef>
                <a:spcPts val="0"/>
              </a:spcBef>
              <a:spcAft>
                <a:spcPts val="0"/>
              </a:spcAft>
              <a:defRPr/>
            </a:pPr>
            <a:endParaRPr lang="en-US" kern="0" dirty="0">
              <a:solidFill>
                <a:srgbClr val="000000"/>
              </a:solidFill>
            </a:endParaRPr>
          </a:p>
        </p:txBody>
      </p:sp>
      <p:sp>
        <p:nvSpPr>
          <p:cNvPr id="57" name="Text Placeholder 56"/>
          <p:cNvSpPr>
            <a:spLocks noGrp="1"/>
          </p:cNvSpPr>
          <p:nvPr>
            <p:ph type="body" sz="quarter" idx="10" hasCustomPrompt="1"/>
          </p:nvPr>
        </p:nvSpPr>
        <p:spPr>
          <a:xfrm>
            <a:off x="785078"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1</a:t>
            </a:r>
            <a:endParaRPr lang="en-IN" dirty="0"/>
          </a:p>
        </p:txBody>
      </p:sp>
      <p:sp>
        <p:nvSpPr>
          <p:cNvPr id="60" name="Text Placeholder 56"/>
          <p:cNvSpPr>
            <a:spLocks noGrp="1"/>
          </p:cNvSpPr>
          <p:nvPr>
            <p:ph type="body" sz="quarter" idx="12" hasCustomPrompt="1"/>
          </p:nvPr>
        </p:nvSpPr>
        <p:spPr>
          <a:xfrm>
            <a:off x="28323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2</a:t>
            </a:r>
            <a:endParaRPr lang="en-IN" dirty="0"/>
          </a:p>
        </p:txBody>
      </p:sp>
      <p:sp>
        <p:nvSpPr>
          <p:cNvPr id="63" name="Text Placeholder 56"/>
          <p:cNvSpPr>
            <a:spLocks noGrp="1"/>
          </p:cNvSpPr>
          <p:nvPr>
            <p:ph type="body" sz="quarter" idx="14" hasCustomPrompt="1"/>
          </p:nvPr>
        </p:nvSpPr>
        <p:spPr>
          <a:xfrm>
            <a:off x="49056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3</a:t>
            </a:r>
          </a:p>
        </p:txBody>
      </p:sp>
      <p:sp>
        <p:nvSpPr>
          <p:cNvPr id="66" name="Text Placeholder 56"/>
          <p:cNvSpPr>
            <a:spLocks noGrp="1"/>
          </p:cNvSpPr>
          <p:nvPr>
            <p:ph type="body" sz="quarter" idx="16" hasCustomPrompt="1"/>
          </p:nvPr>
        </p:nvSpPr>
        <p:spPr>
          <a:xfrm>
            <a:off x="688439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4</a:t>
            </a:r>
            <a:endParaRPr lang="en-IN" dirty="0"/>
          </a:p>
        </p:txBody>
      </p:sp>
      <p:sp>
        <p:nvSpPr>
          <p:cNvPr id="12" name="Title 4"/>
          <p:cNvSpPr>
            <a:spLocks noGrp="1"/>
          </p:cNvSpPr>
          <p:nvPr>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395027827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cons in Circle 2">
    <p:spTree>
      <p:nvGrpSpPr>
        <p:cNvPr id="1" name=""/>
        <p:cNvGrpSpPr/>
        <p:nvPr/>
      </p:nvGrpSpPr>
      <p:grpSpPr>
        <a:xfrm>
          <a:off x="0" y="0"/>
          <a:ext cx="0" cy="0"/>
          <a:chOff x="0" y="0"/>
          <a:chExt cx="0" cy="0"/>
        </a:xfrm>
      </p:grpSpPr>
      <p:sp>
        <p:nvSpPr>
          <p:cNvPr id="12" name="Oval 11"/>
          <p:cNvSpPr/>
          <p:nvPr userDrawn="1"/>
        </p:nvSpPr>
        <p:spPr>
          <a:xfrm>
            <a:off x="2643450" y="1730903"/>
            <a:ext cx="3857101" cy="3857101"/>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itle 4"/>
          <p:cNvSpPr>
            <a:spLocks noGrp="1"/>
          </p:cNvSpPr>
          <p:nvPr userDrawn="1">
            <p:ph type="title" hasCustomPrompt="1"/>
          </p:nvPr>
        </p:nvSpPr>
        <p:spPr>
          <a:xfrm>
            <a:off x="460375" y="140024"/>
            <a:ext cx="8229600" cy="553998"/>
          </a:xfrm>
        </p:spPr>
        <p:txBody>
          <a:bodyPr/>
          <a:lstStyle>
            <a:lvl1pPr>
              <a:defRPr/>
            </a:lvl1pPr>
          </a:lstStyle>
          <a:p>
            <a:r>
              <a:rPr lang="en-US" dirty="0" smtClean="0"/>
              <a:t>Click to Add Title</a:t>
            </a:r>
            <a:endParaRPr lang="en-US" dirty="0"/>
          </a:p>
        </p:txBody>
      </p:sp>
      <p:sp>
        <p:nvSpPr>
          <p:cNvPr id="22" name="Oval 21"/>
          <p:cNvSpPr/>
          <p:nvPr userDrawn="1"/>
        </p:nvSpPr>
        <p:spPr>
          <a:xfrm>
            <a:off x="2153393"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Text Placeholder 56"/>
          <p:cNvSpPr>
            <a:spLocks noGrp="1"/>
          </p:cNvSpPr>
          <p:nvPr>
            <p:ph type="body" sz="quarter" idx="14" hasCustomPrompt="1"/>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INSERT TEXT Subject Matter</a:t>
            </a:r>
            <a:endParaRPr lang="en-IN" dirty="0"/>
          </a:p>
        </p:txBody>
      </p:sp>
      <p:sp>
        <p:nvSpPr>
          <p:cNvPr id="25" name="Oval 24"/>
          <p:cNvSpPr/>
          <p:nvPr userDrawn="1"/>
        </p:nvSpPr>
        <p:spPr>
          <a:xfrm>
            <a:off x="5956137" y="2931726"/>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6" name="Oval 25"/>
          <p:cNvSpPr/>
          <p:nvPr userDrawn="1"/>
        </p:nvSpPr>
        <p:spPr>
          <a:xfrm>
            <a:off x="4093278" y="1338103"/>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1" name="Oval 30"/>
          <p:cNvSpPr/>
          <p:nvPr userDrawn="1"/>
        </p:nvSpPr>
        <p:spPr>
          <a:xfrm>
            <a:off x="4093278" y="5126298"/>
            <a:ext cx="957445" cy="95744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Text Placeholder 56"/>
          <p:cNvSpPr>
            <a:spLocks noGrp="1"/>
          </p:cNvSpPr>
          <p:nvPr>
            <p:ph type="body" sz="quarter" idx="13" hasCustomPrompt="1"/>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7" name="Text Placeholder 56"/>
          <p:cNvSpPr>
            <a:spLocks noGrp="1"/>
          </p:cNvSpPr>
          <p:nvPr>
            <p:ph type="body" sz="quarter" idx="15" hasCustomPrompt="1"/>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39" name="Text Placeholder 56"/>
          <p:cNvSpPr>
            <a:spLocks noGrp="1"/>
          </p:cNvSpPr>
          <p:nvPr>
            <p:ph type="body" sz="quarter" idx="16" hasCustomPrompt="1"/>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
        <p:nvSpPr>
          <p:cNvPr id="40" name="Text Placeholder 56"/>
          <p:cNvSpPr>
            <a:spLocks noGrp="1"/>
          </p:cNvSpPr>
          <p:nvPr>
            <p:ph type="body" sz="quarter" idx="17" hasCustomPrompt="1"/>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dirty="0" smtClean="0"/>
              <a:t>Text Here</a:t>
            </a:r>
            <a:endParaRPr lang="en-IN" dirty="0"/>
          </a:p>
        </p:txBody>
      </p:sp>
    </p:spTree>
    <p:extLst>
      <p:ext uri="{BB962C8B-B14F-4D97-AF65-F5344CB8AC3E}">
        <p14:creationId xmlns:p14="http://schemas.microsoft.com/office/powerpoint/2010/main" val="84192004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itle 3"/>
          <p:cNvSpPr>
            <a:spLocks noGrp="1"/>
          </p:cNvSpPr>
          <p:nvPr userDrawn="1">
            <p:ph type="ctrTitle" hasCustomPrompt="1"/>
          </p:nvPr>
        </p:nvSpPr>
        <p:spPr>
          <a:xfrm>
            <a:off x="4547710" y="1767649"/>
            <a:ext cx="4203553" cy="553998"/>
          </a:xfrm>
        </p:spPr>
        <p:txBody>
          <a:bodyPr/>
          <a:lstStyle>
            <a:lvl1pPr>
              <a:defRPr/>
            </a:lvl1pPr>
          </a:lstStyle>
          <a:p>
            <a:r>
              <a:rPr lang="en-US" dirty="0" smtClean="0"/>
              <a:t>Thank you</a:t>
            </a:r>
            <a:endParaRPr lang="en-US" dirty="0"/>
          </a:p>
        </p:txBody>
      </p:sp>
      <p:sp>
        <p:nvSpPr>
          <p:cNvPr id="10" name="Text Placeholder 56"/>
          <p:cNvSpPr>
            <a:spLocks noGrp="1"/>
          </p:cNvSpPr>
          <p:nvPr>
            <p:ph type="body" sz="quarter" idx="19" hasCustomPrompt="1"/>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 </a:t>
            </a:r>
            <a:br>
              <a:rPr lang="en-US" dirty="0" smtClean="0"/>
            </a:br>
            <a:r>
              <a:rPr lang="en-US" dirty="0" smtClean="0"/>
              <a:t>Designation</a:t>
            </a:r>
            <a:endParaRPr lang="en-IN" dirty="0"/>
          </a:p>
        </p:txBody>
      </p:sp>
      <p:sp>
        <p:nvSpPr>
          <p:cNvPr id="11" name="Text Placeholder 56"/>
          <p:cNvSpPr>
            <a:spLocks noGrp="1"/>
          </p:cNvSpPr>
          <p:nvPr>
            <p:ph type="body" sz="quarter" idx="20" hasCustomPrompt="1"/>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8" name="Rectangle 7"/>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9" name="Picture 8" descr="WIPRO PPT Design.jpg"/>
          <p:cNvPicPr>
            <a:picLocks noChangeAspect="1"/>
          </p:cNvPicPr>
          <p:nvPr userDrawn="1"/>
        </p:nvPicPr>
        <p:blipFill>
          <a:blip r:embed="rId2" cstate="print"/>
          <a:stretch>
            <a:fillRect/>
          </a:stretch>
        </p:blipFill>
        <p:spPr>
          <a:xfrm>
            <a:off x="5121" y="4471039"/>
            <a:ext cx="9133758" cy="2171061"/>
          </a:xfrm>
          <a:prstGeom prst="rect">
            <a:avLst/>
          </a:prstGeom>
        </p:spPr>
      </p:pic>
      <p:pic>
        <p:nvPicPr>
          <p:cNvPr id="13" name="Picture 12" descr="Slides Master - 51.jpg"/>
          <p:cNvPicPr>
            <a:picLocks noChangeAspect="1"/>
          </p:cNvPicPr>
          <p:nvPr userDrawn="1"/>
        </p:nvPicPr>
        <p:blipFill>
          <a:blip r:embed="rId3" cstate="print"/>
          <a:stretch>
            <a:fillRect/>
          </a:stretch>
        </p:blipFill>
        <p:spPr>
          <a:xfrm>
            <a:off x="2057402" y="1664833"/>
            <a:ext cx="1872342" cy="2084305"/>
          </a:xfrm>
          <a:prstGeom prst="rect">
            <a:avLst/>
          </a:prstGeom>
        </p:spPr>
      </p:pic>
      <p:cxnSp>
        <p:nvCxnSpPr>
          <p:cNvPr id="14" name="Straight Connector 13"/>
          <p:cNvCxnSpPr/>
          <p:nvPr userDrawn="1"/>
        </p:nvCxnSpPr>
        <p:spPr>
          <a:xfrm rot="5400000">
            <a:off x="28140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1655469"/>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erlogo_titleslide">
    <p:spTree>
      <p:nvGrpSpPr>
        <p:cNvPr id="1" name=""/>
        <p:cNvGrpSpPr/>
        <p:nvPr/>
      </p:nvGrpSpPr>
      <p:grpSpPr>
        <a:xfrm>
          <a:off x="0" y="0"/>
          <a:ext cx="0" cy="0"/>
          <a:chOff x="0" y="0"/>
          <a:chExt cx="0" cy="0"/>
        </a:xfrm>
      </p:grpSpPr>
      <p:sp>
        <p:nvSpPr>
          <p:cNvPr id="16"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9" name="Picture 8" descr="Slides Master - 51.jpg"/>
          <p:cNvPicPr>
            <a:picLocks noChangeAspect="1"/>
          </p:cNvPicPr>
          <p:nvPr userDrawn="1"/>
        </p:nvPicPr>
        <p:blipFill>
          <a:blip r:embed="rId2" cstate="print"/>
          <a:stretch>
            <a:fillRect/>
          </a:stretch>
        </p:blipFill>
        <p:spPr>
          <a:xfrm>
            <a:off x="304802" y="1664833"/>
            <a:ext cx="1872342" cy="2084305"/>
          </a:xfrm>
          <a:prstGeom prst="rect">
            <a:avLst/>
          </a:prstGeom>
        </p:spPr>
      </p:pic>
      <p:cxnSp>
        <p:nvCxnSpPr>
          <p:cNvPr id="10" name="Straight Connector 9"/>
          <p:cNvCxnSpPr/>
          <p:nvPr userDrawn="1"/>
        </p:nvCxnSpPr>
        <p:spPr>
          <a:xfrm rot="5400000">
            <a:off x="30172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4" name="Rectangle 13"/>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5" name="Picture 14" descr="WIPRO PPT Design.jpg"/>
          <p:cNvPicPr>
            <a:picLocks noChangeAspect="1"/>
          </p:cNvPicPr>
          <p:nvPr userDrawn="1"/>
        </p:nvPicPr>
        <p:blipFill>
          <a:blip r:embed="rId3" cstate="print"/>
          <a:stretch>
            <a:fillRect/>
          </a:stretch>
        </p:blipFill>
        <p:spPr>
          <a:xfrm>
            <a:off x="5121" y="4471039"/>
            <a:ext cx="9133758" cy="2171061"/>
          </a:xfrm>
          <a:prstGeom prst="rect">
            <a:avLst/>
          </a:prstGeom>
        </p:spPr>
      </p:pic>
      <p:sp>
        <p:nvSpPr>
          <p:cNvPr id="11" name="Text Placeholder 56"/>
          <p:cNvSpPr>
            <a:spLocks noGrp="1"/>
          </p:cNvSpPr>
          <p:nvPr>
            <p:ph type="body" sz="quarter" idx="20" hasCustomPrompt="1"/>
          </p:nvPr>
        </p:nvSpPr>
        <p:spPr>
          <a:xfrm>
            <a:off x="4559968" y="3114100"/>
            <a:ext cx="4158442" cy="387090"/>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a:t>
            </a:r>
            <a:endParaRPr lang="en-IN" dirty="0"/>
          </a:p>
        </p:txBody>
      </p:sp>
      <p:sp>
        <p:nvSpPr>
          <p:cNvPr id="13" name="Title 1"/>
          <p:cNvSpPr>
            <a:spLocks noGrp="1"/>
          </p:cNvSpPr>
          <p:nvPr>
            <p:ph type="ctrTitle" hasCustomPrompt="1"/>
          </p:nvPr>
        </p:nvSpPr>
        <p:spPr>
          <a:xfrm>
            <a:off x="4559742" y="1480457"/>
            <a:ext cx="4142266" cy="1547161"/>
          </a:xfrm>
          <a:noFill/>
        </p:spPr>
        <p:txBody>
          <a:bodyPr wrap="square" rtlCol="0" anchor="ctr">
            <a:normAutofit/>
          </a:bodyPr>
          <a:lstStyle>
            <a:lvl1pPr marL="0" algn="l">
              <a:defRPr lang="en-US" sz="3400" dirty="0">
                <a:solidFill>
                  <a:schemeClr val="tx1">
                    <a:lumMod val="65000"/>
                    <a:lumOff val="35000"/>
                  </a:schemeClr>
                </a:solidFill>
                <a:latin typeface="Arial"/>
                <a:ea typeface="+mn-ea"/>
                <a:cs typeface="Arial"/>
              </a:defRPr>
            </a:lvl1pPr>
          </a:lstStyle>
          <a:p>
            <a:pPr marL="0" lvl="0" algn="l"/>
            <a:r>
              <a:rPr lang="en-US" dirty="0" smtClean="0"/>
              <a:t>Insert Title</a:t>
            </a:r>
            <a:br>
              <a:rPr lang="en-US" dirty="0" smtClean="0"/>
            </a:br>
            <a:r>
              <a:rPr lang="en-US" dirty="0" smtClean="0"/>
              <a:t>Here</a:t>
            </a:r>
            <a:endParaRPr lang="en-US" dirty="0"/>
          </a:p>
        </p:txBody>
      </p:sp>
      <p:sp>
        <p:nvSpPr>
          <p:cNvPr id="25" name="Text Placeholder 56"/>
          <p:cNvSpPr>
            <a:spLocks noGrp="1"/>
          </p:cNvSpPr>
          <p:nvPr>
            <p:ph type="body" sz="quarter" idx="21" hasCustomPrompt="1"/>
          </p:nvPr>
        </p:nvSpPr>
        <p:spPr>
          <a:xfrm>
            <a:off x="4572000" y="3599045"/>
            <a:ext cx="4158442" cy="409914"/>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Designation</a:t>
            </a:r>
            <a:endParaRPr lang="en-IN" dirty="0"/>
          </a:p>
        </p:txBody>
      </p:sp>
    </p:spTree>
    <p:extLst>
      <p:ext uri="{BB962C8B-B14F-4D97-AF65-F5344CB8AC3E}">
        <p14:creationId xmlns:p14="http://schemas.microsoft.com/office/powerpoint/2010/main" val="95592888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erlogo_Thank you">
    <p:spTree>
      <p:nvGrpSpPr>
        <p:cNvPr id="1" name=""/>
        <p:cNvGrpSpPr/>
        <p:nvPr/>
      </p:nvGrpSpPr>
      <p:grpSpPr>
        <a:xfrm>
          <a:off x="0" y="0"/>
          <a:ext cx="0" cy="0"/>
          <a:chOff x="0" y="0"/>
          <a:chExt cx="0" cy="0"/>
        </a:xfrm>
      </p:grpSpPr>
      <p:sp>
        <p:nvSpPr>
          <p:cNvPr id="8" name="Picture Placeholder 9"/>
          <p:cNvSpPr>
            <a:spLocks noGrp="1"/>
          </p:cNvSpPr>
          <p:nvPr>
            <p:ph type="pic" sz="quarter" idx="10" hasCustomPrompt="1"/>
          </p:nvPr>
        </p:nvSpPr>
        <p:spPr>
          <a:xfrm>
            <a:off x="2612799" y="1970769"/>
            <a:ext cx="1447572" cy="1643288"/>
          </a:xfrm>
        </p:spPr>
        <p:txBody>
          <a:bodyPr>
            <a:noAutofit/>
          </a:bodyPr>
          <a:lstStyle>
            <a:lvl1pPr marL="0" indent="0" algn="ctr">
              <a:buNone/>
              <a:defRPr sz="1100" baseline="0"/>
            </a:lvl1pPr>
          </a:lstStyle>
          <a:p>
            <a:r>
              <a:rPr lang="en-US" dirty="0" smtClean="0"/>
              <a:t>Click here to add Customer / Partner Logo</a:t>
            </a:r>
            <a:endParaRPr lang="en-IN" dirty="0"/>
          </a:p>
        </p:txBody>
      </p:sp>
      <p:pic>
        <p:nvPicPr>
          <p:cNvPr id="14" name="Picture 13" descr="Slides Master - 51.jpg"/>
          <p:cNvPicPr>
            <a:picLocks noChangeAspect="1"/>
          </p:cNvPicPr>
          <p:nvPr userDrawn="1"/>
        </p:nvPicPr>
        <p:blipFill>
          <a:blip r:embed="rId2" cstate="print"/>
          <a:stretch>
            <a:fillRect/>
          </a:stretch>
        </p:blipFill>
        <p:spPr>
          <a:xfrm>
            <a:off x="304802" y="1664833"/>
            <a:ext cx="1872342" cy="2084305"/>
          </a:xfrm>
          <a:prstGeom prst="rect">
            <a:avLst/>
          </a:prstGeom>
        </p:spPr>
      </p:pic>
      <p:cxnSp>
        <p:nvCxnSpPr>
          <p:cNvPr id="15" name="Straight Connector 14"/>
          <p:cNvCxnSpPr/>
          <p:nvPr userDrawn="1"/>
        </p:nvCxnSpPr>
        <p:spPr>
          <a:xfrm rot="5400000">
            <a:off x="3017200" y="2781258"/>
            <a:ext cx="2754000" cy="1588"/>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userDrawn="1"/>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17" name="Picture 16" descr="WIPRO PPT Design.jpg"/>
          <p:cNvPicPr>
            <a:picLocks noChangeAspect="1"/>
          </p:cNvPicPr>
          <p:nvPr userDrawn="1"/>
        </p:nvPicPr>
        <p:blipFill>
          <a:blip r:embed="rId3" cstate="print"/>
          <a:stretch>
            <a:fillRect/>
          </a:stretch>
        </p:blipFill>
        <p:spPr>
          <a:xfrm>
            <a:off x="5121" y="4471039"/>
            <a:ext cx="9133758" cy="2171061"/>
          </a:xfrm>
          <a:prstGeom prst="rect">
            <a:avLst/>
          </a:prstGeom>
        </p:spPr>
      </p:pic>
      <p:sp>
        <p:nvSpPr>
          <p:cNvPr id="23" name="Text Placeholder 56"/>
          <p:cNvSpPr>
            <a:spLocks noGrp="1"/>
          </p:cNvSpPr>
          <p:nvPr>
            <p:ph type="body" sz="quarter" idx="20" hasCustomPrompt="1"/>
          </p:nvPr>
        </p:nvSpPr>
        <p:spPr>
          <a:xfrm>
            <a:off x="47001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Your Name, </a:t>
            </a:r>
            <a:br>
              <a:rPr lang="en-US" dirty="0" smtClean="0"/>
            </a:br>
            <a:r>
              <a:rPr lang="en-US" dirty="0" smtClean="0"/>
              <a:t>Designation</a:t>
            </a:r>
            <a:endParaRPr lang="en-IN" dirty="0"/>
          </a:p>
        </p:txBody>
      </p:sp>
      <p:sp>
        <p:nvSpPr>
          <p:cNvPr id="24" name="Text Placeholder 56"/>
          <p:cNvSpPr>
            <a:spLocks noGrp="1"/>
          </p:cNvSpPr>
          <p:nvPr>
            <p:ph type="body" sz="quarter" idx="21" hasCustomPrompt="1"/>
          </p:nvPr>
        </p:nvSpPr>
        <p:spPr>
          <a:xfrm>
            <a:off x="47001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dirty="0" smtClean="0"/>
              <a:t>Email ID</a:t>
            </a:r>
            <a:endParaRPr lang="en-IN" dirty="0"/>
          </a:p>
        </p:txBody>
      </p:sp>
      <p:sp>
        <p:nvSpPr>
          <p:cNvPr id="10" name="Title 3"/>
          <p:cNvSpPr>
            <a:spLocks noGrp="1"/>
          </p:cNvSpPr>
          <p:nvPr>
            <p:ph type="ctrTitle" hasCustomPrompt="1"/>
          </p:nvPr>
        </p:nvSpPr>
        <p:spPr>
          <a:xfrm>
            <a:off x="4700110" y="1767649"/>
            <a:ext cx="4203553" cy="553998"/>
          </a:xfrm>
        </p:spPr>
        <p:txBody>
          <a:bodyPr/>
          <a:lstStyle>
            <a:lvl1pPr>
              <a:defRPr/>
            </a:lvl1pPr>
          </a:lstStyle>
          <a:p>
            <a:r>
              <a:rPr lang="en-US" dirty="0" smtClean="0"/>
              <a:t>Thank you</a:t>
            </a:r>
            <a:endParaRPr lang="en-US" dirty="0"/>
          </a:p>
        </p:txBody>
      </p:sp>
    </p:spTree>
    <p:extLst>
      <p:ext uri="{BB962C8B-B14F-4D97-AF65-F5344CB8AC3E}">
        <p14:creationId xmlns:p14="http://schemas.microsoft.com/office/powerpoint/2010/main" val="409884923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xt Layout 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mage with Paragarph Text">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orizonatal image with p text">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theme" Target="../theme/theme2.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Title Placeholder 1"/>
          <p:cNvSpPr>
            <a:spLocks noGrp="1"/>
          </p:cNvSpPr>
          <p:nvPr>
            <p:ph type="title"/>
          </p:nvPr>
        </p:nvSpPr>
        <p:spPr bwMode="auto">
          <a:xfrm>
            <a:off x="457200" y="981075"/>
            <a:ext cx="8229600" cy="554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68611" name="Text Placeholder 2"/>
          <p:cNvSpPr>
            <a:spLocks noGrp="1"/>
          </p:cNvSpPr>
          <p:nvPr>
            <p:ph type="body" idx="1"/>
          </p:nvPr>
        </p:nvSpPr>
        <p:spPr bwMode="auto">
          <a:xfrm>
            <a:off x="457200" y="172561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txBox="1">
            <a:spLocks/>
          </p:cNvSpPr>
          <p:nvPr/>
        </p:nvSpPr>
        <p:spPr>
          <a:xfrm>
            <a:off x="3124200" y="6673850"/>
            <a:ext cx="28956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D6F0F107-5E6B-4FFC-805A-2510DAC6504D}"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68614" name="Group 62"/>
          <p:cNvGrpSpPr>
            <a:grpSpLocks/>
          </p:cNvGrpSpPr>
          <p:nvPr/>
        </p:nvGrpSpPr>
        <p:grpSpPr bwMode="auto">
          <a:xfrm>
            <a:off x="0" y="760413"/>
            <a:ext cx="9145588" cy="25400"/>
            <a:chOff x="0" y="3408363"/>
            <a:chExt cx="9145588" cy="41275"/>
          </a:xfrm>
        </p:grpSpPr>
        <p:sp>
          <p:nvSpPr>
            <p:cNvPr id="1031"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US">
                <a:latin typeface="Arial" pitchFamily="34" charset="0"/>
              </a:endParaRPr>
            </a:p>
          </p:txBody>
        </p:sp>
        <p:sp>
          <p:nvSpPr>
            <p:cNvPr id="1032"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latin typeface="Arial" pitchFamily="34" charset="0"/>
              </a:endParaRPr>
            </a:p>
          </p:txBody>
        </p:sp>
        <p:sp>
          <p:nvSpPr>
            <p:cNvPr id="1033"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latin typeface="Arial" pitchFamily="34" charset="0"/>
              </a:endParaRPr>
            </a:p>
          </p:txBody>
        </p:sp>
        <p:sp>
          <p:nvSpPr>
            <p:cNvPr id="1034"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latin typeface="Arial" pitchFamily="34" charset="0"/>
              </a:endParaRPr>
            </a:p>
          </p:txBody>
        </p:sp>
        <p:sp>
          <p:nvSpPr>
            <p:cNvPr id="1035"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latin typeface="Arial" pitchFamily="34" charset="0"/>
              </a:endParaRPr>
            </a:p>
          </p:txBody>
        </p:sp>
        <p:sp>
          <p:nvSpPr>
            <p:cNvPr id="1036"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latin typeface="Arial" pitchFamily="34" charset="0"/>
              </a:endParaRPr>
            </a:p>
          </p:txBody>
        </p:sp>
        <p:sp>
          <p:nvSpPr>
            <p:cNvPr id="1037"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latin typeface="Arial" pitchFamily="34" charset="0"/>
              </a:endParaRPr>
            </a:p>
          </p:txBody>
        </p:sp>
        <p:sp>
          <p:nvSpPr>
            <p:cNvPr id="1038"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latin typeface="Arial" pitchFamily="34" charset="0"/>
              </a:endParaRPr>
            </a:p>
          </p:txBody>
        </p:sp>
        <p:sp>
          <p:nvSpPr>
            <p:cNvPr id="1039"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latin typeface="Arial" pitchFamily="34" charset="0"/>
              </a:endParaRPr>
            </a:p>
          </p:txBody>
        </p:sp>
        <p:sp>
          <p:nvSpPr>
            <p:cNvPr id="1040"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latin typeface="Arial" pitchFamily="34" charset="0"/>
              </a:endParaRPr>
            </a:p>
          </p:txBody>
        </p:sp>
        <p:sp>
          <p:nvSpPr>
            <p:cNvPr id="1041"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latin typeface="Arial" pitchFamily="34" charset="0"/>
              </a:endParaRPr>
            </a:p>
          </p:txBody>
        </p:sp>
        <p:sp>
          <p:nvSpPr>
            <p:cNvPr id="1042"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latin typeface="Arial" pitchFamily="34" charset="0"/>
              </a:endParaRPr>
            </a:p>
          </p:txBody>
        </p:sp>
        <p:sp>
          <p:nvSpPr>
            <p:cNvPr id="1043"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latin typeface="Arial" pitchFamily="34" charset="0"/>
              </a:endParaRPr>
            </a:p>
          </p:txBody>
        </p:sp>
        <p:sp>
          <p:nvSpPr>
            <p:cNvPr id="1044"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latin typeface="Arial" pitchFamily="34" charset="0"/>
              </a:endParaRPr>
            </a:p>
          </p:txBody>
        </p:sp>
        <p:sp>
          <p:nvSpPr>
            <p:cNvPr id="1045"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latin typeface="Arial" pitchFamily="34" charset="0"/>
              </a:endParaRPr>
            </a:p>
          </p:txBody>
        </p:sp>
        <p:sp>
          <p:nvSpPr>
            <p:cNvPr id="1046"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latin typeface="Arial" pitchFamily="34" charset="0"/>
              </a:endParaRPr>
            </a:p>
          </p:txBody>
        </p:sp>
        <p:sp>
          <p:nvSpPr>
            <p:cNvPr id="1047"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latin typeface="Arial" pitchFamily="34" charset="0"/>
              </a:endParaRPr>
            </a:p>
          </p:txBody>
        </p:sp>
        <p:sp>
          <p:nvSpPr>
            <p:cNvPr id="1048"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latin typeface="Arial" pitchFamily="34" charset="0"/>
              </a:endParaRPr>
            </a:p>
          </p:txBody>
        </p:sp>
        <p:sp>
          <p:nvSpPr>
            <p:cNvPr id="1049"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latin typeface="Arial" pitchFamily="34" charset="0"/>
              </a:endParaRPr>
            </a:p>
          </p:txBody>
        </p:sp>
        <p:sp>
          <p:nvSpPr>
            <p:cNvPr id="1050"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latin typeface="Arial" pitchFamily="34" charset="0"/>
              </a:endParaRPr>
            </a:p>
          </p:txBody>
        </p:sp>
        <p:sp>
          <p:nvSpPr>
            <p:cNvPr id="1051"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latin typeface="Arial" pitchFamily="34" charset="0"/>
              </a:endParaRPr>
            </a:p>
          </p:txBody>
        </p:sp>
        <p:sp>
          <p:nvSpPr>
            <p:cNvPr id="1052"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latin typeface="Arial" pitchFamily="34" charset="0"/>
              </a:endParaRPr>
            </a:p>
          </p:txBody>
        </p:sp>
        <p:sp>
          <p:nvSpPr>
            <p:cNvPr id="1053"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latin typeface="Arial" pitchFamily="34" charset="0"/>
              </a:endParaRPr>
            </a:p>
          </p:txBody>
        </p:sp>
        <p:sp>
          <p:nvSpPr>
            <p:cNvPr id="1054"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latin typeface="Arial" pitchFamily="34" charset="0"/>
              </a:endParaRPr>
            </a:p>
          </p:txBody>
        </p:sp>
        <p:sp>
          <p:nvSpPr>
            <p:cNvPr id="1055"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latin typeface="Arial" pitchFamily="34" charset="0"/>
              </a:endParaRPr>
            </a:p>
          </p:txBody>
        </p:sp>
        <p:sp>
          <p:nvSpPr>
            <p:cNvPr id="1056"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latin typeface="Arial" pitchFamily="34" charset="0"/>
              </a:endParaRPr>
            </a:p>
          </p:txBody>
        </p:sp>
        <p:sp>
          <p:nvSpPr>
            <p:cNvPr id="1057"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latin typeface="Arial" pitchFamily="34" charset="0"/>
              </a:endParaRPr>
            </a:p>
          </p:txBody>
        </p:sp>
        <p:sp>
          <p:nvSpPr>
            <p:cNvPr id="1058"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latin typeface="Arial" pitchFamily="34" charset="0"/>
              </a:endParaRPr>
            </a:p>
          </p:txBody>
        </p:sp>
        <p:sp>
          <p:nvSpPr>
            <p:cNvPr id="1059"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latin typeface="Arial" pitchFamily="34" charset="0"/>
              </a:endParaRPr>
            </a:p>
          </p:txBody>
        </p:sp>
        <p:sp>
          <p:nvSpPr>
            <p:cNvPr id="1060"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latin typeface="Arial" pitchFamily="34" charset="0"/>
              </a:endParaRPr>
            </a:p>
          </p:txBody>
        </p:sp>
        <p:sp>
          <p:nvSpPr>
            <p:cNvPr id="1061"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latin typeface="Arial" pitchFamily="34" charset="0"/>
              </a:endParaRPr>
            </a:p>
          </p:txBody>
        </p:sp>
        <p:sp>
          <p:nvSpPr>
            <p:cNvPr id="1062"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latin typeface="Arial" pitchFamily="34" charset="0"/>
              </a:endParaRPr>
            </a:p>
          </p:txBody>
        </p:sp>
        <p:sp>
          <p:nvSpPr>
            <p:cNvPr id="1063"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latin typeface="Arial" pitchFamily="34" charset="0"/>
              </a:endParaRPr>
            </a:p>
          </p:txBody>
        </p:sp>
        <p:sp>
          <p:nvSpPr>
            <p:cNvPr id="1064"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latin typeface="Arial" pitchFamily="34" charset="0"/>
              </a:endParaRPr>
            </a:p>
          </p:txBody>
        </p:sp>
        <p:sp>
          <p:nvSpPr>
            <p:cNvPr id="1065"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latin typeface="Arial" pitchFamily="34" charset="0"/>
              </a:endParaRPr>
            </a:p>
          </p:txBody>
        </p:sp>
        <p:sp>
          <p:nvSpPr>
            <p:cNvPr id="1066"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latin typeface="Arial" pitchFamily="34" charset="0"/>
              </a:endParaRPr>
            </a:p>
          </p:txBody>
        </p:sp>
        <p:sp>
          <p:nvSpPr>
            <p:cNvPr id="1067"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latin typeface="Arial" pitchFamily="34" charset="0"/>
              </a:endParaRPr>
            </a:p>
          </p:txBody>
        </p:sp>
        <p:sp>
          <p:nvSpPr>
            <p:cNvPr id="1068"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latin typeface="Arial" pitchFamily="34" charset="0"/>
              </a:endParaRPr>
            </a:p>
          </p:txBody>
        </p:sp>
        <p:sp>
          <p:nvSpPr>
            <p:cNvPr id="1069"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latin typeface="Arial" pitchFamily="34" charset="0"/>
              </a:endParaRPr>
            </a:p>
          </p:txBody>
        </p:sp>
        <p:sp>
          <p:nvSpPr>
            <p:cNvPr id="1070"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latin typeface="Arial" pitchFamily="34" charset="0"/>
              </a:endParaRPr>
            </a:p>
          </p:txBody>
        </p:sp>
        <p:sp>
          <p:nvSpPr>
            <p:cNvPr id="1071"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latin typeface="Arial" pitchFamily="34" charset="0"/>
              </a:endParaRPr>
            </a:p>
          </p:txBody>
        </p:sp>
        <p:sp>
          <p:nvSpPr>
            <p:cNvPr id="1072"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latin typeface="Arial" pitchFamily="34" charset="0"/>
              </a:endParaRPr>
            </a:p>
          </p:txBody>
        </p:sp>
        <p:sp>
          <p:nvSpPr>
            <p:cNvPr id="1073"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latin typeface="Arial" pitchFamily="34" charset="0"/>
              </a:endParaRPr>
            </a:p>
          </p:txBody>
        </p:sp>
        <p:sp>
          <p:nvSpPr>
            <p:cNvPr id="1074"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latin typeface="Arial" pitchFamily="34" charset="0"/>
              </a:endParaRPr>
            </a:p>
          </p:txBody>
        </p:sp>
        <p:sp>
          <p:nvSpPr>
            <p:cNvPr id="1075"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latin typeface="Arial" pitchFamily="34" charset="0"/>
              </a:endParaRPr>
            </a:p>
          </p:txBody>
        </p:sp>
        <p:sp>
          <p:nvSpPr>
            <p:cNvPr id="1076"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latin typeface="Arial" pitchFamily="34" charset="0"/>
              </a:endParaRPr>
            </a:p>
          </p:txBody>
        </p:sp>
        <p:sp>
          <p:nvSpPr>
            <p:cNvPr id="1077"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latin typeface="Arial" pitchFamily="34" charset="0"/>
              </a:endParaRPr>
            </a:p>
          </p:txBody>
        </p:sp>
        <p:sp>
          <p:nvSpPr>
            <p:cNvPr id="1078"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latin typeface="Arial" pitchFamily="34" charset="0"/>
              </a:endParaRPr>
            </a:p>
          </p:txBody>
        </p:sp>
        <p:sp>
          <p:nvSpPr>
            <p:cNvPr id="1079"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latin typeface="Arial" pitchFamily="34" charset="0"/>
              </a:endParaRPr>
            </a:p>
          </p:txBody>
        </p:sp>
        <p:sp>
          <p:nvSpPr>
            <p:cNvPr id="1080"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latin typeface="Arial" pitchFamily="34" charset="0"/>
              </a:endParaRPr>
            </a:p>
          </p:txBody>
        </p:sp>
        <p:sp>
          <p:nvSpPr>
            <p:cNvPr id="1081"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latin typeface="Arial" pitchFamily="34" charset="0"/>
              </a:endParaRPr>
            </a:p>
          </p:txBody>
        </p:sp>
        <p:sp>
          <p:nvSpPr>
            <p:cNvPr id="1082"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latin typeface="Arial" pitchFamily="34" charset="0"/>
              </a:endParaRPr>
            </a:p>
          </p:txBody>
        </p:sp>
        <p:sp>
          <p:nvSpPr>
            <p:cNvPr id="1083" name="Freeform 56"/>
            <p:cNvSpPr>
              <a:spLocks/>
            </p:cNvSpPr>
            <p:nvPr userDrawn="1"/>
          </p:nvSpPr>
          <p:spPr bwMode="auto">
            <a:xfrm>
              <a:off x="9144000" y="3408363"/>
              <a:ext cx="1588" cy="41275"/>
            </a:xfrm>
            <a:custGeom>
              <a:avLst/>
              <a:gdLst>
                <a:gd name="T0" fmla="*/ 0 w 1588"/>
                <a:gd name="T1" fmla="*/ 2147483647 h 78"/>
                <a:gd name="T2" fmla="*/ 0 w 1588"/>
                <a:gd name="T3" fmla="*/ 0 h 78"/>
                <a:gd name="T4" fmla="*/ 0 w 1588"/>
                <a:gd name="T5" fmla="*/ 2147483647 h 78"/>
                <a:gd name="T6" fmla="*/ 0 60000 65536"/>
                <a:gd name="T7" fmla="*/ 0 60000 65536"/>
                <a:gd name="T8" fmla="*/ 0 60000 65536"/>
              </a:gdLst>
              <a:ahLst/>
              <a:cxnLst>
                <a:cxn ang="T6">
                  <a:pos x="T0" y="T1"/>
                </a:cxn>
                <a:cxn ang="T7">
                  <a:pos x="T2" y="T3"/>
                </a:cxn>
                <a:cxn ang="T8">
                  <a:pos x="T4" y="T5"/>
                </a:cxn>
              </a:cxnLst>
              <a:rect l="0" t="0" r="r" b="b"/>
              <a:pathLst>
                <a:path w="1588" h="78">
                  <a:moveTo>
                    <a:pt x="0" y="78"/>
                  </a:moveTo>
                  <a:lnTo>
                    <a:pt x="0" y="0"/>
                  </a:lnTo>
                  <a:lnTo>
                    <a:pt x="0" y="78"/>
                  </a:lnTo>
                  <a:close/>
                </a:path>
              </a:pathLst>
            </a:custGeom>
            <a:solidFill>
              <a:srgbClr val="393185"/>
            </a:solidFill>
            <a:ln w="9525">
              <a:noFill/>
              <a:round/>
              <a:headEnd/>
              <a:tailEnd/>
            </a:ln>
          </p:spPr>
          <p:txBody>
            <a:bodyPr/>
            <a:lstStyle/>
            <a:p>
              <a:pPr>
                <a:defRPr/>
              </a:pPr>
              <a:endParaRPr lang="en-US">
                <a:latin typeface="Arial" pitchFamily="34" charset="0"/>
              </a:endParaRPr>
            </a:p>
          </p:txBody>
        </p:sp>
      </p:grpSp>
    </p:spTree>
  </p:cSld>
  <p:clrMap bg1="lt1" tx1="dk1" bg2="lt2" tx2="dk2" accent1="accent1" accent2="accent2" accent3="accent3" accent4="accent4" accent5="accent5" accent6="accent6" hlink="hlink" folHlink="folHlink"/>
  <p:sldLayoutIdLst>
    <p:sldLayoutId id="2147484254" r:id="rId1"/>
    <p:sldLayoutId id="2147484253" r:id="rId2"/>
    <p:sldLayoutId id="2147484255" r:id="rId3"/>
    <p:sldLayoutId id="2147484256" r:id="rId4"/>
    <p:sldLayoutId id="2147484252" r:id="rId5"/>
    <p:sldLayoutId id="2147484251" r:id="rId6"/>
    <p:sldLayoutId id="2147484250" r:id="rId7"/>
    <p:sldLayoutId id="2147484249" r:id="rId8"/>
    <p:sldLayoutId id="2147484248" r:id="rId9"/>
    <p:sldLayoutId id="2147484247" r:id="rId10"/>
    <p:sldLayoutId id="2147484257" r:id="rId11"/>
    <p:sldLayoutId id="2147484258" r:id="rId12"/>
    <p:sldLayoutId id="2147484246" r:id="rId13"/>
    <p:sldLayoutId id="2147484245" r:id="rId14"/>
    <p:sldLayoutId id="2147484244" r:id="rId15"/>
    <p:sldLayoutId id="2147484243" r:id="rId16"/>
    <p:sldLayoutId id="2147484259" r:id="rId17"/>
    <p:sldLayoutId id="2147484260" r:id="rId18"/>
    <p:sldLayoutId id="2147484261" r:id="rId19"/>
    <p:sldLayoutId id="2147484262" r:id="rId20"/>
    <p:sldLayoutId id="2147484263" r:id="rId21"/>
    <p:sldLayoutId id="2147484264" r:id="rId22"/>
    <p:sldLayoutId id="2147484242" r:id="rId23"/>
    <p:sldLayoutId id="2147484265" r:id="rId24"/>
    <p:sldLayoutId id="2147484266" r:id="rId25"/>
    <p:sldLayoutId id="2147484291" r:id="rId26"/>
    <p:sldLayoutId id="2147484292" r:id="rId27"/>
  </p:sldLayoutIdLst>
  <p:timing>
    <p:tnLst>
      <p:par>
        <p:cTn id="1" dur="indefinite" restart="never" nodeType="tmRoot"/>
      </p:par>
    </p:tnLst>
  </p:timing>
  <p:hf hdr="0" ftr="0" dt="0"/>
  <p:txStyles>
    <p:titleStyle>
      <a:lvl1pPr algn="l" defTabSz="457200" rtl="0" eaLnBrk="0" fontAlgn="base" hangingPunct="0">
        <a:spcBef>
          <a:spcPct val="0"/>
        </a:spcBef>
        <a:spcAft>
          <a:spcPct val="0"/>
        </a:spcAft>
        <a:defRPr lang="en-US" sz="3000" b="1" kern="1200" dirty="0">
          <a:solidFill>
            <a:srgbClr val="595959"/>
          </a:solidFill>
          <a:latin typeface="+mj-lt"/>
          <a:ea typeface="+mn-ea"/>
          <a:cs typeface="Arial"/>
        </a:defRPr>
      </a:lvl1pPr>
      <a:lvl2pPr algn="l" defTabSz="457200" rtl="0" eaLnBrk="0" fontAlgn="base" hangingPunct="0">
        <a:spcBef>
          <a:spcPct val="0"/>
        </a:spcBef>
        <a:spcAft>
          <a:spcPct val="0"/>
        </a:spcAft>
        <a:defRPr sz="3000" b="1">
          <a:solidFill>
            <a:srgbClr val="595959"/>
          </a:solidFill>
          <a:latin typeface="Arial" charset="0"/>
          <a:cs typeface="Arial" charset="0"/>
        </a:defRPr>
      </a:lvl2pPr>
      <a:lvl3pPr algn="l" defTabSz="457200" rtl="0" eaLnBrk="0" fontAlgn="base" hangingPunct="0">
        <a:spcBef>
          <a:spcPct val="0"/>
        </a:spcBef>
        <a:spcAft>
          <a:spcPct val="0"/>
        </a:spcAft>
        <a:defRPr sz="3000" b="1">
          <a:solidFill>
            <a:srgbClr val="595959"/>
          </a:solidFill>
          <a:latin typeface="Arial" charset="0"/>
          <a:cs typeface="Arial" charset="0"/>
        </a:defRPr>
      </a:lvl3pPr>
      <a:lvl4pPr algn="l" defTabSz="457200" rtl="0" eaLnBrk="0" fontAlgn="base" hangingPunct="0">
        <a:spcBef>
          <a:spcPct val="0"/>
        </a:spcBef>
        <a:spcAft>
          <a:spcPct val="0"/>
        </a:spcAft>
        <a:defRPr sz="3000" b="1">
          <a:solidFill>
            <a:srgbClr val="595959"/>
          </a:solidFill>
          <a:latin typeface="Arial" charset="0"/>
          <a:cs typeface="Arial" charset="0"/>
        </a:defRPr>
      </a:lvl4pPr>
      <a:lvl5pPr algn="l" defTabSz="457200" rtl="0" eaLnBrk="0" fontAlgn="base" hangingPunct="0">
        <a:spcBef>
          <a:spcPct val="0"/>
        </a:spcBef>
        <a:spcAft>
          <a:spcPct val="0"/>
        </a:spcAft>
        <a:defRPr sz="3000" b="1">
          <a:solidFill>
            <a:srgbClr val="595959"/>
          </a:solidFill>
          <a:latin typeface="Arial" charset="0"/>
          <a:cs typeface="Arial" charset="0"/>
        </a:defRPr>
      </a:lvl5pPr>
      <a:lvl6pPr marL="457200" algn="l" defTabSz="457200" rtl="0" fontAlgn="base">
        <a:spcBef>
          <a:spcPct val="0"/>
        </a:spcBef>
        <a:spcAft>
          <a:spcPct val="0"/>
        </a:spcAft>
        <a:defRPr sz="3000" b="1">
          <a:solidFill>
            <a:srgbClr val="595959"/>
          </a:solidFill>
          <a:latin typeface="Arial" charset="0"/>
          <a:cs typeface="Arial" charset="0"/>
        </a:defRPr>
      </a:lvl6pPr>
      <a:lvl7pPr marL="914400" algn="l" defTabSz="457200" rtl="0" fontAlgn="base">
        <a:spcBef>
          <a:spcPct val="0"/>
        </a:spcBef>
        <a:spcAft>
          <a:spcPct val="0"/>
        </a:spcAft>
        <a:defRPr sz="3000" b="1">
          <a:solidFill>
            <a:srgbClr val="595959"/>
          </a:solidFill>
          <a:latin typeface="Arial" charset="0"/>
          <a:cs typeface="Arial" charset="0"/>
        </a:defRPr>
      </a:lvl7pPr>
      <a:lvl8pPr marL="1371600" algn="l" defTabSz="457200" rtl="0" fontAlgn="base">
        <a:spcBef>
          <a:spcPct val="0"/>
        </a:spcBef>
        <a:spcAft>
          <a:spcPct val="0"/>
        </a:spcAft>
        <a:defRPr sz="3000" b="1">
          <a:solidFill>
            <a:srgbClr val="595959"/>
          </a:solidFill>
          <a:latin typeface="Arial" charset="0"/>
          <a:cs typeface="Arial" charset="0"/>
        </a:defRPr>
      </a:lvl8pPr>
      <a:lvl9pPr marL="1828800" algn="l" defTabSz="457200" rtl="0" fontAlgn="base">
        <a:spcBef>
          <a:spcPct val="0"/>
        </a:spcBef>
        <a:spcAft>
          <a:spcPct val="0"/>
        </a:spcAft>
        <a:defRPr sz="3000" b="1">
          <a:solidFill>
            <a:srgbClr val="595959"/>
          </a:solidFill>
          <a:latin typeface="Arial" charset="0"/>
          <a:cs typeface="Arial" charset="0"/>
        </a:defRPr>
      </a:lvl9pPr>
    </p:titleStyle>
    <p:bodyStyle>
      <a:lvl1pPr marL="231775" indent="-231775" algn="l" defTabSz="457200" rtl="0" eaLnBrk="0" fontAlgn="base" hangingPunct="0">
        <a:spcBef>
          <a:spcPct val="20000"/>
        </a:spcBef>
        <a:spcAft>
          <a:spcPct val="0"/>
        </a:spcAft>
        <a:buFont typeface="Arial" charset="0"/>
        <a:buChar char="•"/>
        <a:defRPr lang="en-US" sz="2000" kern="1200" dirty="0">
          <a:solidFill>
            <a:srgbClr val="595959"/>
          </a:solidFill>
          <a:latin typeface="+mn-lt"/>
          <a:ea typeface="+mn-ea"/>
          <a:cs typeface="Arial"/>
        </a:defRPr>
      </a:lvl1pPr>
      <a:lvl2pPr marL="742950" indent="-285750" algn="l" defTabSz="457200" rtl="0" eaLnBrk="0" fontAlgn="base" hangingPunct="0">
        <a:spcBef>
          <a:spcPct val="20000"/>
        </a:spcBef>
        <a:spcAft>
          <a:spcPct val="0"/>
        </a:spcAft>
        <a:buFont typeface="Arial" charset="0"/>
        <a:buChar char="–"/>
        <a:defRPr lang="en-US" sz="2800" kern="1200" dirty="0">
          <a:solidFill>
            <a:srgbClr val="595959"/>
          </a:solidFill>
          <a:latin typeface="+mn-lt"/>
          <a:ea typeface="+mn-ea"/>
          <a:cs typeface="Arial" charset="0"/>
        </a:defRPr>
      </a:lvl2pPr>
      <a:lvl3pPr marL="1143000" indent="-228600" algn="l" defTabSz="457200" rtl="0" eaLnBrk="0" fontAlgn="base" hangingPunct="0">
        <a:spcBef>
          <a:spcPct val="20000"/>
        </a:spcBef>
        <a:spcAft>
          <a:spcPct val="0"/>
        </a:spcAft>
        <a:buFont typeface="Arial" charset="0"/>
        <a:buChar char="•"/>
        <a:defRPr lang="en-US" sz="1600" kern="1200" dirty="0">
          <a:solidFill>
            <a:srgbClr val="595959"/>
          </a:solidFill>
          <a:latin typeface="+mn-lt"/>
          <a:ea typeface="+mn-ea"/>
          <a:cs typeface="Arial" charset="0"/>
        </a:defRPr>
      </a:lvl3pPr>
      <a:lvl4pPr marL="1600200" indent="-228600" algn="l" defTabSz="457200" rtl="0" eaLnBrk="0" fontAlgn="base" hangingPunct="0">
        <a:spcBef>
          <a:spcPct val="20000"/>
        </a:spcBef>
        <a:spcAft>
          <a:spcPct val="0"/>
        </a:spcAft>
        <a:buFont typeface="Arial" charset="0"/>
        <a:buChar char="–"/>
        <a:defRPr lang="en-US" sz="1400" kern="1200" dirty="0">
          <a:solidFill>
            <a:srgbClr val="595959"/>
          </a:solidFill>
          <a:latin typeface="+mn-lt"/>
          <a:ea typeface="+mn-ea"/>
          <a:cs typeface="Arial" charset="0"/>
        </a:defRPr>
      </a:lvl4pPr>
      <a:lvl5pPr marL="2057400" indent="-228600" algn="l" defTabSz="457200" rtl="0" eaLnBrk="0" fontAlgn="base" hangingPunct="0">
        <a:spcBef>
          <a:spcPct val="20000"/>
        </a:spcBef>
        <a:spcAft>
          <a:spcPct val="0"/>
        </a:spcAft>
        <a:buFont typeface="Arial" charset="0"/>
        <a:buChar char="»"/>
        <a:defRPr lang="en-US" sz="1200" kern="1200" dirty="0">
          <a:solidFill>
            <a:srgbClr val="595959"/>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80524"/>
            <a:ext cx="8229600" cy="5539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spAutoFit/>
          </a:bodyPr>
          <a:lstStyle/>
          <a:p>
            <a:pPr marL="0" lvl="0" eaLnBrk="0" hangingPunct="0">
              <a:spcBef>
                <a:spcPct val="20000"/>
              </a:spcBef>
            </a:pPr>
            <a:r>
              <a:rPr lang="en-US" dirty="0" smtClean="0"/>
              <a:t>Click to edit Master title style</a:t>
            </a:r>
            <a:endParaRPr lang="en-US" dirty="0"/>
          </a:p>
        </p:txBody>
      </p:sp>
      <p:sp>
        <p:nvSpPr>
          <p:cNvPr id="3" name="Text Placeholder 2"/>
          <p:cNvSpPr>
            <a:spLocks noGrp="1"/>
          </p:cNvSpPr>
          <p:nvPr>
            <p:ph type="body" idx="1"/>
          </p:nvPr>
        </p:nvSpPr>
        <p:spPr>
          <a:xfrm>
            <a:off x="457200" y="1725877"/>
            <a:ext cx="8229600" cy="4525963"/>
          </a:xfrm>
          <a:prstGeom prst="rect">
            <a:avLst/>
          </a:prstGeo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txBox="1">
            <a:spLocks/>
          </p:cNvSpPr>
          <p:nvPr userDrawn="1"/>
        </p:nvSpPr>
        <p:spPr>
          <a:xfrm>
            <a:off x="3124200" y="6673207"/>
            <a:ext cx="28956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smtClean="0"/>
              <a:t>© 2012 WIPRO LTD | WWW.WIPRO.COM</a:t>
            </a:r>
            <a:endParaRPr lang="en-US" dirty="0"/>
          </a:p>
        </p:txBody>
      </p:sp>
      <p:sp>
        <p:nvSpPr>
          <p:cNvPr id="6" name="Footer Placeholder 4"/>
          <p:cNvSpPr txBox="1">
            <a:spLocks/>
          </p:cNvSpPr>
          <p:nvPr userDrawn="1"/>
        </p:nvSpPr>
        <p:spPr>
          <a:xfrm>
            <a:off x="10884" y="6647351"/>
            <a:ext cx="360000" cy="148963"/>
          </a:xfrm>
          <a:prstGeom prst="rect">
            <a:avLst/>
          </a:prstGeom>
          <a:noFill/>
        </p:spPr>
        <p:txBody>
          <a:bodyPr vert="horz" lIns="91440" tIns="45720" rIns="91440" bIns="4572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5D61087F-CA7B-4F6C-AD54-FCE24029CF22}" type="slidenum">
              <a:rPr lang="en-US" sz="1000" smtClean="0">
                <a:solidFill>
                  <a:schemeClr val="tx1">
                    <a:lumMod val="50000"/>
                    <a:lumOff val="50000"/>
                  </a:schemeClr>
                </a:solidFill>
              </a:rPr>
              <a:pPr algn="l"/>
              <a:t>‹#›</a:t>
            </a:fld>
            <a:endParaRPr lang="en-US" sz="1000" dirty="0">
              <a:solidFill>
                <a:schemeClr val="tx1">
                  <a:lumMod val="50000"/>
                  <a:lumOff val="50000"/>
                </a:schemeClr>
              </a:solidFill>
            </a:endParaRPr>
          </a:p>
        </p:txBody>
      </p:sp>
      <p:grpSp>
        <p:nvGrpSpPr>
          <p:cNvPr id="63" name="Group 62"/>
          <p:cNvGrpSpPr/>
          <p:nvPr userDrawn="1"/>
        </p:nvGrpSpPr>
        <p:grpSpPr>
          <a:xfrm>
            <a:off x="0" y="760413"/>
            <a:ext cx="9145588" cy="252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
            <p:cNvSpPr>
              <a:spLocks noChangeArrowheads="1"/>
            </p:cNvSpPr>
            <p:nvPr userDrawn="1"/>
          </p:nvSpPr>
          <p:spPr bwMode="auto">
            <a:xfrm>
              <a:off x="182563" y="3408363"/>
              <a:ext cx="366713" cy="41275"/>
            </a:xfrm>
            <a:prstGeom prst="rect">
              <a:avLst/>
            </a:prstGeom>
            <a:solidFill>
              <a:srgbClr val="E42C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12"/>
            <p:cNvSpPr>
              <a:spLocks noChangeArrowheads="1"/>
            </p:cNvSpPr>
            <p:nvPr userDrawn="1"/>
          </p:nvSpPr>
          <p:spPr bwMode="auto">
            <a:xfrm>
              <a:off x="1096963" y="3408363"/>
              <a:ext cx="366713" cy="41275"/>
            </a:xfrm>
            <a:prstGeom prst="rect">
              <a:avLst/>
            </a:prstGeom>
            <a:solidFill>
              <a:srgbClr val="EC691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17"/>
            <p:cNvSpPr>
              <a:spLocks noChangeArrowheads="1"/>
            </p:cNvSpPr>
            <p:nvPr userDrawn="1"/>
          </p:nvSpPr>
          <p:spPr bwMode="auto">
            <a:xfrm>
              <a:off x="2011363" y="3408363"/>
              <a:ext cx="366713" cy="41275"/>
            </a:xfrm>
            <a:prstGeom prst="rect">
              <a:avLst/>
            </a:prstGeom>
            <a:solidFill>
              <a:srgbClr val="F49C0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22"/>
            <p:cNvSpPr>
              <a:spLocks noChangeArrowheads="1"/>
            </p:cNvSpPr>
            <p:nvPr userDrawn="1"/>
          </p:nvSpPr>
          <p:spPr bwMode="auto">
            <a:xfrm>
              <a:off x="2925763" y="3408363"/>
              <a:ext cx="366713" cy="41275"/>
            </a:xfrm>
            <a:prstGeom prst="rect">
              <a:avLst/>
            </a:prstGeom>
            <a:solidFill>
              <a:srgbClr val="FBBD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27"/>
            <p:cNvSpPr>
              <a:spLocks noChangeArrowheads="1"/>
            </p:cNvSpPr>
            <p:nvPr userDrawn="1"/>
          </p:nvSpPr>
          <p:spPr bwMode="auto">
            <a:xfrm>
              <a:off x="3840163" y="3408363"/>
              <a:ext cx="366713" cy="41275"/>
            </a:xfrm>
            <a:prstGeom prst="rect">
              <a:avLst/>
            </a:prstGeom>
            <a:solidFill>
              <a:srgbClr val="FDC6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32"/>
            <p:cNvSpPr>
              <a:spLocks noChangeArrowheads="1"/>
            </p:cNvSpPr>
            <p:nvPr userDrawn="1"/>
          </p:nvSpPr>
          <p:spPr bwMode="auto">
            <a:xfrm>
              <a:off x="4754563" y="3408363"/>
              <a:ext cx="366713" cy="41275"/>
            </a:xfrm>
            <a:prstGeom prst="rect">
              <a:avLst/>
            </a:prstGeom>
            <a:solidFill>
              <a:srgbClr val="F3CA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37"/>
            <p:cNvSpPr>
              <a:spLocks noChangeArrowheads="1"/>
            </p:cNvSpPr>
            <p:nvPr userDrawn="1"/>
          </p:nvSpPr>
          <p:spPr bwMode="auto">
            <a:xfrm>
              <a:off x="5668963" y="3408363"/>
              <a:ext cx="366713" cy="41275"/>
            </a:xfrm>
            <a:prstGeom prst="rect">
              <a:avLst/>
            </a:prstGeom>
            <a:solidFill>
              <a:srgbClr val="CCC11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42"/>
            <p:cNvSpPr>
              <a:spLocks noChangeArrowheads="1"/>
            </p:cNvSpPr>
            <p:nvPr userDrawn="1"/>
          </p:nvSpPr>
          <p:spPr bwMode="auto">
            <a:xfrm>
              <a:off x="6583363" y="3408363"/>
              <a:ext cx="366713" cy="41275"/>
            </a:xfrm>
            <a:prstGeom prst="rect">
              <a:avLst/>
            </a:prstGeom>
            <a:solidFill>
              <a:srgbClr val="51A73B"/>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47"/>
            <p:cNvSpPr>
              <a:spLocks noChangeArrowheads="1"/>
            </p:cNvSpPr>
            <p:nvPr userDrawn="1"/>
          </p:nvSpPr>
          <p:spPr bwMode="auto">
            <a:xfrm>
              <a:off x="7497763" y="3408363"/>
              <a:ext cx="366713" cy="41275"/>
            </a:xfrm>
            <a:prstGeom prst="rect">
              <a:avLst/>
            </a:prstGeom>
            <a:solidFill>
              <a:srgbClr val="008068"/>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52"/>
            <p:cNvSpPr>
              <a:spLocks noChangeArrowheads="1"/>
            </p:cNvSpPr>
            <p:nvPr userDrawn="1"/>
          </p:nvSpPr>
          <p:spPr bwMode="auto">
            <a:xfrm>
              <a:off x="8412163" y="3408363"/>
              <a:ext cx="366713" cy="41275"/>
            </a:xfrm>
            <a:prstGeom prst="rect">
              <a:avLst/>
            </a:prstGeom>
            <a:solidFill>
              <a:srgbClr val="313E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55"/>
            <p:cNvSpPr>
              <a:spLocks noChangeArrowheads="1"/>
            </p:cNvSpPr>
            <p:nvPr userDrawn="1"/>
          </p:nvSpPr>
          <p:spPr bwMode="auto">
            <a:xfrm>
              <a:off x="8961438" y="3408363"/>
              <a:ext cx="182563" cy="41275"/>
            </a:xfrm>
            <a:prstGeom prst="rect">
              <a:avLst/>
            </a:prstGeom>
            <a:solidFill>
              <a:srgbClr val="39318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2383960474"/>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Lst>
  <p:timing>
    <p:tnLst>
      <p:par>
        <p:cTn id="1" dur="indefinite" restart="never" nodeType="tmRoot"/>
      </p:par>
    </p:tnLst>
  </p:timing>
  <p:txStyles>
    <p:titleStyle>
      <a:lvl1pPr algn="l" defTabSz="457200" rtl="0" eaLnBrk="1" latinLnBrk="0" hangingPunct="1">
        <a:spcBef>
          <a:spcPct val="0"/>
        </a:spcBef>
        <a:buNone/>
        <a:defRPr lang="en-US" sz="3000" b="1" kern="1200" dirty="0">
          <a:solidFill>
            <a:schemeClr val="tx1">
              <a:lumMod val="65000"/>
              <a:lumOff val="35000"/>
            </a:schemeClr>
          </a:solidFill>
          <a:latin typeface="+mj-lt"/>
          <a:ea typeface="+mn-ea"/>
          <a:cs typeface="Arial"/>
        </a:defRPr>
      </a:lvl1pPr>
    </p:titleStyle>
    <p:body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chemeClr val="tx1">
              <a:lumMod val="65000"/>
              <a:lumOff val="35000"/>
            </a:schemeClr>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9.png"/><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hyperlink" Target="http://docs.oracle.com/javase/tutorial/uiswing/components/index.html" TargetMode="External"/><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hyperlink" Target="http://docs.oracle.com/javase/tutorial/uiswing/components/index.html" TargetMode="External"/><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hyperlink" Target="http://docs.oracle.com/javase/tutorial/uiswing/components/index.html" TargetMode="External"/><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7"/>
          <p:cNvSpPr>
            <a:spLocks noGrp="1"/>
          </p:cNvSpPr>
          <p:nvPr>
            <p:ph type="ctrTitle"/>
          </p:nvPr>
        </p:nvSpPr>
        <p:spPr>
          <a:xfrm>
            <a:off x="4800600" y="1828800"/>
            <a:ext cx="4141788" cy="1547813"/>
          </a:xfrm>
        </p:spPr>
        <p:txBody>
          <a:bodyPr>
            <a:spAutoFit/>
          </a:bodyPr>
          <a:lstStyle/>
          <a:p>
            <a:pPr algn="r" eaLnBrk="1" hangingPunct="1"/>
            <a:r>
              <a:rPr dirty="0" smtClean="0">
                <a:latin typeface="Arial" charset="0"/>
                <a:cs typeface="Arial" charset="0"/>
              </a:rPr>
              <a:t>Java Programming</a:t>
            </a:r>
          </a:p>
        </p:txBody>
      </p:sp>
      <p:sp>
        <p:nvSpPr>
          <p:cNvPr id="29698" name="Subtitle 8"/>
          <p:cNvSpPr>
            <a:spLocks noGrp="1"/>
          </p:cNvSpPr>
          <p:nvPr>
            <p:ph type="subTitle" idx="1"/>
          </p:nvPr>
        </p:nvSpPr>
        <p:spPr>
          <a:xfrm>
            <a:off x="4800600" y="2971800"/>
            <a:ext cx="4141788" cy="338138"/>
          </a:xfrm>
        </p:spPr>
        <p:txBody>
          <a:bodyPr/>
          <a:lstStyle/>
          <a:p>
            <a:pPr algn="r" fontAlgn="base">
              <a:spcAft>
                <a:spcPct val="0"/>
              </a:spcAft>
              <a:buFont typeface="Arial" charset="0"/>
              <a:buNone/>
            </a:pPr>
            <a:r>
              <a:rPr dirty="0" smtClean="0">
                <a:solidFill>
                  <a:schemeClr val="tx1"/>
                </a:solidFill>
                <a:latin typeface="Arial" charset="0"/>
                <a:cs typeface="Arial" charset="0"/>
              </a:rPr>
              <a:t>AWT&amp; Swing</a:t>
            </a:r>
          </a:p>
        </p:txBody>
      </p:sp>
      <p:sp>
        <p:nvSpPr>
          <p:cNvPr id="29699" name="Text Placeholder 9"/>
          <p:cNvSpPr>
            <a:spLocks noGrp="1"/>
          </p:cNvSpPr>
          <p:nvPr>
            <p:ph type="body" sz="quarter" idx="10"/>
          </p:nvPr>
        </p:nvSpPr>
        <p:spPr>
          <a:xfrm>
            <a:off x="4648200" y="3429000"/>
            <a:ext cx="4148138" cy="347663"/>
          </a:xfrm>
        </p:spPr>
        <p:txBody>
          <a:bodyPr/>
          <a:lstStyle/>
          <a:p>
            <a:pPr algn="r" eaLnBrk="1" hangingPunct="1"/>
            <a:r>
              <a:rPr>
                <a:solidFill>
                  <a:schemeClr val="tx1"/>
                </a:solidFill>
                <a:latin typeface="Arial" charset="0"/>
                <a:cs typeface="Arial" charset="0"/>
              </a:rPr>
              <a:t>Module </a:t>
            </a:r>
            <a:r>
              <a:rPr smtClean="0">
                <a:solidFill>
                  <a:schemeClr val="tx1"/>
                </a:solidFill>
                <a:latin typeface="Arial" charset="0"/>
                <a:cs typeface="Arial" charset="0"/>
              </a:rPr>
              <a:t>7</a:t>
            </a:r>
            <a:endParaRPr dirty="0">
              <a:solidFill>
                <a:schemeClr val="tx1"/>
              </a:solidFill>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txBox="1">
            <a:spLocks/>
          </p:cNvSpPr>
          <p:nvPr/>
        </p:nvSpPr>
        <p:spPr bwMode="auto">
          <a:xfrm>
            <a:off x="533400" y="838200"/>
            <a:ext cx="8229600" cy="5410200"/>
          </a:xfrm>
          <a:prstGeom prst="rect">
            <a:avLst/>
          </a:prstGeom>
          <a:noFill/>
          <a:ln w="9525">
            <a:noFill/>
            <a:miter lim="800000"/>
            <a:headEnd/>
            <a:tailEnd/>
          </a:ln>
        </p:spPr>
        <p:txBody>
          <a:bodyPr/>
          <a:lstStyle/>
          <a:p>
            <a:pPr defTabSz="457200" eaLnBrk="0" hangingPunct="0">
              <a:spcBef>
                <a:spcPct val="20000"/>
              </a:spcBef>
              <a:defRPr/>
            </a:pPr>
            <a:endParaRPr lang="en-US" dirty="0">
              <a:latin typeface="Courier New" pitchFamily="49" charset="0"/>
              <a:cs typeface="Courier New" pitchFamily="49" charset="0"/>
            </a:endParaRPr>
          </a:p>
          <a:p>
            <a:pPr defTabSz="457200" eaLnBrk="0" hangingPunct="0">
              <a:spcBef>
                <a:spcPct val="20000"/>
              </a:spcBef>
              <a:defRPr/>
            </a:pPr>
            <a:endParaRPr lang="en-US" dirty="0">
              <a:latin typeface="Courier New" pitchFamily="49" charset="0"/>
              <a:cs typeface="Courier New" pitchFamily="49" charset="0"/>
            </a:endParaRPr>
          </a:p>
          <a:p>
            <a:pPr defTabSz="457200" eaLnBrk="0" hangingPunct="0">
              <a:spcBef>
                <a:spcPct val="20000"/>
              </a:spcBef>
              <a:defRPr/>
            </a:pPr>
            <a:r>
              <a:rPr lang="en-US" dirty="0">
                <a:solidFill>
                  <a:srgbClr val="0000FF"/>
                </a:solidFill>
                <a:latin typeface="Courier New" pitchFamily="49" charset="0"/>
                <a:cs typeface="Courier New" pitchFamily="49" charset="0"/>
              </a:rPr>
              <a:t>Panel </a:t>
            </a:r>
            <a:r>
              <a:rPr lang="en-US" dirty="0" err="1">
                <a:solidFill>
                  <a:srgbClr val="0000FF"/>
                </a:solidFill>
                <a:latin typeface="Courier New" pitchFamily="49" charset="0"/>
                <a:cs typeface="Courier New" pitchFamily="49" charset="0"/>
              </a:rPr>
              <a:t>mypanel</a:t>
            </a:r>
            <a:r>
              <a:rPr lang="en-US" dirty="0">
                <a:solidFill>
                  <a:srgbClr val="0000FF"/>
                </a:solidFill>
                <a:latin typeface="Courier New" pitchFamily="49" charset="0"/>
                <a:cs typeface="Courier New" pitchFamily="49" charset="0"/>
              </a:rPr>
              <a:t> = new Panel ();</a:t>
            </a:r>
          </a:p>
          <a:p>
            <a:pPr defTabSz="457200" eaLnBrk="0" hangingPunct="0">
              <a:spcBef>
                <a:spcPct val="20000"/>
              </a:spcBef>
              <a:defRPr/>
            </a:pPr>
            <a:r>
              <a:rPr lang="en-US" dirty="0" err="1">
                <a:solidFill>
                  <a:srgbClr val="0000FF"/>
                </a:solidFill>
                <a:latin typeface="Courier New" pitchFamily="49" charset="0"/>
                <a:cs typeface="Courier New" pitchFamily="49" charset="0"/>
              </a:rPr>
              <a:t>mypanel.add</a:t>
            </a:r>
            <a:r>
              <a:rPr lang="en-US" dirty="0">
                <a:solidFill>
                  <a:srgbClr val="0000FF"/>
                </a:solidFill>
                <a:latin typeface="Courier New" pitchFamily="49" charset="0"/>
                <a:cs typeface="Courier New" pitchFamily="49" charset="0"/>
              </a:rPr>
              <a:t>(new Label ("WIPRO"));</a:t>
            </a:r>
          </a:p>
          <a:p>
            <a:pPr defTabSz="457200" eaLnBrk="0" hangingPunct="0">
              <a:spcBef>
                <a:spcPct val="20000"/>
              </a:spcBef>
              <a:defRPr/>
            </a:pPr>
            <a:r>
              <a:rPr lang="en-US" dirty="0" err="1">
                <a:solidFill>
                  <a:srgbClr val="0000FF"/>
                </a:solidFill>
                <a:latin typeface="Courier New" pitchFamily="49" charset="0"/>
                <a:cs typeface="Courier New" pitchFamily="49" charset="0"/>
              </a:rPr>
              <a:t>mypanel.add</a:t>
            </a:r>
            <a:r>
              <a:rPr lang="en-US" dirty="0">
                <a:solidFill>
                  <a:srgbClr val="0000FF"/>
                </a:solidFill>
                <a:latin typeface="Courier New" pitchFamily="49" charset="0"/>
                <a:cs typeface="Courier New" pitchFamily="49" charset="0"/>
              </a:rPr>
              <a:t>(new Label ("Technologies"));</a:t>
            </a:r>
          </a:p>
          <a:p>
            <a:pPr defTabSz="457200" eaLnBrk="0" hangingPunct="0">
              <a:spcBef>
                <a:spcPct val="20000"/>
              </a:spcBef>
              <a:defRPr/>
            </a:pPr>
            <a:endParaRPr lang="en-US" dirty="0">
              <a:latin typeface="Verdana" pitchFamily="34" charset="0"/>
              <a:cs typeface="Courier New" pitchFamily="49" charset="0"/>
            </a:endParaRPr>
          </a:p>
          <a:p>
            <a:pPr algn="just" defTabSz="457200" eaLnBrk="0" hangingPunct="0">
              <a:spcBef>
                <a:spcPct val="20000"/>
              </a:spcBef>
              <a:defRPr/>
            </a:pPr>
            <a:r>
              <a:rPr lang="en-US" sz="2000" dirty="0">
                <a:latin typeface="+mn-lt"/>
                <a:cs typeface="Courier New" pitchFamily="49" charset="0"/>
              </a:rPr>
              <a:t>The above code shows how a Panel object (</a:t>
            </a:r>
            <a:r>
              <a:rPr lang="en-US" sz="2000" dirty="0" err="1">
                <a:latin typeface="+mn-lt"/>
                <a:cs typeface="Courier New" pitchFamily="49" charset="0"/>
              </a:rPr>
              <a:t>mypanel</a:t>
            </a:r>
            <a:r>
              <a:rPr lang="en-US" sz="2000" dirty="0">
                <a:latin typeface="+mn-lt"/>
                <a:cs typeface="Courier New" pitchFamily="49" charset="0"/>
              </a:rPr>
              <a:t>) is declared and how the components (Label) are added to it.</a:t>
            </a:r>
          </a:p>
          <a:p>
            <a:pPr defTabSz="457200" eaLnBrk="0" hangingPunct="0">
              <a:spcBef>
                <a:spcPct val="20000"/>
              </a:spcBef>
              <a:defRPr/>
            </a:pPr>
            <a:endParaRPr lang="en-US" dirty="0">
              <a:latin typeface="Verdana" pitchFamily="34" charset="0"/>
              <a:cs typeface="Courier New" pitchFamily="49" charset="0"/>
            </a:endParaRPr>
          </a:p>
        </p:txBody>
      </p:sp>
      <p:sp>
        <p:nvSpPr>
          <p:cNvPr id="56322" name="Rectangle 2"/>
          <p:cNvSpPr txBox="1">
            <a:spLocks/>
          </p:cNvSpPr>
          <p:nvPr/>
        </p:nvSpPr>
        <p:spPr bwMode="auto">
          <a:xfrm>
            <a:off x="304800" y="152400"/>
            <a:ext cx="7259638" cy="554038"/>
          </a:xfrm>
          <a:prstGeom prst="rect">
            <a:avLst/>
          </a:prstGeom>
          <a:noFill/>
          <a:ln w="9525">
            <a:noFill/>
            <a:miter lim="800000"/>
            <a:headEnd/>
            <a:tailEnd/>
          </a:ln>
        </p:spPr>
        <p:txBody>
          <a:bodyPr wrap="square">
            <a:spAutoFit/>
          </a:bodyPr>
          <a:lstStyle/>
          <a:p>
            <a:pPr defTabSz="457200"/>
            <a:r>
              <a:rPr lang="en-US" sz="3000" b="1" dirty="0">
                <a:cs typeface="Arial" charset="0"/>
              </a:rPr>
              <a:t>Panel example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txBox="1">
            <a:spLocks/>
          </p:cNvSpPr>
          <p:nvPr/>
        </p:nvSpPr>
        <p:spPr bwMode="auto">
          <a:xfrm>
            <a:off x="304800" y="1143000"/>
            <a:ext cx="8458200" cy="5029200"/>
          </a:xfrm>
          <a:prstGeom prst="rect">
            <a:avLst/>
          </a:prstGeom>
          <a:noFill/>
          <a:ln>
            <a:noFill/>
          </a:ln>
          <a:extLst/>
        </p:spPr>
        <p:txBody>
          <a:bodyPr/>
          <a:lstStyle>
            <a:lvl1pPr marL="231775" indent="-231775"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a:spcBef>
                <a:spcPct val="20000"/>
              </a:spcBef>
              <a:buFont typeface="Arial" pitchFamily="34" charset="0"/>
              <a:buChar char="•"/>
              <a:defRPr/>
            </a:pPr>
            <a:r>
              <a:rPr lang="en-US" sz="2000" dirty="0" smtClean="0">
                <a:latin typeface="+mn-lt"/>
                <a:cs typeface="Arial" pitchFamily="34" charset="0"/>
              </a:rPr>
              <a:t>A frame is a window with a title bar and a border</a:t>
            </a:r>
          </a:p>
          <a:p>
            <a:pPr>
              <a:spcBef>
                <a:spcPct val="20000"/>
              </a:spcBef>
              <a:buFont typeface="Arial" pitchFamily="34" charset="0"/>
              <a:buChar char="•"/>
              <a:defRPr/>
            </a:pPr>
            <a:endParaRPr lang="en-US" sz="2000" dirty="0" smtClean="0">
              <a:latin typeface="+mn-lt"/>
              <a:cs typeface="Arial" pitchFamily="34" charset="0"/>
            </a:endParaRPr>
          </a:p>
          <a:p>
            <a:pPr algn="just">
              <a:spcBef>
                <a:spcPct val="20000"/>
              </a:spcBef>
              <a:buFont typeface="Arial" pitchFamily="34" charset="0"/>
              <a:buChar char="•"/>
              <a:defRPr/>
            </a:pPr>
            <a:r>
              <a:rPr lang="en-US" sz="2000" dirty="0" smtClean="0">
                <a:latin typeface="+mn-lt"/>
                <a:cs typeface="Arial" pitchFamily="34" charset="0"/>
              </a:rPr>
              <a:t>The Frame class is a subclass of Container class</a:t>
            </a:r>
          </a:p>
          <a:p>
            <a:pPr algn="just">
              <a:spcBef>
                <a:spcPct val="20000"/>
              </a:spcBef>
              <a:buFont typeface="Arial" pitchFamily="34" charset="0"/>
              <a:buChar char="•"/>
              <a:defRPr/>
            </a:pPr>
            <a:endParaRPr lang="en-US" sz="2000" dirty="0" smtClean="0">
              <a:latin typeface="+mn-lt"/>
              <a:cs typeface="Arial" pitchFamily="34" charset="0"/>
            </a:endParaRPr>
          </a:p>
          <a:p>
            <a:pPr algn="just">
              <a:spcBef>
                <a:spcPct val="20000"/>
              </a:spcBef>
              <a:buFont typeface="Arial" pitchFamily="34" charset="0"/>
              <a:buChar char="•"/>
              <a:defRPr/>
            </a:pPr>
            <a:r>
              <a:rPr lang="en-US" sz="2000" dirty="0" smtClean="0">
                <a:latin typeface="+mn-lt"/>
                <a:cs typeface="Arial" pitchFamily="34" charset="0"/>
              </a:rPr>
              <a:t>Container class objects may have other components (e.g. Buttons) added to them using the add method</a:t>
            </a:r>
          </a:p>
          <a:p>
            <a:pPr algn="just">
              <a:spcBef>
                <a:spcPct val="20000"/>
              </a:spcBef>
              <a:buFont typeface="Arial" pitchFamily="34" charset="0"/>
              <a:buChar char="•"/>
              <a:defRPr/>
            </a:pPr>
            <a:endParaRPr lang="en-US" sz="2000" dirty="0" smtClean="0">
              <a:latin typeface="+mn-lt"/>
              <a:cs typeface="Arial" pitchFamily="34" charset="0"/>
            </a:endParaRPr>
          </a:p>
          <a:p>
            <a:pPr algn="just">
              <a:spcBef>
                <a:spcPct val="20000"/>
              </a:spcBef>
              <a:buFont typeface="Arial" pitchFamily="34" charset="0"/>
              <a:buChar char="•"/>
              <a:defRPr/>
            </a:pPr>
            <a:r>
              <a:rPr lang="en-US" sz="2000" dirty="0" smtClean="0">
                <a:latin typeface="+mn-lt"/>
                <a:cs typeface="Arial" pitchFamily="34" charset="0"/>
              </a:rPr>
              <a:t>To make a frame visible </a:t>
            </a:r>
            <a:r>
              <a:rPr lang="en-US" sz="2000" b="1" dirty="0" err="1" smtClean="0">
                <a:latin typeface="+mn-lt"/>
                <a:cs typeface="Arial" pitchFamily="34" charset="0"/>
              </a:rPr>
              <a:t>setVisible</a:t>
            </a:r>
            <a:r>
              <a:rPr lang="en-US" sz="2000" b="1" dirty="0" smtClean="0">
                <a:latin typeface="+mn-lt"/>
                <a:cs typeface="Arial" pitchFamily="34" charset="0"/>
              </a:rPr>
              <a:t>(true)</a:t>
            </a:r>
            <a:r>
              <a:rPr lang="en-US" sz="2000" dirty="0" smtClean="0">
                <a:latin typeface="+mn-lt"/>
                <a:cs typeface="Arial" pitchFamily="34" charset="0"/>
              </a:rPr>
              <a:t> or deprecated </a:t>
            </a:r>
            <a:r>
              <a:rPr lang="en-US" sz="2000" b="1" dirty="0" smtClean="0">
                <a:latin typeface="+mn-lt"/>
                <a:cs typeface="Arial" pitchFamily="34" charset="0"/>
              </a:rPr>
              <a:t>show()</a:t>
            </a:r>
            <a:r>
              <a:rPr lang="en-US" sz="2000" dirty="0" smtClean="0">
                <a:latin typeface="+mn-lt"/>
                <a:cs typeface="Arial" pitchFamily="34" charset="0"/>
              </a:rPr>
              <a:t> must be invoked by the frame object</a:t>
            </a:r>
          </a:p>
          <a:p>
            <a:pPr algn="just">
              <a:spcBef>
                <a:spcPct val="20000"/>
              </a:spcBef>
              <a:buFont typeface="Arial" pitchFamily="34" charset="0"/>
              <a:buChar char="•"/>
              <a:defRPr/>
            </a:pPr>
            <a:endParaRPr lang="en-US" sz="2000" dirty="0" smtClean="0">
              <a:latin typeface="+mn-lt"/>
              <a:cs typeface="Arial" pitchFamily="34" charset="0"/>
            </a:endParaRPr>
          </a:p>
          <a:p>
            <a:pPr algn="just">
              <a:spcBef>
                <a:spcPct val="20000"/>
              </a:spcBef>
              <a:buFont typeface="Arial" pitchFamily="34" charset="0"/>
              <a:buChar char="•"/>
              <a:defRPr/>
            </a:pPr>
            <a:r>
              <a:rPr lang="en-US" sz="2000" dirty="0" smtClean="0">
                <a:latin typeface="+mn-lt"/>
                <a:cs typeface="Arial" pitchFamily="34" charset="0"/>
              </a:rPr>
              <a:t>The default layout for frame is </a:t>
            </a:r>
            <a:r>
              <a:rPr lang="en-US" sz="2000" b="1" dirty="0" err="1" smtClean="0">
                <a:latin typeface="+mn-lt"/>
                <a:cs typeface="Arial" pitchFamily="34" charset="0"/>
              </a:rPr>
              <a:t>BorderLayout</a:t>
            </a:r>
            <a:endParaRPr lang="en-US" sz="2000" b="1" dirty="0" smtClean="0">
              <a:latin typeface="+mn-lt"/>
              <a:cs typeface="Arial" pitchFamily="34" charset="0"/>
            </a:endParaRPr>
          </a:p>
          <a:p>
            <a:pPr eaLnBrk="1" hangingPunct="1">
              <a:spcBef>
                <a:spcPct val="20000"/>
              </a:spcBef>
              <a:buFont typeface="Arial" pitchFamily="34" charset="0"/>
              <a:buChar char="•"/>
              <a:defRPr/>
            </a:pPr>
            <a:endParaRPr lang="en-US" sz="2000" dirty="0" smtClean="0">
              <a:latin typeface="+mn-lt"/>
              <a:cs typeface="Arial" pitchFamily="34" charset="0"/>
            </a:endParaRPr>
          </a:p>
        </p:txBody>
      </p:sp>
      <p:sp>
        <p:nvSpPr>
          <p:cNvPr id="57346" name="Rectangle 2"/>
          <p:cNvSpPr txBox="1">
            <a:spLocks/>
          </p:cNvSpPr>
          <p:nvPr/>
        </p:nvSpPr>
        <p:spPr bwMode="auto">
          <a:xfrm>
            <a:off x="304800" y="152400"/>
            <a:ext cx="7259638" cy="554038"/>
          </a:xfrm>
          <a:prstGeom prst="rect">
            <a:avLst/>
          </a:prstGeom>
          <a:noFill/>
          <a:ln w="9525">
            <a:noFill/>
            <a:miter lim="800000"/>
            <a:headEnd/>
            <a:tailEnd/>
          </a:ln>
        </p:spPr>
        <p:txBody>
          <a:bodyPr wrap="square">
            <a:spAutoFit/>
          </a:bodyPr>
          <a:lstStyle/>
          <a:p>
            <a:pPr defTabSz="457200"/>
            <a:r>
              <a:rPr lang="en-US" sz="3000" b="1">
                <a:cs typeface="Arial" charset="0"/>
              </a:rPr>
              <a:t>Frame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txBox="1">
            <a:spLocks/>
          </p:cNvSpPr>
          <p:nvPr/>
        </p:nvSpPr>
        <p:spPr bwMode="auto">
          <a:xfrm>
            <a:off x="304800" y="838200"/>
            <a:ext cx="8458200" cy="5029200"/>
          </a:xfrm>
          <a:prstGeom prst="rect">
            <a:avLst/>
          </a:prstGeom>
          <a:noFill/>
          <a:ln w="9525">
            <a:noFill/>
            <a:miter lim="800000"/>
            <a:headEnd/>
            <a:tailEnd/>
          </a:ln>
        </p:spPr>
        <p:txBody>
          <a:bodyPr/>
          <a:lstStyle/>
          <a:p>
            <a:pPr defTabSz="457200" eaLnBrk="0" hangingPunct="0">
              <a:spcBef>
                <a:spcPct val="20000"/>
              </a:spcBef>
              <a:buFont typeface="Arial" pitchFamily="34" charset="0"/>
              <a:buNone/>
              <a:defRPr/>
            </a:pPr>
            <a:r>
              <a:rPr lang="en-US" dirty="0">
                <a:latin typeface="Courier New" pitchFamily="49" charset="0"/>
                <a:cs typeface="Courier New" pitchFamily="49" charset="0"/>
              </a:rPr>
              <a:t>import java.awt.*;</a:t>
            </a:r>
          </a:p>
          <a:p>
            <a:pPr defTabSz="457200" eaLnBrk="0" hangingPunct="0">
              <a:spcBef>
                <a:spcPct val="20000"/>
              </a:spcBef>
              <a:buFont typeface="Arial" pitchFamily="34" charset="0"/>
              <a:buNone/>
              <a:defRPr/>
            </a:pPr>
            <a:endParaRPr lang="en-US" dirty="0">
              <a:latin typeface="Courier New" pitchFamily="49" charset="0"/>
              <a:cs typeface="Courier New" pitchFamily="49" charset="0"/>
            </a:endParaRPr>
          </a:p>
          <a:p>
            <a:pPr defTabSz="457200" eaLnBrk="0" hangingPunct="0">
              <a:spcBef>
                <a:spcPct val="20000"/>
              </a:spcBef>
              <a:buFont typeface="Arial" pitchFamily="34" charset="0"/>
              <a:buNone/>
              <a:defRPr/>
            </a:pPr>
            <a:r>
              <a:rPr lang="en-US" dirty="0">
                <a:solidFill>
                  <a:srgbClr val="0000FF"/>
                </a:solidFill>
                <a:latin typeface="+mn-lt"/>
                <a:cs typeface="Courier New" pitchFamily="49" charset="0"/>
              </a:rPr>
              <a:t>/*Program to demonstrate AWT Frame*/</a:t>
            </a:r>
          </a:p>
          <a:p>
            <a:pPr defTabSz="457200" eaLnBrk="0" hangingPunct="0">
              <a:spcBef>
                <a:spcPct val="20000"/>
              </a:spcBef>
              <a:buFont typeface="Arial" pitchFamily="34" charset="0"/>
              <a:buNone/>
              <a:defRPr/>
            </a:pPr>
            <a:endParaRPr lang="en-US" dirty="0">
              <a:latin typeface="Courier New" pitchFamily="49" charset="0"/>
              <a:cs typeface="Courier New" pitchFamily="49" charset="0"/>
            </a:endParaRPr>
          </a:p>
          <a:p>
            <a:pPr defTabSz="457200" eaLnBrk="0" hangingPunct="0">
              <a:spcBef>
                <a:spcPct val="20000"/>
              </a:spcBef>
              <a:buFont typeface="Arial" pitchFamily="34" charset="0"/>
              <a:buNone/>
              <a:defRPr/>
            </a:pPr>
            <a:r>
              <a:rPr lang="en-US" altLang="ja-JP" dirty="0">
                <a:latin typeface="Courier New" pitchFamily="49" charset="0"/>
                <a:ea typeface="ＭＳ 明朝" pitchFamily="49" charset="-128"/>
                <a:cs typeface="Courier New" pitchFamily="49" charset="0"/>
              </a:rPr>
              <a:t>public class </a:t>
            </a:r>
            <a:r>
              <a:rPr lang="en-US" altLang="ja-JP" dirty="0" err="1">
                <a:latin typeface="Courier New" pitchFamily="49" charset="0"/>
                <a:ea typeface="ＭＳ 明朝" pitchFamily="49" charset="-128"/>
                <a:cs typeface="Courier New" pitchFamily="49" charset="0"/>
              </a:rPr>
              <a:t>TestFrame</a:t>
            </a:r>
            <a:r>
              <a:rPr lang="en-US" altLang="ja-JP" dirty="0">
                <a:latin typeface="Courier New" pitchFamily="49" charset="0"/>
                <a:ea typeface="ＭＳ 明朝" pitchFamily="49" charset="-128"/>
                <a:cs typeface="Courier New" pitchFamily="49" charset="0"/>
              </a:rPr>
              <a:t> extends Frame {</a:t>
            </a:r>
          </a:p>
          <a:p>
            <a:pPr defTabSz="457200" eaLnBrk="0" hangingPunct="0">
              <a:spcBef>
                <a:spcPct val="20000"/>
              </a:spcBef>
              <a:buFont typeface="Arial" pitchFamily="34" charset="0"/>
              <a:buNone/>
              <a:defRPr/>
            </a:pPr>
            <a:r>
              <a:rPr lang="en-US" altLang="ja-JP" dirty="0">
                <a:latin typeface="Courier New" pitchFamily="49" charset="0"/>
                <a:ea typeface="ＭＳ 明朝" pitchFamily="49" charset="-128"/>
                <a:cs typeface="Courier New" pitchFamily="49" charset="0"/>
              </a:rPr>
              <a:t>    public </a:t>
            </a:r>
            <a:r>
              <a:rPr lang="en-US" altLang="ja-JP" dirty="0" err="1">
                <a:latin typeface="Courier New" pitchFamily="49" charset="0"/>
                <a:ea typeface="ＭＳ 明朝" pitchFamily="49" charset="-128"/>
                <a:cs typeface="Courier New" pitchFamily="49" charset="0"/>
              </a:rPr>
              <a:t>TestFrame</a:t>
            </a:r>
            <a:r>
              <a:rPr lang="en-US" altLang="ja-JP" dirty="0">
                <a:latin typeface="Courier New" pitchFamily="49" charset="0"/>
                <a:ea typeface="ＭＳ 明朝" pitchFamily="49" charset="-128"/>
                <a:cs typeface="Courier New" pitchFamily="49" charset="0"/>
              </a:rPr>
              <a:t>(String title){</a:t>
            </a:r>
          </a:p>
          <a:p>
            <a:pPr defTabSz="457200" eaLnBrk="0" hangingPunct="0">
              <a:spcBef>
                <a:spcPct val="20000"/>
              </a:spcBef>
              <a:buFont typeface="Arial" pitchFamily="34" charset="0"/>
              <a:buNone/>
              <a:defRPr/>
            </a:pPr>
            <a:r>
              <a:rPr lang="en-US" altLang="ja-JP" dirty="0">
                <a:latin typeface="Courier New" pitchFamily="49" charset="0"/>
                <a:ea typeface="ＭＳ 明朝" pitchFamily="49" charset="-128"/>
                <a:cs typeface="Courier New" pitchFamily="49" charset="0"/>
              </a:rPr>
              <a:t>		</a:t>
            </a:r>
            <a:r>
              <a:rPr lang="en-US" altLang="ja-JP" dirty="0" err="1">
                <a:latin typeface="Courier New" pitchFamily="49" charset="0"/>
                <a:ea typeface="ＭＳ 明朝" pitchFamily="49" charset="-128"/>
                <a:cs typeface="Courier New" pitchFamily="49" charset="0"/>
              </a:rPr>
              <a:t>setTitle</a:t>
            </a:r>
            <a:r>
              <a:rPr lang="en-US" altLang="ja-JP" dirty="0">
                <a:latin typeface="Courier New" pitchFamily="49" charset="0"/>
                <a:ea typeface="ＭＳ 明朝" pitchFamily="49" charset="-128"/>
                <a:cs typeface="Courier New" pitchFamily="49" charset="0"/>
              </a:rPr>
              <a:t>(title);</a:t>
            </a:r>
          </a:p>
          <a:p>
            <a:pPr defTabSz="457200" eaLnBrk="0" hangingPunct="0">
              <a:spcBef>
                <a:spcPct val="20000"/>
              </a:spcBef>
              <a:buFont typeface="Arial" pitchFamily="34" charset="0"/>
              <a:buNone/>
              <a:defRPr/>
            </a:pPr>
            <a:r>
              <a:rPr lang="en-US" altLang="ja-JP" dirty="0">
                <a:latin typeface="Courier New" pitchFamily="49" charset="0"/>
                <a:ea typeface="ＭＳ 明朝" pitchFamily="49" charset="-128"/>
                <a:cs typeface="Courier New" pitchFamily="49" charset="0"/>
              </a:rPr>
              <a:t>    }</a:t>
            </a:r>
          </a:p>
          <a:p>
            <a:pPr defTabSz="457200" eaLnBrk="0" hangingPunct="0">
              <a:spcBef>
                <a:spcPct val="20000"/>
              </a:spcBef>
              <a:buFont typeface="Arial" pitchFamily="34" charset="0"/>
              <a:buNone/>
              <a:defRPr/>
            </a:pPr>
            <a:r>
              <a:rPr lang="en-US" altLang="ja-JP" dirty="0">
                <a:latin typeface="Courier New" pitchFamily="49" charset="0"/>
                <a:ea typeface="ＭＳ 明朝" pitchFamily="49" charset="-128"/>
                <a:cs typeface="Courier New" pitchFamily="49" charset="0"/>
              </a:rPr>
              <a:t>    public static void main(String[] </a:t>
            </a:r>
            <a:r>
              <a:rPr lang="en-US" altLang="ja-JP" dirty="0" err="1">
                <a:latin typeface="Courier New" pitchFamily="49" charset="0"/>
                <a:ea typeface="ＭＳ 明朝" pitchFamily="49" charset="-128"/>
                <a:cs typeface="Courier New" pitchFamily="49" charset="0"/>
              </a:rPr>
              <a:t>args</a:t>
            </a:r>
            <a:r>
              <a:rPr lang="en-US" altLang="ja-JP" dirty="0">
                <a:latin typeface="Courier New" pitchFamily="49" charset="0"/>
                <a:ea typeface="ＭＳ 明朝" pitchFamily="49" charset="-128"/>
                <a:cs typeface="Courier New" pitchFamily="49" charset="0"/>
              </a:rPr>
              <a:t>){</a:t>
            </a:r>
          </a:p>
          <a:p>
            <a:pPr defTabSz="457200" eaLnBrk="0" hangingPunct="0">
              <a:spcBef>
                <a:spcPct val="20000"/>
              </a:spcBef>
              <a:buFont typeface="Arial" pitchFamily="34" charset="0"/>
              <a:buNone/>
              <a:defRPr/>
            </a:pPr>
            <a:r>
              <a:rPr lang="en-US" altLang="ja-JP" dirty="0">
                <a:latin typeface="Courier New" pitchFamily="49" charset="0"/>
                <a:ea typeface="ＭＳ 明朝" pitchFamily="49" charset="-128"/>
                <a:cs typeface="Courier New" pitchFamily="49" charset="0"/>
              </a:rPr>
              <a:t>		Frame f = new </a:t>
            </a:r>
            <a:r>
              <a:rPr lang="en-US" altLang="ja-JP" dirty="0" err="1">
                <a:latin typeface="Courier New" pitchFamily="49" charset="0"/>
                <a:ea typeface="ＭＳ 明朝" pitchFamily="49" charset="-128"/>
                <a:cs typeface="Courier New" pitchFamily="49" charset="0"/>
              </a:rPr>
              <a:t>TestFrame</a:t>
            </a:r>
            <a:r>
              <a:rPr lang="en-US" altLang="ja-JP" dirty="0">
                <a:latin typeface="Courier New" pitchFamily="49" charset="0"/>
                <a:ea typeface="ＭＳ 明朝" pitchFamily="49" charset="-128"/>
                <a:cs typeface="Courier New" pitchFamily="49" charset="0"/>
              </a:rPr>
              <a:t>("</a:t>
            </a:r>
            <a:r>
              <a:rPr lang="en-US" altLang="ja-JP" dirty="0" err="1">
                <a:latin typeface="Courier New" pitchFamily="49" charset="0"/>
                <a:ea typeface="ＭＳ 明朝" pitchFamily="49" charset="-128"/>
                <a:cs typeface="Courier New" pitchFamily="49" charset="0"/>
              </a:rPr>
              <a:t>TestFrame</a:t>
            </a:r>
            <a:r>
              <a:rPr lang="en-US" altLang="ja-JP" dirty="0">
                <a:latin typeface="Courier New" pitchFamily="49" charset="0"/>
                <a:ea typeface="ＭＳ 明朝" pitchFamily="49" charset="-128"/>
                <a:cs typeface="Courier New" pitchFamily="49" charset="0"/>
              </a:rPr>
              <a:t>");</a:t>
            </a:r>
          </a:p>
          <a:p>
            <a:pPr defTabSz="457200" eaLnBrk="0" hangingPunct="0">
              <a:spcBef>
                <a:spcPct val="20000"/>
              </a:spcBef>
              <a:buFont typeface="Arial" pitchFamily="34" charset="0"/>
              <a:buNone/>
              <a:defRPr/>
            </a:pPr>
            <a:r>
              <a:rPr lang="en-US" altLang="ja-JP" dirty="0">
                <a:latin typeface="Courier New" pitchFamily="49" charset="0"/>
                <a:ea typeface="ＭＳ 明朝" pitchFamily="49" charset="-128"/>
                <a:cs typeface="Courier New" pitchFamily="49" charset="0"/>
              </a:rPr>
              <a:t>		</a:t>
            </a:r>
            <a:r>
              <a:rPr lang="en-US" altLang="ja-JP" dirty="0" err="1">
                <a:latin typeface="Courier New" pitchFamily="49" charset="0"/>
                <a:ea typeface="ＭＳ 明朝" pitchFamily="49" charset="-128"/>
                <a:cs typeface="Courier New" pitchFamily="49" charset="0"/>
              </a:rPr>
              <a:t>f.setSize</a:t>
            </a:r>
            <a:r>
              <a:rPr lang="en-US" altLang="ja-JP" dirty="0">
                <a:latin typeface="Courier New" pitchFamily="49" charset="0"/>
                <a:ea typeface="ＭＳ 明朝" pitchFamily="49" charset="-128"/>
                <a:cs typeface="Courier New" pitchFamily="49" charset="0"/>
              </a:rPr>
              <a:t>(400,400);</a:t>
            </a:r>
          </a:p>
          <a:p>
            <a:pPr defTabSz="457200" eaLnBrk="0" hangingPunct="0">
              <a:spcBef>
                <a:spcPct val="20000"/>
              </a:spcBef>
              <a:buFont typeface="Arial" pitchFamily="34" charset="0"/>
              <a:buNone/>
              <a:defRPr/>
            </a:pPr>
            <a:r>
              <a:rPr lang="en-US" altLang="ja-JP" dirty="0">
                <a:latin typeface="Courier New" pitchFamily="49" charset="0"/>
                <a:ea typeface="ＭＳ 明朝" pitchFamily="49" charset="-128"/>
                <a:cs typeface="Courier New" pitchFamily="49" charset="0"/>
              </a:rPr>
              <a:t>		</a:t>
            </a:r>
            <a:r>
              <a:rPr lang="en-US" altLang="ja-JP" dirty="0" err="1">
                <a:latin typeface="Courier New" pitchFamily="49" charset="0"/>
                <a:ea typeface="ＭＳ 明朝" pitchFamily="49" charset="-128"/>
                <a:cs typeface="Courier New" pitchFamily="49" charset="0"/>
              </a:rPr>
              <a:t>f.setLocation</a:t>
            </a:r>
            <a:r>
              <a:rPr lang="en-US" altLang="ja-JP" dirty="0">
                <a:latin typeface="Courier New" pitchFamily="49" charset="0"/>
                <a:ea typeface="ＭＳ 明朝" pitchFamily="49" charset="-128"/>
                <a:cs typeface="Courier New" pitchFamily="49" charset="0"/>
              </a:rPr>
              <a:t>(100,100);</a:t>
            </a:r>
          </a:p>
          <a:p>
            <a:pPr defTabSz="457200" eaLnBrk="0" hangingPunct="0">
              <a:spcBef>
                <a:spcPct val="20000"/>
              </a:spcBef>
              <a:buFont typeface="Arial" pitchFamily="34" charset="0"/>
              <a:buNone/>
              <a:defRPr/>
            </a:pPr>
            <a:r>
              <a:rPr lang="en-US" altLang="ja-JP" dirty="0">
                <a:latin typeface="Courier New" pitchFamily="49" charset="0"/>
                <a:ea typeface="ＭＳ 明朝" pitchFamily="49" charset="-128"/>
                <a:cs typeface="Courier New" pitchFamily="49" charset="0"/>
              </a:rPr>
              <a:t>		</a:t>
            </a:r>
            <a:r>
              <a:rPr lang="en-US" altLang="ja-JP" dirty="0" err="1">
                <a:latin typeface="Courier New" pitchFamily="49" charset="0"/>
                <a:ea typeface="ＭＳ 明朝" pitchFamily="49" charset="-128"/>
                <a:cs typeface="Courier New" pitchFamily="49" charset="0"/>
              </a:rPr>
              <a:t>f.setVisible</a:t>
            </a:r>
            <a:r>
              <a:rPr lang="en-US" altLang="ja-JP" dirty="0">
                <a:latin typeface="Courier New" pitchFamily="49" charset="0"/>
                <a:ea typeface="ＭＳ 明朝" pitchFamily="49" charset="-128"/>
                <a:cs typeface="Courier New" pitchFamily="49" charset="0"/>
              </a:rPr>
              <a:t>(true);</a:t>
            </a:r>
          </a:p>
          <a:p>
            <a:pPr defTabSz="457200" eaLnBrk="0" hangingPunct="0">
              <a:spcBef>
                <a:spcPct val="20000"/>
              </a:spcBef>
              <a:buFont typeface="Arial" pitchFamily="34" charset="0"/>
              <a:buNone/>
              <a:defRPr/>
            </a:pPr>
            <a:r>
              <a:rPr lang="en-US" altLang="ja-JP" dirty="0">
                <a:latin typeface="Courier New" pitchFamily="49" charset="0"/>
                <a:ea typeface="ＭＳ 明朝" pitchFamily="49" charset="-128"/>
                <a:cs typeface="Courier New" pitchFamily="49" charset="0"/>
              </a:rPr>
              <a:t>    }</a:t>
            </a:r>
          </a:p>
          <a:p>
            <a:pPr defTabSz="457200" eaLnBrk="0" hangingPunct="0">
              <a:spcBef>
                <a:spcPct val="20000"/>
              </a:spcBef>
              <a:buFont typeface="Arial" pitchFamily="34" charset="0"/>
              <a:buNone/>
              <a:defRPr/>
            </a:pPr>
            <a:r>
              <a:rPr lang="en-US" altLang="ja-JP" dirty="0">
                <a:latin typeface="Courier New" pitchFamily="49" charset="0"/>
                <a:ea typeface="ＭＳ 明朝" pitchFamily="49" charset="-128"/>
                <a:cs typeface="Courier New" pitchFamily="49" charset="0"/>
              </a:rPr>
              <a:t>}</a:t>
            </a:r>
            <a:endParaRPr lang="en-US" dirty="0">
              <a:latin typeface="Courier New" pitchFamily="49" charset="0"/>
              <a:cs typeface="Courier New" pitchFamily="49" charset="0"/>
            </a:endParaRPr>
          </a:p>
        </p:txBody>
      </p:sp>
      <p:sp>
        <p:nvSpPr>
          <p:cNvPr id="59394" name="Rectangle 2"/>
          <p:cNvSpPr txBox="1">
            <a:spLocks/>
          </p:cNvSpPr>
          <p:nvPr/>
        </p:nvSpPr>
        <p:spPr bwMode="auto">
          <a:xfrm>
            <a:off x="304800" y="152400"/>
            <a:ext cx="7259638" cy="554038"/>
          </a:xfrm>
          <a:prstGeom prst="rect">
            <a:avLst/>
          </a:prstGeom>
          <a:noFill/>
          <a:ln w="9525">
            <a:noFill/>
            <a:miter lim="800000"/>
            <a:headEnd/>
            <a:tailEnd/>
          </a:ln>
        </p:spPr>
        <p:txBody>
          <a:bodyPr wrap="square">
            <a:spAutoFit/>
          </a:bodyPr>
          <a:lstStyle/>
          <a:p>
            <a:pPr defTabSz="457200"/>
            <a:r>
              <a:rPr lang="en-US" sz="3000" b="1" dirty="0">
                <a:cs typeface="Arial" charset="0"/>
              </a:rPr>
              <a:t>Frame example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p:cNvSpPr>
          <p:nvPr>
            <p:ph type="title" idx="4294967295"/>
          </p:nvPr>
        </p:nvSpPr>
        <p:spPr>
          <a:xfrm>
            <a:off x="381000" y="152400"/>
            <a:ext cx="7183438" cy="554038"/>
          </a:xfrm>
        </p:spPr>
        <p:txBody>
          <a:bodyPr/>
          <a:lstStyle/>
          <a:p>
            <a:pPr eaLnBrk="1" hangingPunct="1"/>
            <a:r>
              <a:rPr dirty="0" err="1" smtClean="0">
                <a:solidFill>
                  <a:schemeClr val="tx1"/>
                </a:solidFill>
                <a:cs typeface="Arial" charset="0"/>
              </a:rPr>
              <a:t>AWT</a:t>
            </a:r>
            <a:r>
              <a:rPr dirty="0" smtClean="0">
                <a:solidFill>
                  <a:schemeClr val="tx1"/>
                </a:solidFill>
                <a:cs typeface="Arial" charset="0"/>
              </a:rPr>
              <a:t> Components</a:t>
            </a:r>
          </a:p>
        </p:txBody>
      </p:sp>
      <p:sp>
        <p:nvSpPr>
          <p:cNvPr id="65538" name="Rectangle 3"/>
          <p:cNvSpPr>
            <a:spLocks noGrp="1"/>
          </p:cNvSpPr>
          <p:nvPr>
            <p:ph idx="4294967295"/>
          </p:nvPr>
        </p:nvSpPr>
        <p:spPr>
          <a:xfrm>
            <a:off x="457200" y="1143000"/>
            <a:ext cx="8458200" cy="5029200"/>
          </a:xfrm>
        </p:spPr>
        <p:txBody>
          <a:bodyPr/>
          <a:lstStyle/>
          <a:p>
            <a:pPr marL="171450" indent="-171450" algn="just"/>
            <a:r>
              <a:rPr lang="en-GB" dirty="0" smtClean="0">
                <a:solidFill>
                  <a:schemeClr val="tx1"/>
                </a:solidFill>
                <a:cs typeface="Arial" charset="0"/>
              </a:rPr>
              <a:t>They are reusable gadgets that implement a specific part of the interface.</a:t>
            </a:r>
          </a:p>
          <a:p>
            <a:pPr marL="171450" indent="-171450" algn="just"/>
            <a:endParaRPr lang="en-GB" dirty="0" smtClean="0">
              <a:solidFill>
                <a:schemeClr val="tx1"/>
              </a:solidFill>
              <a:cs typeface="Arial" charset="0"/>
            </a:endParaRPr>
          </a:p>
          <a:p>
            <a:pPr marL="171450" indent="-171450" algn="just"/>
            <a:r>
              <a:rPr lang="en-GB" dirty="0" smtClean="0">
                <a:solidFill>
                  <a:schemeClr val="tx1"/>
                </a:solidFill>
                <a:cs typeface="Arial" charset="0"/>
              </a:rPr>
              <a:t>They are mainly used to capture or display information to and from the end user (for user interaction).</a:t>
            </a:r>
          </a:p>
          <a:p>
            <a:pPr marL="171450" indent="-171450" algn="just">
              <a:spcBef>
                <a:spcPct val="30000"/>
              </a:spcBef>
            </a:pPr>
            <a:endParaRPr lang="en-GB" dirty="0" smtClean="0">
              <a:solidFill>
                <a:schemeClr val="tx1"/>
              </a:solidFill>
              <a:cs typeface="Arial" charset="0"/>
            </a:endParaRPr>
          </a:p>
          <a:p>
            <a:pPr marL="171450" indent="-171450" algn="just">
              <a:spcBef>
                <a:spcPct val="30000"/>
              </a:spcBef>
            </a:pPr>
            <a:r>
              <a:rPr lang="en-GB" dirty="0" err="1" smtClean="0">
                <a:solidFill>
                  <a:schemeClr val="tx1"/>
                </a:solidFill>
                <a:cs typeface="Arial" charset="0"/>
              </a:rPr>
              <a:t>AWT</a:t>
            </a:r>
            <a:r>
              <a:rPr lang="en-GB" dirty="0" smtClean="0">
                <a:solidFill>
                  <a:schemeClr val="tx1"/>
                </a:solidFill>
                <a:cs typeface="Arial" charset="0"/>
              </a:rPr>
              <a:t> comes with a collection of basic user interface components, along with the machinery for creating your own components (often combinations of the basic components) and for communicating between components and rest of the program.</a:t>
            </a:r>
          </a:p>
          <a:p>
            <a:pPr marL="171450" indent="-171450" algn="just">
              <a:spcBef>
                <a:spcPct val="30000"/>
              </a:spcBef>
              <a:buFont typeface="Arial" charset="0"/>
              <a:buNone/>
            </a:pPr>
            <a:endParaRPr lang="en-GB" dirty="0" smtClean="0">
              <a:solidFill>
                <a:schemeClr val="tx1"/>
              </a:solidFill>
              <a:cs typeface="Arial" charset="0"/>
            </a:endParaRPr>
          </a:p>
          <a:p>
            <a:pPr marL="171450" indent="-171450" algn="just">
              <a:spcBef>
                <a:spcPct val="30000"/>
              </a:spcBef>
              <a:buFont typeface="Arial" charset="0"/>
              <a:buNone/>
            </a:pPr>
            <a:r>
              <a:rPr dirty="0" smtClean="0">
                <a:solidFill>
                  <a:schemeClr val="tx1"/>
                </a:solidFill>
                <a:cs typeface="Arial" charset="0"/>
              </a:rPr>
              <a:t> </a:t>
            </a:r>
            <a:r>
              <a:rPr lang="en-GB" dirty="0" smtClean="0">
                <a:solidFill>
                  <a:schemeClr val="tx1"/>
                </a:solidFill>
                <a:cs typeface="Arial" charset="0"/>
              </a:rPr>
              <a:t>Examples: Button, Menu, </a:t>
            </a:r>
            <a:r>
              <a:rPr lang="en-GB" dirty="0" err="1" smtClean="0">
                <a:solidFill>
                  <a:schemeClr val="tx1"/>
                </a:solidFill>
                <a:cs typeface="Arial" charset="0"/>
              </a:rPr>
              <a:t>TextField</a:t>
            </a:r>
            <a:r>
              <a:rPr lang="en-GB" dirty="0" smtClean="0">
                <a:solidFill>
                  <a:schemeClr val="tx1"/>
                </a:solidFill>
                <a:cs typeface="Arial" charset="0"/>
              </a:rPr>
              <a:t>, Checkbox, List etc.</a:t>
            </a:r>
          </a:p>
          <a:p>
            <a:pPr marL="171450" indent="-171450" algn="just" eaLnBrk="1" hangingPunct="1">
              <a:lnSpc>
                <a:spcPct val="90000"/>
              </a:lnSpc>
              <a:buFont typeface="Arial" charset="0"/>
              <a:buNone/>
            </a:pPr>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idx="4294967295"/>
          </p:nvPr>
        </p:nvSpPr>
        <p:spPr>
          <a:xfrm>
            <a:off x="381000" y="152400"/>
            <a:ext cx="7183438" cy="554038"/>
          </a:xfrm>
        </p:spPr>
        <p:txBody>
          <a:bodyPr/>
          <a:lstStyle/>
          <a:p>
            <a:pPr eaLnBrk="1" hangingPunct="1"/>
            <a:r>
              <a:rPr smtClean="0">
                <a:solidFill>
                  <a:schemeClr val="tx1"/>
                </a:solidFill>
                <a:cs typeface="Arial" charset="0"/>
              </a:rPr>
              <a:t>Know your components</a:t>
            </a:r>
          </a:p>
        </p:txBody>
      </p:sp>
      <p:sp>
        <p:nvSpPr>
          <p:cNvPr id="1028" name="Rectangle 3"/>
          <p:cNvSpPr txBox="1">
            <a:spLocks/>
          </p:cNvSpPr>
          <p:nvPr/>
        </p:nvSpPr>
        <p:spPr bwMode="auto">
          <a:xfrm>
            <a:off x="457200" y="1143000"/>
            <a:ext cx="8458200" cy="5029200"/>
          </a:xfrm>
          <a:prstGeom prst="rect">
            <a:avLst/>
          </a:prstGeom>
          <a:noFill/>
          <a:ln w="9525">
            <a:noFill/>
            <a:miter lim="800000"/>
            <a:headEnd/>
            <a:tailEnd/>
          </a:ln>
        </p:spPr>
        <p:txBody>
          <a:bodyPr/>
          <a:lstStyle/>
          <a:p>
            <a:pPr algn="just" defTabSz="457200">
              <a:lnSpc>
                <a:spcPct val="90000"/>
              </a:lnSpc>
              <a:spcBef>
                <a:spcPct val="20000"/>
              </a:spcBef>
              <a:buFont typeface="Arial" charset="0"/>
              <a:buNone/>
            </a:pPr>
            <a:endParaRPr lang="en-US" sz="2400">
              <a:cs typeface="Arial" charset="0"/>
            </a:endParaRPr>
          </a:p>
        </p:txBody>
      </p:sp>
      <p:graphicFrame>
        <p:nvGraphicFramePr>
          <p:cNvPr id="21" name="Object 2"/>
          <p:cNvGraphicFramePr>
            <a:graphicFrameLocks noChangeAspect="1"/>
          </p:cNvGraphicFramePr>
          <p:nvPr/>
        </p:nvGraphicFramePr>
        <p:xfrm>
          <a:off x="990600" y="1219200"/>
          <a:ext cx="7162800" cy="4518025"/>
        </p:xfrm>
        <a:graphic>
          <a:graphicData uri="http://schemas.openxmlformats.org/presentationml/2006/ole">
            <mc:AlternateContent xmlns:mc="http://schemas.openxmlformats.org/markup-compatibility/2006">
              <mc:Choice xmlns:v="urn:schemas-microsoft-com:vml" Requires="v">
                <p:oleObj spid="_x0000_s1036" name="Bitmap Image" r:id="rId4" imgW="3820058" imgH="2409524" progId="PBrush">
                  <p:embed/>
                </p:oleObj>
              </mc:Choice>
              <mc:Fallback>
                <p:oleObj name="Bitmap Image" r:id="rId4" imgW="3820058" imgH="2409524" progId="PBrush">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219200"/>
                        <a:ext cx="7162800" cy="4518025"/>
                      </a:xfrm>
                      <a:prstGeom prst="rect">
                        <a:avLst/>
                      </a:prstGeom>
                      <a:solidFill>
                        <a:schemeClr val="tx1"/>
                      </a:solidFill>
                      <a:ln w="9525">
                        <a:solidFill>
                          <a:srgbClr val="027AA7"/>
                        </a:solidFill>
                        <a:miter lim="800000"/>
                        <a:headEnd/>
                        <a:tailEnd/>
                      </a:ln>
                    </p:spPr>
                  </p:pic>
                </p:oleObj>
              </mc:Fallback>
            </mc:AlternateContent>
          </a:graphicData>
        </a:graphic>
      </p:graphicFrame>
      <p:sp>
        <p:nvSpPr>
          <p:cNvPr id="22" name="AutoShape 9"/>
          <p:cNvSpPr>
            <a:spLocks noChangeArrowheads="1"/>
          </p:cNvSpPr>
          <p:nvPr/>
        </p:nvSpPr>
        <p:spPr bwMode="auto">
          <a:xfrm>
            <a:off x="533400" y="1143000"/>
            <a:ext cx="1219200" cy="533400"/>
          </a:xfrm>
          <a:prstGeom prst="wedgeRectCallout">
            <a:avLst>
              <a:gd name="adj1" fmla="val 36458"/>
              <a:gd name="adj2" fmla="val 91370"/>
            </a:avLst>
          </a:prstGeom>
          <a:solidFill>
            <a:schemeClr val="accent1">
              <a:lumMod val="20000"/>
              <a:lumOff val="80000"/>
            </a:schemeClr>
          </a:solidFill>
          <a:ln w="57150">
            <a:solidFill>
              <a:schemeClr val="accent1">
                <a:lumMod val="75000"/>
              </a:schemeClr>
            </a:solidFill>
            <a:miter lim="800000"/>
            <a:headEnd type="none" w="sm" len="sm"/>
            <a:tailEnd type="none" w="sm" len="sm"/>
          </a:ln>
        </p:spPr>
        <p:txBody>
          <a:bodyPr/>
          <a:lstStyle/>
          <a:p>
            <a:pPr algn="ctr">
              <a:defRPr/>
            </a:pPr>
            <a:r>
              <a:rPr lang="en-US">
                <a:latin typeface="Trebuchet MS" pitchFamily="34" charset="0"/>
              </a:rPr>
              <a:t>Label</a:t>
            </a:r>
          </a:p>
        </p:txBody>
      </p:sp>
      <p:sp>
        <p:nvSpPr>
          <p:cNvPr id="23" name="AutoShape 10"/>
          <p:cNvSpPr>
            <a:spLocks noChangeArrowheads="1"/>
          </p:cNvSpPr>
          <p:nvPr/>
        </p:nvSpPr>
        <p:spPr bwMode="auto">
          <a:xfrm>
            <a:off x="2819400" y="1066800"/>
            <a:ext cx="1295400" cy="533400"/>
          </a:xfrm>
          <a:prstGeom prst="wedgeRectCallout">
            <a:avLst>
              <a:gd name="adj1" fmla="val 49264"/>
              <a:gd name="adj2" fmla="val 103273"/>
            </a:avLst>
          </a:prstGeom>
          <a:solidFill>
            <a:schemeClr val="accent1">
              <a:lumMod val="20000"/>
              <a:lumOff val="80000"/>
            </a:schemeClr>
          </a:solidFill>
          <a:ln w="57150">
            <a:solidFill>
              <a:schemeClr val="accent1">
                <a:lumMod val="75000"/>
              </a:schemeClr>
            </a:solidFill>
            <a:miter lim="800000"/>
            <a:headEnd type="none" w="sm" len="sm"/>
            <a:tailEnd type="none" w="sm" len="sm"/>
          </a:ln>
        </p:spPr>
        <p:txBody>
          <a:bodyPr/>
          <a:lstStyle/>
          <a:p>
            <a:pPr algn="ctr">
              <a:defRPr/>
            </a:pPr>
            <a:r>
              <a:rPr lang="en-US">
                <a:latin typeface="Trebuchet MS" pitchFamily="34" charset="0"/>
              </a:rPr>
              <a:t>Button</a:t>
            </a:r>
          </a:p>
        </p:txBody>
      </p:sp>
      <p:sp>
        <p:nvSpPr>
          <p:cNvPr id="24" name="AutoShape 11"/>
          <p:cNvSpPr>
            <a:spLocks noChangeArrowheads="1"/>
          </p:cNvSpPr>
          <p:nvPr/>
        </p:nvSpPr>
        <p:spPr bwMode="auto">
          <a:xfrm>
            <a:off x="304800" y="3886200"/>
            <a:ext cx="1295400" cy="533400"/>
          </a:xfrm>
          <a:prstGeom prst="wedgeRectCallout">
            <a:avLst>
              <a:gd name="adj1" fmla="val 64949"/>
              <a:gd name="adj2" fmla="val 127083"/>
            </a:avLst>
          </a:prstGeom>
          <a:solidFill>
            <a:schemeClr val="accent1">
              <a:lumMod val="20000"/>
              <a:lumOff val="80000"/>
            </a:schemeClr>
          </a:solidFill>
          <a:ln w="57150">
            <a:solidFill>
              <a:schemeClr val="accent1">
                <a:lumMod val="75000"/>
              </a:schemeClr>
            </a:solidFill>
            <a:miter lim="800000"/>
            <a:headEnd type="none" w="sm" len="sm"/>
            <a:tailEnd type="none" w="sm" len="sm"/>
          </a:ln>
        </p:spPr>
        <p:txBody>
          <a:bodyPr/>
          <a:lstStyle/>
          <a:p>
            <a:pPr algn="ctr">
              <a:defRPr/>
            </a:pPr>
            <a:r>
              <a:rPr lang="en-US" dirty="0">
                <a:latin typeface="Trebuchet MS" pitchFamily="34" charset="0"/>
              </a:rPr>
              <a:t>Button</a:t>
            </a:r>
          </a:p>
        </p:txBody>
      </p:sp>
      <p:sp>
        <p:nvSpPr>
          <p:cNvPr id="25" name="AutoShape 12"/>
          <p:cNvSpPr>
            <a:spLocks noChangeArrowheads="1"/>
          </p:cNvSpPr>
          <p:nvPr/>
        </p:nvSpPr>
        <p:spPr bwMode="auto">
          <a:xfrm>
            <a:off x="5715000" y="990600"/>
            <a:ext cx="1752600" cy="533400"/>
          </a:xfrm>
          <a:prstGeom prst="wedgeRectCallout">
            <a:avLst>
              <a:gd name="adj1" fmla="val -41847"/>
              <a:gd name="adj2" fmla="val 127083"/>
            </a:avLst>
          </a:prstGeom>
          <a:solidFill>
            <a:schemeClr val="accent1">
              <a:lumMod val="20000"/>
              <a:lumOff val="80000"/>
            </a:schemeClr>
          </a:solidFill>
          <a:ln w="57150">
            <a:solidFill>
              <a:schemeClr val="accent1">
                <a:lumMod val="75000"/>
              </a:schemeClr>
            </a:solidFill>
            <a:miter lim="800000"/>
            <a:headEnd type="none" w="sm" len="sm"/>
            <a:tailEnd type="none" w="sm" len="sm"/>
          </a:ln>
        </p:spPr>
        <p:txBody>
          <a:bodyPr/>
          <a:lstStyle/>
          <a:p>
            <a:pPr algn="ctr">
              <a:defRPr/>
            </a:pPr>
            <a:r>
              <a:rPr lang="en-US">
                <a:latin typeface="Trebuchet MS" pitchFamily="34" charset="0"/>
              </a:rPr>
              <a:t>Checkbox</a:t>
            </a:r>
          </a:p>
        </p:txBody>
      </p:sp>
      <p:sp>
        <p:nvSpPr>
          <p:cNvPr id="26" name="AutoShape 13"/>
          <p:cNvSpPr>
            <a:spLocks noChangeArrowheads="1"/>
          </p:cNvSpPr>
          <p:nvPr/>
        </p:nvSpPr>
        <p:spPr bwMode="auto">
          <a:xfrm>
            <a:off x="381000" y="2286000"/>
            <a:ext cx="1295400" cy="533400"/>
          </a:xfrm>
          <a:prstGeom prst="wedgeRectCallout">
            <a:avLst>
              <a:gd name="adj1" fmla="val 71815"/>
              <a:gd name="adj2" fmla="val 19940"/>
            </a:avLst>
          </a:prstGeom>
          <a:solidFill>
            <a:schemeClr val="accent1">
              <a:lumMod val="20000"/>
              <a:lumOff val="80000"/>
            </a:schemeClr>
          </a:solidFill>
          <a:ln w="57150">
            <a:solidFill>
              <a:schemeClr val="accent1">
                <a:lumMod val="75000"/>
              </a:schemeClr>
            </a:solidFill>
            <a:miter lim="800000"/>
            <a:headEnd type="none" w="sm" len="sm"/>
            <a:tailEnd type="none" w="sm" len="sm"/>
          </a:ln>
        </p:spPr>
        <p:txBody>
          <a:bodyPr/>
          <a:lstStyle/>
          <a:p>
            <a:pPr algn="ctr">
              <a:defRPr/>
            </a:pPr>
            <a:r>
              <a:rPr lang="en-US" dirty="0">
                <a:latin typeface="Trebuchet MS" pitchFamily="34" charset="0"/>
              </a:rPr>
              <a:t>Choice</a:t>
            </a:r>
          </a:p>
        </p:txBody>
      </p:sp>
      <p:sp>
        <p:nvSpPr>
          <p:cNvPr id="27" name="AutoShape 14"/>
          <p:cNvSpPr>
            <a:spLocks noChangeArrowheads="1"/>
          </p:cNvSpPr>
          <p:nvPr/>
        </p:nvSpPr>
        <p:spPr bwMode="auto">
          <a:xfrm>
            <a:off x="1905000" y="3048000"/>
            <a:ext cx="1295400" cy="533400"/>
          </a:xfrm>
          <a:prstGeom prst="wedgeRectCallout">
            <a:avLst>
              <a:gd name="adj1" fmla="val 100245"/>
              <a:gd name="adj2" fmla="val -84819"/>
            </a:avLst>
          </a:prstGeom>
          <a:solidFill>
            <a:schemeClr val="accent1">
              <a:lumMod val="20000"/>
              <a:lumOff val="80000"/>
            </a:schemeClr>
          </a:solidFill>
          <a:ln w="57150">
            <a:solidFill>
              <a:schemeClr val="accent1">
                <a:lumMod val="75000"/>
              </a:schemeClr>
            </a:solidFill>
            <a:miter lim="800000"/>
            <a:headEnd type="none" w="sm" len="sm"/>
            <a:tailEnd type="none" w="sm" len="sm"/>
          </a:ln>
        </p:spPr>
        <p:txBody>
          <a:bodyPr/>
          <a:lstStyle/>
          <a:p>
            <a:pPr algn="ctr">
              <a:defRPr/>
            </a:pPr>
            <a:r>
              <a:rPr lang="en-US" dirty="0">
                <a:latin typeface="Trebuchet MS" pitchFamily="34" charset="0"/>
              </a:rPr>
              <a:t>List</a:t>
            </a:r>
          </a:p>
        </p:txBody>
      </p:sp>
      <p:sp>
        <p:nvSpPr>
          <p:cNvPr id="28" name="AutoShape 15"/>
          <p:cNvSpPr>
            <a:spLocks noChangeArrowheads="1"/>
          </p:cNvSpPr>
          <p:nvPr/>
        </p:nvSpPr>
        <p:spPr bwMode="auto">
          <a:xfrm>
            <a:off x="7543800" y="2209800"/>
            <a:ext cx="1600200" cy="533400"/>
          </a:xfrm>
          <a:prstGeom prst="wedgeRectCallout">
            <a:avLst>
              <a:gd name="adj1" fmla="val -73611"/>
              <a:gd name="adj2" fmla="val 46130"/>
            </a:avLst>
          </a:prstGeom>
          <a:solidFill>
            <a:schemeClr val="accent1">
              <a:lumMod val="20000"/>
              <a:lumOff val="80000"/>
            </a:schemeClr>
          </a:solidFill>
          <a:ln w="57150">
            <a:solidFill>
              <a:schemeClr val="accent1">
                <a:lumMod val="75000"/>
              </a:schemeClr>
            </a:solidFill>
            <a:miter lim="800000"/>
            <a:headEnd type="none" w="sm" len="sm"/>
            <a:tailEnd type="none" w="sm" len="sm"/>
          </a:ln>
        </p:spPr>
        <p:txBody>
          <a:bodyPr/>
          <a:lstStyle/>
          <a:p>
            <a:pPr algn="ctr">
              <a:defRPr/>
            </a:pPr>
            <a:r>
              <a:rPr lang="en-US">
                <a:latin typeface="Trebuchet MS" pitchFamily="34" charset="0"/>
              </a:rPr>
              <a:t>Scrollbar</a:t>
            </a:r>
          </a:p>
        </p:txBody>
      </p:sp>
      <p:sp>
        <p:nvSpPr>
          <p:cNvPr id="29" name="AutoShape 16"/>
          <p:cNvSpPr>
            <a:spLocks noChangeArrowheads="1"/>
          </p:cNvSpPr>
          <p:nvPr/>
        </p:nvSpPr>
        <p:spPr bwMode="auto">
          <a:xfrm>
            <a:off x="0" y="2971800"/>
            <a:ext cx="1600200" cy="533400"/>
          </a:xfrm>
          <a:prstGeom prst="wedgeRectCallout">
            <a:avLst>
              <a:gd name="adj1" fmla="val 70042"/>
              <a:gd name="adj2" fmla="val 110417"/>
            </a:avLst>
          </a:prstGeom>
          <a:solidFill>
            <a:schemeClr val="accent1">
              <a:lumMod val="20000"/>
              <a:lumOff val="80000"/>
            </a:schemeClr>
          </a:solidFill>
          <a:ln w="57150">
            <a:solidFill>
              <a:schemeClr val="accent1">
                <a:lumMod val="75000"/>
              </a:schemeClr>
            </a:solidFill>
            <a:miter lim="800000"/>
            <a:headEnd type="none" w="sm" len="sm"/>
            <a:tailEnd type="none" w="sm" len="sm"/>
          </a:ln>
        </p:spPr>
        <p:txBody>
          <a:bodyPr/>
          <a:lstStyle/>
          <a:p>
            <a:pPr algn="ctr">
              <a:defRPr/>
            </a:pPr>
            <a:r>
              <a:rPr lang="en-US">
                <a:latin typeface="Trebuchet MS" pitchFamily="34" charset="0"/>
              </a:rPr>
              <a:t>TextField</a:t>
            </a:r>
          </a:p>
        </p:txBody>
      </p:sp>
      <p:sp>
        <p:nvSpPr>
          <p:cNvPr id="30" name="AutoShape 17"/>
          <p:cNvSpPr>
            <a:spLocks noChangeArrowheads="1"/>
          </p:cNvSpPr>
          <p:nvPr/>
        </p:nvSpPr>
        <p:spPr bwMode="auto">
          <a:xfrm>
            <a:off x="7315200" y="3048000"/>
            <a:ext cx="1600200" cy="533400"/>
          </a:xfrm>
          <a:prstGeom prst="wedgeRectCallout">
            <a:avLst>
              <a:gd name="adj1" fmla="val -104565"/>
              <a:gd name="adj2" fmla="val 112796"/>
            </a:avLst>
          </a:prstGeom>
          <a:solidFill>
            <a:schemeClr val="accent1">
              <a:lumMod val="20000"/>
              <a:lumOff val="80000"/>
            </a:schemeClr>
          </a:solidFill>
          <a:ln w="57150">
            <a:solidFill>
              <a:schemeClr val="accent1">
                <a:lumMod val="75000"/>
              </a:schemeClr>
            </a:solidFill>
            <a:miter lim="800000"/>
            <a:headEnd type="none" w="sm" len="sm"/>
            <a:tailEnd type="none" w="sm" len="sm"/>
          </a:ln>
        </p:spPr>
        <p:txBody>
          <a:bodyPr/>
          <a:lstStyle/>
          <a:p>
            <a:pPr algn="ctr">
              <a:defRPr/>
            </a:pPr>
            <a:r>
              <a:rPr lang="en-US">
                <a:latin typeface="Trebuchet MS" pitchFamily="34" charset="0"/>
              </a:rPr>
              <a:t>TextArea</a:t>
            </a:r>
          </a:p>
        </p:txBody>
      </p:sp>
      <p:grpSp>
        <p:nvGrpSpPr>
          <p:cNvPr id="2" name="Group 2"/>
          <p:cNvGrpSpPr>
            <a:grpSpLocks/>
          </p:cNvGrpSpPr>
          <p:nvPr/>
        </p:nvGrpSpPr>
        <p:grpSpPr bwMode="auto">
          <a:xfrm>
            <a:off x="3200400" y="4648200"/>
            <a:ext cx="5715000" cy="1600200"/>
            <a:chOff x="3200400" y="4648200"/>
            <a:chExt cx="5715000" cy="1600200"/>
          </a:xfrm>
        </p:grpSpPr>
        <p:sp>
          <p:nvSpPr>
            <p:cNvPr id="32" name="AutoShape 19"/>
            <p:cNvSpPr>
              <a:spLocks noChangeArrowheads="1"/>
            </p:cNvSpPr>
            <p:nvPr/>
          </p:nvSpPr>
          <p:spPr bwMode="auto">
            <a:xfrm>
              <a:off x="6324600" y="5715000"/>
              <a:ext cx="2590800" cy="533400"/>
            </a:xfrm>
            <a:prstGeom prst="wedgeRectCallout">
              <a:avLst>
                <a:gd name="adj1" fmla="val -35171"/>
                <a:gd name="adj2" fmla="val -134819"/>
              </a:avLst>
            </a:prstGeom>
            <a:solidFill>
              <a:schemeClr val="accent1">
                <a:lumMod val="20000"/>
                <a:lumOff val="80000"/>
              </a:schemeClr>
            </a:solidFill>
            <a:ln w="57150">
              <a:solidFill>
                <a:schemeClr val="accent1">
                  <a:lumMod val="75000"/>
                </a:schemeClr>
              </a:solidFill>
              <a:miter lim="800000"/>
              <a:headEnd type="none" w="sm" len="sm"/>
              <a:tailEnd type="none" w="sm" len="sm"/>
            </a:ln>
          </p:spPr>
          <p:txBody>
            <a:bodyPr/>
            <a:lstStyle/>
            <a:p>
              <a:pPr algn="ctr" fontAlgn="auto">
                <a:spcBef>
                  <a:spcPts val="0"/>
                </a:spcBef>
                <a:spcAft>
                  <a:spcPts val="0"/>
                </a:spcAft>
                <a:defRPr/>
              </a:pPr>
              <a:r>
                <a:rPr lang="en-US" kern="0" dirty="0">
                  <a:solidFill>
                    <a:sysClr val="windowText" lastClr="000000"/>
                  </a:solidFill>
                  <a:latin typeface="Trebuchet MS" pitchFamily="34" charset="0"/>
                </a:rPr>
                <a:t>CheckboxGroup</a:t>
              </a:r>
            </a:p>
          </p:txBody>
        </p:sp>
        <p:sp>
          <p:nvSpPr>
            <p:cNvPr id="33" name="AutoShape 20"/>
            <p:cNvSpPr>
              <a:spLocks noChangeArrowheads="1"/>
            </p:cNvSpPr>
            <p:nvPr/>
          </p:nvSpPr>
          <p:spPr bwMode="auto">
            <a:xfrm>
              <a:off x="3200400" y="4648200"/>
              <a:ext cx="4648200" cy="609600"/>
            </a:xfrm>
            <a:prstGeom prst="roundRect">
              <a:avLst>
                <a:gd name="adj" fmla="val 16667"/>
              </a:avLst>
            </a:prstGeom>
            <a:noFill/>
            <a:ln w="57150">
              <a:solidFill>
                <a:schemeClr val="accent1">
                  <a:lumMod val="75000"/>
                </a:schemeClr>
              </a:solidFill>
              <a:round/>
              <a:headEnd type="none" w="sm" len="sm"/>
              <a:tailEnd type="none" w="sm" len="sm"/>
            </a:ln>
            <a:extLst/>
          </p:spPr>
          <p:txBody>
            <a:bodyPr wrap="none" anchor="ctr"/>
            <a:lstStyle/>
            <a:p>
              <a:pPr fontAlgn="auto">
                <a:spcBef>
                  <a:spcPts val="0"/>
                </a:spcBef>
                <a:spcAft>
                  <a:spcPts val="0"/>
                </a:spcAft>
                <a:defRPr/>
              </a:pPr>
              <a:endParaRPr lang="en-US" kern="0">
                <a:solidFill>
                  <a:sysClr val="windowText" lastClr="000000"/>
                </a:solidFill>
              </a:endParaRPr>
            </a:p>
          </p:txBody>
        </p:sp>
      </p:grpSp>
      <p:sp>
        <p:nvSpPr>
          <p:cNvPr id="34" name="AutoShape 18"/>
          <p:cNvSpPr>
            <a:spLocks noChangeArrowheads="1"/>
          </p:cNvSpPr>
          <p:nvPr/>
        </p:nvSpPr>
        <p:spPr bwMode="auto">
          <a:xfrm>
            <a:off x="3276600" y="5562600"/>
            <a:ext cx="1600200" cy="533400"/>
          </a:xfrm>
          <a:prstGeom prst="wedgeRectCallout">
            <a:avLst>
              <a:gd name="adj1" fmla="val -32343"/>
              <a:gd name="adj2" fmla="val -156250"/>
            </a:avLst>
          </a:prstGeom>
          <a:solidFill>
            <a:schemeClr val="accent1">
              <a:lumMod val="20000"/>
              <a:lumOff val="80000"/>
            </a:schemeClr>
          </a:solidFill>
          <a:ln w="57150">
            <a:solidFill>
              <a:schemeClr val="accent1">
                <a:lumMod val="75000"/>
              </a:schemeClr>
            </a:solidFill>
            <a:miter lim="800000"/>
            <a:headEnd type="none" w="sm" len="sm"/>
            <a:tailEnd type="none" w="sm" len="sm"/>
          </a:ln>
        </p:spPr>
        <p:txBody>
          <a:bodyPr/>
          <a:lstStyle/>
          <a:p>
            <a:pPr algn="ctr">
              <a:defRPr/>
            </a:pPr>
            <a:r>
              <a:rPr lang="en-US" dirty="0">
                <a:latin typeface="Trebuchet MS" pitchFamily="34" charset="0"/>
              </a:rPr>
              <a:t>Checkbox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up)">
                                      <p:cBhvr>
                                        <p:cTn id="17"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right)">
                                      <p:cBhvr>
                                        <p:cTn id="37"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right)">
                                      <p:cBhvr>
                                        <p:cTn id="47"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down)">
                                      <p:cBhvr>
                                        <p:cTn id="5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up)">
                                      <p:cBhvr>
                                        <p:cTn id="62"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autoUpdateAnimBg="0"/>
      <p:bldP spid="23" grpId="0" animBg="1" autoUpdateAnimBg="0"/>
      <p:bldP spid="24" grpId="0" animBg="1" autoUpdateAnimBg="0"/>
      <p:bldP spid="25" grpId="0" animBg="1" autoUpdateAnimBg="0"/>
      <p:bldP spid="26" grpId="0" animBg="1" autoUpdateAnimBg="0"/>
      <p:bldP spid="27" grpId="0" animBg="1" autoUpdateAnimBg="0"/>
      <p:bldP spid="28" grpId="0" animBg="1" autoUpdateAnimBg="0"/>
      <p:bldP spid="29" grpId="0" animBg="1" autoUpdateAnimBg="0"/>
      <p:bldP spid="30" grpId="0" animBg="1" autoUpdateAnimBg="0"/>
      <p:bldP spid="34"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p:cNvSpPr>
          <p:nvPr>
            <p:ph idx="4294967295"/>
          </p:nvPr>
        </p:nvSpPr>
        <p:spPr>
          <a:xfrm>
            <a:off x="343546" y="962186"/>
            <a:ext cx="8534400" cy="838200"/>
          </a:xfrm>
        </p:spPr>
        <p:txBody>
          <a:bodyPr/>
          <a:lstStyle/>
          <a:p>
            <a:pPr marL="457200" indent="-457200" eaLnBrk="1" hangingPunct="1">
              <a:buFont typeface="Arial" pitchFamily="34" charset="0"/>
              <a:buNone/>
              <a:defRPr/>
            </a:pPr>
            <a:r>
              <a:rPr dirty="0" smtClean="0">
                <a:solidFill>
                  <a:schemeClr val="tx1"/>
                </a:solidFill>
                <a:cs typeface="Courier New" pitchFamily="49" charset="0"/>
              </a:rPr>
              <a:t>From the images below point out the </a:t>
            </a:r>
            <a:r>
              <a:rPr dirty="0" err="1" smtClean="0">
                <a:solidFill>
                  <a:schemeClr val="tx1"/>
                </a:solidFill>
                <a:cs typeface="Courier New" pitchFamily="49" charset="0"/>
              </a:rPr>
              <a:t>AWT</a:t>
            </a:r>
            <a:r>
              <a:rPr dirty="0" smtClean="0">
                <a:solidFill>
                  <a:schemeClr val="tx1"/>
                </a:solidFill>
                <a:cs typeface="Courier New" pitchFamily="49" charset="0"/>
              </a:rPr>
              <a:t> components each marked by One, Two, Three and Four :</a:t>
            </a:r>
          </a:p>
          <a:p>
            <a:pPr eaLnBrk="1" hangingPunct="1">
              <a:buFont typeface="Arial" pitchFamily="34" charset="0"/>
              <a:buNone/>
              <a:defRPr/>
            </a:pPr>
            <a:endParaRPr sz="2400" dirty="0" smtClean="0">
              <a:solidFill>
                <a:schemeClr val="tx1"/>
              </a:solidFill>
              <a:cs typeface="Courier New" pitchFamily="49" charset="0"/>
            </a:endParaRPr>
          </a:p>
          <a:p>
            <a:pPr eaLnBrk="1" hangingPunct="1">
              <a:buFont typeface="Arial" pitchFamily="34" charset="0"/>
              <a:buNone/>
              <a:defRPr/>
            </a:pPr>
            <a:endParaRPr sz="2400" dirty="0" smtClean="0">
              <a:solidFill>
                <a:schemeClr val="tx1"/>
              </a:solidFill>
              <a:cs typeface="Arial" pitchFamily="34" charset="0"/>
            </a:endParaRPr>
          </a:p>
        </p:txBody>
      </p:sp>
      <p:sp>
        <p:nvSpPr>
          <p:cNvPr id="113666" name="Rectangle 2"/>
          <p:cNvSpPr>
            <a:spLocks noGrp="1"/>
          </p:cNvSpPr>
          <p:nvPr>
            <p:ph type="title" idx="4294967295"/>
          </p:nvPr>
        </p:nvSpPr>
        <p:spPr>
          <a:xfrm>
            <a:off x="133350" y="152400"/>
            <a:ext cx="7562850" cy="554038"/>
          </a:xfrm>
        </p:spPr>
        <p:txBody>
          <a:bodyPr/>
          <a:lstStyle/>
          <a:p>
            <a:pPr eaLnBrk="1" hangingPunct="1"/>
            <a:r>
              <a:rPr dirty="0" smtClean="0">
                <a:solidFill>
                  <a:schemeClr val="tx1"/>
                </a:solidFill>
                <a:cs typeface="Arial" charset="0"/>
              </a:rPr>
              <a:t>Quiz </a:t>
            </a:r>
          </a:p>
        </p:txBody>
      </p:sp>
      <p:pic>
        <p:nvPicPr>
          <p:cNvPr id="113667" name="Picture 2" descr="C:\Documents and Settings\admin\My Documents\My Pictures\AWTDemo.bmp"/>
          <p:cNvPicPr>
            <a:picLocks noChangeAspect="1" noChangeArrowheads="1"/>
          </p:cNvPicPr>
          <p:nvPr/>
        </p:nvPicPr>
        <p:blipFill>
          <a:blip r:embed="rId3" cstate="print"/>
          <a:srcRect/>
          <a:stretch>
            <a:fillRect/>
          </a:stretch>
        </p:blipFill>
        <p:spPr bwMode="auto">
          <a:xfrm>
            <a:off x="457200" y="1828800"/>
            <a:ext cx="6342063" cy="3962400"/>
          </a:xfrm>
          <a:prstGeom prst="rect">
            <a:avLst/>
          </a:prstGeom>
          <a:noFill/>
          <a:ln w="9525">
            <a:noFill/>
            <a:miter lim="800000"/>
            <a:headEnd/>
            <a:tailEnd/>
          </a:ln>
        </p:spPr>
      </p:pic>
      <p:cxnSp>
        <p:nvCxnSpPr>
          <p:cNvPr id="6" name="Straight Arrow Connector 5"/>
          <p:cNvCxnSpPr/>
          <p:nvPr/>
        </p:nvCxnSpPr>
        <p:spPr>
          <a:xfrm rot="10800000" flipV="1">
            <a:off x="4800600" y="2133600"/>
            <a:ext cx="2590800" cy="5334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0800000" flipV="1">
            <a:off x="5105400" y="3581400"/>
            <a:ext cx="2438400" cy="1447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rot="10800000">
            <a:off x="6553200" y="5105400"/>
            <a:ext cx="11430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0800000">
            <a:off x="6553200" y="5562600"/>
            <a:ext cx="11430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3672" name="TextBox 11"/>
          <p:cNvSpPr txBox="1">
            <a:spLocks noChangeArrowheads="1"/>
          </p:cNvSpPr>
          <p:nvPr/>
        </p:nvSpPr>
        <p:spPr bwMode="auto">
          <a:xfrm>
            <a:off x="7543800" y="3276600"/>
            <a:ext cx="1371600" cy="369888"/>
          </a:xfrm>
          <a:prstGeom prst="rect">
            <a:avLst/>
          </a:prstGeom>
          <a:noFill/>
          <a:ln w="9525">
            <a:noFill/>
            <a:miter lim="800000"/>
            <a:headEnd/>
            <a:tailEnd/>
          </a:ln>
        </p:spPr>
        <p:txBody>
          <a:bodyPr>
            <a:spAutoFit/>
          </a:bodyPr>
          <a:lstStyle/>
          <a:p>
            <a:r>
              <a:rPr lang="en-US" b="1"/>
              <a:t>Two</a:t>
            </a:r>
          </a:p>
        </p:txBody>
      </p:sp>
      <p:sp>
        <p:nvSpPr>
          <p:cNvPr id="113673" name="TextBox 12"/>
          <p:cNvSpPr txBox="1">
            <a:spLocks noChangeArrowheads="1"/>
          </p:cNvSpPr>
          <p:nvPr/>
        </p:nvSpPr>
        <p:spPr bwMode="auto">
          <a:xfrm>
            <a:off x="7543800" y="1981200"/>
            <a:ext cx="1371600" cy="369888"/>
          </a:xfrm>
          <a:prstGeom prst="rect">
            <a:avLst/>
          </a:prstGeom>
          <a:noFill/>
          <a:ln w="9525">
            <a:noFill/>
            <a:miter lim="800000"/>
            <a:headEnd/>
            <a:tailEnd/>
          </a:ln>
        </p:spPr>
        <p:txBody>
          <a:bodyPr>
            <a:spAutoFit/>
          </a:bodyPr>
          <a:lstStyle/>
          <a:p>
            <a:r>
              <a:rPr lang="en-US" b="1"/>
              <a:t>One</a:t>
            </a:r>
          </a:p>
        </p:txBody>
      </p:sp>
      <p:sp>
        <p:nvSpPr>
          <p:cNvPr id="113674" name="TextBox 13"/>
          <p:cNvSpPr txBox="1">
            <a:spLocks noChangeArrowheads="1"/>
          </p:cNvSpPr>
          <p:nvPr/>
        </p:nvSpPr>
        <p:spPr bwMode="auto">
          <a:xfrm>
            <a:off x="7772400" y="4876800"/>
            <a:ext cx="1371600" cy="369888"/>
          </a:xfrm>
          <a:prstGeom prst="rect">
            <a:avLst/>
          </a:prstGeom>
          <a:noFill/>
          <a:ln w="9525">
            <a:noFill/>
            <a:miter lim="800000"/>
            <a:headEnd/>
            <a:tailEnd/>
          </a:ln>
        </p:spPr>
        <p:txBody>
          <a:bodyPr>
            <a:spAutoFit/>
          </a:bodyPr>
          <a:lstStyle/>
          <a:p>
            <a:r>
              <a:rPr lang="en-US" b="1"/>
              <a:t>Three</a:t>
            </a:r>
          </a:p>
        </p:txBody>
      </p:sp>
      <p:sp>
        <p:nvSpPr>
          <p:cNvPr id="113675" name="TextBox 14"/>
          <p:cNvSpPr txBox="1">
            <a:spLocks noChangeArrowheads="1"/>
          </p:cNvSpPr>
          <p:nvPr/>
        </p:nvSpPr>
        <p:spPr bwMode="auto">
          <a:xfrm>
            <a:off x="7772400" y="5334000"/>
            <a:ext cx="1371600" cy="369888"/>
          </a:xfrm>
          <a:prstGeom prst="rect">
            <a:avLst/>
          </a:prstGeom>
          <a:noFill/>
          <a:ln w="9525">
            <a:noFill/>
            <a:miter lim="800000"/>
            <a:headEnd/>
            <a:tailEnd/>
          </a:ln>
        </p:spPr>
        <p:txBody>
          <a:bodyPr>
            <a:spAutoFit/>
          </a:bodyPr>
          <a:lstStyle/>
          <a:p>
            <a:r>
              <a:rPr lang="en-US" b="1"/>
              <a:t>Four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ext Placeholder 1"/>
          <p:cNvSpPr>
            <a:spLocks noGrp="1"/>
          </p:cNvSpPr>
          <p:nvPr>
            <p:ph type="body" sz="quarter" idx="11"/>
          </p:nvPr>
        </p:nvSpPr>
        <p:spPr/>
        <p:txBody>
          <a:bodyPr/>
          <a:lstStyle/>
          <a:p>
            <a:pPr eaLnBrk="1" hangingPunct="1"/>
            <a:r>
              <a:rPr>
                <a:solidFill>
                  <a:schemeClr val="tx1"/>
                </a:solidFill>
                <a:cs typeface="Arial" charset="0"/>
              </a:rPr>
              <a:t>Introduction to Swing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Grp="1"/>
          </p:cNvSpPr>
          <p:nvPr>
            <p:ph idx="4294967295"/>
          </p:nvPr>
        </p:nvSpPr>
        <p:spPr>
          <a:xfrm>
            <a:off x="451104" y="1030224"/>
            <a:ext cx="8229600" cy="5029200"/>
          </a:xfrm>
        </p:spPr>
        <p:txBody>
          <a:bodyPr>
            <a:normAutofit lnSpcReduction="10000"/>
          </a:bodyPr>
          <a:lstStyle/>
          <a:p>
            <a:pPr eaLnBrk="1" fontAlgn="auto" hangingPunct="1">
              <a:spcAft>
                <a:spcPts val="0"/>
              </a:spcAft>
              <a:buFont typeface="Arial"/>
              <a:buChar char="•"/>
              <a:defRPr/>
            </a:pPr>
            <a:r>
              <a:rPr lang="en-GB" dirty="0">
                <a:solidFill>
                  <a:schemeClr val="tx1"/>
                </a:solidFill>
                <a:cs typeface="Arial" pitchFamily="34" charset="0"/>
              </a:rPr>
              <a:t>Sun began a project to beef up Java in 1996.</a:t>
            </a:r>
          </a:p>
          <a:p>
            <a:pPr eaLnBrk="1" fontAlgn="auto" hangingPunct="1">
              <a:spcAft>
                <a:spcPts val="0"/>
              </a:spcAft>
              <a:buFont typeface="Arial"/>
              <a:buChar char="•"/>
              <a:defRPr/>
            </a:pPr>
            <a:endParaRPr lang="en-GB" dirty="0">
              <a:solidFill>
                <a:schemeClr val="tx1"/>
              </a:solidFill>
              <a:cs typeface="Arial" pitchFamily="34" charset="0"/>
            </a:endParaRPr>
          </a:p>
          <a:p>
            <a:pPr algn="just" eaLnBrk="1" fontAlgn="auto" hangingPunct="1">
              <a:spcAft>
                <a:spcPts val="0"/>
              </a:spcAft>
              <a:buFont typeface="Arial"/>
              <a:buChar char="•"/>
              <a:defRPr/>
            </a:pPr>
            <a:r>
              <a:rPr lang="en-GB" dirty="0">
                <a:solidFill>
                  <a:schemeClr val="tx1"/>
                </a:solidFill>
                <a:cs typeface="Arial" pitchFamily="34" charset="0"/>
              </a:rPr>
              <a:t>The result was the </a:t>
            </a:r>
            <a:r>
              <a:rPr lang="en-GB" b="1" dirty="0">
                <a:solidFill>
                  <a:schemeClr val="tx1"/>
                </a:solidFill>
                <a:cs typeface="Arial" pitchFamily="34" charset="0"/>
              </a:rPr>
              <a:t>Java Foundation Classes(</a:t>
            </a:r>
            <a:r>
              <a:rPr lang="en-GB" b="1" dirty="0" err="1">
                <a:solidFill>
                  <a:schemeClr val="tx1"/>
                </a:solidFill>
                <a:cs typeface="Arial" pitchFamily="34" charset="0"/>
              </a:rPr>
              <a:t>JFC</a:t>
            </a:r>
            <a:r>
              <a:rPr lang="en-GB" b="1" dirty="0">
                <a:solidFill>
                  <a:schemeClr val="tx1"/>
                </a:solidFill>
                <a:cs typeface="Arial" pitchFamily="34" charset="0"/>
              </a:rPr>
              <a:t>)</a:t>
            </a:r>
            <a:r>
              <a:rPr lang="en-GB" dirty="0">
                <a:solidFill>
                  <a:schemeClr val="tx1"/>
                </a:solidFill>
                <a:cs typeface="Arial" pitchFamily="34" charset="0"/>
              </a:rPr>
              <a:t> released in 1998.</a:t>
            </a:r>
          </a:p>
          <a:p>
            <a:pPr algn="just" eaLnBrk="1" fontAlgn="auto" hangingPunct="1">
              <a:spcAft>
                <a:spcPts val="0"/>
              </a:spcAft>
              <a:buFont typeface="Arial"/>
              <a:buChar char="•"/>
              <a:defRPr/>
            </a:pPr>
            <a:endParaRPr lang="en-GB" dirty="0">
              <a:solidFill>
                <a:schemeClr val="tx1"/>
              </a:solidFill>
              <a:cs typeface="Arial" pitchFamily="34" charset="0"/>
            </a:endParaRPr>
          </a:p>
          <a:p>
            <a:pPr algn="just" eaLnBrk="1" fontAlgn="auto" hangingPunct="1">
              <a:spcAft>
                <a:spcPts val="0"/>
              </a:spcAft>
              <a:buFont typeface="Arial"/>
              <a:buChar char="•"/>
              <a:defRPr/>
            </a:pPr>
            <a:r>
              <a:rPr lang="en-GB" dirty="0">
                <a:solidFill>
                  <a:schemeClr val="tx1"/>
                </a:solidFill>
                <a:cs typeface="Arial" pitchFamily="34" charset="0"/>
              </a:rPr>
              <a:t>Swing is the new and improved GUI toolkit included in the </a:t>
            </a:r>
            <a:r>
              <a:rPr lang="en-GB" dirty="0" err="1">
                <a:solidFill>
                  <a:schemeClr val="tx1"/>
                </a:solidFill>
                <a:cs typeface="Arial" pitchFamily="34" charset="0"/>
              </a:rPr>
              <a:t>JFC</a:t>
            </a:r>
            <a:r>
              <a:rPr lang="en-GB" dirty="0">
                <a:solidFill>
                  <a:schemeClr val="tx1"/>
                </a:solidFill>
                <a:cs typeface="Arial" pitchFamily="34" charset="0"/>
              </a:rPr>
              <a:t>.</a:t>
            </a:r>
          </a:p>
          <a:p>
            <a:pPr algn="just" eaLnBrk="1" fontAlgn="auto" hangingPunct="1">
              <a:spcAft>
                <a:spcPts val="0"/>
              </a:spcAft>
              <a:buFont typeface="Arial"/>
              <a:buChar char="•"/>
              <a:defRPr/>
            </a:pPr>
            <a:endParaRPr lang="en-GB" dirty="0">
              <a:solidFill>
                <a:schemeClr val="tx1"/>
              </a:solidFill>
              <a:cs typeface="Arial" pitchFamily="34" charset="0"/>
            </a:endParaRPr>
          </a:p>
          <a:p>
            <a:pPr algn="just" eaLnBrk="1" fontAlgn="auto" hangingPunct="1">
              <a:spcAft>
                <a:spcPts val="0"/>
              </a:spcAft>
              <a:buFont typeface="Arial"/>
              <a:buChar char="•"/>
              <a:defRPr/>
            </a:pPr>
            <a:r>
              <a:rPr lang="en-GB" dirty="0">
                <a:solidFill>
                  <a:schemeClr val="tx1"/>
                </a:solidFill>
                <a:cs typeface="Arial" pitchFamily="34" charset="0"/>
              </a:rPr>
              <a:t>With Swing, Java can produce highly complex GUIs for industrial strength applications.</a:t>
            </a:r>
          </a:p>
          <a:p>
            <a:pPr algn="just" eaLnBrk="1" fontAlgn="auto" hangingPunct="1">
              <a:spcAft>
                <a:spcPts val="0"/>
              </a:spcAft>
              <a:buFont typeface="Arial"/>
              <a:buChar char="•"/>
              <a:defRPr/>
            </a:pPr>
            <a:endParaRPr lang="en-GB" dirty="0">
              <a:solidFill>
                <a:schemeClr val="tx1"/>
              </a:solidFill>
              <a:cs typeface="Arial" pitchFamily="34" charset="0"/>
            </a:endParaRPr>
          </a:p>
          <a:p>
            <a:pPr algn="just" eaLnBrk="1" fontAlgn="auto" hangingPunct="1">
              <a:spcAft>
                <a:spcPts val="0"/>
              </a:spcAft>
              <a:buFont typeface="Arial"/>
              <a:buChar char="•"/>
              <a:defRPr/>
            </a:pPr>
            <a:r>
              <a:rPr lang="en-GB" dirty="0">
                <a:solidFill>
                  <a:schemeClr val="tx1"/>
                </a:solidFill>
                <a:cs typeface="Arial" pitchFamily="34" charset="0"/>
              </a:rPr>
              <a:t>Swing components are pure Java components no longer relying on their native peers and are there platform neutral.</a:t>
            </a:r>
          </a:p>
          <a:p>
            <a:pPr algn="just" eaLnBrk="1" fontAlgn="auto" hangingPunct="1">
              <a:spcAft>
                <a:spcPts val="0"/>
              </a:spcAft>
              <a:buFont typeface="Arial"/>
              <a:buChar char="•"/>
              <a:defRPr/>
            </a:pPr>
            <a:endParaRPr lang="en-GB" dirty="0">
              <a:solidFill>
                <a:schemeClr val="tx1"/>
              </a:solidFill>
              <a:cs typeface="Arial" pitchFamily="34" charset="0"/>
            </a:endParaRPr>
          </a:p>
          <a:p>
            <a:pPr algn="just" eaLnBrk="1" fontAlgn="auto" hangingPunct="1">
              <a:spcAft>
                <a:spcPts val="0"/>
              </a:spcAft>
              <a:buFont typeface="Arial"/>
              <a:buChar char="•"/>
              <a:defRPr/>
            </a:pPr>
            <a:r>
              <a:rPr lang="en-GB" dirty="0">
                <a:solidFill>
                  <a:schemeClr val="tx1"/>
                </a:solidFill>
                <a:cs typeface="Arial" pitchFamily="34" charset="0"/>
              </a:rPr>
              <a:t>The Swing classes and interfaces are present in </a:t>
            </a:r>
            <a:r>
              <a:rPr lang="en-GB" b="1" dirty="0" err="1">
                <a:solidFill>
                  <a:schemeClr val="tx1"/>
                </a:solidFill>
                <a:cs typeface="Arial" pitchFamily="34" charset="0"/>
              </a:rPr>
              <a:t>javax.swing</a:t>
            </a:r>
            <a:r>
              <a:rPr lang="en-GB" dirty="0">
                <a:solidFill>
                  <a:schemeClr val="tx1"/>
                </a:solidFill>
                <a:cs typeface="Arial" pitchFamily="34" charset="0"/>
              </a:rPr>
              <a:t> package.</a:t>
            </a:r>
          </a:p>
        </p:txBody>
      </p:sp>
      <p:sp>
        <p:nvSpPr>
          <p:cNvPr id="63490" name="Rectangle 2"/>
          <p:cNvSpPr>
            <a:spLocks noGrp="1"/>
          </p:cNvSpPr>
          <p:nvPr>
            <p:ph type="title" idx="4294967295"/>
          </p:nvPr>
        </p:nvSpPr>
        <p:spPr>
          <a:xfrm>
            <a:off x="146304" y="164592"/>
            <a:ext cx="7564438" cy="554038"/>
          </a:xfrm>
        </p:spPr>
        <p:txBody>
          <a:bodyPr/>
          <a:lstStyle/>
          <a:p>
            <a:pPr eaLnBrk="1" hangingPunct="1"/>
            <a:r>
              <a:rPr lang="en-GB" smtClean="0">
                <a:solidFill>
                  <a:schemeClr val="tx1"/>
                </a:solidFill>
                <a:cs typeface="Arial" charset="0"/>
              </a:rPr>
              <a:t>Project JFC</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noGrp="1"/>
          </p:cNvSpPr>
          <p:nvPr>
            <p:ph idx="4294967295"/>
          </p:nvPr>
        </p:nvSpPr>
        <p:spPr>
          <a:xfrm>
            <a:off x="484632" y="1030224"/>
            <a:ext cx="8229600" cy="5029200"/>
          </a:xfrm>
        </p:spPr>
        <p:txBody>
          <a:bodyPr/>
          <a:lstStyle/>
          <a:p>
            <a:pPr eaLnBrk="1" hangingPunct="1"/>
            <a:r>
              <a:rPr dirty="0" smtClean="0">
                <a:solidFill>
                  <a:schemeClr val="tx1"/>
                </a:solidFill>
                <a:cs typeface="Arial" charset="0"/>
              </a:rPr>
              <a:t>Swing uses:</a:t>
            </a:r>
          </a:p>
          <a:p>
            <a:pPr lvl="1" eaLnBrk="1" hangingPunct="1"/>
            <a:r>
              <a:rPr sz="2000" b="1" dirty="0" smtClean="0">
                <a:solidFill>
                  <a:schemeClr val="tx1"/>
                </a:solidFill>
              </a:rPr>
              <a:t>Lightweight</a:t>
            </a:r>
            <a:r>
              <a:rPr sz="2000" dirty="0" smtClean="0">
                <a:solidFill>
                  <a:schemeClr val="tx1"/>
                </a:solidFill>
              </a:rPr>
              <a:t> components</a:t>
            </a:r>
          </a:p>
          <a:p>
            <a:pPr lvl="1" eaLnBrk="1" hangingPunct="1"/>
            <a:r>
              <a:rPr sz="2000" dirty="0" smtClean="0">
                <a:solidFill>
                  <a:schemeClr val="tx1"/>
                </a:solidFill>
              </a:rPr>
              <a:t>A variant of the </a:t>
            </a:r>
            <a:r>
              <a:rPr sz="2000" b="1" dirty="0" smtClean="0">
                <a:solidFill>
                  <a:schemeClr val="tx1"/>
                </a:solidFill>
              </a:rPr>
              <a:t>Model View Controller Architecture</a:t>
            </a:r>
            <a:r>
              <a:rPr sz="2000" dirty="0" smtClean="0">
                <a:solidFill>
                  <a:schemeClr val="tx1"/>
                </a:solidFill>
              </a:rPr>
              <a:t> (</a:t>
            </a:r>
            <a:r>
              <a:rPr sz="2000" b="1" dirty="0" err="1" smtClean="0">
                <a:solidFill>
                  <a:schemeClr val="tx1"/>
                </a:solidFill>
              </a:rPr>
              <a:t>MVC</a:t>
            </a:r>
            <a:r>
              <a:rPr sz="2000" dirty="0" smtClean="0">
                <a:solidFill>
                  <a:schemeClr val="tx1"/>
                </a:solidFill>
              </a:rPr>
              <a:t>)</a:t>
            </a:r>
          </a:p>
          <a:p>
            <a:pPr eaLnBrk="1" hangingPunct="1"/>
            <a:endParaRPr sz="800" dirty="0" smtClean="0">
              <a:solidFill>
                <a:schemeClr val="tx1"/>
              </a:solidFill>
              <a:cs typeface="Arial" charset="0"/>
            </a:endParaRPr>
          </a:p>
          <a:p>
            <a:pPr eaLnBrk="1" hangingPunct="1"/>
            <a:r>
              <a:rPr dirty="0" smtClean="0">
                <a:solidFill>
                  <a:schemeClr val="tx1"/>
                </a:solidFill>
                <a:cs typeface="Arial" charset="0"/>
              </a:rPr>
              <a:t>Swing has </a:t>
            </a:r>
            <a:r>
              <a:rPr b="1" dirty="0" smtClean="0">
                <a:solidFill>
                  <a:schemeClr val="tx1"/>
                </a:solidFill>
                <a:cs typeface="Arial" charset="0"/>
              </a:rPr>
              <a:t>Pluggable Look And Feel</a:t>
            </a:r>
            <a:r>
              <a:rPr dirty="0" smtClean="0">
                <a:solidFill>
                  <a:schemeClr val="tx1"/>
                </a:solidFill>
                <a:cs typeface="Arial" charset="0"/>
              </a:rPr>
              <a:t> (</a:t>
            </a:r>
            <a:r>
              <a:rPr b="1" dirty="0" err="1" smtClean="0">
                <a:solidFill>
                  <a:schemeClr val="tx1"/>
                </a:solidFill>
                <a:cs typeface="Arial" charset="0"/>
              </a:rPr>
              <a:t>PLAF</a:t>
            </a:r>
            <a:r>
              <a:rPr dirty="0" smtClean="0">
                <a:solidFill>
                  <a:schemeClr val="tx1"/>
                </a:solidFill>
                <a:cs typeface="Arial" charset="0"/>
              </a:rPr>
              <a:t>)</a:t>
            </a:r>
          </a:p>
          <a:p>
            <a:pPr eaLnBrk="1" hangingPunct="1"/>
            <a:endParaRPr sz="800" dirty="0" smtClean="0">
              <a:solidFill>
                <a:schemeClr val="tx1"/>
              </a:solidFill>
              <a:cs typeface="Arial" charset="0"/>
            </a:endParaRPr>
          </a:p>
          <a:p>
            <a:pPr eaLnBrk="1" hangingPunct="1"/>
            <a:r>
              <a:rPr dirty="0" smtClean="0">
                <a:solidFill>
                  <a:schemeClr val="tx1"/>
                </a:solidFill>
                <a:cs typeface="Arial" charset="0"/>
              </a:rPr>
              <a:t>Swing uses the </a:t>
            </a:r>
            <a:r>
              <a:rPr b="1" dirty="0" smtClean="0">
                <a:solidFill>
                  <a:schemeClr val="tx1"/>
                </a:solidFill>
                <a:cs typeface="Arial" charset="0"/>
              </a:rPr>
              <a:t>Delegation Event Model</a:t>
            </a:r>
            <a:endParaRPr dirty="0" smtClean="0">
              <a:solidFill>
                <a:schemeClr val="tx1"/>
              </a:solidFill>
              <a:cs typeface="Arial" charset="0"/>
            </a:endParaRPr>
          </a:p>
          <a:p>
            <a:pPr eaLnBrk="1" hangingPunct="1"/>
            <a:endParaRPr sz="800" dirty="0" smtClean="0">
              <a:solidFill>
                <a:schemeClr val="tx1"/>
              </a:solidFill>
              <a:cs typeface="Arial" charset="0"/>
            </a:endParaRPr>
          </a:p>
          <a:p>
            <a:pPr eaLnBrk="1" hangingPunct="1"/>
            <a:r>
              <a:rPr dirty="0" smtClean="0">
                <a:solidFill>
                  <a:schemeClr val="tx1"/>
                </a:solidFill>
                <a:cs typeface="Arial" charset="0"/>
              </a:rPr>
              <a:t>The components can have transparent portions</a:t>
            </a:r>
          </a:p>
          <a:p>
            <a:pPr eaLnBrk="1" hangingPunct="1"/>
            <a:endParaRPr sz="800" dirty="0" smtClean="0">
              <a:solidFill>
                <a:schemeClr val="tx1"/>
              </a:solidFill>
              <a:cs typeface="Arial" charset="0"/>
            </a:endParaRPr>
          </a:p>
          <a:p>
            <a:pPr eaLnBrk="1" hangingPunct="1"/>
            <a:r>
              <a:rPr dirty="0" smtClean="0">
                <a:solidFill>
                  <a:schemeClr val="tx1"/>
                </a:solidFill>
                <a:cs typeface="Arial" charset="0"/>
              </a:rPr>
              <a:t>Components can be any shape, and can overlap each other.</a:t>
            </a:r>
          </a:p>
          <a:p>
            <a:pPr eaLnBrk="1" hangingPunct="1"/>
            <a:endParaRPr sz="800" dirty="0" smtClean="0">
              <a:solidFill>
                <a:schemeClr val="tx1"/>
              </a:solidFill>
              <a:cs typeface="Arial" charset="0"/>
            </a:endParaRPr>
          </a:p>
          <a:p>
            <a:pPr eaLnBrk="1" hangingPunct="1"/>
            <a:r>
              <a:rPr dirty="0" smtClean="0">
                <a:solidFill>
                  <a:schemeClr val="tx1"/>
                </a:solidFill>
                <a:cs typeface="Arial" charset="0"/>
              </a:rPr>
              <a:t>Look and Feel drawn at runtime so can vary.</a:t>
            </a:r>
          </a:p>
          <a:p>
            <a:pPr eaLnBrk="1" hangingPunct="1"/>
            <a:endParaRPr sz="800" dirty="0" smtClean="0">
              <a:solidFill>
                <a:schemeClr val="tx1"/>
              </a:solidFill>
              <a:cs typeface="Arial" charset="0"/>
            </a:endParaRPr>
          </a:p>
          <a:p>
            <a:pPr eaLnBrk="1" hangingPunct="1"/>
            <a:r>
              <a:rPr dirty="0" smtClean="0">
                <a:solidFill>
                  <a:schemeClr val="tx1"/>
                </a:solidFill>
                <a:cs typeface="Arial" charset="0"/>
              </a:rPr>
              <a:t>Functionality is the same on all platforms.</a:t>
            </a:r>
          </a:p>
          <a:p>
            <a:pPr eaLnBrk="1" hangingPunct="1"/>
            <a:endParaRPr sz="800" dirty="0" smtClean="0">
              <a:solidFill>
                <a:schemeClr val="tx1"/>
              </a:solidFill>
              <a:cs typeface="Arial" charset="0"/>
            </a:endParaRPr>
          </a:p>
          <a:p>
            <a:pPr eaLnBrk="1" hangingPunct="1"/>
            <a:r>
              <a:rPr dirty="0" smtClean="0">
                <a:solidFill>
                  <a:schemeClr val="tx1"/>
                </a:solidFill>
                <a:cs typeface="Arial" charset="0"/>
              </a:rPr>
              <a:t>Though slower, Swing is preferred by the industry.</a:t>
            </a:r>
          </a:p>
        </p:txBody>
      </p:sp>
      <p:sp>
        <p:nvSpPr>
          <p:cNvPr id="65538" name="Rectangle 2"/>
          <p:cNvSpPr>
            <a:spLocks noGrp="1"/>
          </p:cNvSpPr>
          <p:nvPr>
            <p:ph type="title" idx="4294967295"/>
          </p:nvPr>
        </p:nvSpPr>
        <p:spPr>
          <a:xfrm>
            <a:off x="146304" y="73152"/>
            <a:ext cx="7564438" cy="554038"/>
          </a:xfrm>
        </p:spPr>
        <p:txBody>
          <a:bodyPr/>
          <a:lstStyle/>
          <a:p>
            <a:pPr eaLnBrk="1" hangingPunct="1"/>
            <a:r>
              <a:rPr dirty="0" smtClean="0">
                <a:solidFill>
                  <a:schemeClr val="tx1"/>
                </a:solidFill>
                <a:cs typeface="Arial" charset="0"/>
              </a:rPr>
              <a:t>Features of Swing</a:t>
            </a:r>
            <a:endParaRPr lang="en-GB"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3"/>
          <p:cNvSpPr>
            <a:spLocks noGrp="1"/>
          </p:cNvSpPr>
          <p:nvPr>
            <p:ph idx="4294967295"/>
          </p:nvPr>
        </p:nvSpPr>
        <p:spPr>
          <a:xfrm>
            <a:off x="304800" y="1143000"/>
            <a:ext cx="8229600" cy="5029200"/>
          </a:xfrm>
        </p:spPr>
        <p:txBody>
          <a:bodyPr/>
          <a:lstStyle/>
          <a:p>
            <a:pPr algn="just" eaLnBrk="1" hangingPunct="1"/>
            <a:r>
              <a:rPr sz="2400" dirty="0" err="1" smtClean="0">
                <a:solidFill>
                  <a:schemeClr val="tx1"/>
                </a:solidFill>
                <a:cs typeface="Arial" charset="0"/>
              </a:rPr>
              <a:t>AWT</a:t>
            </a:r>
            <a:r>
              <a:rPr sz="2400" dirty="0" smtClean="0">
                <a:solidFill>
                  <a:schemeClr val="tx1"/>
                </a:solidFill>
                <a:cs typeface="Arial" charset="0"/>
              </a:rPr>
              <a:t> is not functional enough for full scale applications.</a:t>
            </a:r>
          </a:p>
          <a:p>
            <a:pPr lvl="1" algn="just" eaLnBrk="1" hangingPunct="1"/>
            <a:r>
              <a:rPr sz="2000" dirty="0" smtClean="0">
                <a:solidFill>
                  <a:schemeClr val="tx1"/>
                </a:solidFill>
              </a:rPr>
              <a:t>The widget library is small</a:t>
            </a:r>
          </a:p>
          <a:p>
            <a:pPr lvl="1" algn="just" eaLnBrk="1" hangingPunct="1"/>
            <a:r>
              <a:rPr sz="2000" dirty="0" smtClean="0">
                <a:solidFill>
                  <a:schemeClr val="tx1"/>
                </a:solidFill>
              </a:rPr>
              <a:t>The widgets only have basic functionality</a:t>
            </a:r>
          </a:p>
          <a:p>
            <a:pPr lvl="1" algn="just" eaLnBrk="1" hangingPunct="1"/>
            <a:r>
              <a:rPr sz="2000" dirty="0" smtClean="0">
                <a:solidFill>
                  <a:schemeClr val="tx1"/>
                </a:solidFill>
              </a:rPr>
              <a:t>Extensions commonly needed</a:t>
            </a:r>
          </a:p>
          <a:p>
            <a:pPr algn="just" eaLnBrk="1" hangingPunct="1"/>
            <a:endParaRPr sz="2400" dirty="0" smtClean="0">
              <a:solidFill>
                <a:schemeClr val="tx1"/>
              </a:solidFill>
              <a:cs typeface="Arial" charset="0"/>
            </a:endParaRPr>
          </a:p>
          <a:p>
            <a:pPr algn="just" eaLnBrk="1" hangingPunct="1"/>
            <a:r>
              <a:rPr sz="2400" dirty="0" err="1" smtClean="0">
                <a:solidFill>
                  <a:schemeClr val="tx1"/>
                </a:solidFill>
                <a:cs typeface="Arial" charset="0"/>
              </a:rPr>
              <a:t>AWT</a:t>
            </a:r>
            <a:r>
              <a:rPr sz="2400" dirty="0" smtClean="0">
                <a:solidFill>
                  <a:schemeClr val="tx1"/>
                </a:solidFill>
                <a:cs typeface="Arial" charset="0"/>
              </a:rPr>
              <a:t> Components rely on native peers:</a:t>
            </a:r>
          </a:p>
          <a:p>
            <a:pPr lvl="1" algn="just" eaLnBrk="1" hangingPunct="1"/>
            <a:r>
              <a:rPr sz="2000" dirty="0" smtClean="0">
                <a:solidFill>
                  <a:schemeClr val="tx1"/>
                </a:solidFill>
              </a:rPr>
              <a:t>Look and Feel tied to operating system </a:t>
            </a:r>
          </a:p>
          <a:p>
            <a:pPr lvl="1" algn="just" eaLnBrk="1" hangingPunct="1"/>
            <a:r>
              <a:rPr sz="2000" dirty="0" smtClean="0">
                <a:solidFill>
                  <a:schemeClr val="tx1"/>
                </a:solidFill>
              </a:rPr>
              <a:t>Functionality determined by operating system</a:t>
            </a:r>
          </a:p>
          <a:p>
            <a:pPr lvl="1" algn="just" eaLnBrk="1" hangingPunct="1"/>
            <a:r>
              <a:rPr sz="2000" dirty="0" smtClean="0">
                <a:solidFill>
                  <a:schemeClr val="tx1"/>
                </a:solidFill>
              </a:rPr>
              <a:t>Widgets won’t perform exactly the same on different platforms</a:t>
            </a:r>
          </a:p>
          <a:p>
            <a:pPr lvl="1" algn="just" eaLnBrk="1" hangingPunct="1"/>
            <a:r>
              <a:rPr sz="2000" dirty="0" smtClean="0">
                <a:solidFill>
                  <a:schemeClr val="tx1"/>
                </a:solidFill>
              </a:rPr>
              <a:t>Faster, because the OS handles the work</a:t>
            </a:r>
          </a:p>
        </p:txBody>
      </p:sp>
      <p:sp>
        <p:nvSpPr>
          <p:cNvPr id="67586" name="Rectangle 2"/>
          <p:cNvSpPr>
            <a:spLocks noGrp="1"/>
          </p:cNvSpPr>
          <p:nvPr>
            <p:ph type="title" idx="4294967295"/>
          </p:nvPr>
        </p:nvSpPr>
        <p:spPr>
          <a:xfrm>
            <a:off x="182880" y="133004"/>
            <a:ext cx="7564438" cy="554038"/>
          </a:xfrm>
        </p:spPr>
        <p:txBody>
          <a:bodyPr/>
          <a:lstStyle/>
          <a:p>
            <a:pPr eaLnBrk="1" hangingPunct="1"/>
            <a:r>
              <a:rPr dirty="0" err="1" smtClean="0">
                <a:solidFill>
                  <a:schemeClr val="tx1"/>
                </a:solidFill>
                <a:cs typeface="Arial" charset="0"/>
              </a:rPr>
              <a:t>AWT</a:t>
            </a:r>
            <a:r>
              <a:rPr dirty="0" smtClean="0">
                <a:solidFill>
                  <a:schemeClr val="tx1"/>
                </a:solidFill>
                <a:cs typeface="Arial" charset="0"/>
              </a:rPr>
              <a:t> Limitations</a:t>
            </a:r>
            <a:endParaRPr lang="en-GB"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7"/>
          <p:cNvSpPr>
            <a:spLocks noGrp="1"/>
          </p:cNvSpPr>
          <p:nvPr>
            <p:ph type="ctrTitle"/>
          </p:nvPr>
        </p:nvSpPr>
        <p:spPr>
          <a:xfrm>
            <a:off x="460375" y="146050"/>
            <a:ext cx="8189913" cy="554038"/>
          </a:xfrm>
        </p:spPr>
        <p:txBody>
          <a:bodyPr/>
          <a:lstStyle/>
          <a:p>
            <a:r>
              <a:rPr smtClean="0">
                <a:solidFill>
                  <a:schemeClr val="tx1"/>
                </a:solidFill>
                <a:cs typeface="Arial" charset="0"/>
              </a:rPr>
              <a:t>Agenda</a:t>
            </a:r>
          </a:p>
        </p:txBody>
      </p:sp>
      <p:sp>
        <p:nvSpPr>
          <p:cNvPr id="31746" name="Text Placeholder 8"/>
          <p:cNvSpPr>
            <a:spLocks noGrp="1"/>
          </p:cNvSpPr>
          <p:nvPr>
            <p:ph type="body" sz="quarter" idx="10"/>
          </p:nvPr>
        </p:nvSpPr>
        <p:spPr>
          <a:xfrm>
            <a:off x="1219200" y="1524000"/>
            <a:ext cx="7558087" cy="652462"/>
          </a:xfrm>
        </p:spPr>
        <p:txBody>
          <a:bodyPr>
            <a:normAutofit/>
          </a:bodyPr>
          <a:lstStyle/>
          <a:p>
            <a:r>
              <a:rPr dirty="0" smtClean="0">
                <a:solidFill>
                  <a:schemeClr val="tx1"/>
                </a:solidFill>
                <a:cs typeface="Arial" charset="0"/>
              </a:rPr>
              <a:t>Introduction to </a:t>
            </a:r>
            <a:r>
              <a:rPr dirty="0" err="1" smtClean="0">
                <a:solidFill>
                  <a:schemeClr val="tx1"/>
                </a:solidFill>
                <a:cs typeface="Arial" charset="0"/>
              </a:rPr>
              <a:t>AWT</a:t>
            </a:r>
            <a:endParaRPr dirty="0" smtClean="0">
              <a:solidFill>
                <a:schemeClr val="tx1"/>
              </a:solidFill>
              <a:cs typeface="Arial" charset="0"/>
            </a:endParaRPr>
          </a:p>
        </p:txBody>
      </p:sp>
      <p:sp>
        <p:nvSpPr>
          <p:cNvPr id="20" name="Rectangle 19"/>
          <p:cNvSpPr/>
          <p:nvPr/>
        </p:nvSpPr>
        <p:spPr>
          <a:xfrm>
            <a:off x="457200" y="14478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Rectangle 20"/>
          <p:cNvSpPr/>
          <p:nvPr/>
        </p:nvSpPr>
        <p:spPr>
          <a:xfrm>
            <a:off x="457200" y="1600200"/>
            <a:ext cx="3048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1</a:t>
            </a:r>
          </a:p>
        </p:txBody>
      </p:sp>
      <p:sp>
        <p:nvSpPr>
          <p:cNvPr id="15" name="Rectangle 14"/>
          <p:cNvSpPr/>
          <p:nvPr/>
        </p:nvSpPr>
        <p:spPr>
          <a:xfrm>
            <a:off x="457200" y="26670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t>2</a:t>
            </a:r>
            <a:endParaRPr lang="en-US" dirty="0"/>
          </a:p>
        </p:txBody>
      </p:sp>
      <p:sp>
        <p:nvSpPr>
          <p:cNvPr id="16" name="Rectangle 15"/>
          <p:cNvSpPr/>
          <p:nvPr/>
        </p:nvSpPr>
        <p:spPr>
          <a:xfrm>
            <a:off x="457200" y="38862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t>3</a:t>
            </a:r>
            <a:endParaRPr lang="en-US" dirty="0"/>
          </a:p>
        </p:txBody>
      </p:sp>
      <p:sp>
        <p:nvSpPr>
          <p:cNvPr id="17" name="Rectangle 16"/>
          <p:cNvSpPr/>
          <p:nvPr/>
        </p:nvSpPr>
        <p:spPr>
          <a:xfrm>
            <a:off x="457200" y="51816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t>4</a:t>
            </a:r>
            <a:endParaRPr lang="en-US" dirty="0"/>
          </a:p>
        </p:txBody>
      </p:sp>
      <p:sp>
        <p:nvSpPr>
          <p:cNvPr id="23" name="Text Placeholder 8"/>
          <p:cNvSpPr>
            <a:spLocks noGrp="1"/>
          </p:cNvSpPr>
          <p:nvPr>
            <p:ph type="body" sz="quarter" idx="10"/>
          </p:nvPr>
        </p:nvSpPr>
        <p:spPr>
          <a:xfrm>
            <a:off x="1198563" y="2776538"/>
            <a:ext cx="7558087" cy="652462"/>
          </a:xfrm>
        </p:spPr>
        <p:txBody>
          <a:bodyPr/>
          <a:lstStyle/>
          <a:p>
            <a:pPr eaLnBrk="1" hangingPunct="1"/>
            <a:r>
              <a:rPr dirty="0" smtClean="0">
                <a:solidFill>
                  <a:schemeClr val="tx1"/>
                </a:solidFill>
                <a:cs typeface="Arial" charset="0"/>
              </a:rPr>
              <a:t>Introduction to Swing</a:t>
            </a:r>
          </a:p>
        </p:txBody>
      </p:sp>
      <p:sp>
        <p:nvSpPr>
          <p:cNvPr id="24" name="Text Placeholder 11"/>
          <p:cNvSpPr>
            <a:spLocks noGrp="1"/>
          </p:cNvSpPr>
          <p:nvPr>
            <p:ph type="body" sz="quarter" idx="13"/>
          </p:nvPr>
        </p:nvSpPr>
        <p:spPr>
          <a:xfrm>
            <a:off x="1220788" y="3919538"/>
            <a:ext cx="7558087" cy="652462"/>
          </a:xfrm>
        </p:spPr>
        <p:txBody>
          <a:bodyPr/>
          <a:lstStyle/>
          <a:p>
            <a:pPr eaLnBrk="1" hangingPunct="1"/>
            <a:r>
              <a:rPr dirty="0" smtClean="0">
                <a:solidFill>
                  <a:schemeClr val="tx1"/>
                </a:solidFill>
                <a:cs typeface="Arial" charset="0"/>
              </a:rPr>
              <a:t>Swing Classes and Layout Managers</a:t>
            </a:r>
          </a:p>
        </p:txBody>
      </p:sp>
      <p:sp>
        <p:nvSpPr>
          <p:cNvPr id="25" name="Text Placeholder 11"/>
          <p:cNvSpPr>
            <a:spLocks noGrp="1"/>
          </p:cNvSpPr>
          <p:nvPr>
            <p:ph type="body" sz="quarter" idx="13"/>
          </p:nvPr>
        </p:nvSpPr>
        <p:spPr>
          <a:xfrm>
            <a:off x="1233706" y="5257800"/>
            <a:ext cx="7558087" cy="652462"/>
          </a:xfrm>
        </p:spPr>
        <p:txBody>
          <a:bodyPr/>
          <a:lstStyle/>
          <a:p>
            <a:pPr eaLnBrk="1" hangingPunct="1"/>
            <a:r>
              <a:rPr dirty="0" smtClean="0">
                <a:solidFill>
                  <a:schemeClr val="tx1"/>
                </a:solidFill>
                <a:cs typeface="Arial" charset="0"/>
              </a:rPr>
              <a:t>Workshop </a:t>
            </a:r>
            <a:r>
              <a:rPr lang="en-US" dirty="0" smtClean="0">
                <a:solidFill>
                  <a:schemeClr val="tx1"/>
                </a:solidFill>
                <a:cs typeface="Arial" charset="0"/>
              </a:rPr>
              <a:t>–</a:t>
            </a:r>
            <a:r>
              <a:rPr dirty="0" smtClean="0">
                <a:solidFill>
                  <a:schemeClr val="tx1"/>
                </a:solidFill>
                <a:cs typeface="Arial" charset="0"/>
              </a:rPr>
              <a:t> Basic GUI</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idx="4294967295"/>
          </p:nvPr>
        </p:nvSpPr>
        <p:spPr>
          <a:xfrm>
            <a:off x="228600" y="166255"/>
            <a:ext cx="7564438" cy="554038"/>
          </a:xfrm>
        </p:spPr>
        <p:txBody>
          <a:bodyPr/>
          <a:lstStyle/>
          <a:p>
            <a:pPr eaLnBrk="1" hangingPunct="1"/>
            <a:r>
              <a:rPr dirty="0" smtClean="0">
                <a:solidFill>
                  <a:schemeClr val="tx1"/>
                </a:solidFill>
                <a:cs typeface="Arial" charset="0"/>
              </a:rPr>
              <a:t>Java Foundation Classes</a:t>
            </a:r>
          </a:p>
        </p:txBody>
      </p:sp>
      <p:grpSp>
        <p:nvGrpSpPr>
          <p:cNvPr id="2" name="Group 9"/>
          <p:cNvGrpSpPr>
            <a:grpSpLocks/>
          </p:cNvGrpSpPr>
          <p:nvPr/>
        </p:nvGrpSpPr>
        <p:grpSpPr bwMode="auto">
          <a:xfrm>
            <a:off x="228600" y="1752600"/>
            <a:ext cx="2209800" cy="3581400"/>
            <a:chOff x="1143000" y="2286000"/>
            <a:chExt cx="2209800" cy="3581400"/>
          </a:xfrm>
        </p:grpSpPr>
        <p:sp>
          <p:nvSpPr>
            <p:cNvPr id="150533" name="Oval 3"/>
            <p:cNvSpPr>
              <a:spLocks noChangeArrowheads="1"/>
            </p:cNvSpPr>
            <p:nvPr/>
          </p:nvSpPr>
          <p:spPr bwMode="auto">
            <a:xfrm>
              <a:off x="1143000" y="2286000"/>
              <a:ext cx="2209800" cy="609600"/>
            </a:xfrm>
            <a:prstGeom prst="ellipse">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p>
              <a:pPr algn="ctr" fontAlgn="auto">
                <a:spcBef>
                  <a:spcPts val="0"/>
                </a:spcBef>
                <a:spcAft>
                  <a:spcPts val="0"/>
                </a:spcAft>
                <a:defRPr/>
              </a:pPr>
              <a:r>
                <a:rPr lang="en-US" sz="2400" dirty="0">
                  <a:latin typeface="Gill Sans MT" pitchFamily="34" charset="0"/>
                </a:rPr>
                <a:t>AWT</a:t>
              </a:r>
            </a:p>
          </p:txBody>
        </p:sp>
        <p:sp>
          <p:nvSpPr>
            <p:cNvPr id="150534" name="Oval 4"/>
            <p:cNvSpPr>
              <a:spLocks noChangeArrowheads="1"/>
            </p:cNvSpPr>
            <p:nvPr/>
          </p:nvSpPr>
          <p:spPr bwMode="auto">
            <a:xfrm>
              <a:off x="1143000" y="3048000"/>
              <a:ext cx="2209800" cy="609600"/>
            </a:xfrm>
            <a:prstGeom prst="ellipse">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p>
              <a:pPr algn="ctr" fontAlgn="auto">
                <a:spcBef>
                  <a:spcPts val="0"/>
                </a:spcBef>
                <a:spcAft>
                  <a:spcPts val="0"/>
                </a:spcAft>
                <a:defRPr/>
              </a:pPr>
              <a:r>
                <a:rPr lang="en-US" sz="2400" dirty="0">
                  <a:latin typeface="Gill Sans MT" pitchFamily="34" charset="0"/>
                </a:rPr>
                <a:t>Swing</a:t>
              </a:r>
            </a:p>
          </p:txBody>
        </p:sp>
        <p:sp>
          <p:nvSpPr>
            <p:cNvPr id="150535" name="Oval 5"/>
            <p:cNvSpPr>
              <a:spLocks noChangeArrowheads="1"/>
            </p:cNvSpPr>
            <p:nvPr/>
          </p:nvSpPr>
          <p:spPr bwMode="auto">
            <a:xfrm>
              <a:off x="1143000" y="4572000"/>
              <a:ext cx="2209800" cy="533400"/>
            </a:xfrm>
            <a:prstGeom prst="ellipse">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p>
              <a:pPr algn="ctr" fontAlgn="auto">
                <a:spcBef>
                  <a:spcPts val="0"/>
                </a:spcBef>
                <a:spcAft>
                  <a:spcPts val="0"/>
                </a:spcAft>
                <a:defRPr/>
              </a:pPr>
              <a:r>
                <a:rPr lang="en-US" sz="2400" dirty="0">
                  <a:latin typeface="Gill Sans MT" pitchFamily="34" charset="0"/>
                </a:rPr>
                <a:t>2D API</a:t>
              </a:r>
            </a:p>
          </p:txBody>
        </p:sp>
        <p:sp>
          <p:nvSpPr>
            <p:cNvPr id="150536" name="Oval 6"/>
            <p:cNvSpPr>
              <a:spLocks noChangeArrowheads="1"/>
            </p:cNvSpPr>
            <p:nvPr/>
          </p:nvSpPr>
          <p:spPr bwMode="auto">
            <a:xfrm>
              <a:off x="1143000" y="5257800"/>
              <a:ext cx="2209800" cy="609600"/>
            </a:xfrm>
            <a:prstGeom prst="ellipse">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p>
              <a:pPr algn="ctr" fontAlgn="auto">
                <a:spcBef>
                  <a:spcPts val="0"/>
                </a:spcBef>
                <a:spcAft>
                  <a:spcPts val="0"/>
                </a:spcAft>
                <a:defRPr/>
              </a:pPr>
              <a:r>
                <a:rPr lang="en-US" sz="2400" dirty="0">
                  <a:latin typeface="Gill Sans MT" pitchFamily="34" charset="0"/>
                </a:rPr>
                <a:t>Drag and Drop</a:t>
              </a:r>
            </a:p>
          </p:txBody>
        </p:sp>
        <p:sp>
          <p:nvSpPr>
            <p:cNvPr id="150537" name="Oval 7"/>
            <p:cNvSpPr>
              <a:spLocks noChangeArrowheads="1"/>
            </p:cNvSpPr>
            <p:nvPr/>
          </p:nvSpPr>
          <p:spPr bwMode="auto">
            <a:xfrm>
              <a:off x="1143000" y="3810000"/>
              <a:ext cx="2209800" cy="609600"/>
            </a:xfrm>
            <a:prstGeom prst="ellipse">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p>
              <a:pPr algn="ctr" fontAlgn="auto">
                <a:spcBef>
                  <a:spcPts val="0"/>
                </a:spcBef>
                <a:spcAft>
                  <a:spcPts val="0"/>
                </a:spcAft>
                <a:defRPr/>
              </a:pPr>
              <a:r>
                <a:rPr lang="en-US" sz="2400">
                  <a:latin typeface="Gill Sans MT" pitchFamily="34" charset="0"/>
                </a:rPr>
                <a:t>Accessibility</a:t>
              </a:r>
            </a:p>
          </p:txBody>
        </p:sp>
      </p:grpSp>
      <p:graphicFrame>
        <p:nvGraphicFramePr>
          <p:cNvPr id="1026" name="Object 8"/>
          <p:cNvGraphicFramePr>
            <a:graphicFrameLocks noChangeAspect="1"/>
          </p:cNvGraphicFramePr>
          <p:nvPr/>
        </p:nvGraphicFramePr>
        <p:xfrm>
          <a:off x="2590800" y="1600200"/>
          <a:ext cx="6526213" cy="3810000"/>
        </p:xfrm>
        <a:graphic>
          <a:graphicData uri="http://schemas.openxmlformats.org/presentationml/2006/ole">
            <mc:AlternateContent xmlns:mc="http://schemas.openxmlformats.org/markup-compatibility/2006">
              <mc:Choice xmlns:v="urn:schemas-microsoft-com:vml" Requires="v">
                <p:oleObj spid="_x0000_s86019" name="Photo Editor Photo" r:id="rId4" imgW="5057143" imgH="2952381" progId="">
                  <p:embed/>
                </p:oleObj>
              </mc:Choice>
              <mc:Fallback>
                <p:oleObj name="Photo Editor Photo" r:id="rId4" imgW="5057143" imgH="2952381" progId="">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600200"/>
                        <a:ext cx="6526213"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3"/>
          <p:cNvSpPr>
            <a:spLocks noGrp="1"/>
          </p:cNvSpPr>
          <p:nvPr>
            <p:ph idx="4294967295"/>
          </p:nvPr>
        </p:nvSpPr>
        <p:spPr>
          <a:xfrm>
            <a:off x="387927" y="973802"/>
            <a:ext cx="8606444" cy="5403850"/>
          </a:xfrm>
        </p:spPr>
        <p:txBody>
          <a:bodyPr>
            <a:noAutofit/>
          </a:bodyPr>
          <a:lstStyle/>
          <a:p>
            <a:pPr eaLnBrk="1" fontAlgn="auto" hangingPunct="1">
              <a:spcAft>
                <a:spcPts val="0"/>
              </a:spcAft>
              <a:buFont typeface="Arial"/>
              <a:buNone/>
              <a:defRPr/>
            </a:pPr>
            <a:r>
              <a:rPr b="1" u="sng" dirty="0" err="1">
                <a:solidFill>
                  <a:schemeClr val="tx1"/>
                </a:solidFill>
                <a:cs typeface="Arial" pitchFamily="34" charset="0"/>
              </a:rPr>
              <a:t>AWT</a:t>
            </a:r>
            <a:r>
              <a:rPr b="1" u="sng" dirty="0">
                <a:solidFill>
                  <a:schemeClr val="tx1"/>
                </a:solidFill>
                <a:cs typeface="Arial" pitchFamily="34" charset="0"/>
              </a:rPr>
              <a:t> Components</a:t>
            </a:r>
          </a:p>
          <a:p>
            <a:pPr algn="just" eaLnBrk="1" fontAlgn="auto" hangingPunct="1">
              <a:spcAft>
                <a:spcPts val="0"/>
              </a:spcAft>
              <a:buFont typeface="Arial"/>
              <a:buChar char="•"/>
              <a:defRPr/>
            </a:pPr>
            <a:r>
              <a:rPr dirty="0" err="1">
                <a:solidFill>
                  <a:schemeClr val="tx1"/>
                </a:solidFill>
                <a:cs typeface="Arial" pitchFamily="34" charset="0"/>
              </a:rPr>
              <a:t>AWT</a:t>
            </a:r>
            <a:r>
              <a:rPr dirty="0">
                <a:solidFill>
                  <a:schemeClr val="tx1"/>
                </a:solidFill>
                <a:cs typeface="Arial" pitchFamily="34" charset="0"/>
              </a:rPr>
              <a:t> components are </a:t>
            </a:r>
            <a:r>
              <a:rPr dirty="0" err="1">
                <a:solidFill>
                  <a:schemeClr val="tx1"/>
                </a:solidFill>
                <a:cs typeface="Arial" pitchFamily="34" charset="0"/>
              </a:rPr>
              <a:t>dependant</a:t>
            </a:r>
            <a:r>
              <a:rPr dirty="0">
                <a:solidFill>
                  <a:schemeClr val="tx1"/>
                </a:solidFill>
                <a:cs typeface="Arial" pitchFamily="34" charset="0"/>
              </a:rPr>
              <a:t> on native components</a:t>
            </a:r>
          </a:p>
          <a:p>
            <a:pPr algn="just" eaLnBrk="1" fontAlgn="auto" hangingPunct="1">
              <a:spcAft>
                <a:spcPts val="0"/>
              </a:spcAft>
              <a:buFont typeface="Arial"/>
              <a:buChar char="•"/>
              <a:defRPr/>
            </a:pPr>
            <a:r>
              <a:rPr dirty="0">
                <a:solidFill>
                  <a:schemeClr val="tx1"/>
                </a:solidFill>
                <a:cs typeface="Arial" pitchFamily="34" charset="0"/>
              </a:rPr>
              <a:t>In order to display an </a:t>
            </a:r>
            <a:r>
              <a:rPr dirty="0" err="1">
                <a:solidFill>
                  <a:schemeClr val="tx1"/>
                </a:solidFill>
                <a:cs typeface="Arial" pitchFamily="34" charset="0"/>
              </a:rPr>
              <a:t>awt</a:t>
            </a:r>
            <a:r>
              <a:rPr dirty="0">
                <a:solidFill>
                  <a:schemeClr val="tx1"/>
                </a:solidFill>
                <a:cs typeface="Arial" pitchFamily="34" charset="0"/>
              </a:rPr>
              <a:t> button the </a:t>
            </a:r>
            <a:r>
              <a:rPr dirty="0" err="1">
                <a:solidFill>
                  <a:schemeClr val="tx1"/>
                </a:solidFill>
                <a:cs typeface="Arial" pitchFamily="34" charset="0"/>
              </a:rPr>
              <a:t>awt</a:t>
            </a:r>
            <a:r>
              <a:rPr dirty="0">
                <a:solidFill>
                  <a:schemeClr val="tx1"/>
                </a:solidFill>
                <a:cs typeface="Arial" pitchFamily="34" charset="0"/>
              </a:rPr>
              <a:t> will use native peer classes to communicate with the </a:t>
            </a:r>
            <a:r>
              <a:rPr dirty="0" err="1">
                <a:solidFill>
                  <a:schemeClr val="tx1"/>
                </a:solidFill>
                <a:cs typeface="Arial" pitchFamily="34" charset="0"/>
              </a:rPr>
              <a:t>os</a:t>
            </a:r>
            <a:r>
              <a:rPr dirty="0">
                <a:solidFill>
                  <a:schemeClr val="tx1"/>
                </a:solidFill>
                <a:cs typeface="Arial" pitchFamily="34" charset="0"/>
              </a:rPr>
              <a:t>-specific native class for button, and then fetch the characteristics from it</a:t>
            </a:r>
          </a:p>
          <a:p>
            <a:pPr algn="just" eaLnBrk="1" fontAlgn="auto" hangingPunct="1">
              <a:spcAft>
                <a:spcPts val="0"/>
              </a:spcAft>
              <a:buFont typeface="Arial"/>
              <a:buChar char="•"/>
              <a:defRPr/>
            </a:pPr>
            <a:r>
              <a:rPr dirty="0">
                <a:solidFill>
                  <a:schemeClr val="tx1"/>
                </a:solidFill>
                <a:cs typeface="Arial" pitchFamily="34" charset="0"/>
              </a:rPr>
              <a:t>Hence the look and feel changes according to platform</a:t>
            </a:r>
          </a:p>
          <a:p>
            <a:pPr algn="just" eaLnBrk="1" fontAlgn="auto" hangingPunct="1">
              <a:spcAft>
                <a:spcPts val="0"/>
              </a:spcAft>
              <a:buFont typeface="Arial"/>
              <a:buChar char="•"/>
              <a:defRPr/>
            </a:pPr>
            <a:r>
              <a:rPr dirty="0">
                <a:solidFill>
                  <a:schemeClr val="tx1"/>
                </a:solidFill>
                <a:cs typeface="Arial" pitchFamily="34" charset="0"/>
              </a:rPr>
              <a:t>This results in more memory usage</a:t>
            </a:r>
          </a:p>
          <a:p>
            <a:pPr algn="just" eaLnBrk="1" fontAlgn="auto" hangingPunct="1">
              <a:spcAft>
                <a:spcPts val="0"/>
              </a:spcAft>
              <a:buFont typeface="Arial"/>
              <a:buChar char="•"/>
              <a:defRPr/>
            </a:pPr>
            <a:r>
              <a:rPr dirty="0">
                <a:solidFill>
                  <a:schemeClr val="tx1"/>
                </a:solidFill>
                <a:cs typeface="Arial" pitchFamily="34" charset="0"/>
              </a:rPr>
              <a:t>Hence the components in </a:t>
            </a:r>
            <a:r>
              <a:rPr dirty="0" err="1">
                <a:solidFill>
                  <a:schemeClr val="tx1"/>
                </a:solidFill>
                <a:cs typeface="Arial" pitchFamily="34" charset="0"/>
              </a:rPr>
              <a:t>AWT</a:t>
            </a:r>
            <a:r>
              <a:rPr dirty="0">
                <a:solidFill>
                  <a:schemeClr val="tx1"/>
                </a:solidFill>
                <a:cs typeface="Arial" pitchFamily="34" charset="0"/>
              </a:rPr>
              <a:t> are called </a:t>
            </a:r>
            <a:r>
              <a:rPr b="1" dirty="0">
                <a:solidFill>
                  <a:schemeClr val="tx1"/>
                </a:solidFill>
                <a:cs typeface="Arial" pitchFamily="34" charset="0"/>
              </a:rPr>
              <a:t>Heavyweight</a:t>
            </a:r>
          </a:p>
          <a:p>
            <a:pPr algn="just" eaLnBrk="1" fontAlgn="auto" hangingPunct="1">
              <a:spcAft>
                <a:spcPts val="0"/>
              </a:spcAft>
              <a:buFont typeface="Arial"/>
              <a:buNone/>
              <a:defRPr/>
            </a:pPr>
            <a:endParaRPr sz="800" b="1" u="sng" dirty="0">
              <a:solidFill>
                <a:schemeClr val="tx1"/>
              </a:solidFill>
              <a:cs typeface="Arial" pitchFamily="34" charset="0"/>
            </a:endParaRPr>
          </a:p>
          <a:p>
            <a:pPr algn="just" eaLnBrk="1" fontAlgn="auto" hangingPunct="1">
              <a:spcAft>
                <a:spcPts val="0"/>
              </a:spcAft>
              <a:buFont typeface="Arial"/>
              <a:buNone/>
              <a:defRPr/>
            </a:pPr>
            <a:r>
              <a:rPr b="1" u="sng" dirty="0">
                <a:solidFill>
                  <a:schemeClr val="tx1"/>
                </a:solidFill>
                <a:cs typeface="Arial" pitchFamily="34" charset="0"/>
              </a:rPr>
              <a:t>SWING Components</a:t>
            </a:r>
          </a:p>
          <a:p>
            <a:pPr algn="just" eaLnBrk="1" fontAlgn="auto" hangingPunct="1">
              <a:spcAft>
                <a:spcPts val="0"/>
              </a:spcAft>
              <a:buFont typeface="Arial"/>
              <a:buChar char="•"/>
              <a:defRPr/>
            </a:pPr>
            <a:r>
              <a:rPr dirty="0">
                <a:solidFill>
                  <a:schemeClr val="tx1"/>
                </a:solidFill>
                <a:cs typeface="Arial" pitchFamily="34" charset="0"/>
              </a:rPr>
              <a:t>Swing components are written purely in java, hence they do not require the native component features</a:t>
            </a:r>
          </a:p>
          <a:p>
            <a:pPr algn="just" eaLnBrk="1" fontAlgn="auto" hangingPunct="1">
              <a:spcAft>
                <a:spcPts val="0"/>
              </a:spcAft>
              <a:buFont typeface="Arial"/>
              <a:buChar char="•"/>
              <a:defRPr/>
            </a:pPr>
            <a:r>
              <a:rPr dirty="0">
                <a:solidFill>
                  <a:schemeClr val="tx1"/>
                </a:solidFill>
                <a:cs typeface="Arial" pitchFamily="34" charset="0"/>
              </a:rPr>
              <a:t>A swing button will use its </a:t>
            </a:r>
            <a:r>
              <a:rPr dirty="0" err="1">
                <a:solidFill>
                  <a:schemeClr val="tx1"/>
                </a:solidFill>
                <a:cs typeface="Arial" pitchFamily="34" charset="0"/>
              </a:rPr>
              <a:t>predefied</a:t>
            </a:r>
            <a:r>
              <a:rPr dirty="0">
                <a:solidFill>
                  <a:schemeClr val="tx1"/>
                </a:solidFill>
                <a:cs typeface="Arial" pitchFamily="34" charset="0"/>
              </a:rPr>
              <a:t> characteristics and display the same across all platforms</a:t>
            </a:r>
          </a:p>
          <a:p>
            <a:pPr eaLnBrk="1" fontAlgn="auto" hangingPunct="1">
              <a:spcAft>
                <a:spcPts val="0"/>
              </a:spcAft>
              <a:buFont typeface="Arial"/>
              <a:buChar char="•"/>
              <a:defRPr/>
            </a:pPr>
            <a:r>
              <a:rPr dirty="0">
                <a:solidFill>
                  <a:schemeClr val="tx1"/>
                </a:solidFill>
                <a:cs typeface="Arial" pitchFamily="34" charset="0"/>
              </a:rPr>
              <a:t>The Swing components exhaust less memory space</a:t>
            </a:r>
          </a:p>
          <a:p>
            <a:pPr eaLnBrk="1" fontAlgn="auto" hangingPunct="1">
              <a:spcAft>
                <a:spcPts val="0"/>
              </a:spcAft>
              <a:buFont typeface="Arial"/>
              <a:buChar char="•"/>
              <a:defRPr/>
            </a:pPr>
            <a:r>
              <a:rPr dirty="0">
                <a:solidFill>
                  <a:schemeClr val="tx1"/>
                </a:solidFill>
                <a:cs typeface="Arial" pitchFamily="34" charset="0"/>
              </a:rPr>
              <a:t>Hence the components in Swing are called </a:t>
            </a:r>
            <a:r>
              <a:rPr b="1" dirty="0">
                <a:solidFill>
                  <a:schemeClr val="tx1"/>
                </a:solidFill>
                <a:cs typeface="Arial" pitchFamily="34" charset="0"/>
              </a:rPr>
              <a:t>Lightweight</a:t>
            </a:r>
          </a:p>
        </p:txBody>
      </p:sp>
      <p:sp>
        <p:nvSpPr>
          <p:cNvPr id="74754" name="Rectangle 2"/>
          <p:cNvSpPr>
            <a:spLocks noGrp="1"/>
          </p:cNvSpPr>
          <p:nvPr>
            <p:ph type="title" idx="4294967295"/>
          </p:nvPr>
        </p:nvSpPr>
        <p:spPr>
          <a:xfrm>
            <a:off x="149629" y="216131"/>
            <a:ext cx="7564438" cy="554038"/>
          </a:xfrm>
        </p:spPr>
        <p:txBody>
          <a:bodyPr/>
          <a:lstStyle/>
          <a:p>
            <a:pPr eaLnBrk="1" hangingPunct="1"/>
            <a:r>
              <a:rPr dirty="0" smtClean="0">
                <a:solidFill>
                  <a:schemeClr val="tx1"/>
                </a:solidFill>
                <a:cs typeface="Arial" charset="0"/>
              </a:rPr>
              <a:t>Lightweight </a:t>
            </a:r>
            <a:r>
              <a:rPr dirty="0" err="1" smtClean="0">
                <a:solidFill>
                  <a:schemeClr val="tx1"/>
                </a:solidFill>
                <a:cs typeface="Arial" charset="0"/>
              </a:rPr>
              <a:t>vs</a:t>
            </a:r>
            <a:r>
              <a:rPr dirty="0" smtClean="0">
                <a:solidFill>
                  <a:schemeClr val="tx1"/>
                </a:solidFill>
                <a:cs typeface="Arial" charset="0"/>
              </a:rPr>
              <a:t> Heavyweight</a:t>
            </a:r>
            <a:endParaRPr lang="en-GB"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p:cNvSpPr>
            <a:spLocks noGrp="1"/>
          </p:cNvSpPr>
          <p:nvPr>
            <p:ph idx="4294967295"/>
          </p:nvPr>
        </p:nvSpPr>
        <p:spPr>
          <a:xfrm>
            <a:off x="315884" y="1123431"/>
            <a:ext cx="8517774" cy="5403850"/>
          </a:xfrm>
        </p:spPr>
        <p:txBody>
          <a:bodyPr/>
          <a:lstStyle/>
          <a:p>
            <a:pPr eaLnBrk="1" hangingPunct="1">
              <a:buFont typeface="Arial" charset="0"/>
              <a:buNone/>
            </a:pPr>
            <a:r>
              <a:rPr sz="2400" dirty="0" smtClean="0">
                <a:solidFill>
                  <a:schemeClr val="tx1"/>
                </a:solidFill>
                <a:cs typeface="Arial" charset="0"/>
              </a:rPr>
              <a:t>List 4 differences between </a:t>
            </a:r>
            <a:r>
              <a:rPr sz="2400" dirty="0" err="1" smtClean="0">
                <a:solidFill>
                  <a:schemeClr val="tx1"/>
                </a:solidFill>
                <a:cs typeface="Arial" charset="0"/>
              </a:rPr>
              <a:t>AWT</a:t>
            </a:r>
            <a:r>
              <a:rPr sz="2400" dirty="0" smtClean="0">
                <a:solidFill>
                  <a:schemeClr val="tx1"/>
                </a:solidFill>
                <a:cs typeface="Arial" charset="0"/>
              </a:rPr>
              <a:t> and Swing in a tabular format</a:t>
            </a:r>
          </a:p>
          <a:p>
            <a:pPr eaLnBrk="1" hangingPunct="1">
              <a:buFont typeface="Arial" charset="0"/>
              <a:buNone/>
            </a:pPr>
            <a:endParaRPr b="1" dirty="0" smtClean="0">
              <a:solidFill>
                <a:schemeClr val="tx1"/>
              </a:solidFill>
              <a:cs typeface="Arial" charset="0"/>
            </a:endParaRPr>
          </a:p>
          <a:p>
            <a:pPr eaLnBrk="1" hangingPunct="1">
              <a:buFont typeface="Arial" charset="0"/>
              <a:buNone/>
            </a:pPr>
            <a:endParaRPr b="1" dirty="0" smtClean="0">
              <a:solidFill>
                <a:schemeClr val="tx1"/>
              </a:solidFill>
              <a:cs typeface="Arial" charset="0"/>
            </a:endParaRPr>
          </a:p>
        </p:txBody>
      </p:sp>
      <p:sp>
        <p:nvSpPr>
          <p:cNvPr id="76802" name="Rectangle 2"/>
          <p:cNvSpPr>
            <a:spLocks noGrp="1"/>
          </p:cNvSpPr>
          <p:nvPr>
            <p:ph type="title" idx="4294967295"/>
          </p:nvPr>
        </p:nvSpPr>
        <p:spPr>
          <a:xfrm>
            <a:off x="266007" y="166254"/>
            <a:ext cx="7564438" cy="554038"/>
          </a:xfrm>
        </p:spPr>
        <p:txBody>
          <a:bodyPr/>
          <a:lstStyle/>
          <a:p>
            <a:pPr eaLnBrk="1" hangingPunct="1"/>
            <a:r>
              <a:rPr smtClean="0">
                <a:solidFill>
                  <a:schemeClr val="tx1"/>
                </a:solidFill>
                <a:cs typeface="Arial" charset="0"/>
              </a:rPr>
              <a:t>Activity</a:t>
            </a:r>
            <a:endParaRPr lang="en-GB" smtClean="0">
              <a:solidFill>
                <a:schemeClr val="tx1"/>
              </a:solidFill>
              <a:cs typeface="Arial" charset="0"/>
            </a:endParaRPr>
          </a:p>
        </p:txBody>
      </p:sp>
      <p:graphicFrame>
        <p:nvGraphicFramePr>
          <p:cNvPr id="4" name="Table 3"/>
          <p:cNvGraphicFramePr>
            <a:graphicFrameLocks noGrp="1"/>
          </p:cNvGraphicFramePr>
          <p:nvPr/>
        </p:nvGraphicFramePr>
        <p:xfrm>
          <a:off x="1468438" y="1963738"/>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AWT</a:t>
                      </a:r>
                      <a:endParaRPr lang="en-US" dirty="0"/>
                    </a:p>
                  </a:txBody>
                  <a:tcPr/>
                </a:tc>
                <a:tc>
                  <a:txBody>
                    <a:bodyPr/>
                    <a:lstStyle/>
                    <a:p>
                      <a:pPr algn="ctr"/>
                      <a:r>
                        <a:rPr lang="en-US" dirty="0" smtClean="0"/>
                        <a:t>SWING</a:t>
                      </a:r>
                      <a:endParaRPr lang="en-US" dirty="0"/>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3"/>
          <p:cNvSpPr>
            <a:spLocks noGrp="1"/>
          </p:cNvSpPr>
          <p:nvPr>
            <p:ph idx="4294967295"/>
          </p:nvPr>
        </p:nvSpPr>
        <p:spPr>
          <a:xfrm>
            <a:off x="533400" y="1066800"/>
            <a:ext cx="8229600" cy="5029200"/>
          </a:xfrm>
        </p:spPr>
        <p:txBody>
          <a:bodyPr/>
          <a:lstStyle/>
          <a:p>
            <a:pPr eaLnBrk="1" hangingPunct="1"/>
            <a:r>
              <a:rPr sz="2800" dirty="0" smtClean="0">
                <a:solidFill>
                  <a:schemeClr val="tx1"/>
                </a:solidFill>
                <a:cs typeface="Arial" charset="0"/>
              </a:rPr>
              <a:t>The </a:t>
            </a:r>
            <a:r>
              <a:rPr sz="2800" dirty="0" err="1" smtClean="0">
                <a:solidFill>
                  <a:schemeClr val="tx1"/>
                </a:solidFill>
                <a:cs typeface="Arial" charset="0"/>
              </a:rPr>
              <a:t>PLAF</a:t>
            </a:r>
            <a:r>
              <a:rPr sz="2800" dirty="0" smtClean="0">
                <a:solidFill>
                  <a:schemeClr val="tx1"/>
                </a:solidFill>
                <a:cs typeface="Arial" charset="0"/>
              </a:rPr>
              <a:t>:</a:t>
            </a:r>
          </a:p>
          <a:p>
            <a:pPr lvl="1" eaLnBrk="1" hangingPunct="1"/>
            <a:r>
              <a:rPr sz="2400" dirty="0" smtClean="0">
                <a:solidFill>
                  <a:schemeClr val="tx1"/>
                </a:solidFill>
              </a:rPr>
              <a:t>has a default </a:t>
            </a:r>
            <a:r>
              <a:rPr sz="2400" b="1" dirty="0" smtClean="0">
                <a:solidFill>
                  <a:schemeClr val="tx1"/>
                </a:solidFill>
              </a:rPr>
              <a:t>Metal</a:t>
            </a:r>
            <a:r>
              <a:rPr sz="2400" dirty="0" smtClean="0">
                <a:solidFill>
                  <a:schemeClr val="tx1"/>
                </a:solidFill>
              </a:rPr>
              <a:t> style</a:t>
            </a:r>
          </a:p>
          <a:p>
            <a:pPr lvl="1" eaLnBrk="1" hangingPunct="1"/>
            <a:r>
              <a:rPr sz="2400" dirty="0" smtClean="0">
                <a:solidFill>
                  <a:schemeClr val="tx1"/>
                </a:solidFill>
              </a:rPr>
              <a:t>can emulate </a:t>
            </a:r>
            <a:r>
              <a:rPr sz="2400" b="1" dirty="0" smtClean="0">
                <a:solidFill>
                  <a:schemeClr val="tx1"/>
                </a:solidFill>
              </a:rPr>
              <a:t>Motif</a:t>
            </a:r>
            <a:r>
              <a:rPr sz="2400" dirty="0" smtClean="0">
                <a:solidFill>
                  <a:schemeClr val="tx1"/>
                </a:solidFill>
              </a:rPr>
              <a:t>, and </a:t>
            </a:r>
            <a:r>
              <a:rPr sz="2400" b="1" dirty="0" smtClean="0">
                <a:solidFill>
                  <a:schemeClr val="tx1"/>
                </a:solidFill>
              </a:rPr>
              <a:t>Windows</a:t>
            </a:r>
            <a:r>
              <a:rPr sz="2400" dirty="0" smtClean="0">
                <a:solidFill>
                  <a:schemeClr val="tx1"/>
                </a:solidFill>
              </a:rPr>
              <a:t> styles</a:t>
            </a:r>
          </a:p>
          <a:p>
            <a:pPr lvl="1" eaLnBrk="1" hangingPunct="1"/>
            <a:r>
              <a:rPr sz="2400" dirty="0" smtClean="0">
                <a:solidFill>
                  <a:schemeClr val="tx1"/>
                </a:solidFill>
              </a:rPr>
              <a:t>supports </a:t>
            </a:r>
            <a:r>
              <a:rPr sz="2400" b="1" dirty="0" smtClean="0">
                <a:solidFill>
                  <a:schemeClr val="tx1"/>
                </a:solidFill>
              </a:rPr>
              <a:t>Mac</a:t>
            </a:r>
            <a:r>
              <a:rPr sz="2400" dirty="0" smtClean="0">
                <a:solidFill>
                  <a:schemeClr val="tx1"/>
                </a:solidFill>
              </a:rPr>
              <a:t> style through download</a:t>
            </a:r>
          </a:p>
          <a:p>
            <a:pPr lvl="1" eaLnBrk="1" hangingPunct="1"/>
            <a:r>
              <a:rPr sz="2400" dirty="0" smtClean="0">
                <a:solidFill>
                  <a:schemeClr val="tx1"/>
                </a:solidFill>
              </a:rPr>
              <a:t>can be used to design new styles</a:t>
            </a:r>
          </a:p>
          <a:p>
            <a:pPr lvl="1" eaLnBrk="1" hangingPunct="1"/>
            <a:r>
              <a:rPr sz="2400" dirty="0" smtClean="0">
                <a:solidFill>
                  <a:schemeClr val="tx1"/>
                </a:solidFill>
              </a:rPr>
              <a:t>can be reset at runtime</a:t>
            </a:r>
          </a:p>
          <a:p>
            <a:pPr eaLnBrk="1" hangingPunct="1"/>
            <a:endParaRPr sz="2800" dirty="0" smtClean="0">
              <a:solidFill>
                <a:schemeClr val="tx1"/>
              </a:solidFill>
              <a:cs typeface="Arial" charset="0"/>
            </a:endParaRPr>
          </a:p>
          <a:p>
            <a:pPr eaLnBrk="1" hangingPunct="1"/>
            <a:endParaRPr sz="2800" dirty="0" smtClean="0">
              <a:solidFill>
                <a:schemeClr val="tx1"/>
              </a:solidFill>
              <a:cs typeface="Arial" charset="0"/>
            </a:endParaRPr>
          </a:p>
        </p:txBody>
      </p:sp>
      <p:sp>
        <p:nvSpPr>
          <p:cNvPr id="89090" name="Rectangle 2"/>
          <p:cNvSpPr>
            <a:spLocks noGrp="1"/>
          </p:cNvSpPr>
          <p:nvPr>
            <p:ph type="title" idx="4294967295"/>
          </p:nvPr>
        </p:nvSpPr>
        <p:spPr>
          <a:xfrm>
            <a:off x="166255" y="182880"/>
            <a:ext cx="7562850" cy="554038"/>
          </a:xfrm>
        </p:spPr>
        <p:txBody>
          <a:bodyPr/>
          <a:lstStyle/>
          <a:p>
            <a:pPr eaLnBrk="1" hangingPunct="1"/>
            <a:r>
              <a:rPr dirty="0" err="1" smtClean="0">
                <a:solidFill>
                  <a:schemeClr val="tx1"/>
                </a:solidFill>
                <a:cs typeface="Arial" charset="0"/>
              </a:rPr>
              <a:t>PLAF</a:t>
            </a:r>
            <a:r>
              <a:rPr dirty="0" smtClean="0">
                <a:solidFill>
                  <a:schemeClr val="tx1"/>
                </a:solidFill>
                <a:cs typeface="Arial" charset="0"/>
              </a:rPr>
              <a:t> Features in Swing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7" name="Picture 2" descr="lwf"/>
          <p:cNvPicPr>
            <a:picLocks noChangeAspect="1" noChangeArrowheads="1"/>
          </p:cNvPicPr>
          <p:nvPr/>
        </p:nvPicPr>
        <p:blipFill>
          <a:blip r:embed="rId3" cstate="print"/>
          <a:srcRect/>
          <a:stretch>
            <a:fillRect/>
          </a:stretch>
        </p:blipFill>
        <p:spPr bwMode="auto">
          <a:xfrm>
            <a:off x="914400" y="1143000"/>
            <a:ext cx="7010400" cy="5405438"/>
          </a:xfrm>
          <a:prstGeom prst="rect">
            <a:avLst/>
          </a:prstGeom>
          <a:noFill/>
          <a:ln w="9525">
            <a:noFill/>
            <a:miter lim="800000"/>
            <a:headEnd/>
            <a:tailEnd/>
          </a:ln>
        </p:spPr>
      </p:pic>
      <p:sp>
        <p:nvSpPr>
          <p:cNvPr id="91138" name="Rectangle 3"/>
          <p:cNvSpPr>
            <a:spLocks noGrp="1"/>
          </p:cNvSpPr>
          <p:nvPr>
            <p:ph type="title" idx="4294967295"/>
          </p:nvPr>
        </p:nvSpPr>
        <p:spPr>
          <a:xfrm>
            <a:off x="149629" y="166255"/>
            <a:ext cx="7562850" cy="554038"/>
          </a:xfrm>
        </p:spPr>
        <p:txBody>
          <a:bodyPr/>
          <a:lstStyle/>
          <a:p>
            <a:pPr eaLnBrk="1" hangingPunct="1"/>
            <a:r>
              <a:rPr smtClean="0">
                <a:solidFill>
                  <a:schemeClr val="tx1"/>
                </a:solidFill>
                <a:cs typeface="Arial" charset="0"/>
              </a:rPr>
              <a:t>PLAF Examples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ext Placeholder 1"/>
          <p:cNvSpPr>
            <a:spLocks noGrp="1"/>
          </p:cNvSpPr>
          <p:nvPr>
            <p:ph type="body" sz="quarter" idx="11"/>
          </p:nvPr>
        </p:nvSpPr>
        <p:spPr/>
        <p:txBody>
          <a:bodyPr/>
          <a:lstStyle/>
          <a:p>
            <a:pPr eaLnBrk="1" hangingPunct="1"/>
            <a:r>
              <a:rPr>
                <a:solidFill>
                  <a:schemeClr val="tx1"/>
                </a:solidFill>
                <a:cs typeface="Arial" charset="0"/>
              </a:rPr>
              <a:t>Swing Classes and Layout Managers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p:cNvSpPr>
          <p:nvPr>
            <p:ph type="title" idx="4294967295"/>
          </p:nvPr>
        </p:nvSpPr>
        <p:spPr>
          <a:xfrm>
            <a:off x="116379" y="149629"/>
            <a:ext cx="7564438" cy="554038"/>
          </a:xfrm>
        </p:spPr>
        <p:txBody>
          <a:bodyPr/>
          <a:lstStyle/>
          <a:p>
            <a:pPr eaLnBrk="1" hangingPunct="1"/>
            <a:r>
              <a:rPr lang="en-GB" dirty="0" smtClean="0">
                <a:solidFill>
                  <a:schemeClr val="tx1"/>
                </a:solidFill>
                <a:cs typeface="Arial" charset="0"/>
              </a:rPr>
              <a:t>Swing Class Hierarchy</a:t>
            </a:r>
          </a:p>
        </p:txBody>
      </p:sp>
      <p:pic>
        <p:nvPicPr>
          <p:cNvPr id="95234" name="Picture 3" descr="F:\Kallol\PRP\Java_Slides\AWT_JT_Fig-6-2-550x573.jpg"/>
          <p:cNvPicPr>
            <a:picLocks noChangeAspect="1" noChangeArrowheads="1"/>
          </p:cNvPicPr>
          <p:nvPr/>
        </p:nvPicPr>
        <p:blipFill>
          <a:blip r:embed="rId3" cstate="print"/>
          <a:srcRect/>
          <a:stretch>
            <a:fillRect/>
          </a:stretch>
        </p:blipFill>
        <p:spPr bwMode="auto">
          <a:xfrm>
            <a:off x="1390649" y="1030519"/>
            <a:ext cx="6418263" cy="5440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3"/>
          <p:cNvSpPr>
            <a:spLocks noGrp="1"/>
          </p:cNvSpPr>
          <p:nvPr>
            <p:ph idx="4294967295"/>
          </p:nvPr>
        </p:nvSpPr>
        <p:spPr>
          <a:xfrm>
            <a:off x="361603" y="1016924"/>
            <a:ext cx="8566265" cy="5029200"/>
          </a:xfrm>
        </p:spPr>
        <p:txBody>
          <a:bodyPr/>
          <a:lstStyle/>
          <a:p>
            <a:pPr marL="457200" indent="-457200" eaLnBrk="1" hangingPunct="1">
              <a:buFont typeface="Arial" charset="0"/>
              <a:buNone/>
            </a:pPr>
            <a:endParaRPr sz="2400" b="1" dirty="0" smtClean="0">
              <a:solidFill>
                <a:schemeClr val="tx1"/>
              </a:solidFill>
              <a:cs typeface="Arial" charset="0"/>
            </a:endParaRPr>
          </a:p>
          <a:p>
            <a:pPr marL="457200" indent="-457200" eaLnBrk="1" hangingPunct="1">
              <a:buFont typeface="Arial" charset="0"/>
              <a:buNone/>
            </a:pPr>
            <a:r>
              <a:rPr sz="2400" dirty="0" smtClean="0">
                <a:solidFill>
                  <a:schemeClr val="tx1"/>
                </a:solidFill>
                <a:cs typeface="Arial" charset="0"/>
              </a:rPr>
              <a:t>	Swing applications have the following basic constituents:</a:t>
            </a:r>
          </a:p>
          <a:p>
            <a:pPr marL="457200" indent="-457200" eaLnBrk="1" hangingPunct="1">
              <a:buFont typeface="Arial" charset="0"/>
              <a:buAutoNum type="arabicPeriod"/>
            </a:pPr>
            <a:endParaRPr sz="2400" b="1" dirty="0" smtClean="0">
              <a:solidFill>
                <a:schemeClr val="tx1"/>
              </a:solidFill>
              <a:cs typeface="Arial" charset="0"/>
            </a:endParaRPr>
          </a:p>
          <a:p>
            <a:pPr marL="968375" lvl="1" indent="-457200" eaLnBrk="1" hangingPunct="1">
              <a:buFont typeface="Arial" charset="0"/>
              <a:buAutoNum type="arabicPeriod"/>
            </a:pPr>
            <a:r>
              <a:rPr sz="2400" b="1" dirty="0" smtClean="0">
                <a:solidFill>
                  <a:schemeClr val="tx1"/>
                </a:solidFill>
              </a:rPr>
              <a:t>Component</a:t>
            </a:r>
          </a:p>
          <a:p>
            <a:pPr marL="457200" indent="-457200" eaLnBrk="1" hangingPunct="1">
              <a:buFont typeface="Arial" charset="0"/>
              <a:buAutoNum type="arabicPeriod"/>
            </a:pPr>
            <a:endParaRPr sz="2400" dirty="0" smtClean="0">
              <a:solidFill>
                <a:schemeClr val="tx1"/>
              </a:solidFill>
              <a:cs typeface="Arial" charset="0"/>
            </a:endParaRPr>
          </a:p>
          <a:p>
            <a:pPr marL="968375" lvl="1" indent="-457200" eaLnBrk="1" hangingPunct="1">
              <a:buFont typeface="Arial" charset="0"/>
              <a:buAutoNum type="arabicPeriod" startAt="2"/>
            </a:pPr>
            <a:r>
              <a:rPr sz="2400" b="1" dirty="0" smtClean="0">
                <a:solidFill>
                  <a:schemeClr val="tx1"/>
                </a:solidFill>
              </a:rPr>
              <a:t>Container</a:t>
            </a:r>
          </a:p>
          <a:p>
            <a:pPr marL="457200" indent="-457200" eaLnBrk="1" hangingPunct="1">
              <a:buFont typeface="Arial" charset="0"/>
              <a:buAutoNum type="arabicPeriod"/>
            </a:pPr>
            <a:endParaRPr sz="2400" b="1" dirty="0" smtClean="0">
              <a:solidFill>
                <a:schemeClr val="tx1"/>
              </a:solidFill>
              <a:cs typeface="Arial" charset="0"/>
            </a:endParaRPr>
          </a:p>
          <a:p>
            <a:pPr marL="968375" lvl="1" indent="-457200" eaLnBrk="1" hangingPunct="1">
              <a:buFont typeface="Arial" charset="0"/>
              <a:buAutoNum type="arabicPeriod" startAt="3"/>
            </a:pPr>
            <a:r>
              <a:rPr sz="2400" b="1" dirty="0" smtClean="0">
                <a:solidFill>
                  <a:schemeClr val="tx1"/>
                </a:solidFill>
              </a:rPr>
              <a:t>Layout</a:t>
            </a:r>
          </a:p>
          <a:p>
            <a:pPr marL="457200" indent="-457200" eaLnBrk="1" hangingPunct="1">
              <a:buFont typeface="Arial" charset="0"/>
              <a:buAutoNum type="arabicPeriod"/>
            </a:pPr>
            <a:endParaRPr sz="2400" b="1" dirty="0" smtClean="0">
              <a:solidFill>
                <a:schemeClr val="tx1"/>
              </a:solidFill>
              <a:cs typeface="Arial" charset="0"/>
            </a:endParaRPr>
          </a:p>
          <a:p>
            <a:pPr marL="968375" lvl="1" indent="-457200" eaLnBrk="1" hangingPunct="1">
              <a:buFont typeface="Arial" charset="0"/>
              <a:buAutoNum type="arabicPeriod" startAt="4"/>
            </a:pPr>
            <a:r>
              <a:rPr sz="2400" b="1" dirty="0" smtClean="0">
                <a:solidFill>
                  <a:schemeClr val="tx1"/>
                </a:solidFill>
              </a:rPr>
              <a:t>Event</a:t>
            </a:r>
          </a:p>
        </p:txBody>
      </p:sp>
      <p:sp>
        <p:nvSpPr>
          <p:cNvPr id="97282" name="Rectangle 2"/>
          <p:cNvSpPr>
            <a:spLocks noGrp="1"/>
          </p:cNvSpPr>
          <p:nvPr>
            <p:ph type="title" idx="4294967295"/>
          </p:nvPr>
        </p:nvSpPr>
        <p:spPr>
          <a:xfrm>
            <a:off x="182880" y="166254"/>
            <a:ext cx="7564438" cy="554038"/>
          </a:xfrm>
        </p:spPr>
        <p:txBody>
          <a:bodyPr/>
          <a:lstStyle/>
          <a:p>
            <a:pPr eaLnBrk="1" hangingPunct="1"/>
            <a:r>
              <a:rPr lang="en-GB" dirty="0" smtClean="0">
                <a:solidFill>
                  <a:schemeClr val="tx1"/>
                </a:solidFill>
                <a:cs typeface="Arial" charset="0"/>
              </a:rPr>
              <a:t>Swing Program Constructs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2"/>
          <p:cNvSpPr>
            <a:spLocks noGrp="1"/>
          </p:cNvSpPr>
          <p:nvPr>
            <p:ph type="title" idx="4294967295"/>
          </p:nvPr>
        </p:nvSpPr>
        <p:spPr>
          <a:xfrm>
            <a:off x="0" y="0"/>
            <a:ext cx="7562850" cy="554038"/>
          </a:xfrm>
        </p:spPr>
        <p:txBody>
          <a:bodyPr/>
          <a:lstStyle/>
          <a:p>
            <a:pPr eaLnBrk="1" hangingPunct="1"/>
            <a:r>
              <a:rPr smtClean="0">
                <a:solidFill>
                  <a:schemeClr val="tx1"/>
                </a:solidFill>
                <a:cs typeface="Arial" charset="0"/>
              </a:rPr>
              <a:t>Swing Components</a:t>
            </a:r>
          </a:p>
        </p:txBody>
      </p:sp>
      <p:pic>
        <p:nvPicPr>
          <p:cNvPr id="99330" name="Picture 6" descr="jlabel"/>
          <p:cNvPicPr>
            <a:picLocks noChangeAspect="1" noChangeArrowheads="1"/>
          </p:cNvPicPr>
          <p:nvPr/>
        </p:nvPicPr>
        <p:blipFill>
          <a:blip r:embed="rId3" cstate="print"/>
          <a:srcRect/>
          <a:stretch>
            <a:fillRect/>
          </a:stretch>
        </p:blipFill>
        <p:spPr bwMode="auto">
          <a:xfrm>
            <a:off x="3505200" y="1295400"/>
            <a:ext cx="1695450" cy="1447800"/>
          </a:xfrm>
          <a:prstGeom prst="rect">
            <a:avLst/>
          </a:prstGeom>
          <a:noFill/>
          <a:ln w="9525">
            <a:noFill/>
            <a:miter lim="800000"/>
            <a:headEnd/>
            <a:tailEnd/>
          </a:ln>
        </p:spPr>
      </p:pic>
      <p:pic>
        <p:nvPicPr>
          <p:cNvPr id="99331" name="Picture 10" descr="jscrollbar"/>
          <p:cNvPicPr>
            <a:picLocks noChangeAspect="1" noChangeArrowheads="1"/>
          </p:cNvPicPr>
          <p:nvPr/>
        </p:nvPicPr>
        <p:blipFill>
          <a:blip r:embed="rId4" cstate="print"/>
          <a:srcRect/>
          <a:stretch>
            <a:fillRect/>
          </a:stretch>
        </p:blipFill>
        <p:spPr bwMode="auto">
          <a:xfrm>
            <a:off x="5334000" y="1371600"/>
            <a:ext cx="2566988" cy="1143000"/>
          </a:xfrm>
          <a:prstGeom prst="rect">
            <a:avLst/>
          </a:prstGeom>
          <a:noFill/>
          <a:ln w="9525">
            <a:noFill/>
            <a:miter lim="800000"/>
            <a:headEnd/>
            <a:tailEnd/>
          </a:ln>
        </p:spPr>
      </p:pic>
      <p:pic>
        <p:nvPicPr>
          <p:cNvPr id="99332" name="Picture 3" descr="jbutton"/>
          <p:cNvPicPr>
            <a:picLocks noChangeAspect="1" noChangeArrowheads="1"/>
          </p:cNvPicPr>
          <p:nvPr/>
        </p:nvPicPr>
        <p:blipFill>
          <a:blip r:embed="rId5" cstate="print"/>
          <a:srcRect/>
          <a:stretch>
            <a:fillRect/>
          </a:stretch>
        </p:blipFill>
        <p:spPr bwMode="auto">
          <a:xfrm>
            <a:off x="152400" y="1219200"/>
            <a:ext cx="1695450" cy="1765300"/>
          </a:xfrm>
          <a:prstGeom prst="rect">
            <a:avLst/>
          </a:prstGeom>
          <a:noFill/>
          <a:ln w="9525">
            <a:noFill/>
            <a:miter lim="800000"/>
            <a:headEnd/>
            <a:tailEnd/>
          </a:ln>
        </p:spPr>
      </p:pic>
      <p:pic>
        <p:nvPicPr>
          <p:cNvPr id="99333" name="Picture 4" descr="jcombo"/>
          <p:cNvPicPr>
            <a:picLocks noChangeAspect="1" noChangeArrowheads="1"/>
          </p:cNvPicPr>
          <p:nvPr/>
        </p:nvPicPr>
        <p:blipFill>
          <a:blip r:embed="rId6" cstate="print"/>
          <a:srcRect/>
          <a:stretch>
            <a:fillRect/>
          </a:stretch>
        </p:blipFill>
        <p:spPr bwMode="auto">
          <a:xfrm>
            <a:off x="1828800" y="1295400"/>
            <a:ext cx="1717675" cy="1728788"/>
          </a:xfrm>
          <a:prstGeom prst="rect">
            <a:avLst/>
          </a:prstGeom>
          <a:noFill/>
          <a:ln w="9525">
            <a:noFill/>
            <a:miter lim="800000"/>
            <a:headEnd/>
            <a:tailEnd/>
          </a:ln>
        </p:spPr>
      </p:pic>
      <p:pic>
        <p:nvPicPr>
          <p:cNvPr id="99334" name="Picture 5" descr="jdialog"/>
          <p:cNvPicPr>
            <a:picLocks noChangeAspect="1" noChangeArrowheads="1"/>
          </p:cNvPicPr>
          <p:nvPr/>
        </p:nvPicPr>
        <p:blipFill>
          <a:blip r:embed="rId7" cstate="print"/>
          <a:srcRect/>
          <a:stretch>
            <a:fillRect/>
          </a:stretch>
        </p:blipFill>
        <p:spPr bwMode="auto">
          <a:xfrm>
            <a:off x="6781800" y="2895600"/>
            <a:ext cx="1828800" cy="1790700"/>
          </a:xfrm>
          <a:prstGeom prst="rect">
            <a:avLst/>
          </a:prstGeom>
          <a:noFill/>
          <a:ln w="9525">
            <a:noFill/>
            <a:miter lim="800000"/>
            <a:headEnd/>
            <a:tailEnd/>
          </a:ln>
        </p:spPr>
      </p:pic>
      <p:pic>
        <p:nvPicPr>
          <p:cNvPr id="99335" name="Picture 7" descr="jlist"/>
          <p:cNvPicPr>
            <a:picLocks noChangeAspect="1" noChangeArrowheads="1"/>
          </p:cNvPicPr>
          <p:nvPr/>
        </p:nvPicPr>
        <p:blipFill>
          <a:blip r:embed="rId8" cstate="print"/>
          <a:srcRect/>
          <a:stretch>
            <a:fillRect/>
          </a:stretch>
        </p:blipFill>
        <p:spPr bwMode="auto">
          <a:xfrm>
            <a:off x="381000" y="3124200"/>
            <a:ext cx="1435100" cy="1328738"/>
          </a:xfrm>
          <a:prstGeom prst="rect">
            <a:avLst/>
          </a:prstGeom>
          <a:noFill/>
          <a:ln w="9525">
            <a:noFill/>
            <a:miter lim="800000"/>
            <a:headEnd/>
            <a:tailEnd/>
          </a:ln>
        </p:spPr>
      </p:pic>
      <p:pic>
        <p:nvPicPr>
          <p:cNvPr id="99336" name="Picture 8" descr="jmenu"/>
          <p:cNvPicPr>
            <a:picLocks noChangeAspect="1" noChangeArrowheads="1"/>
          </p:cNvPicPr>
          <p:nvPr/>
        </p:nvPicPr>
        <p:blipFill>
          <a:blip r:embed="rId9" cstate="print"/>
          <a:srcRect/>
          <a:stretch>
            <a:fillRect/>
          </a:stretch>
        </p:blipFill>
        <p:spPr bwMode="auto">
          <a:xfrm>
            <a:off x="1981200" y="3048000"/>
            <a:ext cx="2133600" cy="1695450"/>
          </a:xfrm>
          <a:prstGeom prst="rect">
            <a:avLst/>
          </a:prstGeom>
          <a:noFill/>
          <a:ln w="9525">
            <a:noFill/>
            <a:miter lim="800000"/>
            <a:headEnd/>
            <a:tailEnd/>
          </a:ln>
        </p:spPr>
      </p:pic>
      <p:pic>
        <p:nvPicPr>
          <p:cNvPr id="99337" name="Picture 9" descr="jpopup"/>
          <p:cNvPicPr>
            <a:picLocks noChangeAspect="1" noChangeArrowheads="1"/>
          </p:cNvPicPr>
          <p:nvPr/>
        </p:nvPicPr>
        <p:blipFill>
          <a:blip r:embed="rId10" cstate="print"/>
          <a:srcRect/>
          <a:stretch>
            <a:fillRect/>
          </a:stretch>
        </p:blipFill>
        <p:spPr bwMode="auto">
          <a:xfrm>
            <a:off x="4648200" y="2895600"/>
            <a:ext cx="1311275" cy="1587500"/>
          </a:xfrm>
          <a:prstGeom prst="rect">
            <a:avLst/>
          </a:prstGeom>
          <a:noFill/>
          <a:ln w="9525">
            <a:noFill/>
            <a:miter lim="800000"/>
            <a:headEnd/>
            <a:tailEnd/>
          </a:ln>
        </p:spPr>
      </p:pic>
      <p:pic>
        <p:nvPicPr>
          <p:cNvPr id="99338" name="Picture 11" descr="jslider"/>
          <p:cNvPicPr>
            <a:picLocks noChangeAspect="1" noChangeArrowheads="1"/>
          </p:cNvPicPr>
          <p:nvPr/>
        </p:nvPicPr>
        <p:blipFill>
          <a:blip r:embed="rId11" cstate="print"/>
          <a:srcRect/>
          <a:stretch>
            <a:fillRect/>
          </a:stretch>
        </p:blipFill>
        <p:spPr bwMode="auto">
          <a:xfrm>
            <a:off x="6477000" y="4800600"/>
            <a:ext cx="2057400" cy="1709738"/>
          </a:xfrm>
          <a:prstGeom prst="rect">
            <a:avLst/>
          </a:prstGeom>
          <a:noFill/>
          <a:ln w="9525">
            <a:noFill/>
            <a:miter lim="800000"/>
            <a:headEnd/>
            <a:tailEnd/>
          </a:ln>
        </p:spPr>
      </p:pic>
      <p:pic>
        <p:nvPicPr>
          <p:cNvPr id="99339" name="Picture 12" descr="jtabbedpane"/>
          <p:cNvPicPr>
            <a:picLocks noChangeAspect="1" noChangeArrowheads="1"/>
          </p:cNvPicPr>
          <p:nvPr/>
        </p:nvPicPr>
        <p:blipFill>
          <a:blip r:embed="rId12" cstate="print"/>
          <a:srcRect/>
          <a:stretch>
            <a:fillRect/>
          </a:stretch>
        </p:blipFill>
        <p:spPr bwMode="auto">
          <a:xfrm>
            <a:off x="381000" y="4953000"/>
            <a:ext cx="1660525" cy="1565275"/>
          </a:xfrm>
          <a:prstGeom prst="rect">
            <a:avLst/>
          </a:prstGeom>
          <a:noFill/>
          <a:ln w="9525">
            <a:noFill/>
            <a:miter lim="800000"/>
            <a:headEnd/>
            <a:tailEnd/>
          </a:ln>
        </p:spPr>
      </p:pic>
      <p:pic>
        <p:nvPicPr>
          <p:cNvPr id="99340" name="Picture 13" descr="jtable"/>
          <p:cNvPicPr>
            <a:picLocks noChangeAspect="1" noChangeArrowheads="1"/>
          </p:cNvPicPr>
          <p:nvPr/>
        </p:nvPicPr>
        <p:blipFill>
          <a:blip r:embed="rId13" cstate="print"/>
          <a:srcRect/>
          <a:stretch>
            <a:fillRect/>
          </a:stretch>
        </p:blipFill>
        <p:spPr bwMode="auto">
          <a:xfrm>
            <a:off x="2667000" y="4953000"/>
            <a:ext cx="1604963" cy="1493838"/>
          </a:xfrm>
          <a:prstGeom prst="rect">
            <a:avLst/>
          </a:prstGeom>
          <a:noFill/>
          <a:ln w="9525">
            <a:noFill/>
            <a:miter lim="800000"/>
            <a:headEnd/>
            <a:tailEnd/>
          </a:ln>
        </p:spPr>
      </p:pic>
      <p:pic>
        <p:nvPicPr>
          <p:cNvPr id="99341" name="Picture 14" descr="jtextfield"/>
          <p:cNvPicPr>
            <a:picLocks noChangeAspect="1" noChangeArrowheads="1"/>
          </p:cNvPicPr>
          <p:nvPr/>
        </p:nvPicPr>
        <p:blipFill>
          <a:blip r:embed="rId14" cstate="print"/>
          <a:srcRect/>
          <a:stretch>
            <a:fillRect/>
          </a:stretch>
        </p:blipFill>
        <p:spPr bwMode="auto">
          <a:xfrm>
            <a:off x="4495800" y="4602163"/>
            <a:ext cx="1828800" cy="1862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idx="4294967295"/>
          </p:nvPr>
        </p:nvSpPr>
        <p:spPr>
          <a:xfrm>
            <a:off x="152400" y="152400"/>
            <a:ext cx="7564438" cy="554038"/>
          </a:xfrm>
        </p:spPr>
        <p:txBody>
          <a:bodyPr/>
          <a:lstStyle/>
          <a:p>
            <a:pPr eaLnBrk="1" hangingPunct="1"/>
            <a:r>
              <a:rPr dirty="0" smtClean="0">
                <a:solidFill>
                  <a:schemeClr val="tx1"/>
                </a:solidFill>
                <a:cs typeface="Arial" charset="0"/>
              </a:rPr>
              <a:t>Objectives</a:t>
            </a:r>
          </a:p>
        </p:txBody>
      </p:sp>
      <p:sp>
        <p:nvSpPr>
          <p:cNvPr id="33794" name="Rectangle 3"/>
          <p:cNvSpPr>
            <a:spLocks noGrp="1"/>
          </p:cNvSpPr>
          <p:nvPr>
            <p:ph idx="4294967295"/>
          </p:nvPr>
        </p:nvSpPr>
        <p:spPr>
          <a:xfrm>
            <a:off x="457200" y="990600"/>
            <a:ext cx="8229600" cy="5029200"/>
          </a:xfrm>
        </p:spPr>
        <p:txBody>
          <a:bodyPr/>
          <a:lstStyle/>
          <a:p>
            <a:pPr algn="just" eaLnBrk="1" hangingPunct="1">
              <a:buFontTx/>
              <a:buNone/>
            </a:pPr>
            <a:r>
              <a:rPr sz="2400" dirty="0" smtClean="0">
                <a:solidFill>
                  <a:schemeClr val="tx1"/>
                </a:solidFill>
                <a:cs typeface="Courier New" pitchFamily="49" charset="0"/>
              </a:rPr>
              <a:t>At the end of this module,  you will be able to:</a:t>
            </a:r>
          </a:p>
          <a:p>
            <a:pPr lvl="1"/>
            <a:r>
              <a:rPr lang="en-US" sz="2400" dirty="0" smtClean="0">
                <a:solidFill>
                  <a:schemeClr val="tx1"/>
                </a:solidFill>
              </a:rPr>
              <a:t>Understand the need to develop GUI programming</a:t>
            </a:r>
          </a:p>
          <a:p>
            <a:pPr lvl="1"/>
            <a:r>
              <a:rPr lang="en-US" sz="2400" dirty="0" smtClean="0">
                <a:solidFill>
                  <a:schemeClr val="tx1"/>
                </a:solidFill>
              </a:rPr>
              <a:t>Know the usage of different AWT containers and components</a:t>
            </a:r>
          </a:p>
          <a:p>
            <a:pPr lvl="1"/>
            <a:r>
              <a:rPr lang="en-GB" sz="2400" dirty="0" smtClean="0">
                <a:solidFill>
                  <a:schemeClr val="tx1"/>
                </a:solidFill>
              </a:rPr>
              <a:t>Identify the need for creating platform-neutral GUI-based applications </a:t>
            </a:r>
            <a:endParaRPr lang="en-US" sz="2400" dirty="0" smtClean="0">
              <a:solidFill>
                <a:schemeClr val="tx1"/>
              </a:solidFill>
            </a:endParaRPr>
          </a:p>
          <a:p>
            <a:pPr lvl="1"/>
            <a:r>
              <a:rPr lang="en-GB" sz="2400" dirty="0" smtClean="0">
                <a:solidFill>
                  <a:schemeClr val="tx1"/>
                </a:solidFill>
              </a:rPr>
              <a:t>Describe various controls and layout managers in Swing </a:t>
            </a:r>
            <a:endParaRPr lang="en-US" sz="2400" dirty="0" smtClean="0">
              <a:solidFill>
                <a:schemeClr val="tx1"/>
              </a:solidFill>
            </a:endParaRPr>
          </a:p>
          <a:p>
            <a:pPr lvl="1"/>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3"/>
          <p:cNvSpPr>
            <a:spLocks noGrp="1"/>
          </p:cNvSpPr>
          <p:nvPr>
            <p:ph idx="4294967295"/>
          </p:nvPr>
        </p:nvSpPr>
        <p:spPr>
          <a:xfrm>
            <a:off x="609600" y="1143000"/>
            <a:ext cx="8229600" cy="5029200"/>
          </a:xfrm>
        </p:spPr>
        <p:txBody>
          <a:bodyPr/>
          <a:lstStyle/>
          <a:p>
            <a:pPr eaLnBrk="1" hangingPunct="1">
              <a:buFont typeface="Wingdings" pitchFamily="2" charset="2"/>
              <a:buNone/>
            </a:pPr>
            <a:r>
              <a:rPr b="1" dirty="0" smtClean="0">
                <a:solidFill>
                  <a:schemeClr val="tx1"/>
                </a:solidFill>
                <a:latin typeface="Verdana" pitchFamily="34" charset="0"/>
                <a:cs typeface="Arial" charset="0"/>
              </a:rPr>
              <a:t>get/</a:t>
            </a:r>
            <a:r>
              <a:rPr b="1" dirty="0" err="1" smtClean="0">
                <a:solidFill>
                  <a:schemeClr val="tx1"/>
                </a:solidFill>
                <a:latin typeface="Verdana" pitchFamily="34" charset="0"/>
                <a:cs typeface="Arial" charset="0"/>
              </a:rPr>
              <a:t>setBackground</a:t>
            </a:r>
            <a:r>
              <a:rPr b="1" dirty="0" smtClean="0">
                <a:solidFill>
                  <a:schemeClr val="tx1"/>
                </a:solidFill>
                <a:latin typeface="Verdana" pitchFamily="34" charset="0"/>
                <a:cs typeface="Arial" charset="0"/>
              </a:rPr>
              <a:t>()</a:t>
            </a:r>
          </a:p>
          <a:p>
            <a:pPr eaLnBrk="1" hangingPunct="1">
              <a:buFont typeface="Wingdings" pitchFamily="2" charset="2"/>
              <a:buNone/>
            </a:pPr>
            <a:r>
              <a:rPr b="1" dirty="0" smtClean="0">
                <a:solidFill>
                  <a:schemeClr val="tx1"/>
                </a:solidFill>
                <a:latin typeface="Verdana" pitchFamily="34" charset="0"/>
                <a:cs typeface="Arial" charset="0"/>
              </a:rPr>
              <a:t>is/</a:t>
            </a:r>
            <a:r>
              <a:rPr b="1" dirty="0" err="1" smtClean="0">
                <a:solidFill>
                  <a:schemeClr val="tx1"/>
                </a:solidFill>
                <a:latin typeface="Verdana" pitchFamily="34" charset="0"/>
                <a:cs typeface="Arial" charset="0"/>
              </a:rPr>
              <a:t>setEnabled</a:t>
            </a:r>
            <a:r>
              <a:rPr b="1" dirty="0" smtClean="0">
                <a:solidFill>
                  <a:schemeClr val="tx1"/>
                </a:solidFill>
                <a:latin typeface="Verdana" pitchFamily="34" charset="0"/>
                <a:cs typeface="Arial" charset="0"/>
              </a:rPr>
              <a:t>()</a:t>
            </a:r>
          </a:p>
          <a:p>
            <a:pPr eaLnBrk="1" hangingPunct="1">
              <a:buFont typeface="Wingdings" pitchFamily="2" charset="2"/>
              <a:buNone/>
            </a:pPr>
            <a:r>
              <a:rPr b="1" dirty="0" smtClean="0">
                <a:solidFill>
                  <a:schemeClr val="tx1"/>
                </a:solidFill>
                <a:latin typeface="Verdana" pitchFamily="34" charset="0"/>
                <a:cs typeface="Arial" charset="0"/>
              </a:rPr>
              <a:t>get/</a:t>
            </a:r>
            <a:r>
              <a:rPr b="1" dirty="0" err="1" smtClean="0">
                <a:solidFill>
                  <a:schemeClr val="tx1"/>
                </a:solidFill>
                <a:latin typeface="Verdana" pitchFamily="34" charset="0"/>
                <a:cs typeface="Arial" charset="0"/>
              </a:rPr>
              <a:t>setFont</a:t>
            </a:r>
            <a:r>
              <a:rPr b="1" dirty="0" smtClean="0">
                <a:solidFill>
                  <a:schemeClr val="tx1"/>
                </a:solidFill>
                <a:latin typeface="Verdana" pitchFamily="34" charset="0"/>
                <a:cs typeface="Arial" charset="0"/>
              </a:rPr>
              <a:t>()</a:t>
            </a:r>
          </a:p>
          <a:p>
            <a:pPr eaLnBrk="1" hangingPunct="1">
              <a:buFont typeface="Wingdings" pitchFamily="2" charset="2"/>
              <a:buNone/>
            </a:pPr>
            <a:r>
              <a:rPr b="1" dirty="0" smtClean="0">
                <a:solidFill>
                  <a:schemeClr val="tx1"/>
                </a:solidFill>
                <a:latin typeface="Verdana" pitchFamily="34" charset="0"/>
                <a:cs typeface="Arial" charset="0"/>
              </a:rPr>
              <a:t>get/</a:t>
            </a:r>
            <a:r>
              <a:rPr b="1" dirty="0" err="1" smtClean="0">
                <a:solidFill>
                  <a:schemeClr val="tx1"/>
                </a:solidFill>
                <a:latin typeface="Verdana" pitchFamily="34" charset="0"/>
                <a:cs typeface="Arial" charset="0"/>
              </a:rPr>
              <a:t>setForeground</a:t>
            </a:r>
            <a:r>
              <a:rPr b="1" dirty="0" smtClean="0">
                <a:solidFill>
                  <a:schemeClr val="tx1"/>
                </a:solidFill>
                <a:latin typeface="Verdana" pitchFamily="34" charset="0"/>
                <a:cs typeface="Arial" charset="0"/>
              </a:rPr>
              <a:t>()</a:t>
            </a:r>
          </a:p>
          <a:p>
            <a:pPr eaLnBrk="1" hangingPunct="1">
              <a:buFont typeface="Wingdings" pitchFamily="2" charset="2"/>
              <a:buNone/>
            </a:pPr>
            <a:r>
              <a:rPr b="1" dirty="0" smtClean="0">
                <a:solidFill>
                  <a:schemeClr val="tx1"/>
                </a:solidFill>
                <a:latin typeface="Verdana" pitchFamily="34" charset="0"/>
                <a:cs typeface="Arial" charset="0"/>
              </a:rPr>
              <a:t>get/</a:t>
            </a:r>
            <a:r>
              <a:rPr b="1" dirty="0" err="1" smtClean="0">
                <a:solidFill>
                  <a:schemeClr val="tx1"/>
                </a:solidFill>
                <a:latin typeface="Verdana" pitchFamily="34" charset="0"/>
                <a:cs typeface="Arial" charset="0"/>
              </a:rPr>
              <a:t>setLayout</a:t>
            </a:r>
            <a:r>
              <a:rPr b="1" dirty="0" smtClean="0">
                <a:solidFill>
                  <a:schemeClr val="tx1"/>
                </a:solidFill>
                <a:latin typeface="Verdana" pitchFamily="34" charset="0"/>
                <a:cs typeface="Arial" charset="0"/>
              </a:rPr>
              <a:t>()</a:t>
            </a:r>
          </a:p>
          <a:p>
            <a:pPr eaLnBrk="1" hangingPunct="1">
              <a:buFont typeface="Wingdings" pitchFamily="2" charset="2"/>
              <a:buNone/>
            </a:pPr>
            <a:r>
              <a:rPr b="1" dirty="0" smtClean="0">
                <a:solidFill>
                  <a:schemeClr val="tx1"/>
                </a:solidFill>
                <a:latin typeface="Verdana" pitchFamily="34" charset="0"/>
                <a:cs typeface="Arial" charset="0"/>
              </a:rPr>
              <a:t>get/</a:t>
            </a:r>
            <a:r>
              <a:rPr b="1" dirty="0" err="1" smtClean="0">
                <a:solidFill>
                  <a:schemeClr val="tx1"/>
                </a:solidFill>
                <a:latin typeface="Verdana" pitchFamily="34" charset="0"/>
                <a:cs typeface="Arial" charset="0"/>
              </a:rPr>
              <a:t>setLocationOnScreen</a:t>
            </a:r>
            <a:r>
              <a:rPr b="1" dirty="0" smtClean="0">
                <a:solidFill>
                  <a:schemeClr val="tx1"/>
                </a:solidFill>
                <a:latin typeface="Verdana" pitchFamily="34" charset="0"/>
                <a:cs typeface="Arial" charset="0"/>
              </a:rPr>
              <a:t>()</a:t>
            </a:r>
          </a:p>
          <a:p>
            <a:pPr eaLnBrk="1" hangingPunct="1">
              <a:buFont typeface="Wingdings" pitchFamily="2" charset="2"/>
              <a:buNone/>
            </a:pPr>
            <a:r>
              <a:rPr b="1" dirty="0" smtClean="0">
                <a:solidFill>
                  <a:schemeClr val="tx1"/>
                </a:solidFill>
                <a:latin typeface="Verdana" pitchFamily="34" charset="0"/>
                <a:cs typeface="Arial" charset="0"/>
              </a:rPr>
              <a:t>get/</a:t>
            </a:r>
            <a:r>
              <a:rPr b="1" dirty="0" err="1" smtClean="0">
                <a:solidFill>
                  <a:schemeClr val="tx1"/>
                </a:solidFill>
                <a:latin typeface="Verdana" pitchFamily="34" charset="0"/>
                <a:cs typeface="Arial" charset="0"/>
              </a:rPr>
              <a:t>setName</a:t>
            </a:r>
            <a:r>
              <a:rPr b="1" dirty="0" smtClean="0">
                <a:solidFill>
                  <a:schemeClr val="tx1"/>
                </a:solidFill>
                <a:latin typeface="Verdana" pitchFamily="34" charset="0"/>
                <a:cs typeface="Arial" charset="0"/>
              </a:rPr>
              <a:t>()</a:t>
            </a:r>
          </a:p>
          <a:p>
            <a:pPr eaLnBrk="1" hangingPunct="1">
              <a:buFont typeface="Wingdings" pitchFamily="2" charset="2"/>
              <a:buNone/>
            </a:pPr>
            <a:r>
              <a:rPr b="1" dirty="0" smtClean="0">
                <a:solidFill>
                  <a:schemeClr val="tx1"/>
                </a:solidFill>
                <a:latin typeface="Verdana" pitchFamily="34" charset="0"/>
                <a:cs typeface="Arial" charset="0"/>
              </a:rPr>
              <a:t>get/</a:t>
            </a:r>
            <a:r>
              <a:rPr b="1" dirty="0" err="1" smtClean="0">
                <a:solidFill>
                  <a:schemeClr val="tx1"/>
                </a:solidFill>
                <a:latin typeface="Verdana" pitchFamily="34" charset="0"/>
                <a:cs typeface="Arial" charset="0"/>
              </a:rPr>
              <a:t>setParent</a:t>
            </a:r>
            <a:r>
              <a:rPr b="1" dirty="0" smtClean="0">
                <a:solidFill>
                  <a:schemeClr val="tx1"/>
                </a:solidFill>
                <a:latin typeface="Verdana" pitchFamily="34" charset="0"/>
                <a:cs typeface="Arial" charset="0"/>
              </a:rPr>
              <a:t>()</a:t>
            </a:r>
          </a:p>
          <a:p>
            <a:pPr eaLnBrk="1" hangingPunct="1">
              <a:buFont typeface="Wingdings" pitchFamily="2" charset="2"/>
              <a:buNone/>
            </a:pPr>
            <a:r>
              <a:rPr b="1" dirty="0" smtClean="0">
                <a:solidFill>
                  <a:schemeClr val="tx1"/>
                </a:solidFill>
                <a:latin typeface="Verdana" pitchFamily="34" charset="0"/>
                <a:cs typeface="Arial" charset="0"/>
              </a:rPr>
              <a:t>is/</a:t>
            </a:r>
            <a:r>
              <a:rPr b="1" dirty="0" err="1" smtClean="0">
                <a:solidFill>
                  <a:schemeClr val="tx1"/>
                </a:solidFill>
                <a:latin typeface="Verdana" pitchFamily="34" charset="0"/>
                <a:cs typeface="Arial" charset="0"/>
              </a:rPr>
              <a:t>setVisible</a:t>
            </a:r>
            <a:r>
              <a:rPr b="1" dirty="0" smtClean="0">
                <a:solidFill>
                  <a:schemeClr val="tx1"/>
                </a:solidFill>
                <a:latin typeface="Verdana" pitchFamily="34" charset="0"/>
                <a:cs typeface="Arial" charset="0"/>
              </a:rPr>
              <a:t>()</a:t>
            </a:r>
          </a:p>
        </p:txBody>
      </p:sp>
      <p:sp>
        <p:nvSpPr>
          <p:cNvPr id="103426" name="Rectangle 2"/>
          <p:cNvSpPr>
            <a:spLocks noGrp="1"/>
          </p:cNvSpPr>
          <p:nvPr>
            <p:ph type="title" idx="4294967295"/>
          </p:nvPr>
        </p:nvSpPr>
        <p:spPr>
          <a:xfrm>
            <a:off x="166254" y="166254"/>
            <a:ext cx="9144000" cy="554038"/>
          </a:xfrm>
        </p:spPr>
        <p:txBody>
          <a:bodyPr/>
          <a:lstStyle/>
          <a:p>
            <a:pPr eaLnBrk="1" hangingPunct="1"/>
            <a:r>
              <a:rPr dirty="0" smtClean="0">
                <a:solidFill>
                  <a:schemeClr val="tx1"/>
                </a:solidFill>
                <a:cs typeface="Arial" charset="0"/>
              </a:rPr>
              <a:t>Methods Inherited from Component Class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3"/>
          <p:cNvSpPr>
            <a:spLocks noGrp="1"/>
          </p:cNvSpPr>
          <p:nvPr>
            <p:ph idx="4294967295"/>
          </p:nvPr>
        </p:nvSpPr>
        <p:spPr>
          <a:xfrm>
            <a:off x="533400" y="1257300"/>
            <a:ext cx="8229600" cy="5029200"/>
          </a:xfrm>
        </p:spPr>
        <p:txBody>
          <a:bodyPr/>
          <a:lstStyle/>
          <a:p>
            <a:pPr eaLnBrk="1" hangingPunct="1">
              <a:buFont typeface="Wingdings" pitchFamily="2" charset="2"/>
              <a:buNone/>
            </a:pPr>
            <a:r>
              <a:rPr sz="1800" b="1" smtClean="0">
                <a:solidFill>
                  <a:schemeClr val="tx1"/>
                </a:solidFill>
                <a:latin typeface="Verdana" pitchFamily="34" charset="0"/>
                <a:cs typeface="Arial" charset="0"/>
              </a:rPr>
              <a:t>get/setBounds() </a:t>
            </a:r>
          </a:p>
          <a:p>
            <a:pPr eaLnBrk="1" hangingPunct="1">
              <a:buFont typeface="Wingdings" pitchFamily="2" charset="2"/>
              <a:buNone/>
            </a:pPr>
            <a:r>
              <a:rPr sz="1800" b="1" smtClean="0">
                <a:solidFill>
                  <a:schemeClr val="tx1"/>
                </a:solidFill>
                <a:latin typeface="Verdana" pitchFamily="34" charset="0"/>
                <a:cs typeface="Arial" charset="0"/>
              </a:rPr>
              <a:t>get/setSize()</a:t>
            </a:r>
          </a:p>
          <a:p>
            <a:pPr eaLnBrk="1" hangingPunct="1">
              <a:buFont typeface="Wingdings" pitchFamily="2" charset="2"/>
              <a:buNone/>
            </a:pPr>
            <a:r>
              <a:rPr sz="1800" b="1" smtClean="0">
                <a:solidFill>
                  <a:schemeClr val="tx1"/>
                </a:solidFill>
                <a:latin typeface="Verdana" pitchFamily="34" charset="0"/>
                <a:cs typeface="Arial" charset="0"/>
              </a:rPr>
              <a:t>get/setLocation()</a:t>
            </a:r>
          </a:p>
          <a:p>
            <a:pPr eaLnBrk="1" hangingPunct="1">
              <a:buFont typeface="Wingdings" pitchFamily="2" charset="2"/>
              <a:buNone/>
            </a:pPr>
            <a:r>
              <a:rPr sz="1800" b="1" smtClean="0">
                <a:solidFill>
                  <a:schemeClr val="tx1"/>
                </a:solidFill>
                <a:latin typeface="Verdana" pitchFamily="34" charset="0"/>
                <a:cs typeface="Arial" charset="0"/>
              </a:rPr>
              <a:t>get/setWidth()</a:t>
            </a:r>
          </a:p>
          <a:p>
            <a:pPr eaLnBrk="1" hangingPunct="1">
              <a:buFont typeface="Wingdings" pitchFamily="2" charset="2"/>
              <a:buNone/>
            </a:pPr>
            <a:r>
              <a:rPr sz="1800" b="1" smtClean="0">
                <a:solidFill>
                  <a:schemeClr val="tx1"/>
                </a:solidFill>
                <a:latin typeface="Verdana" pitchFamily="34" charset="0"/>
                <a:cs typeface="Arial" charset="0"/>
              </a:rPr>
              <a:t>get/setHeight()</a:t>
            </a:r>
          </a:p>
          <a:p>
            <a:pPr eaLnBrk="1" hangingPunct="1">
              <a:buFont typeface="Wingdings" pitchFamily="2" charset="2"/>
              <a:buNone/>
            </a:pPr>
            <a:r>
              <a:rPr sz="1800" b="1" smtClean="0">
                <a:solidFill>
                  <a:schemeClr val="tx1"/>
                </a:solidFill>
                <a:latin typeface="Verdana" pitchFamily="34" charset="0"/>
                <a:cs typeface="Arial" charset="0"/>
              </a:rPr>
              <a:t>get/setMaximumSize()</a:t>
            </a:r>
          </a:p>
          <a:p>
            <a:pPr eaLnBrk="1" hangingPunct="1">
              <a:buFont typeface="Wingdings" pitchFamily="2" charset="2"/>
              <a:buNone/>
            </a:pPr>
            <a:r>
              <a:rPr sz="1800" b="1" smtClean="0">
                <a:solidFill>
                  <a:schemeClr val="tx1"/>
                </a:solidFill>
                <a:latin typeface="Verdana" pitchFamily="34" charset="0"/>
                <a:cs typeface="Arial" charset="0"/>
              </a:rPr>
              <a:t>get/setMinimumSize()</a:t>
            </a:r>
          </a:p>
          <a:p>
            <a:pPr eaLnBrk="1" hangingPunct="1">
              <a:buFont typeface="Wingdings" pitchFamily="2" charset="2"/>
              <a:buNone/>
            </a:pPr>
            <a:r>
              <a:rPr sz="1800" b="1" smtClean="0">
                <a:solidFill>
                  <a:schemeClr val="tx1"/>
                </a:solidFill>
                <a:latin typeface="Verdana" pitchFamily="34" charset="0"/>
                <a:cs typeface="Arial" charset="0"/>
              </a:rPr>
              <a:t>get/setPreferredSize()</a:t>
            </a:r>
          </a:p>
          <a:p>
            <a:pPr eaLnBrk="1" hangingPunct="1">
              <a:buFont typeface="Wingdings" pitchFamily="2" charset="2"/>
              <a:buNone/>
            </a:pPr>
            <a:endParaRPr sz="1800" b="1" smtClean="0">
              <a:solidFill>
                <a:schemeClr val="tx1"/>
              </a:solidFill>
              <a:latin typeface="Verdana" pitchFamily="34" charset="0"/>
              <a:cs typeface="Arial" charset="0"/>
            </a:endParaRPr>
          </a:p>
        </p:txBody>
      </p:sp>
      <p:sp>
        <p:nvSpPr>
          <p:cNvPr id="105474" name="Rectangle 2"/>
          <p:cNvSpPr>
            <a:spLocks noGrp="1"/>
          </p:cNvSpPr>
          <p:nvPr>
            <p:ph type="title" idx="4294967295"/>
          </p:nvPr>
        </p:nvSpPr>
        <p:spPr>
          <a:xfrm>
            <a:off x="149629" y="232757"/>
            <a:ext cx="7562850" cy="554038"/>
          </a:xfrm>
        </p:spPr>
        <p:txBody>
          <a:bodyPr/>
          <a:lstStyle/>
          <a:p>
            <a:pPr eaLnBrk="1" hangingPunct="1"/>
            <a:r>
              <a:rPr dirty="0" smtClean="0">
                <a:solidFill>
                  <a:schemeClr val="tx1"/>
                </a:solidFill>
                <a:cs typeface="Arial" charset="0"/>
              </a:rPr>
              <a:t>New Methods</a:t>
            </a:r>
          </a:p>
        </p:txBody>
      </p:sp>
      <p:sp>
        <p:nvSpPr>
          <p:cNvPr id="105475" name="Rectangle 4"/>
          <p:cNvSpPr>
            <a:spLocks noChangeArrowheads="1"/>
          </p:cNvSpPr>
          <p:nvPr/>
        </p:nvSpPr>
        <p:spPr bwMode="auto">
          <a:xfrm>
            <a:off x="4648200" y="1143000"/>
            <a:ext cx="4033838" cy="52578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None/>
            </a:pPr>
            <a:r>
              <a:rPr lang="en-US" b="1">
                <a:latin typeface="Verdana" pitchFamily="34" charset="0"/>
              </a:rPr>
              <a:t>get/setBorder()</a:t>
            </a:r>
          </a:p>
          <a:p>
            <a:pPr marL="342900" indent="-342900" eaLnBrk="0" hangingPunct="0">
              <a:spcBef>
                <a:spcPct val="20000"/>
              </a:spcBef>
              <a:buFont typeface="Wingdings" pitchFamily="2" charset="2"/>
              <a:buNone/>
            </a:pPr>
            <a:r>
              <a:rPr lang="en-US" b="1">
                <a:latin typeface="Verdana" pitchFamily="34" charset="0"/>
              </a:rPr>
              <a:t>is/setDoubleBuffered()</a:t>
            </a:r>
          </a:p>
          <a:p>
            <a:pPr marL="342900" indent="-342900" eaLnBrk="0" hangingPunct="0">
              <a:spcBef>
                <a:spcPct val="20000"/>
              </a:spcBef>
              <a:buFont typeface="Wingdings" pitchFamily="2" charset="2"/>
              <a:buNone/>
            </a:pPr>
            <a:r>
              <a:rPr lang="en-US" b="1">
                <a:latin typeface="Verdana" pitchFamily="34" charset="0"/>
              </a:rPr>
              <a:t>getGraphics()</a:t>
            </a:r>
          </a:p>
          <a:p>
            <a:pPr marL="342900" indent="-342900" eaLnBrk="0" hangingPunct="0">
              <a:spcBef>
                <a:spcPct val="20000"/>
              </a:spcBef>
              <a:buFont typeface="Wingdings" pitchFamily="2" charset="2"/>
              <a:buNone/>
            </a:pPr>
            <a:r>
              <a:rPr lang="en-US" b="1">
                <a:latin typeface="Verdana" pitchFamily="34" charset="0"/>
              </a:rPr>
              <a:t>get/setToolTipText()</a:t>
            </a:r>
          </a:p>
          <a:p>
            <a:pPr marL="342900" indent="-342900" eaLnBrk="0" hangingPunct="0">
              <a:spcBef>
                <a:spcPct val="20000"/>
              </a:spcBef>
              <a:buFont typeface="Wingdings" pitchFamily="2" charset="2"/>
              <a:buNone/>
            </a:pPr>
            <a:r>
              <a:rPr lang="en-US" b="1">
                <a:latin typeface="Verdana" pitchFamily="34" charset="0"/>
              </a:rPr>
              <a:t>add()</a:t>
            </a:r>
          </a:p>
          <a:p>
            <a:pPr marL="342900" indent="-342900" eaLnBrk="0" hangingPunct="0">
              <a:spcBef>
                <a:spcPct val="20000"/>
              </a:spcBef>
              <a:buFont typeface="Wingdings" pitchFamily="2" charset="2"/>
              <a:buNone/>
            </a:pPr>
            <a:r>
              <a:rPr lang="en-US" b="1">
                <a:latin typeface="Verdana" pitchFamily="34" charset="0"/>
              </a:rPr>
              <a:t>remove()</a:t>
            </a:r>
          </a:p>
          <a:p>
            <a:pPr marL="342900" indent="-342900" eaLnBrk="0" hangingPunct="0">
              <a:spcBef>
                <a:spcPct val="20000"/>
              </a:spcBef>
              <a:buFont typeface="Wingdings" pitchFamily="2" charset="2"/>
              <a:buNone/>
            </a:pPr>
            <a:r>
              <a:rPr lang="en-US" b="1">
                <a:latin typeface="Verdana" pitchFamily="34" charset="0"/>
              </a:rPr>
              <a:t>pack()</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738" name="Rectangle 2"/>
          <p:cNvSpPr>
            <a:spLocks noGrp="1"/>
          </p:cNvSpPr>
          <p:nvPr>
            <p:ph type="title" idx="4294967295"/>
          </p:nvPr>
        </p:nvSpPr>
        <p:spPr>
          <a:xfrm>
            <a:off x="132165" y="228600"/>
            <a:ext cx="7562850" cy="914400"/>
          </a:xfrm>
        </p:spPr>
        <p:txBody>
          <a:bodyPr rtlCol="0">
            <a:normAutofit fontScale="90000"/>
          </a:bodyPr>
          <a:lstStyle/>
          <a:p>
            <a:pPr eaLnBrk="1" fontAlgn="auto" hangingPunct="1">
              <a:spcAft>
                <a:spcPts val="0"/>
              </a:spcAft>
              <a:defRPr/>
            </a:pPr>
            <a:r>
              <a:rPr dirty="0">
                <a:solidFill>
                  <a:schemeClr val="tx1"/>
                </a:solidFill>
              </a:rPr>
              <a:t>Swing Component &amp; Containment Hierarchy</a:t>
            </a:r>
          </a:p>
        </p:txBody>
      </p:sp>
      <p:grpSp>
        <p:nvGrpSpPr>
          <p:cNvPr id="2" name="Group 8"/>
          <p:cNvGrpSpPr>
            <a:grpSpLocks/>
          </p:cNvGrpSpPr>
          <p:nvPr/>
        </p:nvGrpSpPr>
        <p:grpSpPr bwMode="auto">
          <a:xfrm>
            <a:off x="381000" y="1143000"/>
            <a:ext cx="6858000" cy="5356225"/>
            <a:chOff x="480" y="1255"/>
            <a:chExt cx="4689" cy="2418"/>
          </a:xfrm>
        </p:grpSpPr>
        <p:pic>
          <p:nvPicPr>
            <p:cNvPr id="107523" name="Picture 6"/>
            <p:cNvPicPr>
              <a:picLocks noChangeAspect="1" noChangeArrowheads="1"/>
            </p:cNvPicPr>
            <p:nvPr/>
          </p:nvPicPr>
          <p:blipFill>
            <a:blip r:embed="rId3" cstate="print"/>
            <a:srcRect/>
            <a:stretch>
              <a:fillRect/>
            </a:stretch>
          </p:blipFill>
          <p:spPr bwMode="auto">
            <a:xfrm>
              <a:off x="3009" y="1255"/>
              <a:ext cx="2160" cy="2418"/>
            </a:xfrm>
            <a:prstGeom prst="rect">
              <a:avLst/>
            </a:prstGeom>
            <a:noFill/>
            <a:ln w="9525">
              <a:noFill/>
              <a:miter lim="800000"/>
              <a:headEnd/>
              <a:tailEnd/>
            </a:ln>
          </p:spPr>
        </p:pic>
        <p:pic>
          <p:nvPicPr>
            <p:cNvPr id="107524" name="Picture 7"/>
            <p:cNvPicPr>
              <a:picLocks noChangeAspect="1" noChangeArrowheads="1"/>
            </p:cNvPicPr>
            <p:nvPr/>
          </p:nvPicPr>
          <p:blipFill>
            <a:blip r:embed="rId4" cstate="print"/>
            <a:srcRect/>
            <a:stretch>
              <a:fillRect/>
            </a:stretch>
          </p:blipFill>
          <p:spPr bwMode="auto">
            <a:xfrm>
              <a:off x="480" y="1296"/>
              <a:ext cx="2304" cy="1023"/>
            </a:xfrm>
            <a:prstGeom prst="rect">
              <a:avLst/>
            </a:prstGeom>
            <a:noFill/>
            <a:ln w="12700">
              <a:noFill/>
              <a:miter lim="800000"/>
              <a:headEnd type="none" w="sm" len="sm"/>
              <a:tailEnd type="none" w="sm" len="sm"/>
            </a:ln>
          </p:spPr>
        </p:pic>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p:cNvSpPr>
          <p:nvPr>
            <p:ph type="title" idx="4294967295"/>
          </p:nvPr>
        </p:nvSpPr>
        <p:spPr>
          <a:xfrm>
            <a:off x="228600" y="199506"/>
            <a:ext cx="7564438" cy="554038"/>
          </a:xfrm>
        </p:spPr>
        <p:txBody>
          <a:bodyPr/>
          <a:lstStyle/>
          <a:p>
            <a:pPr eaLnBrk="1" hangingPunct="1"/>
            <a:r>
              <a:rPr lang="en-GB" dirty="0" err="1" smtClean="0">
                <a:solidFill>
                  <a:schemeClr val="tx1"/>
                </a:solidFill>
                <a:cs typeface="Arial" charset="0"/>
              </a:rPr>
              <a:t>JButton</a:t>
            </a:r>
            <a:endParaRPr lang="en-GB" dirty="0" smtClean="0">
              <a:solidFill>
                <a:schemeClr val="tx1"/>
              </a:solidFill>
              <a:cs typeface="Arial" charset="0"/>
            </a:endParaRPr>
          </a:p>
        </p:txBody>
      </p:sp>
      <p:sp>
        <p:nvSpPr>
          <p:cNvPr id="6" name="Rectangle 3"/>
          <p:cNvSpPr txBox="1">
            <a:spLocks/>
          </p:cNvSpPr>
          <p:nvPr/>
        </p:nvSpPr>
        <p:spPr>
          <a:xfrm>
            <a:off x="228600" y="1139825"/>
            <a:ext cx="8640763" cy="5005388"/>
          </a:xfrm>
          <a:prstGeom prst="rect">
            <a:avLst/>
          </a:prstGeom>
        </p:spPr>
        <p:txBody>
          <a:bodyPr>
            <a:normAutofit/>
          </a:bodyPr>
          <a:lstStyle/>
          <a:p>
            <a:pPr marL="457200" indent="-457200" algn="just" fontAlgn="auto">
              <a:spcBef>
                <a:spcPct val="20000"/>
              </a:spcBef>
              <a:spcAft>
                <a:spcPts val="0"/>
              </a:spcAft>
              <a:buFont typeface="Arial" pitchFamily="34" charset="0"/>
              <a:buChar char="•"/>
              <a:defRPr/>
            </a:pPr>
            <a:r>
              <a:rPr lang="en-US" sz="2000" dirty="0">
                <a:latin typeface="+mn-lt"/>
                <a:cs typeface="Arial" pitchFamily="34" charset="0"/>
              </a:rPr>
              <a:t>Extends abstract class </a:t>
            </a:r>
            <a:r>
              <a:rPr lang="en-US" sz="2000" b="1" dirty="0">
                <a:latin typeface="+mn-lt"/>
                <a:cs typeface="Arial" pitchFamily="34" charset="0"/>
              </a:rPr>
              <a:t>javax.swing.AbstractButton</a:t>
            </a:r>
            <a:r>
              <a:rPr lang="en-US" sz="2000" dirty="0">
                <a:latin typeface="+mn-lt"/>
                <a:cs typeface="Arial" pitchFamily="34" charset="0"/>
              </a:rPr>
              <a:t> </a:t>
            </a:r>
          </a:p>
          <a:p>
            <a:pPr marL="457200" indent="-457200" algn="just" fontAlgn="auto">
              <a:spcBef>
                <a:spcPct val="20000"/>
              </a:spcBef>
              <a:spcAft>
                <a:spcPts val="0"/>
              </a:spcAft>
              <a:buFont typeface="Arial" pitchFamily="34" charset="0"/>
              <a:buChar char="•"/>
              <a:defRPr/>
            </a:pPr>
            <a:r>
              <a:rPr lang="en-US" sz="2000" dirty="0">
                <a:latin typeface="+mn-lt"/>
                <a:cs typeface="Arial" pitchFamily="34" charset="0"/>
              </a:rPr>
              <a:t>Behaves like an AWT Button and usually has </a:t>
            </a:r>
            <a:r>
              <a:rPr lang="en-US" sz="2000" b="1" dirty="0">
                <a:latin typeface="+mn-lt"/>
                <a:cs typeface="Arial" pitchFamily="34" charset="0"/>
              </a:rPr>
              <a:t>ActionListener</a:t>
            </a:r>
            <a:r>
              <a:rPr lang="en-US" sz="2000" dirty="0">
                <a:latin typeface="+mn-lt"/>
                <a:cs typeface="Arial" pitchFamily="34" charset="0"/>
              </a:rPr>
              <a:t> responding against the button press event (</a:t>
            </a:r>
            <a:r>
              <a:rPr lang="en-US" sz="2000" b="1" dirty="0">
                <a:latin typeface="+mn-lt"/>
                <a:cs typeface="Arial" pitchFamily="34" charset="0"/>
              </a:rPr>
              <a:t>ActionEvent</a:t>
            </a:r>
            <a:r>
              <a:rPr lang="en-US" sz="2000" dirty="0">
                <a:latin typeface="+mn-lt"/>
                <a:cs typeface="Arial" pitchFamily="34" charset="0"/>
              </a:rPr>
              <a:t>)</a:t>
            </a:r>
          </a:p>
          <a:p>
            <a:pPr marL="457200" indent="-457200" algn="just" fontAlgn="auto">
              <a:spcBef>
                <a:spcPct val="20000"/>
              </a:spcBef>
              <a:spcAft>
                <a:spcPts val="0"/>
              </a:spcAft>
              <a:buFont typeface="Arial" pitchFamily="34" charset="0"/>
              <a:buChar char="•"/>
              <a:defRPr/>
            </a:pPr>
            <a:r>
              <a:rPr lang="en-US" sz="2000" dirty="0">
                <a:latin typeface="+mn-lt"/>
                <a:cs typeface="Arial" pitchFamily="34" charset="0"/>
              </a:rPr>
              <a:t>Image can be set using </a:t>
            </a:r>
            <a:r>
              <a:rPr lang="en-US" sz="2000" b="1" dirty="0">
                <a:latin typeface="+mn-lt"/>
                <a:cs typeface="Arial" pitchFamily="34" charset="0"/>
              </a:rPr>
              <a:t>ImageIcon </a:t>
            </a:r>
            <a:r>
              <a:rPr lang="en-US" sz="2000" dirty="0">
                <a:latin typeface="+mn-lt"/>
                <a:cs typeface="Arial" pitchFamily="34" charset="0"/>
              </a:rPr>
              <a:t>object</a:t>
            </a:r>
          </a:p>
          <a:p>
            <a:pPr marL="457200" indent="-457200" algn="just" fontAlgn="auto">
              <a:spcBef>
                <a:spcPct val="20000"/>
              </a:spcBef>
              <a:spcAft>
                <a:spcPts val="0"/>
              </a:spcAft>
              <a:buFont typeface="Arial" pitchFamily="34" charset="0"/>
              <a:buChar char="•"/>
              <a:defRPr/>
            </a:pPr>
            <a:r>
              <a:rPr lang="en-US" sz="2000" dirty="0">
                <a:latin typeface="+mn-lt"/>
                <a:cs typeface="Arial" pitchFamily="34" charset="0"/>
              </a:rPr>
              <a:t>Can also display the effects set using HTML tags, passed as JButton text</a:t>
            </a:r>
          </a:p>
          <a:p>
            <a:pPr marL="457200" indent="-457200" fontAlgn="auto">
              <a:spcBef>
                <a:spcPct val="20000"/>
              </a:spcBef>
              <a:spcAft>
                <a:spcPts val="0"/>
              </a:spcAft>
              <a:buFont typeface="Arial" pitchFamily="34" charset="0"/>
              <a:buChar char="•"/>
              <a:defRPr/>
            </a:pPr>
            <a:r>
              <a:rPr lang="en-US" sz="2000" dirty="0">
                <a:latin typeface="+mn-lt"/>
                <a:cs typeface="Arial" pitchFamily="34" charset="0"/>
              </a:rPr>
              <a:t>Declaration:</a:t>
            </a:r>
          </a:p>
          <a:p>
            <a:pPr marL="914400" lvl="1" indent="-457200" fontAlgn="auto">
              <a:spcBef>
                <a:spcPct val="20000"/>
              </a:spcBef>
              <a:spcAft>
                <a:spcPts val="0"/>
              </a:spcAft>
              <a:buFont typeface="+mj-lt"/>
              <a:buAutoNum type="arabicPeriod"/>
              <a:defRPr/>
            </a:pPr>
            <a:r>
              <a:rPr lang="en-US" dirty="0">
                <a:latin typeface="Courier New" pitchFamily="49" charset="0"/>
                <a:cs typeface="Courier New" pitchFamily="49" charset="0"/>
              </a:rPr>
              <a:t>JButton mybutton1=new JButton(“CLICK”);</a:t>
            </a:r>
          </a:p>
          <a:p>
            <a:pPr marL="914400" lvl="1" indent="-457200" fontAlgn="auto">
              <a:spcBef>
                <a:spcPct val="20000"/>
              </a:spcBef>
              <a:spcAft>
                <a:spcPts val="0"/>
              </a:spcAft>
              <a:defRPr/>
            </a:pPr>
            <a:r>
              <a:rPr lang="en-US" dirty="0">
                <a:latin typeface="Courier New" pitchFamily="49" charset="0"/>
                <a:cs typeface="Courier New" pitchFamily="49" charset="0"/>
              </a:rPr>
              <a:t>	mubutton1.setForeground( Color.WHITE );</a:t>
            </a:r>
          </a:p>
          <a:p>
            <a:pPr marL="914400" lvl="1" indent="-457200" fontAlgn="auto">
              <a:spcBef>
                <a:spcPct val="20000"/>
              </a:spcBef>
              <a:spcAft>
                <a:spcPts val="0"/>
              </a:spcAft>
              <a:defRPr/>
            </a:pPr>
            <a:r>
              <a:rPr lang="en-US" dirty="0">
                <a:latin typeface="Courier New" pitchFamily="49" charset="0"/>
                <a:cs typeface="Courier New" pitchFamily="49" charset="0"/>
              </a:rPr>
              <a:t>	mybutton1.setBackground( Color.BLACK );</a:t>
            </a:r>
          </a:p>
          <a:p>
            <a:pPr marL="914400" lvl="1" indent="-457200" fontAlgn="auto">
              <a:spcBef>
                <a:spcPct val="20000"/>
              </a:spcBef>
              <a:spcAft>
                <a:spcPts val="0"/>
              </a:spcAft>
              <a:buFont typeface="+mj-lt"/>
              <a:buAutoNum type="arabicPeriod"/>
              <a:defRPr/>
            </a:pPr>
            <a:endParaRPr lang="en-US" dirty="0">
              <a:latin typeface="Courier New" pitchFamily="49" charset="0"/>
              <a:cs typeface="Courier New" pitchFamily="49" charset="0"/>
            </a:endParaRPr>
          </a:p>
          <a:p>
            <a:pPr marL="914400" lvl="1" indent="-457200" fontAlgn="auto">
              <a:spcBef>
                <a:spcPct val="20000"/>
              </a:spcBef>
              <a:spcAft>
                <a:spcPts val="0"/>
              </a:spcAft>
              <a:buFont typeface="+mj-lt"/>
              <a:buAutoNum type="arabicPeriod" startAt="2"/>
              <a:defRPr/>
            </a:pPr>
            <a:r>
              <a:rPr lang="en-US" dirty="0">
                <a:latin typeface="Courier New" pitchFamily="49" charset="0"/>
                <a:cs typeface="Courier New" pitchFamily="49" charset="0"/>
              </a:rPr>
              <a:t>String </a:t>
            </a:r>
            <a:r>
              <a:rPr lang="en-US" b="1" dirty="0">
                <a:latin typeface="Courier New" pitchFamily="49" charset="0"/>
                <a:cs typeface="Courier New" pitchFamily="49" charset="0"/>
              </a:rPr>
              <a:t>str</a:t>
            </a:r>
            <a:r>
              <a:rPr lang="en-US" dirty="0">
                <a:latin typeface="Courier New" pitchFamily="49" charset="0"/>
                <a:cs typeface="Courier New" pitchFamily="49" charset="0"/>
              </a:rPr>
              <a:t>="</a:t>
            </a:r>
            <a:r>
              <a:rPr lang="en-US" dirty="0">
                <a:solidFill>
                  <a:srgbClr val="0000FF"/>
                </a:solidFill>
                <a:latin typeface="Courier New" pitchFamily="49" charset="0"/>
                <a:cs typeface="Courier New" pitchFamily="49" charset="0"/>
              </a:rPr>
              <a:t>&lt;html&gt;&lt;body bgcolor = black&gt;</a:t>
            </a:r>
            <a:r>
              <a:rPr lang="en-US" dirty="0">
                <a:latin typeface="Courier New" pitchFamily="49" charset="0"/>
                <a:cs typeface="Courier New" pitchFamily="49" charset="0"/>
              </a:rPr>
              <a:t>" +</a:t>
            </a:r>
          </a:p>
          <a:p>
            <a:pPr lvl="1" fontAlgn="auto">
              <a:spcBef>
                <a:spcPts val="0"/>
              </a:spcBef>
              <a:spcAft>
                <a:spcPts val="0"/>
              </a:spcAft>
              <a:defRPr/>
            </a:pPr>
            <a:r>
              <a:rPr lang="en-US" dirty="0">
                <a:latin typeface="Courier New" pitchFamily="49" charset="0"/>
                <a:cs typeface="Courier New" pitchFamily="49" charset="0"/>
              </a:rPr>
              <a:t>	"</a:t>
            </a:r>
            <a:r>
              <a:rPr lang="en-US" dirty="0">
                <a:solidFill>
                  <a:srgbClr val="0000FF"/>
                </a:solidFill>
                <a:latin typeface="Courier New" pitchFamily="49" charset="0"/>
                <a:cs typeface="Courier New" pitchFamily="49" charset="0"/>
              </a:rPr>
              <a:t>&lt;font color=white&gt;CLICK</a:t>
            </a:r>
            <a:r>
              <a:rPr lang="en-US" dirty="0">
                <a:latin typeface="Courier New" pitchFamily="49" charset="0"/>
                <a:cs typeface="Courier New" pitchFamily="49" charset="0"/>
              </a:rPr>
              <a:t>" +</a:t>
            </a:r>
          </a:p>
          <a:p>
            <a:pPr lvl="1" fontAlgn="auto">
              <a:spcBef>
                <a:spcPts val="0"/>
              </a:spcBef>
              <a:spcAft>
                <a:spcPts val="0"/>
              </a:spcAft>
              <a:defRPr/>
            </a:pPr>
            <a:r>
              <a:rPr lang="en-US" dirty="0">
                <a:latin typeface="Courier New" pitchFamily="49" charset="0"/>
                <a:cs typeface="Courier New" pitchFamily="49" charset="0"/>
              </a:rPr>
              <a:t>	"</a:t>
            </a:r>
            <a:r>
              <a:rPr lang="en-US" dirty="0">
                <a:solidFill>
                  <a:srgbClr val="0000FF"/>
                </a:solidFill>
                <a:latin typeface="Courier New" pitchFamily="49" charset="0"/>
                <a:cs typeface="Courier New" pitchFamily="49" charset="0"/>
              </a:rPr>
              <a:t>&lt;/font&gt;&lt;/body&gt;&lt;/html&gt;</a:t>
            </a:r>
            <a:r>
              <a:rPr lang="en-US" dirty="0">
                <a:latin typeface="Courier New" pitchFamily="49" charset="0"/>
                <a:cs typeface="Courier New" pitchFamily="49" charset="0"/>
              </a:rPr>
              <a:t>";</a:t>
            </a:r>
          </a:p>
          <a:p>
            <a:pPr lvl="1" fontAlgn="auto">
              <a:spcBef>
                <a:spcPts val="0"/>
              </a:spcBef>
              <a:spcAft>
                <a:spcPts val="0"/>
              </a:spcAft>
              <a:defRPr/>
            </a:pPr>
            <a:r>
              <a:rPr lang="en-US" dirty="0">
                <a:latin typeface="Courier New" pitchFamily="49" charset="0"/>
                <a:cs typeface="Courier New" pitchFamily="49" charset="0"/>
              </a:rPr>
              <a:t>	JButton mybutton2=new JButton( </a:t>
            </a:r>
            <a:r>
              <a:rPr lang="en-US" b="1" dirty="0">
                <a:latin typeface="Courier New" pitchFamily="49" charset="0"/>
                <a:cs typeface="Courier New" pitchFamily="49" charset="0"/>
              </a:rPr>
              <a:t>str</a:t>
            </a:r>
            <a:r>
              <a:rPr lang="en-US" dirty="0">
                <a:latin typeface="Courier New" pitchFamily="49" charset="0"/>
                <a:cs typeface="Courier New" pitchFamily="49" charset="0"/>
              </a:rPr>
              <a:t> );</a:t>
            </a:r>
          </a:p>
          <a:p>
            <a:pPr marL="914400" lvl="1" indent="-457200" fontAlgn="auto">
              <a:spcBef>
                <a:spcPct val="20000"/>
              </a:spcBef>
              <a:spcAft>
                <a:spcPts val="0"/>
              </a:spcAft>
              <a:defRPr/>
            </a:pPr>
            <a:endParaRPr lang="en-US" sz="2000" dirty="0">
              <a:latin typeface="+mn-lt"/>
              <a:cs typeface="Arial" pitchFamily="34" charset="0"/>
            </a:endParaRPr>
          </a:p>
          <a:p>
            <a:pPr marL="914400" lvl="1" indent="-457200" fontAlgn="auto">
              <a:spcBef>
                <a:spcPct val="20000"/>
              </a:spcBef>
              <a:spcAft>
                <a:spcPts val="0"/>
              </a:spcAft>
              <a:defRPr/>
            </a:pPr>
            <a:endParaRPr lang="en-US" sz="2000" dirty="0">
              <a:latin typeface="+mn-lt"/>
              <a:cs typeface="Arial" pitchFamily="34" charset="0"/>
            </a:endParaRPr>
          </a:p>
          <a:p>
            <a:pPr marL="457200" indent="-457200" fontAlgn="auto">
              <a:lnSpc>
                <a:spcPct val="150000"/>
              </a:lnSpc>
              <a:spcBef>
                <a:spcPct val="20000"/>
              </a:spcBef>
              <a:spcAft>
                <a:spcPts val="0"/>
              </a:spcAft>
              <a:defRPr/>
            </a:pPr>
            <a:endParaRPr lang="en-US" sz="2000" dirty="0">
              <a:latin typeface="+mn-lt"/>
              <a:cs typeface="Arial" pitchFamily="34" charset="0"/>
            </a:endParaRPr>
          </a:p>
          <a:p>
            <a:pPr marL="457200" indent="-457200" fontAlgn="auto">
              <a:lnSpc>
                <a:spcPct val="150000"/>
              </a:lnSpc>
              <a:spcBef>
                <a:spcPct val="20000"/>
              </a:spcBef>
              <a:spcAft>
                <a:spcPts val="0"/>
              </a:spcAft>
              <a:buFont typeface="Arial"/>
              <a:buNone/>
              <a:defRPr/>
            </a:pPr>
            <a:endParaRPr lang="en-US" sz="2000" b="1" dirty="0">
              <a:latin typeface="+mn-lt"/>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p:cNvSpPr>
          <p:nvPr>
            <p:ph type="title" idx="4294967295"/>
          </p:nvPr>
        </p:nvSpPr>
        <p:spPr>
          <a:xfrm>
            <a:off x="133004" y="49876"/>
            <a:ext cx="8572845" cy="554038"/>
          </a:xfrm>
        </p:spPr>
        <p:txBody>
          <a:bodyPr/>
          <a:lstStyle/>
          <a:p>
            <a:pPr eaLnBrk="1" hangingPunct="1"/>
            <a:r>
              <a:rPr lang="en-GB" dirty="0" err="1" smtClean="0">
                <a:solidFill>
                  <a:schemeClr val="tx1"/>
                </a:solidFill>
                <a:cs typeface="Arial" charset="0"/>
              </a:rPr>
              <a:t>JToggleButton</a:t>
            </a:r>
            <a:r>
              <a:rPr lang="en-GB" dirty="0" smtClean="0">
                <a:solidFill>
                  <a:schemeClr val="tx1"/>
                </a:solidFill>
                <a:cs typeface="Arial" charset="0"/>
              </a:rPr>
              <a:t>, </a:t>
            </a:r>
            <a:r>
              <a:rPr lang="en-GB" dirty="0" err="1" smtClean="0">
                <a:solidFill>
                  <a:schemeClr val="tx1"/>
                </a:solidFill>
                <a:cs typeface="Arial" charset="0"/>
              </a:rPr>
              <a:t>JCheckBox</a:t>
            </a:r>
            <a:r>
              <a:rPr lang="en-GB" dirty="0" smtClean="0">
                <a:solidFill>
                  <a:schemeClr val="tx1"/>
                </a:solidFill>
                <a:cs typeface="Arial" charset="0"/>
              </a:rPr>
              <a:t>, </a:t>
            </a:r>
            <a:r>
              <a:rPr lang="en-GB" dirty="0" err="1" smtClean="0">
                <a:solidFill>
                  <a:schemeClr val="tx1"/>
                </a:solidFill>
                <a:cs typeface="Arial" charset="0"/>
              </a:rPr>
              <a:t>JRadioButton</a:t>
            </a:r>
            <a:endParaRPr lang="en-GB" dirty="0" smtClean="0">
              <a:solidFill>
                <a:schemeClr val="tx1"/>
              </a:solidFill>
              <a:cs typeface="Arial" charset="0"/>
            </a:endParaRPr>
          </a:p>
        </p:txBody>
      </p:sp>
      <p:sp>
        <p:nvSpPr>
          <p:cNvPr id="6" name="Rectangle 3"/>
          <p:cNvSpPr txBox="1">
            <a:spLocks/>
          </p:cNvSpPr>
          <p:nvPr/>
        </p:nvSpPr>
        <p:spPr>
          <a:xfrm>
            <a:off x="148735" y="920750"/>
            <a:ext cx="8640762" cy="5461000"/>
          </a:xfrm>
          <a:prstGeom prst="rect">
            <a:avLst/>
          </a:prstGeom>
        </p:spPr>
        <p:txBody>
          <a:bodyPr>
            <a:normAutofit lnSpcReduction="10000"/>
          </a:bodyPr>
          <a:lstStyle/>
          <a:p>
            <a:pPr marL="457200" indent="-457200" fontAlgn="auto">
              <a:spcBef>
                <a:spcPct val="20000"/>
              </a:spcBef>
              <a:spcAft>
                <a:spcPts val="0"/>
              </a:spcAft>
              <a:buFont typeface="Arial" pitchFamily="34" charset="0"/>
              <a:buChar char="•"/>
              <a:defRPr/>
            </a:pPr>
            <a:r>
              <a:rPr lang="en-US" sz="2000" b="1" dirty="0">
                <a:latin typeface="+mn-lt"/>
                <a:cs typeface="Arial" pitchFamily="34" charset="0"/>
              </a:rPr>
              <a:t>JToggleButton </a:t>
            </a:r>
            <a:r>
              <a:rPr lang="en-US" sz="2000" dirty="0">
                <a:latin typeface="+mn-lt"/>
                <a:cs typeface="Arial" pitchFamily="34" charset="0"/>
              </a:rPr>
              <a:t>define a button with two states- pressed or not</a:t>
            </a:r>
          </a:p>
          <a:p>
            <a:pPr marL="457200" indent="-457200" fontAlgn="auto">
              <a:spcBef>
                <a:spcPct val="20000"/>
              </a:spcBef>
              <a:spcAft>
                <a:spcPts val="0"/>
              </a:spcAft>
              <a:buFont typeface="Arial" pitchFamily="34" charset="0"/>
              <a:buChar char="•"/>
              <a:defRPr/>
            </a:pPr>
            <a:endParaRPr lang="en-US" sz="2000" dirty="0">
              <a:latin typeface="+mn-lt"/>
              <a:cs typeface="Arial" pitchFamily="34" charset="0"/>
            </a:endParaRPr>
          </a:p>
          <a:p>
            <a:pPr marL="457200" indent="-457200" fontAlgn="auto">
              <a:spcBef>
                <a:spcPct val="20000"/>
              </a:spcBef>
              <a:spcAft>
                <a:spcPts val="0"/>
              </a:spcAft>
              <a:buFont typeface="Arial" pitchFamily="34" charset="0"/>
              <a:buChar char="•"/>
              <a:defRPr/>
            </a:pPr>
            <a:r>
              <a:rPr lang="en-US" sz="2000" dirty="0">
                <a:latin typeface="+mn-lt"/>
                <a:cs typeface="Arial" pitchFamily="34" charset="0"/>
              </a:rPr>
              <a:t>JToggleButton has inherited </a:t>
            </a:r>
            <a:r>
              <a:rPr lang="en-US" sz="2000" b="1" dirty="0">
                <a:latin typeface="+mn-lt"/>
                <a:cs typeface="Arial" pitchFamily="34" charset="0"/>
              </a:rPr>
              <a:t>javax.swing.AbstractButton</a:t>
            </a:r>
            <a:r>
              <a:rPr lang="en-US" sz="2000" dirty="0">
                <a:latin typeface="+mn-lt"/>
                <a:cs typeface="Arial" pitchFamily="34" charset="0"/>
              </a:rPr>
              <a:t> </a:t>
            </a:r>
            <a:endParaRPr lang="en-US" sz="2000" b="1" dirty="0">
              <a:latin typeface="+mn-lt"/>
              <a:cs typeface="Arial" pitchFamily="34" charset="0"/>
            </a:endParaRPr>
          </a:p>
          <a:p>
            <a:pPr marL="457200" indent="-457200" fontAlgn="auto">
              <a:spcBef>
                <a:spcPct val="20000"/>
              </a:spcBef>
              <a:spcAft>
                <a:spcPts val="0"/>
              </a:spcAft>
              <a:buFont typeface="Arial" pitchFamily="34" charset="0"/>
              <a:buChar char="•"/>
              <a:defRPr/>
            </a:pPr>
            <a:endParaRPr lang="en-US" sz="2000" dirty="0">
              <a:latin typeface="+mn-lt"/>
              <a:cs typeface="Arial" pitchFamily="34" charset="0"/>
            </a:endParaRPr>
          </a:p>
          <a:p>
            <a:pPr marL="457200" indent="-457200" fontAlgn="auto">
              <a:spcBef>
                <a:spcPct val="20000"/>
              </a:spcBef>
              <a:spcAft>
                <a:spcPts val="0"/>
              </a:spcAft>
              <a:buFont typeface="Arial" pitchFamily="34" charset="0"/>
              <a:buChar char="•"/>
              <a:defRPr/>
            </a:pPr>
            <a:r>
              <a:rPr lang="en-US" sz="2000" b="1" dirty="0">
                <a:latin typeface="+mn-lt"/>
                <a:cs typeface="Arial" pitchFamily="34" charset="0"/>
              </a:rPr>
              <a:t>JCheckBox</a:t>
            </a:r>
            <a:r>
              <a:rPr lang="en-US" sz="2000" dirty="0">
                <a:latin typeface="+mn-lt"/>
                <a:cs typeface="Arial" pitchFamily="34" charset="0"/>
              </a:rPr>
              <a:t> and </a:t>
            </a:r>
            <a:r>
              <a:rPr lang="en-US" sz="2000" b="1" dirty="0">
                <a:latin typeface="+mn-lt"/>
                <a:cs typeface="Arial" pitchFamily="34" charset="0"/>
              </a:rPr>
              <a:t>JRadioButton</a:t>
            </a:r>
            <a:r>
              <a:rPr lang="en-US" sz="2000" dirty="0">
                <a:latin typeface="+mn-lt"/>
                <a:cs typeface="Arial" pitchFamily="34" charset="0"/>
              </a:rPr>
              <a:t> inherits the JToggleButton</a:t>
            </a:r>
          </a:p>
          <a:p>
            <a:pPr marL="457200" indent="-457200" fontAlgn="auto">
              <a:spcBef>
                <a:spcPct val="20000"/>
              </a:spcBef>
              <a:spcAft>
                <a:spcPts val="0"/>
              </a:spcAft>
              <a:buFont typeface="Arial" pitchFamily="34" charset="0"/>
              <a:buChar char="•"/>
              <a:defRPr/>
            </a:pPr>
            <a:endParaRPr lang="en-US" sz="2000" dirty="0">
              <a:latin typeface="+mn-lt"/>
              <a:cs typeface="Arial" pitchFamily="34" charset="0"/>
            </a:endParaRPr>
          </a:p>
          <a:p>
            <a:pPr marL="457200" indent="-457200" fontAlgn="auto">
              <a:spcBef>
                <a:spcPct val="20000"/>
              </a:spcBef>
              <a:spcAft>
                <a:spcPts val="0"/>
              </a:spcAft>
              <a:buFont typeface="Arial" pitchFamily="34" charset="0"/>
              <a:buChar char="•"/>
              <a:defRPr/>
            </a:pPr>
            <a:r>
              <a:rPr lang="en-US" sz="2000" b="1" dirty="0">
                <a:latin typeface="+mn-lt"/>
                <a:cs typeface="Arial" pitchFamily="34" charset="0"/>
              </a:rPr>
              <a:t>JCheckBox</a:t>
            </a:r>
            <a:r>
              <a:rPr lang="en-US" sz="2000" dirty="0">
                <a:latin typeface="+mn-lt"/>
                <a:cs typeface="Arial" pitchFamily="34" charset="0"/>
              </a:rPr>
              <a:t> create objects with a square box that can be selected</a:t>
            </a:r>
          </a:p>
          <a:p>
            <a:pPr marL="914400" lvl="1" indent="-457200" fontAlgn="auto">
              <a:spcBef>
                <a:spcPct val="20000"/>
              </a:spcBef>
              <a:spcAft>
                <a:spcPts val="0"/>
              </a:spcAft>
              <a:buFontTx/>
              <a:buChar char="-"/>
              <a:defRPr/>
            </a:pPr>
            <a:r>
              <a:rPr lang="en-US" dirty="0">
                <a:latin typeface="+mn-lt"/>
                <a:cs typeface="Arial" pitchFamily="34" charset="0"/>
              </a:rPr>
              <a:t>Used for multiple selection</a:t>
            </a:r>
          </a:p>
          <a:p>
            <a:pPr marL="457200" indent="-457200" fontAlgn="auto">
              <a:spcBef>
                <a:spcPct val="20000"/>
              </a:spcBef>
              <a:spcAft>
                <a:spcPts val="0"/>
              </a:spcAft>
              <a:buFont typeface="Arial" pitchFamily="34" charset="0"/>
              <a:buChar char="•"/>
              <a:defRPr/>
            </a:pPr>
            <a:endParaRPr lang="en-US" sz="2000" b="1" dirty="0">
              <a:latin typeface="+mn-lt"/>
              <a:cs typeface="Arial" pitchFamily="34" charset="0"/>
            </a:endParaRPr>
          </a:p>
          <a:p>
            <a:pPr marL="457200" indent="-457200" algn="just" fontAlgn="auto">
              <a:spcBef>
                <a:spcPct val="20000"/>
              </a:spcBef>
              <a:spcAft>
                <a:spcPts val="0"/>
              </a:spcAft>
              <a:buFont typeface="Arial" pitchFamily="34" charset="0"/>
              <a:buChar char="•"/>
              <a:defRPr/>
            </a:pPr>
            <a:r>
              <a:rPr lang="en-US" sz="2000" b="1" dirty="0">
                <a:latin typeface="+mn-lt"/>
                <a:cs typeface="Arial" pitchFamily="34" charset="0"/>
              </a:rPr>
              <a:t>JRadioButton</a:t>
            </a:r>
            <a:r>
              <a:rPr lang="en-US" sz="2000" dirty="0">
                <a:latin typeface="+mn-lt"/>
                <a:cs typeface="Arial" pitchFamily="34" charset="0"/>
              </a:rPr>
              <a:t> create objects with a round shape that can be grouped under </a:t>
            </a:r>
            <a:r>
              <a:rPr lang="en-US" sz="2000" b="1" dirty="0">
                <a:latin typeface="+mn-lt"/>
                <a:cs typeface="Arial" pitchFamily="34" charset="0"/>
              </a:rPr>
              <a:t>java.awt.ButtonGroup </a:t>
            </a:r>
            <a:r>
              <a:rPr lang="en-US" sz="2000" dirty="0">
                <a:latin typeface="+mn-lt"/>
                <a:cs typeface="Arial" pitchFamily="34" charset="0"/>
              </a:rPr>
              <a:t>so that only one in the group can be selected at a time</a:t>
            </a:r>
          </a:p>
          <a:p>
            <a:pPr marL="914400" lvl="1" indent="-457200" fontAlgn="auto">
              <a:spcBef>
                <a:spcPct val="20000"/>
              </a:spcBef>
              <a:spcAft>
                <a:spcPts val="0"/>
              </a:spcAft>
              <a:buFontTx/>
              <a:buChar char="-"/>
              <a:defRPr/>
            </a:pPr>
            <a:r>
              <a:rPr lang="en-US" dirty="0">
                <a:latin typeface="+mn-lt"/>
                <a:cs typeface="Arial" pitchFamily="34" charset="0"/>
              </a:rPr>
              <a:t>Used for single selection</a:t>
            </a:r>
          </a:p>
          <a:p>
            <a:pPr marL="457200" indent="-457200" fontAlgn="auto">
              <a:spcBef>
                <a:spcPct val="20000"/>
              </a:spcBef>
              <a:spcAft>
                <a:spcPts val="0"/>
              </a:spcAft>
              <a:buFont typeface="Arial" pitchFamily="34" charset="0"/>
              <a:buChar char="•"/>
              <a:defRPr/>
            </a:pPr>
            <a:endParaRPr lang="en-US" sz="2000" dirty="0">
              <a:latin typeface="+mn-lt"/>
              <a:cs typeface="Arial" pitchFamily="34" charset="0"/>
            </a:endParaRPr>
          </a:p>
          <a:p>
            <a:pPr marL="457200" indent="-457200" algn="just" fontAlgn="auto">
              <a:spcBef>
                <a:spcPct val="20000"/>
              </a:spcBef>
              <a:spcAft>
                <a:spcPts val="0"/>
              </a:spcAft>
              <a:buFont typeface="Arial" pitchFamily="34" charset="0"/>
              <a:buChar char="•"/>
              <a:defRPr/>
            </a:pPr>
            <a:r>
              <a:rPr lang="en-US" sz="2000" dirty="0">
                <a:latin typeface="+mn-lt"/>
                <a:cs typeface="Arial" pitchFamily="34" charset="0"/>
              </a:rPr>
              <a:t>Both JCheckBox and </a:t>
            </a:r>
            <a:r>
              <a:rPr lang="en-US" sz="2000" dirty="0" err="1">
                <a:latin typeface="+mn-lt"/>
                <a:cs typeface="Arial" pitchFamily="34" charset="0"/>
              </a:rPr>
              <a:t>JRadioButton</a:t>
            </a:r>
            <a:r>
              <a:rPr lang="en-US" sz="2000" dirty="0">
                <a:latin typeface="+mn-lt"/>
                <a:cs typeface="Arial" pitchFamily="34" charset="0"/>
              </a:rPr>
              <a:t> </a:t>
            </a:r>
            <a:r>
              <a:rPr lang="en-US" sz="2000" dirty="0" smtClean="0">
                <a:latin typeface="+mn-lt"/>
                <a:cs typeface="Arial" pitchFamily="34" charset="0"/>
              </a:rPr>
              <a:t>selections are </a:t>
            </a:r>
            <a:r>
              <a:rPr lang="en-US" sz="2000" b="1" dirty="0">
                <a:latin typeface="+mn-lt"/>
                <a:cs typeface="Arial" pitchFamily="34" charset="0"/>
              </a:rPr>
              <a:t>ItemEvent </a:t>
            </a:r>
            <a:r>
              <a:rPr lang="en-US" sz="2000" dirty="0">
                <a:latin typeface="+mn-lt"/>
                <a:cs typeface="Arial" pitchFamily="34" charset="0"/>
              </a:rPr>
              <a:t>objects and can be handled by </a:t>
            </a:r>
            <a:r>
              <a:rPr lang="en-US" sz="2000" b="1" dirty="0">
                <a:latin typeface="+mn-lt"/>
                <a:cs typeface="Arial" pitchFamily="34" charset="0"/>
              </a:rPr>
              <a:t>ItemListener</a:t>
            </a:r>
          </a:p>
          <a:p>
            <a:pPr marL="457200" indent="-457200" fontAlgn="auto">
              <a:spcBef>
                <a:spcPct val="20000"/>
              </a:spcBef>
              <a:spcAft>
                <a:spcPts val="0"/>
              </a:spcAft>
              <a:defRPr/>
            </a:pPr>
            <a:endParaRPr lang="en-US" dirty="0">
              <a:latin typeface="+mn-lt"/>
              <a:cs typeface="Arial" pitchFamily="34" charset="0"/>
            </a:endParaRPr>
          </a:p>
          <a:p>
            <a:pPr marL="914400" lvl="1" indent="-457200" fontAlgn="auto">
              <a:spcBef>
                <a:spcPct val="20000"/>
              </a:spcBef>
              <a:spcAft>
                <a:spcPts val="0"/>
              </a:spcAft>
              <a:buFontTx/>
              <a:buChar char="-"/>
              <a:defRPr/>
            </a:pPr>
            <a:endParaRPr lang="en-US" dirty="0">
              <a:latin typeface="+mn-lt"/>
              <a:cs typeface="Arial" pitchFamily="34" charset="0"/>
            </a:endParaRPr>
          </a:p>
          <a:p>
            <a:pPr marL="457200" indent="-457200" fontAlgn="auto">
              <a:spcBef>
                <a:spcPct val="20000"/>
              </a:spcBef>
              <a:spcAft>
                <a:spcPts val="0"/>
              </a:spcAft>
              <a:buFont typeface="Arial" pitchFamily="34" charset="0"/>
              <a:buChar char="•"/>
              <a:defRPr/>
            </a:pPr>
            <a:endParaRPr lang="en-US" sz="2000" dirty="0">
              <a:latin typeface="+mn-lt"/>
              <a:cs typeface="Arial" pitchFamily="34" charset="0"/>
            </a:endParaRPr>
          </a:p>
          <a:p>
            <a:pPr marL="457200" indent="-457200" fontAlgn="auto">
              <a:spcBef>
                <a:spcPct val="20000"/>
              </a:spcBef>
              <a:spcAft>
                <a:spcPts val="0"/>
              </a:spcAft>
              <a:buFont typeface="Arial" pitchFamily="34" charset="0"/>
              <a:buChar char="•"/>
              <a:defRPr/>
            </a:pPr>
            <a:endParaRPr lang="en-US" sz="2000" dirty="0">
              <a:latin typeface="+mn-lt"/>
              <a:cs typeface="Arial" pitchFamily="34" charset="0"/>
            </a:endParaRPr>
          </a:p>
          <a:p>
            <a:pPr marL="914400" lvl="1" indent="-457200" fontAlgn="auto">
              <a:spcBef>
                <a:spcPct val="20000"/>
              </a:spcBef>
              <a:spcAft>
                <a:spcPts val="0"/>
              </a:spcAft>
              <a:defRPr/>
            </a:pPr>
            <a:endParaRPr lang="en-US" sz="2000" dirty="0">
              <a:latin typeface="+mn-lt"/>
              <a:cs typeface="Arial" pitchFamily="34" charset="0"/>
            </a:endParaRPr>
          </a:p>
          <a:p>
            <a:pPr marL="457200" indent="-457200" fontAlgn="auto">
              <a:lnSpc>
                <a:spcPct val="150000"/>
              </a:lnSpc>
              <a:spcBef>
                <a:spcPct val="20000"/>
              </a:spcBef>
              <a:spcAft>
                <a:spcPts val="0"/>
              </a:spcAft>
              <a:defRPr/>
            </a:pPr>
            <a:endParaRPr lang="en-US" sz="2000" dirty="0">
              <a:latin typeface="+mn-lt"/>
              <a:cs typeface="Arial" pitchFamily="34" charset="0"/>
            </a:endParaRPr>
          </a:p>
          <a:p>
            <a:pPr marL="457200" indent="-457200" fontAlgn="auto">
              <a:lnSpc>
                <a:spcPct val="150000"/>
              </a:lnSpc>
              <a:spcBef>
                <a:spcPct val="20000"/>
              </a:spcBef>
              <a:spcAft>
                <a:spcPts val="0"/>
              </a:spcAft>
              <a:buFont typeface="Arial"/>
              <a:buNone/>
              <a:defRPr/>
            </a:pPr>
            <a:endParaRPr lang="en-US" sz="2000" b="1" dirty="0">
              <a:latin typeface="+mn-lt"/>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p:cNvSpPr>
          <p:nvPr>
            <p:ph type="title" idx="4294967295"/>
          </p:nvPr>
        </p:nvSpPr>
        <p:spPr>
          <a:xfrm>
            <a:off x="200025" y="149629"/>
            <a:ext cx="8705850" cy="554038"/>
          </a:xfrm>
        </p:spPr>
        <p:txBody>
          <a:bodyPr/>
          <a:lstStyle/>
          <a:p>
            <a:pPr eaLnBrk="1" hangingPunct="1"/>
            <a:r>
              <a:rPr lang="en-GB" dirty="0" err="1" smtClean="0">
                <a:solidFill>
                  <a:schemeClr val="tx1"/>
                </a:solidFill>
                <a:cs typeface="Arial" charset="0"/>
              </a:rPr>
              <a:t>JTextField</a:t>
            </a:r>
            <a:r>
              <a:rPr lang="en-GB" dirty="0" smtClean="0">
                <a:solidFill>
                  <a:schemeClr val="tx1"/>
                </a:solidFill>
                <a:cs typeface="Arial" charset="0"/>
              </a:rPr>
              <a:t>, </a:t>
            </a:r>
            <a:r>
              <a:rPr lang="en-GB" dirty="0" err="1" smtClean="0">
                <a:solidFill>
                  <a:schemeClr val="tx1"/>
                </a:solidFill>
                <a:cs typeface="Arial" charset="0"/>
              </a:rPr>
              <a:t>JTextArea</a:t>
            </a:r>
            <a:r>
              <a:rPr lang="en-GB" dirty="0" smtClean="0">
                <a:solidFill>
                  <a:schemeClr val="tx1"/>
                </a:solidFill>
                <a:cs typeface="Arial" charset="0"/>
              </a:rPr>
              <a:t>, </a:t>
            </a:r>
            <a:r>
              <a:rPr lang="en-GB" dirty="0" err="1" smtClean="0">
                <a:solidFill>
                  <a:schemeClr val="tx1"/>
                </a:solidFill>
                <a:cs typeface="Arial" charset="0"/>
              </a:rPr>
              <a:t>JPasswordField</a:t>
            </a:r>
            <a:r>
              <a:rPr lang="en-GB" dirty="0" smtClean="0">
                <a:solidFill>
                  <a:schemeClr val="tx1"/>
                </a:solidFill>
                <a:cs typeface="Arial" charset="0"/>
              </a:rPr>
              <a:t>, </a:t>
            </a:r>
            <a:r>
              <a:rPr lang="en-GB" dirty="0" err="1" smtClean="0">
                <a:solidFill>
                  <a:schemeClr val="tx1"/>
                </a:solidFill>
                <a:cs typeface="Arial" charset="0"/>
              </a:rPr>
              <a:t>JLabel</a:t>
            </a:r>
            <a:endParaRPr lang="en-GB" dirty="0" smtClean="0">
              <a:solidFill>
                <a:schemeClr val="tx1"/>
              </a:solidFill>
              <a:cs typeface="Arial" charset="0"/>
            </a:endParaRPr>
          </a:p>
        </p:txBody>
      </p:sp>
      <p:sp>
        <p:nvSpPr>
          <p:cNvPr id="6" name="Rectangle 3"/>
          <p:cNvSpPr txBox="1">
            <a:spLocks/>
          </p:cNvSpPr>
          <p:nvPr/>
        </p:nvSpPr>
        <p:spPr>
          <a:xfrm>
            <a:off x="265113" y="970626"/>
            <a:ext cx="8640762" cy="5461000"/>
          </a:xfrm>
          <a:prstGeom prst="rect">
            <a:avLst/>
          </a:prstGeom>
        </p:spPr>
        <p:txBody>
          <a:bodyPr>
            <a:normAutofit lnSpcReduction="10000"/>
          </a:bodyPr>
          <a:lstStyle/>
          <a:p>
            <a:pPr marL="457200" indent="-457200" fontAlgn="auto">
              <a:spcBef>
                <a:spcPct val="20000"/>
              </a:spcBef>
              <a:spcAft>
                <a:spcPts val="0"/>
              </a:spcAft>
              <a:buFont typeface="Arial" pitchFamily="34" charset="0"/>
              <a:buChar char="•"/>
              <a:defRPr/>
            </a:pPr>
            <a:r>
              <a:rPr lang="en-US" sz="2000" b="1" dirty="0" err="1">
                <a:latin typeface="+mn-lt"/>
                <a:cs typeface="Arial" pitchFamily="34" charset="0"/>
              </a:rPr>
              <a:t>JTextField</a:t>
            </a:r>
            <a:r>
              <a:rPr lang="en-US" sz="2000" b="1" dirty="0">
                <a:latin typeface="+mn-lt"/>
                <a:cs typeface="Arial" pitchFamily="34" charset="0"/>
              </a:rPr>
              <a:t> </a:t>
            </a:r>
            <a:r>
              <a:rPr lang="en-US" sz="2000" dirty="0">
                <a:latin typeface="+mn-lt"/>
                <a:cs typeface="Arial" pitchFamily="34" charset="0"/>
              </a:rPr>
              <a:t>provides a single line text box for user entry</a:t>
            </a:r>
          </a:p>
          <a:p>
            <a:pPr marL="914400" lvl="1" indent="-457200" algn="just" fontAlgn="auto">
              <a:spcBef>
                <a:spcPct val="20000"/>
              </a:spcBef>
              <a:spcAft>
                <a:spcPts val="0"/>
              </a:spcAft>
              <a:buFontTx/>
              <a:buChar char="-"/>
              <a:defRPr/>
            </a:pPr>
            <a:r>
              <a:rPr lang="en-US" sz="2000" dirty="0">
                <a:latin typeface="+mn-lt"/>
                <a:cs typeface="Arial" pitchFamily="34" charset="0"/>
              </a:rPr>
              <a:t>Number of characters can be restricted by providing the value along with its constructor while object declaration</a:t>
            </a:r>
          </a:p>
          <a:p>
            <a:pPr marL="457200" indent="-457200" algn="just" fontAlgn="auto">
              <a:spcBef>
                <a:spcPct val="20000"/>
              </a:spcBef>
              <a:spcAft>
                <a:spcPts val="0"/>
              </a:spcAft>
              <a:buFont typeface="Arial" pitchFamily="34" charset="0"/>
              <a:buChar char="•"/>
              <a:defRPr/>
            </a:pPr>
            <a:endParaRPr lang="en-US" sz="600" dirty="0">
              <a:latin typeface="+mn-lt"/>
              <a:cs typeface="Arial" pitchFamily="34" charset="0"/>
            </a:endParaRPr>
          </a:p>
          <a:p>
            <a:pPr marL="457200" indent="-457200" algn="just" fontAlgn="auto">
              <a:spcBef>
                <a:spcPct val="20000"/>
              </a:spcBef>
              <a:spcAft>
                <a:spcPts val="0"/>
              </a:spcAft>
              <a:buFont typeface="Arial" pitchFamily="34" charset="0"/>
              <a:buChar char="•"/>
              <a:defRPr/>
            </a:pPr>
            <a:r>
              <a:rPr lang="en-US" sz="2000" b="1" dirty="0" err="1">
                <a:latin typeface="+mn-lt"/>
                <a:cs typeface="Arial" pitchFamily="34" charset="0"/>
              </a:rPr>
              <a:t>JTextArea</a:t>
            </a:r>
            <a:r>
              <a:rPr lang="en-US" sz="2000" dirty="0">
                <a:latin typeface="+mn-lt"/>
                <a:cs typeface="Arial" pitchFamily="34" charset="0"/>
              </a:rPr>
              <a:t> allows editing multiple lines whose row and columns can be set</a:t>
            </a:r>
          </a:p>
          <a:p>
            <a:pPr marL="914400" lvl="1" indent="-457200" algn="just" fontAlgn="auto">
              <a:spcBef>
                <a:spcPct val="20000"/>
              </a:spcBef>
              <a:spcAft>
                <a:spcPts val="0"/>
              </a:spcAft>
              <a:buFontTx/>
              <a:buChar char="-"/>
              <a:defRPr/>
            </a:pPr>
            <a:r>
              <a:rPr lang="en-US" sz="2000" dirty="0">
                <a:latin typeface="+mn-lt"/>
                <a:cs typeface="Arial" pitchFamily="34" charset="0"/>
              </a:rPr>
              <a:t>A default scroll pane with scrollbars appear as the text exceeds the current view area</a:t>
            </a:r>
          </a:p>
          <a:p>
            <a:pPr marL="457200" indent="-457200" algn="just" fontAlgn="auto">
              <a:spcBef>
                <a:spcPct val="20000"/>
              </a:spcBef>
              <a:spcAft>
                <a:spcPts val="0"/>
              </a:spcAft>
              <a:defRPr/>
            </a:pPr>
            <a:endParaRPr lang="en-US" sz="1050" dirty="0">
              <a:latin typeface="+mn-lt"/>
              <a:cs typeface="Arial" pitchFamily="34" charset="0"/>
            </a:endParaRPr>
          </a:p>
          <a:p>
            <a:pPr marL="457200" indent="-457200" algn="just" fontAlgn="auto">
              <a:spcBef>
                <a:spcPct val="20000"/>
              </a:spcBef>
              <a:spcAft>
                <a:spcPts val="0"/>
              </a:spcAft>
              <a:buFont typeface="Arial" pitchFamily="34" charset="0"/>
              <a:buChar char="•"/>
              <a:defRPr/>
            </a:pPr>
            <a:r>
              <a:rPr lang="en-US" sz="2000" b="1" dirty="0" err="1">
                <a:latin typeface="+mn-lt"/>
                <a:cs typeface="Arial" pitchFamily="34" charset="0"/>
              </a:rPr>
              <a:t>JPasswordField</a:t>
            </a:r>
            <a:r>
              <a:rPr lang="en-US" sz="2000" dirty="0">
                <a:latin typeface="+mn-lt"/>
                <a:cs typeface="Arial" pitchFamily="34" charset="0"/>
              </a:rPr>
              <a:t> provides a single line text box just like </a:t>
            </a:r>
            <a:r>
              <a:rPr lang="en-US" sz="2000" b="1" dirty="0" err="1">
                <a:latin typeface="+mn-lt"/>
                <a:cs typeface="Arial" pitchFamily="34" charset="0"/>
              </a:rPr>
              <a:t>JTextField</a:t>
            </a:r>
            <a:r>
              <a:rPr lang="en-US" sz="2000" dirty="0">
                <a:latin typeface="+mn-lt"/>
                <a:cs typeface="Arial" pitchFamily="34" charset="0"/>
              </a:rPr>
              <a:t> but the typed characters are replaced by the masking character. Used for entering password</a:t>
            </a:r>
          </a:p>
          <a:p>
            <a:pPr marL="914400" lvl="1" indent="-457200" algn="just" fontAlgn="auto">
              <a:spcBef>
                <a:spcPct val="20000"/>
              </a:spcBef>
              <a:spcAft>
                <a:spcPts val="0"/>
              </a:spcAft>
              <a:buFontTx/>
              <a:buChar char="-"/>
              <a:defRPr/>
            </a:pPr>
            <a:r>
              <a:rPr lang="en-US" sz="2000" dirty="0">
                <a:latin typeface="+mn-lt"/>
                <a:cs typeface="Arial" pitchFamily="34" charset="0"/>
              </a:rPr>
              <a:t>The masking character can be set by </a:t>
            </a:r>
            <a:r>
              <a:rPr lang="en-US" sz="2000" b="1" dirty="0" err="1">
                <a:latin typeface="+mn-lt"/>
                <a:cs typeface="Arial" pitchFamily="34" charset="0"/>
              </a:rPr>
              <a:t>setEchoChar</a:t>
            </a:r>
            <a:r>
              <a:rPr lang="en-US" sz="2000" b="1" dirty="0">
                <a:latin typeface="+mn-lt"/>
                <a:cs typeface="Arial" pitchFamily="34" charset="0"/>
              </a:rPr>
              <a:t>()</a:t>
            </a:r>
          </a:p>
          <a:p>
            <a:pPr marL="914400" lvl="1" indent="-457200" algn="just" fontAlgn="auto">
              <a:spcBef>
                <a:spcPct val="20000"/>
              </a:spcBef>
              <a:spcAft>
                <a:spcPts val="0"/>
              </a:spcAft>
              <a:buFontTx/>
              <a:buChar char="-"/>
              <a:defRPr/>
            </a:pPr>
            <a:r>
              <a:rPr lang="en-US" sz="2000" dirty="0">
                <a:latin typeface="+mn-lt"/>
                <a:cs typeface="Arial" pitchFamily="34" charset="0"/>
              </a:rPr>
              <a:t>Default is </a:t>
            </a:r>
            <a:r>
              <a:rPr lang="en-US" sz="2000" b="1" dirty="0">
                <a:latin typeface="+mn-lt"/>
                <a:cs typeface="Arial" pitchFamily="34" charset="0"/>
              </a:rPr>
              <a:t>‘*’</a:t>
            </a:r>
          </a:p>
          <a:p>
            <a:pPr marL="457200" indent="-457200" algn="just" fontAlgn="auto">
              <a:spcBef>
                <a:spcPct val="20000"/>
              </a:spcBef>
              <a:spcAft>
                <a:spcPts val="0"/>
              </a:spcAft>
              <a:buFont typeface="Arial" pitchFamily="34" charset="0"/>
              <a:buChar char="•"/>
              <a:defRPr/>
            </a:pPr>
            <a:endParaRPr lang="en-US" sz="1050" b="1" dirty="0">
              <a:latin typeface="+mn-lt"/>
              <a:cs typeface="Arial" pitchFamily="34" charset="0"/>
            </a:endParaRPr>
          </a:p>
          <a:p>
            <a:pPr marL="457200" indent="-457200" algn="just" fontAlgn="auto">
              <a:spcBef>
                <a:spcPct val="20000"/>
              </a:spcBef>
              <a:spcAft>
                <a:spcPts val="0"/>
              </a:spcAft>
              <a:buFont typeface="Arial" pitchFamily="34" charset="0"/>
              <a:buChar char="•"/>
              <a:defRPr/>
            </a:pPr>
            <a:r>
              <a:rPr lang="en-US" sz="2000" b="1" dirty="0" err="1">
                <a:latin typeface="+mn-lt"/>
                <a:cs typeface="Arial" pitchFamily="34" charset="0"/>
              </a:rPr>
              <a:t>JLabel</a:t>
            </a:r>
            <a:r>
              <a:rPr lang="en-US" sz="2000" dirty="0">
                <a:latin typeface="+mn-lt"/>
                <a:cs typeface="Arial" pitchFamily="34" charset="0"/>
              </a:rPr>
              <a:t> provides a static text display area which is not editable by the user.</a:t>
            </a:r>
          </a:p>
          <a:p>
            <a:pPr marL="914400" lvl="1" indent="-457200" algn="just" fontAlgn="auto">
              <a:spcBef>
                <a:spcPct val="20000"/>
              </a:spcBef>
              <a:spcAft>
                <a:spcPts val="0"/>
              </a:spcAft>
              <a:buFontTx/>
              <a:buChar char="-"/>
              <a:defRPr/>
            </a:pPr>
            <a:r>
              <a:rPr lang="en-US" sz="2000" dirty="0">
                <a:latin typeface="+mn-lt"/>
                <a:cs typeface="Arial" pitchFamily="34" charset="0"/>
              </a:rPr>
              <a:t>Images can be set using </a:t>
            </a:r>
            <a:r>
              <a:rPr lang="en-US" sz="2000" b="1" dirty="0" err="1">
                <a:latin typeface="+mn-lt"/>
                <a:cs typeface="Arial" pitchFamily="34" charset="0"/>
              </a:rPr>
              <a:t>setIcon</a:t>
            </a:r>
            <a:r>
              <a:rPr lang="en-US" sz="2000" b="1" dirty="0">
                <a:latin typeface="+mn-lt"/>
                <a:cs typeface="Arial" pitchFamily="34" charset="0"/>
              </a:rPr>
              <a:t>()</a:t>
            </a:r>
          </a:p>
          <a:p>
            <a:pPr marL="914400" lvl="1" indent="-457200" fontAlgn="auto">
              <a:spcBef>
                <a:spcPct val="20000"/>
              </a:spcBef>
              <a:spcAft>
                <a:spcPts val="0"/>
              </a:spcAft>
              <a:buFontTx/>
              <a:buChar char="-"/>
              <a:defRPr/>
            </a:pPr>
            <a:endParaRPr lang="en-US" sz="2000" dirty="0">
              <a:latin typeface="+mn-lt"/>
              <a:cs typeface="Arial" pitchFamily="34" charset="0"/>
            </a:endParaRPr>
          </a:p>
          <a:p>
            <a:pPr marL="457200" indent="-457200" fontAlgn="auto">
              <a:spcBef>
                <a:spcPct val="20000"/>
              </a:spcBef>
              <a:spcAft>
                <a:spcPts val="0"/>
              </a:spcAft>
              <a:buFont typeface="Arial" pitchFamily="34" charset="0"/>
              <a:buChar char="•"/>
              <a:defRPr/>
            </a:pPr>
            <a:endParaRPr lang="en-US" sz="2000" dirty="0">
              <a:latin typeface="+mn-lt"/>
              <a:cs typeface="Arial" pitchFamily="34" charset="0"/>
            </a:endParaRPr>
          </a:p>
          <a:p>
            <a:pPr marL="457200" indent="-457200" fontAlgn="auto">
              <a:spcBef>
                <a:spcPct val="20000"/>
              </a:spcBef>
              <a:spcAft>
                <a:spcPts val="0"/>
              </a:spcAft>
              <a:defRPr/>
            </a:pPr>
            <a:endParaRPr lang="en-US" dirty="0">
              <a:latin typeface="+mn-lt"/>
              <a:cs typeface="Arial" pitchFamily="34" charset="0"/>
            </a:endParaRPr>
          </a:p>
          <a:p>
            <a:pPr marL="914400" lvl="1" indent="-457200" fontAlgn="auto">
              <a:spcBef>
                <a:spcPct val="20000"/>
              </a:spcBef>
              <a:spcAft>
                <a:spcPts val="0"/>
              </a:spcAft>
              <a:buFontTx/>
              <a:buChar char="-"/>
              <a:defRPr/>
            </a:pPr>
            <a:endParaRPr lang="en-US" dirty="0">
              <a:latin typeface="+mn-lt"/>
              <a:cs typeface="Arial" pitchFamily="34" charset="0"/>
            </a:endParaRPr>
          </a:p>
          <a:p>
            <a:pPr marL="457200" indent="-457200" fontAlgn="auto">
              <a:spcBef>
                <a:spcPct val="20000"/>
              </a:spcBef>
              <a:spcAft>
                <a:spcPts val="0"/>
              </a:spcAft>
              <a:buFont typeface="Arial" pitchFamily="34" charset="0"/>
              <a:buChar char="•"/>
              <a:defRPr/>
            </a:pPr>
            <a:endParaRPr lang="en-US" sz="2000" dirty="0">
              <a:latin typeface="+mn-lt"/>
              <a:cs typeface="Arial" pitchFamily="34" charset="0"/>
            </a:endParaRPr>
          </a:p>
          <a:p>
            <a:pPr marL="457200" indent="-457200" fontAlgn="auto">
              <a:spcBef>
                <a:spcPct val="20000"/>
              </a:spcBef>
              <a:spcAft>
                <a:spcPts val="0"/>
              </a:spcAft>
              <a:buFont typeface="Arial" pitchFamily="34" charset="0"/>
              <a:buChar char="•"/>
              <a:defRPr/>
            </a:pPr>
            <a:endParaRPr lang="en-US" sz="2000" dirty="0">
              <a:latin typeface="+mn-lt"/>
              <a:cs typeface="Arial" pitchFamily="34" charset="0"/>
            </a:endParaRPr>
          </a:p>
          <a:p>
            <a:pPr marL="914400" lvl="1" indent="-457200" fontAlgn="auto">
              <a:spcBef>
                <a:spcPct val="20000"/>
              </a:spcBef>
              <a:spcAft>
                <a:spcPts val="0"/>
              </a:spcAft>
              <a:defRPr/>
            </a:pPr>
            <a:endParaRPr lang="en-US" sz="2000" dirty="0">
              <a:latin typeface="+mn-lt"/>
              <a:cs typeface="Arial" pitchFamily="34" charset="0"/>
            </a:endParaRPr>
          </a:p>
          <a:p>
            <a:pPr marL="457200" indent="-457200" fontAlgn="auto">
              <a:lnSpc>
                <a:spcPct val="150000"/>
              </a:lnSpc>
              <a:spcBef>
                <a:spcPct val="20000"/>
              </a:spcBef>
              <a:spcAft>
                <a:spcPts val="0"/>
              </a:spcAft>
              <a:defRPr/>
            </a:pPr>
            <a:endParaRPr lang="en-US" sz="2000" dirty="0">
              <a:latin typeface="+mn-lt"/>
              <a:cs typeface="Arial" pitchFamily="34" charset="0"/>
            </a:endParaRPr>
          </a:p>
          <a:p>
            <a:pPr marL="457200" indent="-457200" fontAlgn="auto">
              <a:lnSpc>
                <a:spcPct val="150000"/>
              </a:lnSpc>
              <a:spcBef>
                <a:spcPct val="20000"/>
              </a:spcBef>
              <a:spcAft>
                <a:spcPts val="0"/>
              </a:spcAft>
              <a:buFont typeface="Arial"/>
              <a:buNone/>
              <a:defRPr/>
            </a:pPr>
            <a:endParaRPr lang="en-US" sz="2000" b="1" dirty="0">
              <a:latin typeface="+mn-lt"/>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p:cNvSpPr>
          <p:nvPr>
            <p:ph type="title" idx="4294967295"/>
          </p:nvPr>
        </p:nvSpPr>
        <p:spPr>
          <a:xfrm>
            <a:off x="200025" y="133003"/>
            <a:ext cx="8705850" cy="554038"/>
          </a:xfrm>
        </p:spPr>
        <p:txBody>
          <a:bodyPr/>
          <a:lstStyle/>
          <a:p>
            <a:pPr eaLnBrk="1" hangingPunct="1"/>
            <a:r>
              <a:rPr lang="en-GB" dirty="0" err="1" smtClean="0">
                <a:solidFill>
                  <a:schemeClr val="tx1"/>
                </a:solidFill>
                <a:cs typeface="Arial" charset="0"/>
              </a:rPr>
              <a:t>JComboBox</a:t>
            </a:r>
            <a:r>
              <a:rPr lang="en-GB" dirty="0" smtClean="0">
                <a:solidFill>
                  <a:schemeClr val="tx1"/>
                </a:solidFill>
                <a:cs typeface="Arial" charset="0"/>
              </a:rPr>
              <a:t> and </a:t>
            </a:r>
            <a:r>
              <a:rPr lang="en-GB" dirty="0" err="1" smtClean="0">
                <a:solidFill>
                  <a:schemeClr val="tx1"/>
                </a:solidFill>
                <a:cs typeface="Arial" charset="0"/>
              </a:rPr>
              <a:t>JList</a:t>
            </a:r>
            <a:endParaRPr lang="en-GB" dirty="0" smtClean="0">
              <a:solidFill>
                <a:schemeClr val="tx1"/>
              </a:solidFill>
              <a:cs typeface="Arial" charset="0"/>
            </a:endParaRPr>
          </a:p>
        </p:txBody>
      </p:sp>
      <p:sp>
        <p:nvSpPr>
          <p:cNvPr id="115714" name="Rectangle 3"/>
          <p:cNvSpPr txBox="1">
            <a:spLocks/>
          </p:cNvSpPr>
          <p:nvPr/>
        </p:nvSpPr>
        <p:spPr bwMode="auto">
          <a:xfrm>
            <a:off x="265113" y="910475"/>
            <a:ext cx="8640762" cy="5461000"/>
          </a:xfrm>
          <a:prstGeom prst="rect">
            <a:avLst/>
          </a:prstGeom>
          <a:noFill/>
          <a:ln w="9525">
            <a:noFill/>
            <a:miter lim="800000"/>
            <a:headEnd/>
            <a:tailEnd/>
          </a:ln>
        </p:spPr>
        <p:txBody>
          <a:bodyPr/>
          <a:lstStyle/>
          <a:p>
            <a:pPr marL="457200" indent="-457200">
              <a:spcBef>
                <a:spcPct val="20000"/>
              </a:spcBef>
            </a:pPr>
            <a:r>
              <a:rPr lang="en-US" sz="2000" b="1" u="sng" dirty="0" err="1">
                <a:cs typeface="Arial" charset="0"/>
              </a:rPr>
              <a:t>JComboBox</a:t>
            </a:r>
            <a:endParaRPr lang="en-US" sz="2000" b="1" dirty="0">
              <a:cs typeface="Arial" charset="0"/>
            </a:endParaRPr>
          </a:p>
          <a:p>
            <a:pPr marL="457200" indent="-457200">
              <a:spcBef>
                <a:spcPct val="20000"/>
              </a:spcBef>
            </a:pPr>
            <a:r>
              <a:rPr lang="en-US" sz="2000" dirty="0">
                <a:cs typeface="Arial" charset="0"/>
              </a:rPr>
              <a:t>	- </a:t>
            </a:r>
            <a:r>
              <a:rPr lang="en-US" b="1" dirty="0" err="1">
                <a:cs typeface="Arial" charset="0"/>
              </a:rPr>
              <a:t>JComboBox</a:t>
            </a:r>
            <a:r>
              <a:rPr lang="en-US" dirty="0">
                <a:cs typeface="Arial" charset="0"/>
              </a:rPr>
              <a:t> is also known as drop down list</a:t>
            </a:r>
          </a:p>
          <a:p>
            <a:pPr marL="457200" indent="-457200" algn="just">
              <a:spcBef>
                <a:spcPct val="20000"/>
              </a:spcBef>
            </a:pPr>
            <a:r>
              <a:rPr lang="en-US" dirty="0">
                <a:cs typeface="Arial" charset="0"/>
              </a:rPr>
              <a:t>	- Provides a list of choices from where a single or multiple can be selected</a:t>
            </a:r>
          </a:p>
          <a:p>
            <a:pPr marL="457200" indent="-457200">
              <a:spcBef>
                <a:spcPct val="20000"/>
              </a:spcBef>
            </a:pPr>
            <a:r>
              <a:rPr lang="en-US" dirty="0">
                <a:cs typeface="Arial" charset="0"/>
              </a:rPr>
              <a:t>	- We can add elements using </a:t>
            </a:r>
            <a:r>
              <a:rPr lang="en-US" b="1" dirty="0" err="1">
                <a:cs typeface="Arial" charset="0"/>
              </a:rPr>
              <a:t>addItem</a:t>
            </a:r>
            <a:r>
              <a:rPr lang="en-US" b="1" dirty="0">
                <a:cs typeface="Arial" charset="0"/>
              </a:rPr>
              <a:t>()</a:t>
            </a:r>
          </a:p>
          <a:p>
            <a:pPr marL="457200" indent="-457200">
              <a:spcBef>
                <a:spcPct val="20000"/>
              </a:spcBef>
            </a:pPr>
            <a:r>
              <a:rPr lang="en-US" b="1" dirty="0">
                <a:cs typeface="Arial" charset="0"/>
              </a:rPr>
              <a:t>	</a:t>
            </a:r>
            <a:r>
              <a:rPr lang="en-US" dirty="0">
                <a:cs typeface="Arial" charset="0"/>
              </a:rPr>
              <a:t>- We can remove elements by </a:t>
            </a:r>
            <a:r>
              <a:rPr lang="en-US" dirty="0" err="1">
                <a:cs typeface="Arial" charset="0"/>
              </a:rPr>
              <a:t>objectname</a:t>
            </a:r>
            <a:r>
              <a:rPr lang="en-US" dirty="0">
                <a:cs typeface="Arial" charset="0"/>
              </a:rPr>
              <a:t> using </a:t>
            </a:r>
            <a:r>
              <a:rPr lang="en-US" b="1" dirty="0" err="1">
                <a:cs typeface="Arial" charset="0"/>
              </a:rPr>
              <a:t>removeItem</a:t>
            </a:r>
            <a:r>
              <a:rPr lang="en-US" b="1" dirty="0">
                <a:cs typeface="Arial" charset="0"/>
              </a:rPr>
              <a:t>()</a:t>
            </a:r>
          </a:p>
          <a:p>
            <a:pPr marL="457200" indent="-457200">
              <a:spcBef>
                <a:spcPct val="20000"/>
              </a:spcBef>
            </a:pPr>
            <a:r>
              <a:rPr lang="en-US" dirty="0">
                <a:cs typeface="Arial" charset="0"/>
              </a:rPr>
              <a:t>	- We can remove elements by index using </a:t>
            </a:r>
            <a:r>
              <a:rPr lang="en-US" b="1" dirty="0" err="1">
                <a:cs typeface="Arial" charset="0"/>
              </a:rPr>
              <a:t>removeItemAt</a:t>
            </a:r>
            <a:r>
              <a:rPr lang="en-US" b="1" dirty="0">
                <a:cs typeface="Arial" charset="0"/>
              </a:rPr>
              <a:t>()</a:t>
            </a:r>
          </a:p>
          <a:p>
            <a:pPr marL="457200" indent="-457200">
              <a:spcBef>
                <a:spcPct val="20000"/>
              </a:spcBef>
            </a:pPr>
            <a:r>
              <a:rPr lang="en-US" b="1" dirty="0">
                <a:cs typeface="Arial" charset="0"/>
              </a:rPr>
              <a:t>	</a:t>
            </a:r>
            <a:r>
              <a:rPr lang="en-US" dirty="0">
                <a:cs typeface="Arial" charset="0"/>
              </a:rPr>
              <a:t>- </a:t>
            </a:r>
            <a:r>
              <a:rPr lang="en-US" b="1" dirty="0" err="1">
                <a:cs typeface="Arial" charset="0"/>
              </a:rPr>
              <a:t>removeAllItems</a:t>
            </a:r>
            <a:r>
              <a:rPr lang="en-US" b="1" dirty="0">
                <a:cs typeface="Arial" charset="0"/>
              </a:rPr>
              <a:t>()</a:t>
            </a:r>
            <a:r>
              <a:rPr lang="en-US" dirty="0">
                <a:cs typeface="Arial" charset="0"/>
              </a:rPr>
              <a:t> remove all the elements a one go</a:t>
            </a:r>
            <a:endParaRPr lang="en-US" b="1" dirty="0">
              <a:cs typeface="Arial" charset="0"/>
            </a:endParaRPr>
          </a:p>
          <a:p>
            <a:pPr marL="457200" indent="-457200">
              <a:spcBef>
                <a:spcPct val="20000"/>
              </a:spcBef>
            </a:pPr>
            <a:endParaRPr lang="en-US" sz="2000" b="1" dirty="0">
              <a:cs typeface="Arial" charset="0"/>
            </a:endParaRPr>
          </a:p>
          <a:p>
            <a:pPr marL="457200" indent="-457200">
              <a:spcBef>
                <a:spcPct val="20000"/>
              </a:spcBef>
            </a:pPr>
            <a:r>
              <a:rPr lang="en-US" sz="2000" b="1" u="sng" dirty="0" err="1">
                <a:cs typeface="Arial" charset="0"/>
              </a:rPr>
              <a:t>JList</a:t>
            </a:r>
            <a:endParaRPr lang="en-US" sz="2000" b="1" dirty="0">
              <a:cs typeface="Arial" charset="0"/>
            </a:endParaRPr>
          </a:p>
          <a:p>
            <a:pPr marL="457200" indent="-457200" algn="just">
              <a:spcBef>
                <a:spcPct val="20000"/>
              </a:spcBef>
            </a:pPr>
            <a:r>
              <a:rPr lang="en-US" sz="2000" dirty="0">
                <a:cs typeface="Arial" charset="0"/>
              </a:rPr>
              <a:t>	</a:t>
            </a:r>
            <a:r>
              <a:rPr lang="en-US" dirty="0">
                <a:cs typeface="Arial" charset="0"/>
              </a:rPr>
              <a:t>- </a:t>
            </a:r>
            <a:r>
              <a:rPr lang="en-US" b="1" dirty="0" err="1">
                <a:cs typeface="Arial" charset="0"/>
              </a:rPr>
              <a:t>JList</a:t>
            </a:r>
            <a:r>
              <a:rPr lang="en-US" b="1" dirty="0">
                <a:cs typeface="Arial" charset="0"/>
              </a:rPr>
              <a:t> </a:t>
            </a:r>
            <a:r>
              <a:rPr lang="en-US" dirty="0">
                <a:cs typeface="Arial" charset="0"/>
              </a:rPr>
              <a:t>like a combo box provides list of choices from where single or multiple elements are selectable</a:t>
            </a:r>
          </a:p>
          <a:p>
            <a:pPr marL="457200" indent="-457200">
              <a:spcBef>
                <a:spcPct val="20000"/>
              </a:spcBef>
            </a:pPr>
            <a:r>
              <a:rPr lang="en-US" dirty="0">
                <a:cs typeface="Arial" charset="0"/>
              </a:rPr>
              <a:t>	- Elements are listed in multiple lines</a:t>
            </a:r>
          </a:p>
          <a:p>
            <a:pPr marL="457200" indent="-457200">
              <a:spcBef>
                <a:spcPct val="20000"/>
              </a:spcBef>
            </a:pPr>
            <a:r>
              <a:rPr lang="en-US" dirty="0">
                <a:cs typeface="Arial" charset="0"/>
              </a:rPr>
              <a:t>	- Wrapped in a scroll pane</a:t>
            </a:r>
          </a:p>
          <a:p>
            <a:pPr marL="457200" indent="-457200">
              <a:spcBef>
                <a:spcPct val="20000"/>
              </a:spcBef>
            </a:pPr>
            <a:r>
              <a:rPr lang="en-US" b="1" dirty="0">
                <a:cs typeface="Arial" charset="0"/>
              </a:rPr>
              <a:t>	</a:t>
            </a:r>
            <a:r>
              <a:rPr lang="en-US" dirty="0">
                <a:cs typeface="Arial" charset="0"/>
              </a:rPr>
              <a:t>- We can add components using </a:t>
            </a:r>
            <a:r>
              <a:rPr lang="en-US" b="1" dirty="0">
                <a:cs typeface="Arial" charset="0"/>
              </a:rPr>
              <a:t>add()</a:t>
            </a:r>
          </a:p>
          <a:p>
            <a:pPr marL="457200" indent="-457200">
              <a:spcBef>
                <a:spcPct val="20000"/>
              </a:spcBef>
            </a:pPr>
            <a:r>
              <a:rPr lang="en-US" b="1" dirty="0">
                <a:cs typeface="Arial" charset="0"/>
              </a:rPr>
              <a:t>	</a:t>
            </a:r>
            <a:r>
              <a:rPr lang="en-US" dirty="0">
                <a:cs typeface="Arial" charset="0"/>
              </a:rPr>
              <a:t>- We can remove elements by index using </a:t>
            </a:r>
            <a:r>
              <a:rPr lang="en-US" b="1" dirty="0">
                <a:cs typeface="Arial" charset="0"/>
              </a:rPr>
              <a:t>remove()</a:t>
            </a:r>
          </a:p>
          <a:p>
            <a:pPr marL="457200" indent="-457200">
              <a:spcBef>
                <a:spcPct val="20000"/>
              </a:spcBef>
            </a:pPr>
            <a:r>
              <a:rPr lang="en-US" b="1" dirty="0">
                <a:cs typeface="Arial" charset="0"/>
              </a:rPr>
              <a:t>	</a:t>
            </a:r>
            <a:r>
              <a:rPr lang="en-US" dirty="0">
                <a:cs typeface="Arial" charset="0"/>
              </a:rPr>
              <a:t>- </a:t>
            </a:r>
            <a:r>
              <a:rPr lang="en-US" b="1" dirty="0" err="1">
                <a:cs typeface="Arial" charset="0"/>
              </a:rPr>
              <a:t>removeAll</a:t>
            </a:r>
            <a:r>
              <a:rPr lang="en-US" b="1" dirty="0">
                <a:cs typeface="Arial" charset="0"/>
              </a:rPr>
              <a:t>()</a:t>
            </a:r>
            <a:r>
              <a:rPr lang="en-US" dirty="0">
                <a:cs typeface="Arial" charset="0"/>
              </a:rPr>
              <a:t> remove all the components a one go</a:t>
            </a:r>
          </a:p>
          <a:p>
            <a:pPr marL="457200" indent="-457200">
              <a:spcBef>
                <a:spcPct val="20000"/>
              </a:spcBef>
            </a:pPr>
            <a:r>
              <a:rPr lang="en-US" sz="2000" b="1" dirty="0">
                <a:cs typeface="Arial" charset="0"/>
              </a:rPr>
              <a:t>		</a:t>
            </a:r>
          </a:p>
          <a:p>
            <a:pPr marL="457200" indent="-457200">
              <a:lnSpc>
                <a:spcPct val="150000"/>
              </a:lnSpc>
              <a:spcBef>
                <a:spcPct val="20000"/>
              </a:spcBef>
              <a:buFont typeface="Arial" charset="0"/>
              <a:buNone/>
            </a:pPr>
            <a:endParaRPr lang="en-US" sz="2000" b="1" dirty="0">
              <a:cs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3"/>
          <p:cNvSpPr>
            <a:spLocks noGrp="1"/>
          </p:cNvSpPr>
          <p:nvPr>
            <p:ph idx="4294967295"/>
          </p:nvPr>
        </p:nvSpPr>
        <p:spPr>
          <a:xfrm>
            <a:off x="228600" y="1066800"/>
            <a:ext cx="8229600" cy="5029200"/>
          </a:xfrm>
        </p:spPr>
        <p:txBody>
          <a:bodyPr/>
          <a:lstStyle/>
          <a:p>
            <a:pPr marL="457200" indent="-457200" algn="just" eaLnBrk="1" hangingPunct="1"/>
            <a:r>
              <a:rPr b="1" dirty="0" err="1" smtClean="0">
                <a:solidFill>
                  <a:schemeClr val="tx1"/>
                </a:solidFill>
                <a:cs typeface="Arial" charset="0"/>
              </a:rPr>
              <a:t>JOptionPane</a:t>
            </a:r>
            <a:r>
              <a:rPr dirty="0" smtClean="0">
                <a:solidFill>
                  <a:schemeClr val="tx1"/>
                </a:solidFill>
                <a:cs typeface="Arial" charset="0"/>
              </a:rPr>
              <a:t> provides several static methods using which different type of modal dialog boxes can be created</a:t>
            </a:r>
          </a:p>
          <a:p>
            <a:pPr marL="457200" indent="-457200" algn="just" eaLnBrk="1" hangingPunct="1"/>
            <a:endParaRPr dirty="0" smtClean="0">
              <a:solidFill>
                <a:schemeClr val="tx1"/>
              </a:solidFill>
              <a:cs typeface="Arial" charset="0"/>
            </a:endParaRPr>
          </a:p>
          <a:p>
            <a:pPr marL="457200" indent="-457200" algn="just" eaLnBrk="1" hangingPunct="1"/>
            <a:r>
              <a:rPr dirty="0" smtClean="0">
                <a:solidFill>
                  <a:schemeClr val="tx1"/>
                </a:solidFill>
                <a:cs typeface="Arial" charset="0"/>
              </a:rPr>
              <a:t>It can create input dialog, message dialog, option dialog, confirm dialog, internal input dialog, internal message dialog and internal confirm dialog.</a:t>
            </a:r>
          </a:p>
          <a:p>
            <a:pPr marL="457200" indent="-457200" eaLnBrk="1" hangingPunct="1"/>
            <a:endParaRPr dirty="0" smtClean="0">
              <a:solidFill>
                <a:schemeClr val="tx1"/>
              </a:solidFill>
              <a:cs typeface="Arial" charset="0"/>
            </a:endParaRPr>
          </a:p>
          <a:p>
            <a:pPr marL="457200" indent="-457200" eaLnBrk="1" hangingPunct="1"/>
            <a:r>
              <a:rPr dirty="0" smtClean="0">
                <a:solidFill>
                  <a:schemeClr val="tx1"/>
                </a:solidFill>
                <a:cs typeface="Arial" charset="0"/>
              </a:rPr>
              <a:t>Its static methods are:</a:t>
            </a:r>
          </a:p>
          <a:p>
            <a:pPr marL="968375" lvl="1" indent="-457200" eaLnBrk="1" hangingPunct="1"/>
            <a:r>
              <a:rPr b="1" i="1" dirty="0" err="1" smtClean="0">
                <a:solidFill>
                  <a:schemeClr val="tx1"/>
                </a:solidFill>
              </a:rPr>
              <a:t>showMessageDialog</a:t>
            </a:r>
            <a:r>
              <a:rPr b="1" i="1" dirty="0" smtClean="0">
                <a:solidFill>
                  <a:schemeClr val="tx1"/>
                </a:solidFill>
              </a:rPr>
              <a:t>()</a:t>
            </a:r>
          </a:p>
          <a:p>
            <a:pPr marL="968375" lvl="1" indent="-457200" eaLnBrk="1" hangingPunct="1"/>
            <a:r>
              <a:rPr b="1" i="1" dirty="0" err="1" smtClean="0">
                <a:solidFill>
                  <a:schemeClr val="tx1"/>
                </a:solidFill>
              </a:rPr>
              <a:t>showConfirmDialog</a:t>
            </a:r>
            <a:r>
              <a:rPr b="1" i="1" dirty="0" smtClean="0">
                <a:solidFill>
                  <a:schemeClr val="tx1"/>
                </a:solidFill>
              </a:rPr>
              <a:t>()</a:t>
            </a:r>
          </a:p>
          <a:p>
            <a:pPr marL="968375" lvl="1" indent="-457200" eaLnBrk="1" hangingPunct="1"/>
            <a:r>
              <a:rPr b="1" i="1" dirty="0" err="1" smtClean="0">
                <a:solidFill>
                  <a:schemeClr val="tx1"/>
                </a:solidFill>
              </a:rPr>
              <a:t>showOptionDialog</a:t>
            </a:r>
            <a:r>
              <a:rPr b="1" i="1" dirty="0" smtClean="0">
                <a:solidFill>
                  <a:schemeClr val="tx1"/>
                </a:solidFill>
              </a:rPr>
              <a:t>()</a:t>
            </a:r>
          </a:p>
          <a:p>
            <a:pPr marL="968375" lvl="1" indent="-457200" eaLnBrk="1" hangingPunct="1"/>
            <a:endParaRPr dirty="0" smtClean="0">
              <a:solidFill>
                <a:schemeClr val="tx1"/>
              </a:solidFill>
            </a:endParaRPr>
          </a:p>
          <a:p>
            <a:pPr marL="457200" indent="-457200" eaLnBrk="1" hangingPunct="1">
              <a:buFont typeface="Arial" charset="0"/>
              <a:buNone/>
            </a:pPr>
            <a:endParaRPr dirty="0" smtClean="0">
              <a:solidFill>
                <a:schemeClr val="tx1"/>
              </a:solidFill>
              <a:cs typeface="Arial" charset="0"/>
            </a:endParaRPr>
          </a:p>
        </p:txBody>
      </p:sp>
      <p:sp>
        <p:nvSpPr>
          <p:cNvPr id="117762" name="Rectangle 2"/>
          <p:cNvSpPr>
            <a:spLocks noGrp="1"/>
          </p:cNvSpPr>
          <p:nvPr>
            <p:ph type="title" idx="4294967295"/>
          </p:nvPr>
        </p:nvSpPr>
        <p:spPr>
          <a:xfrm>
            <a:off x="149629" y="116378"/>
            <a:ext cx="7564438" cy="554038"/>
          </a:xfrm>
        </p:spPr>
        <p:txBody>
          <a:bodyPr/>
          <a:lstStyle/>
          <a:p>
            <a:pPr eaLnBrk="1" hangingPunct="1"/>
            <a:r>
              <a:rPr lang="en-GB" dirty="0" err="1" smtClean="0">
                <a:solidFill>
                  <a:schemeClr val="tx1"/>
                </a:solidFill>
                <a:cs typeface="Arial" charset="0"/>
              </a:rPr>
              <a:t>JOptionPane</a:t>
            </a:r>
            <a:r>
              <a:rPr lang="en-GB" dirty="0" smtClean="0">
                <a:solidFill>
                  <a:schemeClr val="tx1"/>
                </a:solidFill>
                <a:cs typeface="Arial" charset="0"/>
              </a:rPr>
              <a:t> &amp; Modal Dialogs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p:cNvSpPr>
          <p:nvPr>
            <p:ph type="title" idx="4294967295"/>
          </p:nvPr>
        </p:nvSpPr>
        <p:spPr>
          <a:xfrm>
            <a:off x="199505" y="166254"/>
            <a:ext cx="7564438" cy="553998"/>
          </a:xfrm>
        </p:spPr>
        <p:txBody>
          <a:bodyPr/>
          <a:lstStyle/>
          <a:p>
            <a:pPr eaLnBrk="1" hangingPunct="1"/>
            <a:r>
              <a:rPr lang="en-GB" dirty="0" err="1" smtClean="0">
                <a:solidFill>
                  <a:schemeClr val="tx1"/>
                </a:solidFill>
                <a:cs typeface="Arial" charset="0"/>
              </a:rPr>
              <a:t>JOptionPane</a:t>
            </a:r>
            <a:r>
              <a:rPr lang="en-GB" dirty="0" smtClean="0">
                <a:solidFill>
                  <a:schemeClr val="tx1"/>
                </a:solidFill>
                <a:cs typeface="Arial" charset="0"/>
              </a:rPr>
              <a:t> &amp; Modal Dialogs (Contd.).</a:t>
            </a:r>
          </a:p>
        </p:txBody>
      </p:sp>
      <p:graphicFrame>
        <p:nvGraphicFramePr>
          <p:cNvPr id="4" name="Table 3"/>
          <p:cNvGraphicFramePr>
            <a:graphicFrameLocks noGrp="1"/>
          </p:cNvGraphicFramePr>
          <p:nvPr/>
        </p:nvGraphicFramePr>
        <p:xfrm>
          <a:off x="447675" y="938213"/>
          <a:ext cx="8312150" cy="4748214"/>
        </p:xfrm>
        <a:graphic>
          <a:graphicData uri="http://schemas.openxmlformats.org/drawingml/2006/table">
            <a:tbl>
              <a:tblPr/>
              <a:tblGrid>
                <a:gridCol w="4387850"/>
                <a:gridCol w="3924300"/>
              </a:tblGrid>
              <a:tr h="595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Arial" charset="0"/>
                          <a:cs typeface="Arial" charset="0"/>
                        </a:rPr>
                        <a:t>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bg1"/>
                          </a:solidFill>
                          <a:effectLst/>
                          <a:latin typeface="Arial" charset="0"/>
                          <a:cs typeface="Arial"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206851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Arial" charset="0"/>
                          <a:cs typeface="Arial" charset="0"/>
                        </a:rPr>
                        <a:t>JOptionPane.</a:t>
                      </a:r>
                      <a:r>
                        <a:rPr kumimoji="0" lang="en-US" sz="1800" b="1" i="0" u="none" strike="noStrike" cap="none" normalizeH="0" baseline="0" dirty="0" err="1" smtClean="0">
                          <a:ln>
                            <a:noFill/>
                          </a:ln>
                          <a:solidFill>
                            <a:srgbClr val="000000"/>
                          </a:solidFill>
                          <a:effectLst/>
                          <a:latin typeface="Arial" charset="0"/>
                          <a:cs typeface="Arial" charset="0"/>
                        </a:rPr>
                        <a:t>showMessageDialog</a:t>
                      </a:r>
                      <a:r>
                        <a:rPr kumimoji="0" lang="en-US" sz="1800" b="1" i="0" u="none" strike="noStrike" cap="none" normalizeH="0" baseline="0" dirty="0" smtClean="0">
                          <a:ln>
                            <a:noFill/>
                          </a:ln>
                          <a:solidFill>
                            <a:srgbClr val="000000"/>
                          </a:solidFill>
                          <a:effectLst/>
                          <a:latin typeface="Arial" charset="0"/>
                          <a:cs typeface="Arial" charset="0"/>
                        </a:rPr>
                        <a:t> </a:t>
                      </a:r>
                      <a:r>
                        <a:rPr kumimoji="0" lang="en-US" sz="1800" b="0" i="0" u="none" strike="noStrike" cap="none" normalizeH="0" baseline="0" dirty="0" smtClean="0">
                          <a:ln>
                            <a:noFill/>
                          </a:ln>
                          <a:solidFill>
                            <a:srgbClr val="000000"/>
                          </a:solidFill>
                          <a:effectLst/>
                          <a:latin typeface="Arial" charset="0"/>
                          <a:cs typeface="Arial" charset="0"/>
                        </a:rPr>
                        <a:t>( frame, "Drive Safe“ );</a:t>
                      </a:r>
                    </a:p>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84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JOptionPane.</a:t>
                      </a:r>
                      <a:r>
                        <a:rPr kumimoji="0" lang="en-US" sz="1800" b="1" i="0" u="none" strike="noStrike" cap="none" normalizeH="0" baseline="0" smtClean="0">
                          <a:ln>
                            <a:noFill/>
                          </a:ln>
                          <a:solidFill>
                            <a:schemeClr val="tx1"/>
                          </a:solidFill>
                          <a:effectLst/>
                          <a:latin typeface="Arial" charset="0"/>
                          <a:cs typeface="Arial" charset="0"/>
                        </a:rPr>
                        <a:t>showMessageDialog</a:t>
                      </a:r>
                      <a:r>
                        <a:rPr kumimoji="0" lang="en-US" sz="1800" b="0" i="0" u="none" strike="noStrike" cap="none" normalizeH="0" baseline="0" smtClean="0">
                          <a:ln>
                            <a:noFill/>
                          </a:ln>
                          <a:solidFill>
                            <a:schemeClr val="tx1"/>
                          </a:solidFill>
                          <a:effectLst/>
                          <a:latin typeface="Arial" charset="0"/>
                          <a:cs typeface="Arial" charset="0"/>
                        </a:rPr>
                        <a:t>( frame, "Steep Curve Ahead", "Warning", JOptionPane.WARNING_MESSAGE );</a:t>
                      </a:r>
                      <a:endParaRPr kumimoji="0" lang="en-US" sz="1600" b="1"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19824" name="Picture 2" descr="F:\Kallol\PRP\PRP_Content_Dev\Java_Slides_Final\Msgdg1.PNG"/>
          <p:cNvPicPr>
            <a:picLocks noChangeAspect="1" noChangeArrowheads="1"/>
          </p:cNvPicPr>
          <p:nvPr/>
        </p:nvPicPr>
        <p:blipFill>
          <a:blip r:embed="rId3" cstate="print"/>
          <a:srcRect/>
          <a:stretch>
            <a:fillRect/>
          </a:stretch>
        </p:blipFill>
        <p:spPr bwMode="auto">
          <a:xfrm>
            <a:off x="4987925" y="1714500"/>
            <a:ext cx="3678238" cy="1687513"/>
          </a:xfrm>
          <a:prstGeom prst="rect">
            <a:avLst/>
          </a:prstGeom>
          <a:noFill/>
          <a:ln w="9525">
            <a:solidFill>
              <a:srgbClr val="0000FF"/>
            </a:solidFill>
            <a:miter lim="800000"/>
            <a:headEnd/>
            <a:tailEnd/>
          </a:ln>
        </p:spPr>
      </p:pic>
      <p:pic>
        <p:nvPicPr>
          <p:cNvPr id="119825" name="Picture 3" descr="F:\Kallol\PRP\PRP_Content_Dev\Java_Slides_Final\Msgdg2.PNG"/>
          <p:cNvPicPr>
            <a:picLocks noChangeAspect="1" noChangeArrowheads="1"/>
          </p:cNvPicPr>
          <p:nvPr/>
        </p:nvPicPr>
        <p:blipFill>
          <a:blip r:embed="rId4" cstate="print"/>
          <a:srcRect/>
          <a:stretch>
            <a:fillRect/>
          </a:stretch>
        </p:blipFill>
        <p:spPr bwMode="auto">
          <a:xfrm>
            <a:off x="5024438" y="3805238"/>
            <a:ext cx="3657600" cy="1681162"/>
          </a:xfrm>
          <a:prstGeom prst="rect">
            <a:avLst/>
          </a:prstGeom>
          <a:noFill/>
          <a:ln w="9525">
            <a:solidFill>
              <a:srgbClr val="0000FF"/>
            </a:solid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9"/>
          <p:cNvSpPr>
            <a:spLocks/>
          </p:cNvSpPr>
          <p:nvPr/>
        </p:nvSpPr>
        <p:spPr bwMode="auto">
          <a:xfrm>
            <a:off x="1809965" y="2724178"/>
            <a:ext cx="5662613" cy="706437"/>
          </a:xfrm>
          <a:prstGeom prst="rect">
            <a:avLst/>
          </a:prstGeom>
          <a:noFill/>
          <a:ln w="9525">
            <a:noFill/>
            <a:miter lim="800000"/>
            <a:headEnd/>
            <a:tailEnd/>
          </a:ln>
        </p:spPr>
        <p:txBody>
          <a:bodyPr anchor="ctr"/>
          <a:lstStyle/>
          <a:p>
            <a:pPr algn="ctr"/>
            <a:r>
              <a:rPr lang="en-US" sz="3400" b="1" dirty="0">
                <a:latin typeface="+mj-lt"/>
              </a:rPr>
              <a:t>Introduction to </a:t>
            </a:r>
            <a:r>
              <a:rPr lang="en-US" sz="3400" b="1" dirty="0" err="1">
                <a:latin typeface="+mj-lt"/>
              </a:rPr>
              <a:t>AWT</a:t>
            </a:r>
            <a:endParaRPr lang="en-US" sz="3400" b="1" dirty="0">
              <a:latin typeface="+mj-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p:cNvSpPr>
          <p:nvPr>
            <p:ph type="title" idx="4294967295"/>
          </p:nvPr>
        </p:nvSpPr>
        <p:spPr>
          <a:xfrm>
            <a:off x="216131" y="166254"/>
            <a:ext cx="7564438" cy="554038"/>
          </a:xfrm>
        </p:spPr>
        <p:txBody>
          <a:bodyPr/>
          <a:lstStyle/>
          <a:p>
            <a:pPr eaLnBrk="1" hangingPunct="1"/>
            <a:r>
              <a:rPr lang="en-GB" dirty="0" err="1" smtClean="0">
                <a:solidFill>
                  <a:schemeClr val="tx1"/>
                </a:solidFill>
                <a:cs typeface="Arial" charset="0"/>
              </a:rPr>
              <a:t>JOptionPane</a:t>
            </a:r>
            <a:r>
              <a:rPr lang="en-GB" dirty="0" smtClean="0">
                <a:solidFill>
                  <a:schemeClr val="tx1"/>
                </a:solidFill>
                <a:cs typeface="Arial" charset="0"/>
              </a:rPr>
              <a:t> &amp; Modal Dialogs </a:t>
            </a:r>
            <a:r>
              <a:rPr lang="en-GB" dirty="0">
                <a:solidFill>
                  <a:schemeClr val="tx1"/>
                </a:solidFill>
                <a:cs typeface="Arial" charset="0"/>
              </a:rPr>
              <a:t>(Contd.).</a:t>
            </a:r>
            <a:endParaRPr lang="en-GB" dirty="0" smtClean="0">
              <a:solidFill>
                <a:schemeClr val="tx1"/>
              </a:solidFill>
              <a:cs typeface="Arial" charset="0"/>
            </a:endParaRPr>
          </a:p>
        </p:txBody>
      </p:sp>
      <p:graphicFrame>
        <p:nvGraphicFramePr>
          <p:cNvPr id="4" name="Table 3"/>
          <p:cNvGraphicFramePr>
            <a:graphicFrameLocks noGrp="1"/>
          </p:cNvGraphicFramePr>
          <p:nvPr/>
        </p:nvGraphicFramePr>
        <p:xfrm>
          <a:off x="447675" y="938213"/>
          <a:ext cx="8311896" cy="4748784"/>
        </p:xfrm>
        <a:graphic>
          <a:graphicData uri="http://schemas.openxmlformats.org/drawingml/2006/table">
            <a:tbl>
              <a:tblPr firstRow="1" bandRow="1">
                <a:tableStyleId>{69012ECD-51FC-41F1-AA8D-1B2483CD663E}</a:tableStyleId>
              </a:tblPr>
              <a:tblGrid>
                <a:gridCol w="4387591"/>
                <a:gridCol w="3924305"/>
              </a:tblGrid>
              <a:tr h="595164">
                <a:tc>
                  <a:txBody>
                    <a:bodyPr/>
                    <a:lstStyle/>
                    <a:p>
                      <a:pPr algn="ctr"/>
                      <a:r>
                        <a:rPr lang="en-US" sz="2000" dirty="0" smtClean="0">
                          <a:latin typeface="+mn-lt"/>
                        </a:rPr>
                        <a:t>Code</a:t>
                      </a:r>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mn-lt"/>
                        </a:rPr>
                        <a:t>Output</a:t>
                      </a:r>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6878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i="0" kern="1200" dirty="0" smtClean="0">
                          <a:solidFill>
                            <a:schemeClr val="tx1"/>
                          </a:solidFill>
                          <a:latin typeface="+mn-lt"/>
                          <a:ea typeface="+mn-ea"/>
                          <a:cs typeface="+mn-cs"/>
                        </a:rPr>
                        <a:t>JOptionPane.</a:t>
                      </a:r>
                      <a:r>
                        <a:rPr lang="en-US" sz="1800" b="1" i="0" kern="1200" dirty="0" smtClean="0">
                          <a:solidFill>
                            <a:schemeClr val="tx1"/>
                          </a:solidFill>
                          <a:latin typeface="+mn-lt"/>
                          <a:ea typeface="+mn-ea"/>
                          <a:cs typeface="+mn-cs"/>
                        </a:rPr>
                        <a:t>showMessageDialog</a:t>
                      </a:r>
                      <a:r>
                        <a:rPr lang="en-US" sz="1800" i="0" kern="1200" dirty="0" smtClean="0">
                          <a:solidFill>
                            <a:schemeClr val="tx1"/>
                          </a:solidFill>
                          <a:latin typeface="+mn-lt"/>
                          <a:ea typeface="+mn-ea"/>
                          <a:cs typeface="+mn-cs"/>
                        </a:rPr>
                        <a:t>( frame, "Seat Belts reduce accidents!!", "FYI", JOptionPane.INFORMATION_MESSAGE );</a:t>
                      </a:r>
                      <a:endParaRPr lang="en-US" sz="1800" b="1" i="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smtClean="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48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mn-lt"/>
                          <a:ea typeface="+mn-ea"/>
                          <a:cs typeface="+mn-cs"/>
                        </a:rPr>
                        <a:t>JOptionPane.</a:t>
                      </a:r>
                      <a:r>
                        <a:rPr lang="en-US" sz="1800" b="1" i="0" kern="1200" dirty="0" smtClean="0">
                          <a:solidFill>
                            <a:schemeClr val="tx1"/>
                          </a:solidFill>
                          <a:latin typeface="+mn-lt"/>
                          <a:ea typeface="+mn-ea"/>
                          <a:cs typeface="+mn-cs"/>
                        </a:rPr>
                        <a:t>showMessageDialog</a:t>
                      </a:r>
                      <a:r>
                        <a:rPr lang="en-US" sz="1800" b="0" i="0" kern="1200" dirty="0" smtClean="0">
                          <a:solidFill>
                            <a:schemeClr val="tx1"/>
                          </a:solidFill>
                          <a:latin typeface="+mn-lt"/>
                          <a:ea typeface="+mn-ea"/>
                          <a:cs typeface="+mn-cs"/>
                        </a:rPr>
                        <a:t>( frame, "Wrong Way", "Error",JOptionPane.ERROR_MESSAGE);</a:t>
                      </a:r>
                      <a:endParaRPr lang="en-US" sz="1600" b="0" i="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smtClean="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21872" name="Picture 2" descr="F:\Kallol\PRP\PRP_Content_Dev\Java_Slides_Final\Msgdg3.PNG"/>
          <p:cNvPicPr>
            <a:picLocks noChangeAspect="1" noChangeArrowheads="1"/>
          </p:cNvPicPr>
          <p:nvPr/>
        </p:nvPicPr>
        <p:blipFill>
          <a:blip r:embed="rId3" cstate="print"/>
          <a:srcRect/>
          <a:stretch>
            <a:fillRect/>
          </a:stretch>
        </p:blipFill>
        <p:spPr bwMode="auto">
          <a:xfrm>
            <a:off x="5014913" y="1646238"/>
            <a:ext cx="3671887" cy="1846262"/>
          </a:xfrm>
          <a:prstGeom prst="rect">
            <a:avLst/>
          </a:prstGeom>
          <a:noFill/>
          <a:ln w="9525">
            <a:solidFill>
              <a:srgbClr val="0000FF"/>
            </a:solidFill>
            <a:miter lim="800000"/>
            <a:headEnd/>
            <a:tailEnd/>
          </a:ln>
        </p:spPr>
      </p:pic>
      <p:pic>
        <p:nvPicPr>
          <p:cNvPr id="121873" name="Picture 3" descr="F:\Kallol\PRP\PRP_Content_Dev\Java_Slides_Final\Msgdg4.PNG"/>
          <p:cNvPicPr>
            <a:picLocks noChangeAspect="1" noChangeArrowheads="1"/>
          </p:cNvPicPr>
          <p:nvPr/>
        </p:nvPicPr>
        <p:blipFill>
          <a:blip r:embed="rId4" cstate="print"/>
          <a:srcRect/>
          <a:stretch>
            <a:fillRect/>
          </a:stretch>
        </p:blipFill>
        <p:spPr bwMode="auto">
          <a:xfrm>
            <a:off x="5010150" y="3725863"/>
            <a:ext cx="3657600" cy="1816100"/>
          </a:xfrm>
          <a:prstGeom prst="rect">
            <a:avLst/>
          </a:prstGeom>
          <a:noFill/>
          <a:ln w="9525">
            <a:solidFill>
              <a:srgbClr val="0000FF"/>
            </a:solid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p:cNvSpPr>
          <p:nvPr>
            <p:ph type="title" idx="4294967295"/>
          </p:nvPr>
        </p:nvSpPr>
        <p:spPr>
          <a:xfrm>
            <a:off x="149629" y="216131"/>
            <a:ext cx="7564438" cy="554038"/>
          </a:xfrm>
        </p:spPr>
        <p:txBody>
          <a:bodyPr/>
          <a:lstStyle/>
          <a:p>
            <a:pPr eaLnBrk="1" hangingPunct="1"/>
            <a:r>
              <a:rPr lang="en-GB" dirty="0" err="1" smtClean="0">
                <a:solidFill>
                  <a:schemeClr val="tx1"/>
                </a:solidFill>
                <a:cs typeface="Arial" charset="0"/>
              </a:rPr>
              <a:t>JOptionPane</a:t>
            </a:r>
            <a:r>
              <a:rPr lang="en-GB" dirty="0" smtClean="0">
                <a:solidFill>
                  <a:schemeClr val="tx1"/>
                </a:solidFill>
                <a:cs typeface="Arial" charset="0"/>
              </a:rPr>
              <a:t> &amp; Modal Dialogs </a:t>
            </a:r>
            <a:r>
              <a:rPr lang="en-GB" dirty="0">
                <a:solidFill>
                  <a:schemeClr val="tx1"/>
                </a:solidFill>
                <a:cs typeface="Arial" charset="0"/>
              </a:rPr>
              <a:t>(Contd.).</a:t>
            </a:r>
            <a:endParaRPr lang="en-GB" dirty="0" smtClean="0">
              <a:solidFill>
                <a:schemeClr val="tx1"/>
              </a:solidFill>
              <a:cs typeface="Arial" charset="0"/>
            </a:endParaRPr>
          </a:p>
        </p:txBody>
      </p:sp>
      <p:graphicFrame>
        <p:nvGraphicFramePr>
          <p:cNvPr id="4" name="Table 3"/>
          <p:cNvGraphicFramePr>
            <a:graphicFrameLocks noGrp="1"/>
          </p:cNvGraphicFramePr>
          <p:nvPr/>
        </p:nvGraphicFramePr>
        <p:xfrm>
          <a:off x="447675" y="938213"/>
          <a:ext cx="8311896" cy="4748784"/>
        </p:xfrm>
        <a:graphic>
          <a:graphicData uri="http://schemas.openxmlformats.org/drawingml/2006/table">
            <a:tbl>
              <a:tblPr firstRow="1" bandRow="1">
                <a:tableStyleId>{69012ECD-51FC-41F1-AA8D-1B2483CD663E}</a:tableStyleId>
              </a:tblPr>
              <a:tblGrid>
                <a:gridCol w="4387591"/>
                <a:gridCol w="3924305"/>
              </a:tblGrid>
              <a:tr h="595164">
                <a:tc>
                  <a:txBody>
                    <a:bodyPr/>
                    <a:lstStyle/>
                    <a:p>
                      <a:pPr algn="ctr"/>
                      <a:r>
                        <a:rPr lang="en-US" sz="2000" dirty="0" smtClean="0">
                          <a:latin typeface="+mn-lt"/>
                        </a:rPr>
                        <a:t>Code</a:t>
                      </a:r>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latin typeface="+mn-lt"/>
                        </a:rPr>
                        <a:t>Output</a:t>
                      </a:r>
                      <a:endParaRPr lang="en-US" sz="20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6878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latin typeface="+mn-lt"/>
                          <a:ea typeface="+mn-ea"/>
                          <a:cs typeface="+mn-cs"/>
                        </a:rPr>
                        <a:t>JOptionPane.</a:t>
                      </a:r>
                      <a:r>
                        <a:rPr lang="en-US" sz="1800" b="1" i="0" kern="1200" dirty="0" smtClean="0">
                          <a:solidFill>
                            <a:schemeClr val="tx1"/>
                          </a:solidFill>
                          <a:latin typeface="+mn-lt"/>
                          <a:ea typeface="+mn-ea"/>
                          <a:cs typeface="+mn-cs"/>
                        </a:rPr>
                        <a:t>showConfirmDialog</a:t>
                      </a:r>
                      <a:r>
                        <a:rPr lang="en-US" sz="1800" b="0" i="0" kern="1200" dirty="0" smtClean="0">
                          <a:solidFill>
                            <a:schemeClr val="tx1"/>
                          </a:solidFill>
                          <a:latin typeface="+mn-lt"/>
                          <a:ea typeface="+mn-ea"/>
                          <a:cs typeface="+mn-cs"/>
                        </a:rPr>
                        <a:t>( frame, "Have a Test Drive?“ );</a:t>
                      </a:r>
                      <a:endParaRPr lang="en-US" sz="1800" b="0" i="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smtClean="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84832">
                <a:tc>
                  <a:txBody>
                    <a:bodyPr/>
                    <a:lstStyle/>
                    <a:p>
                      <a:r>
                        <a:rPr lang="en-US" sz="1800" b="0" i="0" kern="1200" dirty="0" smtClean="0">
                          <a:solidFill>
                            <a:schemeClr val="tx1"/>
                          </a:solidFill>
                          <a:latin typeface="+mn-lt"/>
                          <a:ea typeface="+mn-ea"/>
                          <a:cs typeface="+mn-cs"/>
                        </a:rPr>
                        <a:t>Object obj[]={"Yes","No","Exit"};</a:t>
                      </a:r>
                    </a:p>
                    <a:p>
                      <a:r>
                        <a:rPr lang="en-US" sz="1800" b="0" i="0" kern="1200" dirty="0" smtClean="0">
                          <a:solidFill>
                            <a:schemeClr val="tx1"/>
                          </a:solidFill>
                          <a:latin typeface="+mn-lt"/>
                          <a:ea typeface="+mn-ea"/>
                          <a:cs typeface="+mn-cs"/>
                        </a:rPr>
                        <a:t>JOptionPane.</a:t>
                      </a:r>
                      <a:r>
                        <a:rPr lang="en-US" sz="1800" b="1" i="0" kern="1200" dirty="0" smtClean="0">
                          <a:solidFill>
                            <a:schemeClr val="tx1"/>
                          </a:solidFill>
                          <a:latin typeface="+mn-lt"/>
                          <a:ea typeface="+mn-ea"/>
                          <a:cs typeface="+mn-cs"/>
                        </a:rPr>
                        <a:t>showOptionDialog</a:t>
                      </a:r>
                      <a:r>
                        <a:rPr lang="en-US" sz="1800" b="0" i="0" kern="1200" dirty="0" smtClean="0">
                          <a:solidFill>
                            <a:schemeClr val="tx1"/>
                          </a:solidFill>
                          <a:latin typeface="+mn-lt"/>
                          <a:ea typeface="+mn-ea"/>
                          <a:cs typeface="+mn-cs"/>
                        </a:rPr>
                        <a:t>( frame, "Would you like to have a test drive with SWING?", "Challenge", JOptionPane.YES_NO_CANCEL_OPTION, JOptionPane.QUESTION_MESSAGE, null, obj, obj[2] );</a:t>
                      </a:r>
                      <a:endParaRPr lang="en-US" sz="1600" b="0" i="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dirty="0" smtClean="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23920" name="Picture 3" descr="F:\Kallol\PRP\PRP_Content_Dev\Java_Slides_Final\Msgdg5.PNG"/>
          <p:cNvPicPr>
            <a:picLocks noChangeAspect="1" noChangeArrowheads="1"/>
          </p:cNvPicPr>
          <p:nvPr/>
        </p:nvPicPr>
        <p:blipFill>
          <a:blip r:embed="rId3" cstate="print"/>
          <a:srcRect/>
          <a:stretch>
            <a:fillRect/>
          </a:stretch>
        </p:blipFill>
        <p:spPr bwMode="auto">
          <a:xfrm>
            <a:off x="4959350" y="1663700"/>
            <a:ext cx="3708400" cy="1828800"/>
          </a:xfrm>
          <a:prstGeom prst="rect">
            <a:avLst/>
          </a:prstGeom>
          <a:noFill/>
          <a:ln w="9525">
            <a:solidFill>
              <a:srgbClr val="0000FF"/>
            </a:solidFill>
            <a:miter lim="800000"/>
            <a:headEnd/>
            <a:tailEnd/>
          </a:ln>
        </p:spPr>
      </p:pic>
      <p:pic>
        <p:nvPicPr>
          <p:cNvPr id="123921" name="Picture 5" descr="F:\Kallol\PRP\PRP_Content_Dev\Java_Slides_Final\Msgdg6.PNG"/>
          <p:cNvPicPr>
            <a:picLocks noChangeAspect="1" noChangeArrowheads="1"/>
          </p:cNvPicPr>
          <p:nvPr/>
        </p:nvPicPr>
        <p:blipFill>
          <a:blip r:embed="rId4" cstate="print"/>
          <a:srcRect/>
          <a:stretch>
            <a:fillRect/>
          </a:stretch>
        </p:blipFill>
        <p:spPr bwMode="auto">
          <a:xfrm>
            <a:off x="4964113" y="3721100"/>
            <a:ext cx="3703637" cy="1820863"/>
          </a:xfrm>
          <a:prstGeom prst="rect">
            <a:avLst/>
          </a:prstGeom>
          <a:noFill/>
          <a:ln w="9525">
            <a:solidFill>
              <a:srgbClr val="0000FF"/>
            </a:solid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29" name="Picture 3"/>
          <p:cNvPicPr>
            <a:picLocks noGrp="1" noChangeAspect="1" noChangeArrowheads="1"/>
          </p:cNvPicPr>
          <p:nvPr>
            <p:ph idx="4294967295"/>
          </p:nvPr>
        </p:nvPicPr>
        <p:blipFill>
          <a:blip r:embed="rId3" cstate="print"/>
          <a:srcRect/>
          <a:stretch>
            <a:fillRect/>
          </a:stretch>
        </p:blipFill>
        <p:spPr>
          <a:xfrm>
            <a:off x="706438" y="1828800"/>
            <a:ext cx="8437562" cy="2895600"/>
          </a:xfrm>
        </p:spPr>
      </p:pic>
      <p:sp>
        <p:nvSpPr>
          <p:cNvPr id="150530" name="Rectangle 2"/>
          <p:cNvSpPr>
            <a:spLocks noGrp="1"/>
          </p:cNvSpPr>
          <p:nvPr>
            <p:ph type="title" idx="4294967295"/>
          </p:nvPr>
        </p:nvSpPr>
        <p:spPr>
          <a:xfrm>
            <a:off x="199505" y="166254"/>
            <a:ext cx="7562850" cy="554038"/>
          </a:xfrm>
        </p:spPr>
        <p:txBody>
          <a:bodyPr/>
          <a:lstStyle/>
          <a:p>
            <a:pPr eaLnBrk="1" hangingPunct="1"/>
            <a:r>
              <a:rPr dirty="0" smtClean="0">
                <a:solidFill>
                  <a:schemeClr val="tx1"/>
                </a:solidFill>
                <a:cs typeface="Arial" charset="0"/>
              </a:rPr>
              <a:t>Root Panes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3"/>
          <p:cNvSpPr>
            <a:spLocks noGrp="1"/>
          </p:cNvSpPr>
          <p:nvPr>
            <p:ph idx="4294967295"/>
          </p:nvPr>
        </p:nvSpPr>
        <p:spPr>
          <a:xfrm>
            <a:off x="318828" y="1037128"/>
            <a:ext cx="8409536" cy="5645150"/>
          </a:xfrm>
        </p:spPr>
        <p:txBody>
          <a:bodyPr/>
          <a:lstStyle/>
          <a:p>
            <a:pPr marL="457200" indent="-457200" algn="just" eaLnBrk="1" hangingPunct="1"/>
            <a:r>
              <a:rPr b="1" dirty="0" err="1" smtClean="0">
                <a:solidFill>
                  <a:schemeClr val="tx1"/>
                </a:solidFill>
                <a:cs typeface="Courier New" pitchFamily="49" charset="0"/>
              </a:rPr>
              <a:t>JScrollPane</a:t>
            </a:r>
            <a:r>
              <a:rPr dirty="0" smtClean="0">
                <a:solidFill>
                  <a:schemeClr val="tx1"/>
                </a:solidFill>
                <a:cs typeface="Courier New" pitchFamily="49" charset="0"/>
              </a:rPr>
              <a:t> increases the view scope of any component beyond the screen size</a:t>
            </a:r>
          </a:p>
          <a:p>
            <a:pPr marL="457200" indent="-457200" algn="just" eaLnBrk="1" hangingPunct="1"/>
            <a:endParaRPr sz="1000" dirty="0" smtClean="0">
              <a:solidFill>
                <a:schemeClr val="tx1"/>
              </a:solidFill>
              <a:cs typeface="Courier New" pitchFamily="49" charset="0"/>
            </a:endParaRPr>
          </a:p>
          <a:p>
            <a:pPr marL="457200" indent="-457200" algn="just" eaLnBrk="1" hangingPunct="1"/>
            <a:r>
              <a:rPr dirty="0" smtClean="0">
                <a:solidFill>
                  <a:schemeClr val="tx1"/>
                </a:solidFill>
                <a:cs typeface="Courier New" pitchFamily="49" charset="0"/>
              </a:rPr>
              <a:t>The pane is accompanied by scroll bars</a:t>
            </a:r>
          </a:p>
          <a:p>
            <a:pPr marL="457200" indent="-457200" algn="just" eaLnBrk="1" hangingPunct="1"/>
            <a:endParaRPr sz="1050" dirty="0" smtClean="0">
              <a:solidFill>
                <a:schemeClr val="tx1"/>
              </a:solidFill>
              <a:cs typeface="Courier New" pitchFamily="49" charset="0"/>
            </a:endParaRPr>
          </a:p>
          <a:p>
            <a:pPr marL="457200" indent="-457200" algn="just" eaLnBrk="1" hangingPunct="1"/>
            <a:r>
              <a:rPr dirty="0" smtClean="0">
                <a:solidFill>
                  <a:schemeClr val="tx1"/>
                </a:solidFill>
                <a:cs typeface="Courier New" pitchFamily="49" charset="0"/>
              </a:rPr>
              <a:t>The </a:t>
            </a:r>
            <a:r>
              <a:rPr b="1" dirty="0" err="1" smtClean="0">
                <a:solidFill>
                  <a:schemeClr val="tx1"/>
                </a:solidFill>
                <a:cs typeface="Courier New" pitchFamily="49" charset="0"/>
              </a:rPr>
              <a:t>JScrollBar</a:t>
            </a:r>
            <a:r>
              <a:rPr dirty="0" smtClean="0">
                <a:solidFill>
                  <a:schemeClr val="tx1"/>
                </a:solidFill>
                <a:cs typeface="Courier New" pitchFamily="49" charset="0"/>
              </a:rPr>
              <a:t> helps to browse areas in the scroll pane beyond the screen limit</a:t>
            </a:r>
          </a:p>
          <a:p>
            <a:pPr marL="457200" indent="-457200" algn="just" eaLnBrk="1" hangingPunct="1"/>
            <a:endParaRPr sz="1050" b="1" dirty="0" smtClean="0">
              <a:solidFill>
                <a:schemeClr val="tx1"/>
              </a:solidFill>
              <a:cs typeface="Courier New" pitchFamily="49" charset="0"/>
            </a:endParaRPr>
          </a:p>
          <a:p>
            <a:pPr marL="457200" indent="-457200" algn="just" eaLnBrk="1" hangingPunct="1"/>
            <a:r>
              <a:rPr dirty="0" smtClean="0">
                <a:solidFill>
                  <a:schemeClr val="tx1"/>
                </a:solidFill>
                <a:cs typeface="Courier New" pitchFamily="49" charset="0"/>
              </a:rPr>
              <a:t>The scroll bars are of 2 types – vertical and horizontal</a:t>
            </a:r>
          </a:p>
          <a:p>
            <a:pPr marL="457200" indent="-457200" algn="just" eaLnBrk="1" hangingPunct="1"/>
            <a:endParaRPr sz="1100" dirty="0" smtClean="0">
              <a:solidFill>
                <a:schemeClr val="tx1"/>
              </a:solidFill>
              <a:cs typeface="Courier New" pitchFamily="49" charset="0"/>
            </a:endParaRPr>
          </a:p>
          <a:p>
            <a:pPr marL="457200" indent="-457200" algn="just" eaLnBrk="1" hangingPunct="1"/>
            <a:r>
              <a:rPr dirty="0" smtClean="0">
                <a:solidFill>
                  <a:schemeClr val="tx1"/>
                </a:solidFill>
                <a:cs typeface="Courier New" pitchFamily="49" charset="0"/>
              </a:rPr>
              <a:t>Scroll bar policies can be set when scroll panes are declared or dynamically using </a:t>
            </a:r>
            <a:r>
              <a:rPr b="1" dirty="0" err="1" smtClean="0">
                <a:solidFill>
                  <a:schemeClr val="tx1"/>
                </a:solidFill>
                <a:cs typeface="Arial" charset="0"/>
              </a:rPr>
              <a:t>setHorizontalScrollBarPolicy</a:t>
            </a:r>
            <a:r>
              <a:rPr dirty="0" smtClean="0">
                <a:solidFill>
                  <a:schemeClr val="tx1"/>
                </a:solidFill>
                <a:cs typeface="Arial" charset="0"/>
              </a:rPr>
              <a:t> and </a:t>
            </a:r>
            <a:r>
              <a:rPr b="1" dirty="0" err="1" smtClean="0">
                <a:solidFill>
                  <a:schemeClr val="tx1"/>
                </a:solidFill>
                <a:cs typeface="Arial" charset="0"/>
              </a:rPr>
              <a:t>setVerticalScrollBarPolicy</a:t>
            </a:r>
            <a:r>
              <a:rPr dirty="0" smtClean="0">
                <a:solidFill>
                  <a:schemeClr val="tx1"/>
                </a:solidFill>
                <a:cs typeface="Arial" charset="0"/>
              </a:rPr>
              <a:t> methods</a:t>
            </a:r>
            <a:endParaRPr b="1" dirty="0" smtClean="0">
              <a:solidFill>
                <a:schemeClr val="tx1"/>
              </a:solidFill>
              <a:cs typeface="Courier New" pitchFamily="49" charset="0"/>
            </a:endParaRPr>
          </a:p>
          <a:p>
            <a:pPr marL="457200" indent="-457200" algn="just" eaLnBrk="1" hangingPunct="1"/>
            <a:endParaRPr sz="1050" dirty="0" smtClean="0">
              <a:solidFill>
                <a:schemeClr val="tx1"/>
              </a:solidFill>
              <a:cs typeface="Courier New" pitchFamily="49" charset="0"/>
            </a:endParaRPr>
          </a:p>
          <a:p>
            <a:pPr marL="457200" indent="-457200" algn="just" eaLnBrk="1" hangingPunct="1"/>
            <a:r>
              <a:rPr dirty="0" smtClean="0">
                <a:solidFill>
                  <a:schemeClr val="tx1"/>
                </a:solidFill>
                <a:cs typeface="Courier New" pitchFamily="49" charset="0"/>
              </a:rPr>
              <a:t>The scroll bar policies are integer constants that are passed as parameter to scroll pane constructor</a:t>
            </a:r>
          </a:p>
          <a:p>
            <a:pPr marL="457200" indent="-457200" eaLnBrk="1" hangingPunct="1">
              <a:buFont typeface="Arial" charset="0"/>
              <a:buNone/>
            </a:pPr>
            <a:endParaRPr dirty="0" smtClean="0">
              <a:solidFill>
                <a:schemeClr val="tx1"/>
              </a:solidFill>
              <a:cs typeface="Courier New" pitchFamily="49" charset="0"/>
            </a:endParaRPr>
          </a:p>
        </p:txBody>
      </p:sp>
      <p:sp>
        <p:nvSpPr>
          <p:cNvPr id="152578" name="Rectangle 2"/>
          <p:cNvSpPr>
            <a:spLocks noGrp="1"/>
          </p:cNvSpPr>
          <p:nvPr>
            <p:ph type="title" idx="4294967295"/>
          </p:nvPr>
        </p:nvSpPr>
        <p:spPr>
          <a:xfrm>
            <a:off x="182880" y="182880"/>
            <a:ext cx="7564438" cy="554038"/>
          </a:xfrm>
        </p:spPr>
        <p:txBody>
          <a:bodyPr/>
          <a:lstStyle/>
          <a:p>
            <a:pPr eaLnBrk="1" hangingPunct="1"/>
            <a:r>
              <a:rPr lang="en-GB" dirty="0" err="1" smtClean="0">
                <a:solidFill>
                  <a:schemeClr val="tx1"/>
                </a:solidFill>
                <a:cs typeface="Arial" charset="0"/>
              </a:rPr>
              <a:t>JScrollPane</a:t>
            </a:r>
            <a:r>
              <a:rPr lang="en-GB" dirty="0" smtClean="0">
                <a:solidFill>
                  <a:schemeClr val="tx1"/>
                </a:solidFill>
                <a:cs typeface="Arial" charset="0"/>
              </a:rPr>
              <a:t> and </a:t>
            </a:r>
            <a:r>
              <a:rPr lang="en-GB" dirty="0" err="1" smtClean="0">
                <a:solidFill>
                  <a:schemeClr val="tx1"/>
                </a:solidFill>
                <a:cs typeface="Arial" charset="0"/>
              </a:rPr>
              <a:t>JScrollBar</a:t>
            </a:r>
            <a:endParaRPr lang="en-GB"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3"/>
          <p:cNvSpPr>
            <a:spLocks noGrp="1"/>
          </p:cNvSpPr>
          <p:nvPr>
            <p:ph idx="4294967295"/>
          </p:nvPr>
        </p:nvSpPr>
        <p:spPr>
          <a:xfrm>
            <a:off x="394854" y="1016923"/>
            <a:ext cx="8333510" cy="5029200"/>
          </a:xfrm>
        </p:spPr>
        <p:txBody>
          <a:bodyPr/>
          <a:lstStyle/>
          <a:p>
            <a:pPr marL="457200" indent="-457200" algn="just" eaLnBrk="1" hangingPunct="1"/>
            <a:r>
              <a:rPr dirty="0" smtClean="0">
                <a:solidFill>
                  <a:schemeClr val="tx1"/>
                </a:solidFill>
                <a:cs typeface="Arial" charset="0"/>
              </a:rPr>
              <a:t>Swing containers provide a rectangular area where the widgets can be arranged into with the help of </a:t>
            </a:r>
            <a:r>
              <a:rPr b="1" dirty="0" err="1" smtClean="0">
                <a:solidFill>
                  <a:schemeClr val="tx1"/>
                </a:solidFill>
                <a:cs typeface="Arial" charset="0"/>
              </a:rPr>
              <a:t>LayoutManager</a:t>
            </a:r>
            <a:r>
              <a:rPr dirty="0" smtClean="0">
                <a:solidFill>
                  <a:schemeClr val="tx1"/>
                </a:solidFill>
                <a:cs typeface="Arial" charset="0"/>
              </a:rPr>
              <a:t>.</a:t>
            </a:r>
          </a:p>
          <a:p>
            <a:pPr marL="457200" indent="-457200" eaLnBrk="1" hangingPunct="1"/>
            <a:endParaRPr dirty="0" smtClean="0">
              <a:solidFill>
                <a:schemeClr val="tx1"/>
              </a:solidFill>
              <a:cs typeface="Arial" charset="0"/>
            </a:endParaRPr>
          </a:p>
          <a:p>
            <a:pPr marL="457200" indent="-457200" algn="just" eaLnBrk="1" hangingPunct="1"/>
            <a:r>
              <a:rPr dirty="0" smtClean="0">
                <a:solidFill>
                  <a:schemeClr val="tx1"/>
                </a:solidFill>
                <a:cs typeface="Arial" charset="0"/>
              </a:rPr>
              <a:t>All the Swing containers have been inherited from </a:t>
            </a:r>
            <a:r>
              <a:rPr b="1" dirty="0" err="1" smtClean="0">
                <a:solidFill>
                  <a:schemeClr val="tx1"/>
                </a:solidFill>
                <a:cs typeface="Arial" charset="0"/>
              </a:rPr>
              <a:t>java.awt.Container</a:t>
            </a:r>
            <a:r>
              <a:rPr dirty="0" smtClean="0">
                <a:solidFill>
                  <a:schemeClr val="tx1"/>
                </a:solidFill>
                <a:cs typeface="Arial" charset="0"/>
              </a:rPr>
              <a:t> class.</a:t>
            </a:r>
          </a:p>
          <a:p>
            <a:pPr marL="457200" indent="-457200" algn="just" eaLnBrk="1" hangingPunct="1"/>
            <a:endParaRPr dirty="0" smtClean="0">
              <a:solidFill>
                <a:schemeClr val="tx1"/>
              </a:solidFill>
              <a:cs typeface="Arial" charset="0"/>
            </a:endParaRPr>
          </a:p>
          <a:p>
            <a:pPr marL="457200" indent="-457200" algn="just" eaLnBrk="1" hangingPunct="1">
              <a:buFont typeface="Arial" charset="0"/>
              <a:buNone/>
            </a:pPr>
            <a:r>
              <a:rPr b="1" u="sng" dirty="0" err="1" smtClean="0">
                <a:solidFill>
                  <a:schemeClr val="tx1"/>
                </a:solidFill>
                <a:cs typeface="Arial" charset="0"/>
              </a:rPr>
              <a:t>JWindow</a:t>
            </a:r>
            <a:endParaRPr b="1" u="sng" dirty="0" smtClean="0">
              <a:solidFill>
                <a:schemeClr val="tx1"/>
              </a:solidFill>
              <a:cs typeface="Arial" charset="0"/>
            </a:endParaRPr>
          </a:p>
          <a:p>
            <a:pPr marL="968375" lvl="1" indent="-457200" algn="just" eaLnBrk="1" hangingPunct="1"/>
            <a:r>
              <a:rPr sz="2000" dirty="0" smtClean="0">
                <a:solidFill>
                  <a:schemeClr val="tx1"/>
                </a:solidFill>
              </a:rPr>
              <a:t>Extends </a:t>
            </a:r>
            <a:r>
              <a:rPr sz="2000" b="1" dirty="0" err="1" smtClean="0">
                <a:solidFill>
                  <a:schemeClr val="tx1"/>
                </a:solidFill>
              </a:rPr>
              <a:t>java.awt.Window</a:t>
            </a:r>
            <a:endParaRPr sz="2000" b="1" dirty="0" smtClean="0">
              <a:solidFill>
                <a:schemeClr val="tx1"/>
              </a:solidFill>
            </a:endParaRPr>
          </a:p>
          <a:p>
            <a:pPr marL="968375" lvl="1" indent="-457200" algn="just" eaLnBrk="1" hangingPunct="1"/>
            <a:r>
              <a:rPr sz="2000" dirty="0" smtClean="0">
                <a:solidFill>
                  <a:schemeClr val="tx1"/>
                </a:solidFill>
              </a:rPr>
              <a:t>Form a rectangular area without title bar and window management icons</a:t>
            </a:r>
          </a:p>
          <a:p>
            <a:pPr marL="968375" lvl="1" indent="-457200" algn="just" eaLnBrk="1" hangingPunct="1"/>
            <a:r>
              <a:rPr sz="2000" dirty="0" smtClean="0">
                <a:solidFill>
                  <a:schemeClr val="tx1"/>
                </a:solidFill>
              </a:rPr>
              <a:t>Encloses </a:t>
            </a:r>
            <a:r>
              <a:rPr sz="2000" dirty="0" err="1" smtClean="0">
                <a:solidFill>
                  <a:schemeClr val="tx1"/>
                </a:solidFill>
              </a:rPr>
              <a:t>JFrame</a:t>
            </a:r>
            <a:r>
              <a:rPr sz="2000" dirty="0" smtClean="0">
                <a:solidFill>
                  <a:schemeClr val="tx1"/>
                </a:solidFill>
              </a:rPr>
              <a:t> by default</a:t>
            </a:r>
          </a:p>
          <a:p>
            <a:pPr marL="968375" lvl="1" indent="-457200" algn="just" eaLnBrk="1" hangingPunct="1"/>
            <a:r>
              <a:rPr sz="2000" dirty="0" smtClean="0">
                <a:solidFill>
                  <a:schemeClr val="tx1"/>
                </a:solidFill>
              </a:rPr>
              <a:t>This can be used for creating a subsidiary window in the application</a:t>
            </a:r>
          </a:p>
          <a:p>
            <a:pPr marL="457200" indent="-457200" eaLnBrk="1" hangingPunct="1"/>
            <a:endParaRPr dirty="0" smtClean="0">
              <a:solidFill>
                <a:schemeClr val="tx1"/>
              </a:solidFill>
              <a:cs typeface="Arial" charset="0"/>
            </a:endParaRPr>
          </a:p>
          <a:p>
            <a:pPr marL="457200" indent="-457200" eaLnBrk="1" hangingPunct="1">
              <a:buFont typeface="Arial" charset="0"/>
              <a:buNone/>
            </a:pPr>
            <a:endParaRPr b="1" dirty="0" smtClean="0">
              <a:solidFill>
                <a:schemeClr val="tx1"/>
              </a:solidFill>
              <a:cs typeface="Arial" charset="0"/>
            </a:endParaRPr>
          </a:p>
        </p:txBody>
      </p:sp>
      <p:sp>
        <p:nvSpPr>
          <p:cNvPr id="154626" name="Rectangle 2"/>
          <p:cNvSpPr>
            <a:spLocks noGrp="1"/>
          </p:cNvSpPr>
          <p:nvPr>
            <p:ph type="title" idx="4294967295"/>
          </p:nvPr>
        </p:nvSpPr>
        <p:spPr>
          <a:xfrm>
            <a:off x="166255" y="149629"/>
            <a:ext cx="7564438" cy="554038"/>
          </a:xfrm>
        </p:spPr>
        <p:txBody>
          <a:bodyPr/>
          <a:lstStyle/>
          <a:p>
            <a:pPr eaLnBrk="1" hangingPunct="1"/>
            <a:r>
              <a:rPr lang="en-GB" dirty="0" smtClean="0">
                <a:solidFill>
                  <a:schemeClr val="tx1"/>
                </a:solidFill>
                <a:cs typeface="Arial" charset="0"/>
              </a:rPr>
              <a:t>Swing Containers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3"/>
          <p:cNvSpPr>
            <a:spLocks noGrp="1"/>
          </p:cNvSpPr>
          <p:nvPr>
            <p:ph idx="4294967295"/>
          </p:nvPr>
        </p:nvSpPr>
        <p:spPr>
          <a:xfrm>
            <a:off x="228600" y="1066800"/>
            <a:ext cx="8229600" cy="5029200"/>
          </a:xfrm>
        </p:spPr>
        <p:txBody>
          <a:bodyPr/>
          <a:lstStyle/>
          <a:p>
            <a:pPr marL="457200" indent="-457200" eaLnBrk="1" hangingPunct="1">
              <a:buFont typeface="Arial" charset="0"/>
              <a:buNone/>
            </a:pPr>
            <a:r>
              <a:rPr b="1" u="sng" dirty="0" err="1" smtClean="0">
                <a:solidFill>
                  <a:schemeClr val="tx1"/>
                </a:solidFill>
                <a:cs typeface="Arial" charset="0"/>
              </a:rPr>
              <a:t>JFrame</a:t>
            </a:r>
            <a:endParaRPr b="1" u="sng" dirty="0" smtClean="0">
              <a:solidFill>
                <a:schemeClr val="tx1"/>
              </a:solidFill>
              <a:cs typeface="Arial" charset="0"/>
            </a:endParaRPr>
          </a:p>
          <a:p>
            <a:pPr marL="968375" lvl="1" indent="-457200" eaLnBrk="1" hangingPunct="1"/>
            <a:r>
              <a:rPr sz="2000" dirty="0" smtClean="0">
                <a:solidFill>
                  <a:schemeClr val="tx1"/>
                </a:solidFill>
              </a:rPr>
              <a:t>Extends </a:t>
            </a:r>
            <a:r>
              <a:rPr sz="2000" b="1" dirty="0" err="1" smtClean="0">
                <a:solidFill>
                  <a:schemeClr val="tx1"/>
                </a:solidFill>
              </a:rPr>
              <a:t>java.awt.Frame</a:t>
            </a:r>
            <a:endParaRPr sz="2000" b="1" dirty="0" smtClean="0">
              <a:solidFill>
                <a:schemeClr val="tx1"/>
              </a:solidFill>
            </a:endParaRPr>
          </a:p>
          <a:p>
            <a:pPr marL="968375" lvl="1" indent="-457200" algn="just" eaLnBrk="1" hangingPunct="1"/>
            <a:r>
              <a:rPr sz="2000" dirty="0" smtClean="0">
                <a:solidFill>
                  <a:schemeClr val="tx1"/>
                </a:solidFill>
              </a:rPr>
              <a:t>Has title bar, border, window management icon and provision to include a menu</a:t>
            </a:r>
          </a:p>
          <a:p>
            <a:pPr marL="968375" lvl="1" indent="-457200" algn="just" eaLnBrk="1" hangingPunct="1"/>
            <a:r>
              <a:rPr sz="2000" dirty="0" smtClean="0">
                <a:solidFill>
                  <a:schemeClr val="tx1"/>
                </a:solidFill>
              </a:rPr>
              <a:t>Other components can be added</a:t>
            </a:r>
          </a:p>
          <a:p>
            <a:pPr marL="968375" lvl="1" indent="-457200" algn="just" eaLnBrk="1" hangingPunct="1"/>
            <a:r>
              <a:rPr sz="2000" dirty="0" smtClean="0">
                <a:solidFill>
                  <a:schemeClr val="tx1"/>
                </a:solidFill>
              </a:rPr>
              <a:t>This is the basic building block of java GUI</a:t>
            </a:r>
          </a:p>
          <a:p>
            <a:pPr marL="968375" lvl="1" indent="-457200" algn="just" eaLnBrk="1" hangingPunct="1"/>
            <a:r>
              <a:rPr sz="2000" b="1" dirty="0" err="1" smtClean="0">
                <a:solidFill>
                  <a:schemeClr val="tx1"/>
                </a:solidFill>
              </a:rPr>
              <a:t>setDefaultCloseOperation</a:t>
            </a:r>
            <a:r>
              <a:rPr sz="2000" b="1" dirty="0" smtClean="0">
                <a:solidFill>
                  <a:schemeClr val="tx1"/>
                </a:solidFill>
              </a:rPr>
              <a:t>()</a:t>
            </a:r>
            <a:r>
              <a:rPr sz="2000" dirty="0" smtClean="0">
                <a:solidFill>
                  <a:schemeClr val="tx1"/>
                </a:solidFill>
              </a:rPr>
              <a:t> sets the operations that happen when user clicks on the close button on top right side of the frame</a:t>
            </a:r>
          </a:p>
        </p:txBody>
      </p:sp>
      <p:sp>
        <p:nvSpPr>
          <p:cNvPr id="156674" name="Rectangle 2"/>
          <p:cNvSpPr>
            <a:spLocks noGrp="1"/>
          </p:cNvSpPr>
          <p:nvPr>
            <p:ph type="title" idx="4294967295"/>
          </p:nvPr>
        </p:nvSpPr>
        <p:spPr>
          <a:xfrm>
            <a:off x="166255" y="232756"/>
            <a:ext cx="7564438" cy="549275"/>
          </a:xfrm>
        </p:spPr>
        <p:txBody>
          <a:bodyPr/>
          <a:lstStyle/>
          <a:p>
            <a:pPr eaLnBrk="1" hangingPunct="1"/>
            <a:r>
              <a:rPr lang="en-GB" dirty="0" smtClean="0">
                <a:solidFill>
                  <a:schemeClr val="tx1"/>
                </a:solidFill>
                <a:cs typeface="Arial" charset="0"/>
              </a:rPr>
              <a:t>Swing Containers (Contd.).</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3"/>
          <p:cNvSpPr>
            <a:spLocks noGrp="1"/>
          </p:cNvSpPr>
          <p:nvPr>
            <p:ph idx="4294967295"/>
          </p:nvPr>
        </p:nvSpPr>
        <p:spPr>
          <a:xfrm>
            <a:off x="394854" y="917170"/>
            <a:ext cx="8229600" cy="5407429"/>
          </a:xfrm>
        </p:spPr>
        <p:txBody>
          <a:bodyPr/>
          <a:lstStyle/>
          <a:p>
            <a:pPr marL="457200" indent="-457200" eaLnBrk="1" hangingPunct="1">
              <a:buFont typeface="Arial" charset="0"/>
              <a:buNone/>
            </a:pPr>
            <a:r>
              <a:rPr lang="en-US" b="1" u="sng" dirty="0" err="1" smtClean="0">
                <a:solidFill>
                  <a:schemeClr val="tx1"/>
                </a:solidFill>
                <a:cs typeface="Arial" charset="0"/>
              </a:rPr>
              <a:t>JFrame</a:t>
            </a:r>
            <a:r>
              <a:rPr lang="en-US" b="1" u="sng" dirty="0" smtClean="0">
                <a:solidFill>
                  <a:schemeClr val="tx1"/>
                </a:solidFill>
                <a:cs typeface="Arial" charset="0"/>
              </a:rPr>
              <a:t> (continued)</a:t>
            </a:r>
          </a:p>
          <a:p>
            <a:pPr marL="968375" lvl="1" indent="-457200" algn="just" eaLnBrk="1" hangingPunct="1"/>
            <a:r>
              <a:rPr lang="en-US" sz="2000" dirty="0" smtClean="0">
                <a:solidFill>
                  <a:schemeClr val="tx1"/>
                </a:solidFill>
              </a:rPr>
              <a:t>The following constants can be passed as this method’s parameter</a:t>
            </a:r>
            <a:endParaRPr lang="en-US" sz="2000" b="1" dirty="0" smtClean="0">
              <a:solidFill>
                <a:schemeClr val="tx1"/>
              </a:solidFill>
            </a:endParaRPr>
          </a:p>
          <a:p>
            <a:pPr marL="1368425" lvl="2" indent="-457200" eaLnBrk="1" hangingPunct="1">
              <a:buFont typeface="Arial" charset="0"/>
              <a:buAutoNum type="arabicPeriod"/>
            </a:pPr>
            <a:r>
              <a:rPr lang="en-US" sz="1800" b="1" dirty="0" smtClean="0">
                <a:solidFill>
                  <a:schemeClr val="tx1"/>
                </a:solidFill>
              </a:rPr>
              <a:t>DO_NOTHING_ON_CLOSE</a:t>
            </a:r>
            <a:r>
              <a:rPr lang="en-US" sz="1800" dirty="0" smtClean="0">
                <a:solidFill>
                  <a:schemeClr val="tx1"/>
                </a:solidFill>
              </a:rPr>
              <a:t>  - no action will be taken</a:t>
            </a:r>
          </a:p>
          <a:p>
            <a:pPr marL="1368425" lvl="2" indent="-457200" eaLnBrk="1" hangingPunct="1">
              <a:buFont typeface="Arial" charset="0"/>
              <a:buAutoNum type="arabicPeriod"/>
            </a:pPr>
            <a:r>
              <a:rPr lang="en-US" sz="1800" b="1" dirty="0" smtClean="0">
                <a:solidFill>
                  <a:schemeClr val="tx1"/>
                </a:solidFill>
              </a:rPr>
              <a:t>HIDE_ON_CLOSE </a:t>
            </a:r>
            <a:r>
              <a:rPr lang="en-US" sz="1800" dirty="0" smtClean="0">
                <a:solidFill>
                  <a:schemeClr val="tx1"/>
                </a:solidFill>
              </a:rPr>
              <a:t>– will hide the frame</a:t>
            </a:r>
          </a:p>
          <a:p>
            <a:pPr marL="1368425" lvl="2" indent="-457200" eaLnBrk="1" hangingPunct="1">
              <a:buFont typeface="Arial" charset="0"/>
              <a:buAutoNum type="arabicPeriod"/>
            </a:pPr>
            <a:r>
              <a:rPr lang="en-US" sz="1800" b="1" dirty="0" smtClean="0">
                <a:solidFill>
                  <a:schemeClr val="tx1"/>
                </a:solidFill>
              </a:rPr>
              <a:t>DISPOSE_ON_CLOSE</a:t>
            </a:r>
            <a:r>
              <a:rPr lang="en-US" sz="1800" dirty="0" smtClean="0">
                <a:solidFill>
                  <a:schemeClr val="tx1"/>
                </a:solidFill>
              </a:rPr>
              <a:t> – will hide and destroy the frame</a:t>
            </a:r>
          </a:p>
          <a:p>
            <a:pPr marL="1368425" lvl="2" indent="-457200" eaLnBrk="1" hangingPunct="1">
              <a:buFont typeface="Arial" charset="0"/>
              <a:buAutoNum type="arabicPeriod"/>
            </a:pPr>
            <a:r>
              <a:rPr lang="en-US" sz="1800" b="1" dirty="0" smtClean="0">
                <a:solidFill>
                  <a:schemeClr val="tx1"/>
                </a:solidFill>
              </a:rPr>
              <a:t>EXIT_ON_CLOSE</a:t>
            </a:r>
            <a:r>
              <a:rPr lang="en-US" sz="1800" dirty="0" smtClean="0">
                <a:solidFill>
                  <a:schemeClr val="tx1"/>
                </a:solidFill>
              </a:rPr>
              <a:t> – will stop and close the application invoking </a:t>
            </a:r>
            <a:r>
              <a:rPr lang="en-US" sz="1800" b="1" dirty="0" err="1" smtClean="0">
                <a:solidFill>
                  <a:schemeClr val="tx1"/>
                </a:solidFill>
              </a:rPr>
              <a:t>System.exit</a:t>
            </a:r>
            <a:r>
              <a:rPr lang="en-US" sz="1800" b="1" dirty="0" smtClean="0">
                <a:solidFill>
                  <a:schemeClr val="tx1"/>
                </a:solidFill>
              </a:rPr>
              <a:t>()</a:t>
            </a:r>
            <a:endParaRPr lang="en-US" sz="1800" b="1" u="sng" dirty="0" smtClean="0">
              <a:solidFill>
                <a:schemeClr val="tx1"/>
              </a:solidFill>
              <a:cs typeface="Arial" charset="0"/>
            </a:endParaRPr>
          </a:p>
          <a:p>
            <a:pPr marL="457200" indent="-457200" eaLnBrk="1" hangingPunct="1">
              <a:buFont typeface="Arial" charset="0"/>
              <a:buNone/>
            </a:pPr>
            <a:endParaRPr b="1" u="sng" dirty="0" smtClean="0">
              <a:solidFill>
                <a:schemeClr val="tx1"/>
              </a:solidFill>
              <a:cs typeface="Arial" charset="0"/>
            </a:endParaRPr>
          </a:p>
          <a:p>
            <a:pPr marL="457200" indent="-457200" eaLnBrk="1" hangingPunct="1">
              <a:buFont typeface="Arial" charset="0"/>
              <a:buNone/>
            </a:pPr>
            <a:r>
              <a:rPr b="1" u="sng" dirty="0" err="1" smtClean="0">
                <a:solidFill>
                  <a:schemeClr val="tx1"/>
                </a:solidFill>
                <a:cs typeface="Arial" charset="0"/>
              </a:rPr>
              <a:t>JDialog</a:t>
            </a:r>
            <a:endParaRPr b="1" u="sng" dirty="0" smtClean="0">
              <a:solidFill>
                <a:schemeClr val="tx1"/>
              </a:solidFill>
              <a:cs typeface="Arial" charset="0"/>
            </a:endParaRPr>
          </a:p>
          <a:p>
            <a:pPr marL="968375" lvl="1" indent="-457200" eaLnBrk="1" hangingPunct="1"/>
            <a:r>
              <a:rPr sz="2000" dirty="0" smtClean="0">
                <a:solidFill>
                  <a:schemeClr val="tx1"/>
                </a:solidFill>
              </a:rPr>
              <a:t>Extends </a:t>
            </a:r>
            <a:r>
              <a:rPr sz="2000" b="1" dirty="0" err="1" smtClean="0">
                <a:solidFill>
                  <a:schemeClr val="tx1"/>
                </a:solidFill>
              </a:rPr>
              <a:t>java.awt.Dialog</a:t>
            </a:r>
            <a:endParaRPr sz="2000" b="1" dirty="0" smtClean="0">
              <a:solidFill>
                <a:schemeClr val="tx1"/>
              </a:solidFill>
            </a:endParaRPr>
          </a:p>
          <a:p>
            <a:pPr marL="968375" lvl="1" indent="-457200" algn="just" eaLnBrk="1" hangingPunct="1"/>
            <a:r>
              <a:rPr sz="2000" dirty="0" smtClean="0">
                <a:solidFill>
                  <a:schemeClr val="tx1"/>
                </a:solidFill>
              </a:rPr>
              <a:t>Pops up modal dialog window for user interaction</a:t>
            </a:r>
          </a:p>
          <a:p>
            <a:pPr marL="968375" lvl="1" indent="-457200" algn="just" eaLnBrk="1" hangingPunct="1"/>
            <a:r>
              <a:rPr sz="2000" dirty="0" smtClean="0">
                <a:solidFill>
                  <a:schemeClr val="tx1"/>
                </a:solidFill>
              </a:rPr>
              <a:t>Must have parent </a:t>
            </a:r>
            <a:r>
              <a:rPr sz="2000" dirty="0" err="1" smtClean="0">
                <a:solidFill>
                  <a:schemeClr val="tx1"/>
                </a:solidFill>
              </a:rPr>
              <a:t>JFrame</a:t>
            </a:r>
            <a:endParaRPr sz="2000" dirty="0" smtClean="0">
              <a:solidFill>
                <a:schemeClr val="tx1"/>
              </a:solidFill>
            </a:endParaRPr>
          </a:p>
          <a:p>
            <a:pPr marL="968375" lvl="1" indent="-457200" algn="just" eaLnBrk="1" hangingPunct="1"/>
            <a:r>
              <a:rPr sz="2000" dirty="0" smtClean="0">
                <a:solidFill>
                  <a:schemeClr val="tx1"/>
                </a:solidFill>
              </a:rPr>
              <a:t>This can be used for displaying messages in a program or for taking user inputs</a:t>
            </a:r>
          </a:p>
          <a:p>
            <a:pPr marL="457200" indent="-457200" algn="just" eaLnBrk="1" hangingPunct="1"/>
            <a:endParaRPr dirty="0" smtClean="0">
              <a:solidFill>
                <a:schemeClr val="tx1"/>
              </a:solidFill>
              <a:cs typeface="Arial" charset="0"/>
            </a:endParaRPr>
          </a:p>
        </p:txBody>
      </p:sp>
      <p:sp>
        <p:nvSpPr>
          <p:cNvPr id="158722" name="Rectangle 2"/>
          <p:cNvSpPr>
            <a:spLocks noGrp="1"/>
          </p:cNvSpPr>
          <p:nvPr>
            <p:ph type="title" idx="4294967295"/>
          </p:nvPr>
        </p:nvSpPr>
        <p:spPr>
          <a:xfrm>
            <a:off x="232756" y="182880"/>
            <a:ext cx="7564438" cy="549275"/>
          </a:xfrm>
        </p:spPr>
        <p:txBody>
          <a:bodyPr/>
          <a:lstStyle/>
          <a:p>
            <a:pPr eaLnBrk="1" hangingPunct="1"/>
            <a:r>
              <a:rPr lang="en-GB" dirty="0" smtClean="0">
                <a:solidFill>
                  <a:schemeClr val="tx1"/>
                </a:solidFill>
                <a:cs typeface="Arial" charset="0"/>
              </a:rPr>
              <a:t>Swing Containers (Contd.).</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3"/>
          <p:cNvSpPr>
            <a:spLocks noGrp="1"/>
          </p:cNvSpPr>
          <p:nvPr>
            <p:ph idx="4294967295"/>
          </p:nvPr>
        </p:nvSpPr>
        <p:spPr>
          <a:xfrm>
            <a:off x="228600" y="990600"/>
            <a:ext cx="8610600" cy="5029200"/>
          </a:xfrm>
        </p:spPr>
        <p:txBody>
          <a:bodyPr/>
          <a:lstStyle/>
          <a:p>
            <a:pPr eaLnBrk="1" hangingPunct="1"/>
            <a:r>
              <a:rPr dirty="0" smtClean="0">
                <a:solidFill>
                  <a:schemeClr val="tx1"/>
                </a:solidFill>
                <a:cs typeface="Arial" charset="0"/>
              </a:rPr>
              <a:t>Arrange widgets according to a pattern</a:t>
            </a:r>
          </a:p>
          <a:p>
            <a:pPr eaLnBrk="1" hangingPunct="1"/>
            <a:endParaRPr dirty="0" smtClean="0">
              <a:solidFill>
                <a:schemeClr val="tx1"/>
              </a:solidFill>
              <a:cs typeface="Arial" charset="0"/>
            </a:endParaRPr>
          </a:p>
          <a:p>
            <a:pPr algn="just" eaLnBrk="1" hangingPunct="1"/>
            <a:r>
              <a:rPr dirty="0" smtClean="0">
                <a:solidFill>
                  <a:schemeClr val="tx1"/>
                </a:solidFill>
                <a:cs typeface="Arial" charset="0"/>
              </a:rPr>
              <a:t>Can update containers to handle resizing of the container or internal widgets</a:t>
            </a:r>
          </a:p>
          <a:p>
            <a:pPr eaLnBrk="1" hangingPunct="1"/>
            <a:endParaRPr dirty="0" smtClean="0">
              <a:solidFill>
                <a:schemeClr val="tx1"/>
              </a:solidFill>
              <a:cs typeface="Arial" charset="0"/>
            </a:endParaRPr>
          </a:p>
          <a:p>
            <a:pPr eaLnBrk="1" hangingPunct="1"/>
            <a:r>
              <a:rPr dirty="0" smtClean="0">
                <a:solidFill>
                  <a:schemeClr val="tx1"/>
                </a:solidFill>
                <a:cs typeface="Arial" charset="0"/>
              </a:rPr>
              <a:t>Make complex UIs possible</a:t>
            </a:r>
          </a:p>
          <a:p>
            <a:pPr eaLnBrk="1" hangingPunct="1"/>
            <a:endParaRPr dirty="0" smtClean="0">
              <a:solidFill>
                <a:schemeClr val="tx1"/>
              </a:solidFill>
              <a:cs typeface="Arial" charset="0"/>
            </a:endParaRPr>
          </a:p>
          <a:p>
            <a:pPr eaLnBrk="1" hangingPunct="1"/>
            <a:r>
              <a:rPr dirty="0" smtClean="0">
                <a:solidFill>
                  <a:schemeClr val="tx1"/>
                </a:solidFill>
                <a:cs typeface="Arial" charset="0"/>
              </a:rPr>
              <a:t>Provide a compact representation of the UI</a:t>
            </a:r>
          </a:p>
          <a:p>
            <a:pPr eaLnBrk="1" hangingPunct="1"/>
            <a:endParaRPr dirty="0" smtClean="0">
              <a:solidFill>
                <a:schemeClr val="tx1"/>
              </a:solidFill>
              <a:cs typeface="Arial" charset="0"/>
            </a:endParaRPr>
          </a:p>
          <a:p>
            <a:pPr algn="just" eaLnBrk="1" hangingPunct="1"/>
            <a:r>
              <a:rPr dirty="0" smtClean="0">
                <a:solidFill>
                  <a:schemeClr val="tx1"/>
                </a:solidFill>
                <a:cs typeface="Arial" charset="0"/>
              </a:rPr>
              <a:t>All layout manager classes have implemented </a:t>
            </a:r>
            <a:r>
              <a:rPr b="1" dirty="0" err="1" smtClean="0">
                <a:solidFill>
                  <a:schemeClr val="tx1"/>
                </a:solidFill>
                <a:cs typeface="Arial" charset="0"/>
              </a:rPr>
              <a:t>java.awt.LayoutManager</a:t>
            </a:r>
            <a:r>
              <a:rPr dirty="0" smtClean="0">
                <a:solidFill>
                  <a:schemeClr val="tx1"/>
                </a:solidFill>
                <a:cs typeface="Arial" charset="0"/>
              </a:rPr>
              <a:t> interface</a:t>
            </a:r>
          </a:p>
        </p:txBody>
      </p:sp>
      <p:sp>
        <p:nvSpPr>
          <p:cNvPr id="118786" name="Rectangle 2"/>
          <p:cNvSpPr>
            <a:spLocks noGrp="1"/>
          </p:cNvSpPr>
          <p:nvPr>
            <p:ph type="title" idx="4294967295"/>
          </p:nvPr>
        </p:nvSpPr>
        <p:spPr>
          <a:xfrm>
            <a:off x="76200" y="152400"/>
            <a:ext cx="7562850" cy="554038"/>
          </a:xfrm>
        </p:spPr>
        <p:txBody>
          <a:bodyPr/>
          <a:lstStyle/>
          <a:p>
            <a:pPr eaLnBrk="1" hangingPunct="1"/>
            <a:r>
              <a:rPr dirty="0" smtClean="0">
                <a:solidFill>
                  <a:schemeClr val="tx1"/>
                </a:solidFill>
                <a:cs typeface="Arial" charset="0"/>
              </a:rPr>
              <a:t>Layout Managers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3"/>
          <p:cNvSpPr>
            <a:spLocks noGrp="1"/>
          </p:cNvSpPr>
          <p:nvPr>
            <p:ph idx="4294967295"/>
          </p:nvPr>
        </p:nvSpPr>
        <p:spPr>
          <a:xfrm>
            <a:off x="533400" y="1066800"/>
            <a:ext cx="8229600" cy="5029200"/>
          </a:xfrm>
        </p:spPr>
        <p:txBody>
          <a:bodyPr/>
          <a:lstStyle/>
          <a:p>
            <a:pPr eaLnBrk="1" hangingPunct="1">
              <a:buFont typeface="Arial" charset="0"/>
              <a:buNone/>
            </a:pPr>
            <a:r>
              <a:rPr dirty="0" smtClean="0">
                <a:solidFill>
                  <a:schemeClr val="tx1"/>
                </a:solidFill>
                <a:cs typeface="Arial" charset="0"/>
              </a:rPr>
              <a:t>These are the list of Layout Managers</a:t>
            </a:r>
          </a:p>
          <a:p>
            <a:pPr eaLnBrk="1" hangingPunct="1">
              <a:buFont typeface="Arial" charset="0"/>
              <a:buNone/>
            </a:pPr>
            <a:endParaRPr dirty="0" smtClean="0">
              <a:solidFill>
                <a:schemeClr val="tx1"/>
              </a:solidFill>
              <a:cs typeface="Arial" charset="0"/>
            </a:endParaRPr>
          </a:p>
          <a:p>
            <a:pPr eaLnBrk="1" hangingPunct="1">
              <a:buFont typeface="Arial" charset="0"/>
              <a:buNone/>
            </a:pPr>
            <a:endParaRPr dirty="0" smtClean="0">
              <a:solidFill>
                <a:schemeClr val="tx1"/>
              </a:solidFill>
              <a:cs typeface="Arial" charset="0"/>
            </a:endParaRPr>
          </a:p>
          <a:p>
            <a:pPr eaLnBrk="1" hangingPunct="1">
              <a:buFont typeface="Arial" charset="0"/>
              <a:buNone/>
            </a:pPr>
            <a:endParaRPr dirty="0" smtClean="0">
              <a:solidFill>
                <a:schemeClr val="tx1"/>
              </a:solidFill>
              <a:cs typeface="Arial" charset="0"/>
            </a:endParaRPr>
          </a:p>
          <a:p>
            <a:pPr eaLnBrk="1" hangingPunct="1">
              <a:buFont typeface="Arial" charset="0"/>
              <a:buNone/>
            </a:pPr>
            <a:endParaRPr dirty="0" smtClean="0">
              <a:solidFill>
                <a:schemeClr val="tx1"/>
              </a:solidFill>
              <a:cs typeface="Arial" charset="0"/>
            </a:endParaRPr>
          </a:p>
        </p:txBody>
      </p:sp>
      <p:sp>
        <p:nvSpPr>
          <p:cNvPr id="120834" name="Rectangle 2"/>
          <p:cNvSpPr>
            <a:spLocks noGrp="1"/>
          </p:cNvSpPr>
          <p:nvPr>
            <p:ph type="title" idx="4294967295"/>
          </p:nvPr>
        </p:nvSpPr>
        <p:spPr>
          <a:xfrm>
            <a:off x="152400" y="152400"/>
            <a:ext cx="7562850" cy="554038"/>
          </a:xfrm>
        </p:spPr>
        <p:txBody>
          <a:bodyPr/>
          <a:lstStyle/>
          <a:p>
            <a:pPr eaLnBrk="1" hangingPunct="1"/>
            <a:r>
              <a:rPr dirty="0" smtClean="0">
                <a:solidFill>
                  <a:schemeClr val="tx1"/>
                </a:solidFill>
                <a:cs typeface="Arial" charset="0"/>
              </a:rPr>
              <a:t>Layout Manager Types</a:t>
            </a:r>
          </a:p>
        </p:txBody>
      </p:sp>
      <p:graphicFrame>
        <p:nvGraphicFramePr>
          <p:cNvPr id="6" name="Table 5"/>
          <p:cNvGraphicFramePr>
            <a:graphicFrameLocks noGrp="1"/>
          </p:cNvGraphicFramePr>
          <p:nvPr/>
        </p:nvGraphicFramePr>
        <p:xfrm>
          <a:off x="685800" y="1752600"/>
          <a:ext cx="8001000" cy="4130040"/>
        </p:xfrm>
        <a:graphic>
          <a:graphicData uri="http://schemas.openxmlformats.org/drawingml/2006/table">
            <a:tbl>
              <a:tblPr firstRow="1" bandRow="1">
                <a:tableStyleId>{69012ECD-51FC-41F1-AA8D-1B2483CD663E}</a:tableStyleId>
              </a:tblPr>
              <a:tblGrid>
                <a:gridCol w="4000500"/>
                <a:gridCol w="4000500"/>
              </a:tblGrid>
              <a:tr h="370840">
                <a:tc>
                  <a:txBody>
                    <a:bodyPr/>
                    <a:lstStyle/>
                    <a:p>
                      <a:r>
                        <a:rPr lang="en-US" sz="1600" dirty="0" smtClean="0">
                          <a:solidFill>
                            <a:schemeClr val="bg1"/>
                          </a:solidFill>
                          <a:latin typeface="+mn-lt"/>
                        </a:rPr>
                        <a:t>Layout Manager</a:t>
                      </a:r>
                      <a:endParaRPr lang="en-US" sz="1600" dirty="0">
                        <a:solidFill>
                          <a:schemeClr val="bg1"/>
                        </a:solidFill>
                        <a:latin typeface="+mn-lt"/>
                      </a:endParaRPr>
                    </a:p>
                  </a:txBody>
                  <a:tcPr/>
                </a:tc>
                <a:tc>
                  <a:txBody>
                    <a:bodyPr/>
                    <a:lstStyle/>
                    <a:p>
                      <a:r>
                        <a:rPr lang="en-US" sz="1600" dirty="0" smtClean="0">
                          <a:solidFill>
                            <a:schemeClr val="bg1"/>
                          </a:solidFill>
                          <a:latin typeface="+mn-lt"/>
                        </a:rPr>
                        <a:t>Description</a:t>
                      </a:r>
                      <a:endParaRPr lang="en-US" sz="1600" dirty="0">
                        <a:solidFill>
                          <a:schemeClr val="bg1"/>
                        </a:solidFill>
                        <a:latin typeface="+mn-lt"/>
                      </a:endParaRPr>
                    </a:p>
                  </a:txBody>
                  <a:tcPr/>
                </a:tc>
              </a:tr>
              <a:tr h="370840">
                <a:tc>
                  <a:txBody>
                    <a:bodyPr/>
                    <a:lstStyle/>
                    <a:p>
                      <a:r>
                        <a:rPr lang="en-US" sz="1600" b="1" dirty="0" err="1" smtClean="0">
                          <a:solidFill>
                            <a:schemeClr val="tx1"/>
                          </a:solidFill>
                          <a:latin typeface="+mn-lt"/>
                        </a:rPr>
                        <a:t>BorderLayout</a:t>
                      </a:r>
                      <a:endParaRPr lang="en-US" sz="1600" b="1" dirty="0">
                        <a:solidFill>
                          <a:schemeClr val="tx1"/>
                        </a:solidFill>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mn-lt"/>
                        </a:rPr>
                        <a:t>Arranges components along the north, south, east, west, and in the center of the container.</a:t>
                      </a:r>
                    </a:p>
                  </a:txBody>
                  <a:tcPr/>
                </a:tc>
              </a:tr>
              <a:tr h="711200">
                <a:tc>
                  <a:txBody>
                    <a:bodyPr/>
                    <a:lstStyle/>
                    <a:p>
                      <a:r>
                        <a:rPr lang="en-US" sz="1600" b="1" dirty="0" err="1" smtClean="0">
                          <a:solidFill>
                            <a:schemeClr val="tx1"/>
                          </a:solidFill>
                          <a:latin typeface="+mn-lt"/>
                        </a:rPr>
                        <a:t>CardLayout</a:t>
                      </a:r>
                      <a:endParaRPr lang="en-US" sz="1600" b="1" dirty="0">
                        <a:solidFill>
                          <a:schemeClr val="tx1"/>
                        </a:solidFill>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mn-lt"/>
                        </a:rPr>
                        <a:t>Arranges components like a stack of cards, with one visible at a time.</a:t>
                      </a: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err="1" smtClean="0">
                          <a:solidFill>
                            <a:schemeClr val="tx1"/>
                          </a:solidFill>
                          <a:latin typeface="+mn-lt"/>
                        </a:rPr>
                        <a:t>FlowLayout</a:t>
                      </a:r>
                      <a:endParaRPr lang="en-US" sz="1600" b="1" dirty="0">
                        <a:solidFill>
                          <a:schemeClr val="tx1"/>
                        </a:solidFill>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mn-lt"/>
                        </a:rPr>
                        <a:t>Arranges components left to right across the container.</a:t>
                      </a:r>
                    </a:p>
                    <a:p>
                      <a:endParaRPr lang="en-US" sz="1600" dirty="0">
                        <a:solidFill>
                          <a:schemeClr val="tx1"/>
                        </a:solidFill>
                        <a:latin typeface="+mn-lt"/>
                      </a:endParaRPr>
                    </a:p>
                  </a:txBody>
                  <a:tcPr/>
                </a:tc>
              </a:tr>
              <a:tr h="370840">
                <a:tc>
                  <a:txBody>
                    <a:bodyPr/>
                    <a:lstStyle/>
                    <a:p>
                      <a:r>
                        <a:rPr lang="en-US" sz="1600" b="1" dirty="0" err="1" smtClean="0">
                          <a:solidFill>
                            <a:schemeClr val="tx1"/>
                          </a:solidFill>
                          <a:latin typeface="+mn-lt"/>
                        </a:rPr>
                        <a:t>GridLayout</a:t>
                      </a:r>
                      <a:endParaRPr lang="en-US" sz="1600" b="1" dirty="0">
                        <a:solidFill>
                          <a:schemeClr val="tx1"/>
                        </a:solidFill>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mn-lt"/>
                        </a:rPr>
                        <a:t>Arranges components into a two-dimensional grid of equally sized cells.</a:t>
                      </a:r>
                    </a:p>
                    <a:p>
                      <a:endParaRPr lang="en-US" sz="1600" dirty="0">
                        <a:solidFill>
                          <a:schemeClr val="tx1"/>
                        </a:solidFill>
                        <a:latin typeface="+mn-lt"/>
                      </a:endParaRPr>
                    </a:p>
                  </a:txBody>
                  <a:tcPr/>
                </a:tc>
              </a:tr>
              <a:tr h="370840">
                <a:tc>
                  <a:txBody>
                    <a:bodyPr/>
                    <a:lstStyle/>
                    <a:p>
                      <a:r>
                        <a:rPr lang="en-US" sz="1600" b="1" dirty="0" err="1" smtClean="0">
                          <a:solidFill>
                            <a:schemeClr val="tx1"/>
                          </a:solidFill>
                          <a:latin typeface="+mn-lt"/>
                        </a:rPr>
                        <a:t>GridBagLayout</a:t>
                      </a:r>
                      <a:endParaRPr lang="en-US" sz="1600" b="1" dirty="0">
                        <a:solidFill>
                          <a:schemeClr val="tx1"/>
                        </a:solidFill>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mn-lt"/>
                        </a:rPr>
                        <a:t>Arranges components in a grid of variable sized cells (complicated).</a:t>
                      </a:r>
                    </a:p>
                  </a:txBody>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3"/>
          <p:cNvSpPr>
            <a:spLocks noGrp="1"/>
          </p:cNvSpPr>
          <p:nvPr>
            <p:ph idx="4294967295"/>
          </p:nvPr>
        </p:nvSpPr>
        <p:spPr>
          <a:xfrm>
            <a:off x="342900" y="1219200"/>
            <a:ext cx="8229600" cy="5029200"/>
          </a:xfrm>
        </p:spPr>
        <p:txBody>
          <a:bodyPr/>
          <a:lstStyle/>
          <a:p>
            <a:pPr algn="just" eaLnBrk="1" hangingPunct="1"/>
            <a:r>
              <a:rPr dirty="0" smtClean="0">
                <a:solidFill>
                  <a:schemeClr val="tx1"/>
                </a:solidFill>
                <a:cs typeface="Arial" charset="0"/>
              </a:rPr>
              <a:t>Arranges components from left to right and top to bottom</a:t>
            </a:r>
          </a:p>
          <a:p>
            <a:pPr algn="just" eaLnBrk="1" hangingPunct="1"/>
            <a:r>
              <a:rPr dirty="0" smtClean="0">
                <a:solidFill>
                  <a:schemeClr val="tx1"/>
                </a:solidFill>
                <a:cs typeface="Arial" charset="0"/>
              </a:rPr>
              <a:t>Fits as many components in a row as possible before making a new row</a:t>
            </a:r>
          </a:p>
          <a:p>
            <a:pPr algn="just" eaLnBrk="1" hangingPunct="1"/>
            <a:r>
              <a:rPr dirty="0" smtClean="0">
                <a:solidFill>
                  <a:schemeClr val="tx1"/>
                </a:solidFill>
                <a:cs typeface="Arial" charset="0"/>
              </a:rPr>
              <a:t>Lets you specify alignment, horizontal and vertical spacing</a:t>
            </a:r>
          </a:p>
        </p:txBody>
      </p:sp>
      <p:sp>
        <p:nvSpPr>
          <p:cNvPr id="122882" name="Rectangle 2"/>
          <p:cNvSpPr>
            <a:spLocks noGrp="1"/>
          </p:cNvSpPr>
          <p:nvPr>
            <p:ph type="title" idx="4294967295"/>
          </p:nvPr>
        </p:nvSpPr>
        <p:spPr>
          <a:xfrm>
            <a:off x="152400" y="152400"/>
            <a:ext cx="7562850" cy="554038"/>
          </a:xfrm>
        </p:spPr>
        <p:txBody>
          <a:bodyPr/>
          <a:lstStyle/>
          <a:p>
            <a:pPr eaLnBrk="1" hangingPunct="1"/>
            <a:r>
              <a:rPr dirty="0" smtClean="0">
                <a:solidFill>
                  <a:schemeClr val="tx1"/>
                </a:solidFill>
                <a:cs typeface="Arial" charset="0"/>
              </a:rPr>
              <a:t>Flow Layout</a:t>
            </a:r>
          </a:p>
        </p:txBody>
      </p:sp>
      <p:grpSp>
        <p:nvGrpSpPr>
          <p:cNvPr id="2" name="Group 4"/>
          <p:cNvGrpSpPr>
            <a:grpSpLocks/>
          </p:cNvGrpSpPr>
          <p:nvPr/>
        </p:nvGrpSpPr>
        <p:grpSpPr bwMode="auto">
          <a:xfrm>
            <a:off x="2057400" y="4038600"/>
            <a:ext cx="4800600" cy="1676400"/>
            <a:chOff x="1296" y="2544"/>
            <a:chExt cx="3024" cy="1056"/>
          </a:xfrm>
        </p:grpSpPr>
        <p:sp>
          <p:nvSpPr>
            <p:cNvPr id="122884" name="Rectangle 5"/>
            <p:cNvSpPr>
              <a:spLocks noChangeArrowheads="1"/>
            </p:cNvSpPr>
            <p:nvPr/>
          </p:nvSpPr>
          <p:spPr bwMode="auto">
            <a:xfrm>
              <a:off x="1296" y="2544"/>
              <a:ext cx="3024" cy="1056"/>
            </a:xfrm>
            <a:prstGeom prst="rect">
              <a:avLst/>
            </a:prstGeom>
            <a:solidFill>
              <a:schemeClr val="accent1"/>
            </a:solidFill>
            <a:ln w="9525">
              <a:solidFill>
                <a:schemeClr val="accent2"/>
              </a:solidFill>
              <a:miter lim="800000"/>
              <a:headEnd/>
              <a:tailEnd/>
            </a:ln>
          </p:spPr>
          <p:txBody>
            <a:bodyPr wrap="none" anchor="ctr"/>
            <a:lstStyle/>
            <a:p>
              <a:endParaRPr lang="en-US"/>
            </a:p>
          </p:txBody>
        </p:sp>
        <p:sp>
          <p:nvSpPr>
            <p:cNvPr id="122885" name="Oval 6"/>
            <p:cNvSpPr>
              <a:spLocks noChangeArrowheads="1"/>
            </p:cNvSpPr>
            <p:nvPr/>
          </p:nvSpPr>
          <p:spPr bwMode="auto">
            <a:xfrm>
              <a:off x="1392" y="2640"/>
              <a:ext cx="576" cy="384"/>
            </a:xfrm>
            <a:prstGeom prst="ellipse">
              <a:avLst/>
            </a:prstGeom>
            <a:solidFill>
              <a:schemeClr val="bg2"/>
            </a:solidFill>
            <a:ln w="9525">
              <a:solidFill>
                <a:schemeClr val="accent2"/>
              </a:solidFill>
              <a:round/>
              <a:headEnd/>
              <a:tailEnd/>
            </a:ln>
          </p:spPr>
          <p:txBody>
            <a:bodyPr wrap="none" anchor="ctr"/>
            <a:lstStyle/>
            <a:p>
              <a:pPr algn="ctr"/>
              <a:r>
                <a:rPr lang="en-US" sz="2400">
                  <a:latin typeface="Verdana" pitchFamily="34" charset="0"/>
                </a:rPr>
                <a:t>1</a:t>
              </a:r>
            </a:p>
          </p:txBody>
        </p:sp>
        <p:sp>
          <p:nvSpPr>
            <p:cNvPr id="122886" name="Oval 7"/>
            <p:cNvSpPr>
              <a:spLocks noChangeArrowheads="1"/>
            </p:cNvSpPr>
            <p:nvPr/>
          </p:nvSpPr>
          <p:spPr bwMode="auto">
            <a:xfrm>
              <a:off x="2064" y="2640"/>
              <a:ext cx="576" cy="384"/>
            </a:xfrm>
            <a:prstGeom prst="ellipse">
              <a:avLst/>
            </a:prstGeom>
            <a:solidFill>
              <a:schemeClr val="bg2"/>
            </a:solidFill>
            <a:ln w="9525">
              <a:solidFill>
                <a:schemeClr val="accent2"/>
              </a:solidFill>
              <a:round/>
              <a:headEnd/>
              <a:tailEnd/>
            </a:ln>
          </p:spPr>
          <p:txBody>
            <a:bodyPr wrap="none" anchor="ctr"/>
            <a:lstStyle/>
            <a:p>
              <a:pPr algn="ctr"/>
              <a:r>
                <a:rPr lang="en-US" sz="2400">
                  <a:latin typeface="Verdana" pitchFamily="34" charset="0"/>
                </a:rPr>
                <a:t>2</a:t>
              </a:r>
            </a:p>
          </p:txBody>
        </p:sp>
        <p:sp>
          <p:nvSpPr>
            <p:cNvPr id="122887" name="Oval 8"/>
            <p:cNvSpPr>
              <a:spLocks noChangeArrowheads="1"/>
            </p:cNvSpPr>
            <p:nvPr/>
          </p:nvSpPr>
          <p:spPr bwMode="auto">
            <a:xfrm>
              <a:off x="2736" y="2640"/>
              <a:ext cx="576" cy="384"/>
            </a:xfrm>
            <a:prstGeom prst="ellipse">
              <a:avLst/>
            </a:prstGeom>
            <a:solidFill>
              <a:schemeClr val="bg2"/>
            </a:solidFill>
            <a:ln w="9525">
              <a:solidFill>
                <a:schemeClr val="accent2"/>
              </a:solidFill>
              <a:round/>
              <a:headEnd/>
              <a:tailEnd/>
            </a:ln>
          </p:spPr>
          <p:txBody>
            <a:bodyPr wrap="none" anchor="ctr"/>
            <a:lstStyle/>
            <a:p>
              <a:pPr algn="ctr"/>
              <a:r>
                <a:rPr lang="en-US" sz="2400">
                  <a:latin typeface="Verdana" pitchFamily="34" charset="0"/>
                </a:rPr>
                <a:t>3</a:t>
              </a:r>
            </a:p>
          </p:txBody>
        </p:sp>
        <p:sp>
          <p:nvSpPr>
            <p:cNvPr id="122888" name="Oval 9"/>
            <p:cNvSpPr>
              <a:spLocks noChangeArrowheads="1"/>
            </p:cNvSpPr>
            <p:nvPr/>
          </p:nvSpPr>
          <p:spPr bwMode="auto">
            <a:xfrm>
              <a:off x="3408" y="2640"/>
              <a:ext cx="576" cy="384"/>
            </a:xfrm>
            <a:prstGeom prst="ellipse">
              <a:avLst/>
            </a:prstGeom>
            <a:solidFill>
              <a:schemeClr val="bg2"/>
            </a:solidFill>
            <a:ln w="9525">
              <a:solidFill>
                <a:schemeClr val="accent2"/>
              </a:solidFill>
              <a:round/>
              <a:headEnd/>
              <a:tailEnd/>
            </a:ln>
          </p:spPr>
          <p:txBody>
            <a:bodyPr wrap="none" anchor="ctr"/>
            <a:lstStyle/>
            <a:p>
              <a:pPr algn="ctr"/>
              <a:r>
                <a:rPr lang="en-US" sz="2400">
                  <a:latin typeface="Verdana" pitchFamily="34" charset="0"/>
                </a:rPr>
                <a:t>4</a:t>
              </a:r>
            </a:p>
          </p:txBody>
        </p:sp>
        <p:sp>
          <p:nvSpPr>
            <p:cNvPr id="122889" name="Oval 10"/>
            <p:cNvSpPr>
              <a:spLocks noChangeArrowheads="1"/>
            </p:cNvSpPr>
            <p:nvPr/>
          </p:nvSpPr>
          <p:spPr bwMode="auto">
            <a:xfrm>
              <a:off x="1392" y="3120"/>
              <a:ext cx="576" cy="384"/>
            </a:xfrm>
            <a:prstGeom prst="ellipse">
              <a:avLst/>
            </a:prstGeom>
            <a:solidFill>
              <a:schemeClr val="bg2"/>
            </a:solidFill>
            <a:ln w="9525">
              <a:solidFill>
                <a:schemeClr val="accent2"/>
              </a:solidFill>
              <a:round/>
              <a:headEnd/>
              <a:tailEnd/>
            </a:ln>
          </p:spPr>
          <p:txBody>
            <a:bodyPr wrap="none" anchor="ctr"/>
            <a:lstStyle/>
            <a:p>
              <a:pPr algn="ctr"/>
              <a:r>
                <a:rPr lang="en-US" sz="2400">
                  <a:latin typeface="Verdana" pitchFamily="34" charset="0"/>
                </a:rPr>
                <a:t>5</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idx="4294967295"/>
          </p:nvPr>
        </p:nvSpPr>
        <p:spPr>
          <a:xfrm>
            <a:off x="228600" y="228600"/>
            <a:ext cx="7564438" cy="554038"/>
          </a:xfrm>
        </p:spPr>
        <p:txBody>
          <a:bodyPr/>
          <a:lstStyle/>
          <a:p>
            <a:pPr eaLnBrk="1" hangingPunct="1"/>
            <a:r>
              <a:rPr smtClean="0">
                <a:solidFill>
                  <a:schemeClr val="tx1"/>
                </a:solidFill>
                <a:cs typeface="Arial" charset="0"/>
              </a:rPr>
              <a:t>Constructs for AWT Application</a:t>
            </a:r>
          </a:p>
        </p:txBody>
      </p:sp>
      <p:sp>
        <p:nvSpPr>
          <p:cNvPr id="22531" name="Rectangle 3"/>
          <p:cNvSpPr>
            <a:spLocks noGrp="1"/>
          </p:cNvSpPr>
          <p:nvPr>
            <p:ph idx="4294967295"/>
          </p:nvPr>
        </p:nvSpPr>
        <p:spPr>
          <a:xfrm>
            <a:off x="533400" y="1066800"/>
            <a:ext cx="8229600" cy="5029200"/>
          </a:xfrm>
        </p:spPr>
        <p:txBody>
          <a:bodyPr/>
          <a:lstStyle/>
          <a:p>
            <a:pPr marL="0" indent="0" algn="just" eaLnBrk="1" hangingPunct="1">
              <a:buFont typeface="Arial" charset="0"/>
              <a:buNone/>
              <a:defRPr/>
            </a:pPr>
            <a:r>
              <a:rPr sz="2200" dirty="0" smtClean="0">
                <a:solidFill>
                  <a:schemeClr val="tx1"/>
                </a:solidFill>
                <a:cs typeface="Arial" charset="0"/>
              </a:rPr>
              <a:t>An </a:t>
            </a:r>
            <a:r>
              <a:rPr sz="2200" dirty="0" err="1" smtClean="0">
                <a:solidFill>
                  <a:schemeClr val="tx1"/>
                </a:solidFill>
                <a:cs typeface="Arial" charset="0"/>
              </a:rPr>
              <a:t>AWT</a:t>
            </a:r>
            <a:r>
              <a:rPr sz="2200" dirty="0" smtClean="0">
                <a:solidFill>
                  <a:schemeClr val="tx1"/>
                </a:solidFill>
                <a:cs typeface="Arial" charset="0"/>
              </a:rPr>
              <a:t> Application requires the following programming constructs :</a:t>
            </a:r>
          </a:p>
          <a:p>
            <a:pPr marL="0" indent="0" algn="just" eaLnBrk="1" hangingPunct="1">
              <a:buFont typeface="Arial" charset="0"/>
              <a:buNone/>
              <a:defRPr/>
            </a:pPr>
            <a:endParaRPr sz="2200" dirty="0">
              <a:solidFill>
                <a:schemeClr val="tx1"/>
              </a:solidFill>
              <a:cs typeface="Arial" charset="0"/>
            </a:endParaRPr>
          </a:p>
          <a:p>
            <a:pPr algn="just" eaLnBrk="1" hangingPunct="1">
              <a:defRPr/>
            </a:pPr>
            <a:r>
              <a:rPr sz="2200" dirty="0" smtClean="0">
                <a:solidFill>
                  <a:schemeClr val="tx1"/>
                </a:solidFill>
                <a:cs typeface="Arial" charset="0"/>
              </a:rPr>
              <a:t>Containers</a:t>
            </a:r>
          </a:p>
          <a:p>
            <a:pPr algn="just" eaLnBrk="1" hangingPunct="1">
              <a:defRPr/>
            </a:pPr>
            <a:endParaRPr sz="2200" dirty="0" smtClean="0">
              <a:solidFill>
                <a:schemeClr val="tx1"/>
              </a:solidFill>
              <a:cs typeface="Arial" charset="0"/>
            </a:endParaRPr>
          </a:p>
          <a:p>
            <a:pPr algn="just" eaLnBrk="1" hangingPunct="1">
              <a:defRPr/>
            </a:pPr>
            <a:r>
              <a:rPr sz="2200" dirty="0" smtClean="0">
                <a:solidFill>
                  <a:schemeClr val="tx1"/>
                </a:solidFill>
                <a:cs typeface="Arial" charset="0"/>
              </a:rPr>
              <a:t>Components</a:t>
            </a:r>
          </a:p>
          <a:p>
            <a:pPr algn="just" eaLnBrk="1" hangingPunct="1">
              <a:defRPr/>
            </a:pPr>
            <a:endParaRPr sz="2200" dirty="0" smtClean="0">
              <a:solidFill>
                <a:schemeClr val="tx1"/>
              </a:solidFill>
              <a:cs typeface="Arial" charset="0"/>
            </a:endParaRPr>
          </a:p>
          <a:p>
            <a:pPr algn="just" eaLnBrk="1" hangingPunct="1">
              <a:defRPr/>
            </a:pPr>
            <a:r>
              <a:rPr sz="2200" dirty="0" smtClean="0">
                <a:solidFill>
                  <a:schemeClr val="tx1"/>
                </a:solidFill>
                <a:cs typeface="Arial" charset="0"/>
              </a:rPr>
              <a:t>Layouts</a:t>
            </a:r>
          </a:p>
          <a:p>
            <a:pPr algn="just" eaLnBrk="1" hangingPunct="1">
              <a:defRPr/>
            </a:pPr>
            <a:endParaRPr sz="2200" dirty="0" smtClean="0">
              <a:solidFill>
                <a:schemeClr val="tx1"/>
              </a:solidFill>
              <a:cs typeface="Arial" charset="0"/>
            </a:endParaRPr>
          </a:p>
          <a:p>
            <a:pPr algn="just" eaLnBrk="1" hangingPunct="1">
              <a:defRPr/>
            </a:pPr>
            <a:r>
              <a:rPr sz="2200" dirty="0" smtClean="0">
                <a:solidFill>
                  <a:schemeClr val="tx1"/>
                </a:solidFill>
                <a:cs typeface="Arial" charset="0"/>
              </a:rPr>
              <a:t>Events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3"/>
          <p:cNvSpPr>
            <a:spLocks noGrp="1"/>
          </p:cNvSpPr>
          <p:nvPr>
            <p:ph idx="4294967295"/>
          </p:nvPr>
        </p:nvSpPr>
        <p:spPr>
          <a:xfrm>
            <a:off x="381000" y="1219200"/>
            <a:ext cx="8763000" cy="5029200"/>
          </a:xfrm>
        </p:spPr>
        <p:txBody>
          <a:bodyPr/>
          <a:lstStyle/>
          <a:p>
            <a:pPr eaLnBrk="1" hangingPunct="1"/>
            <a:r>
              <a:rPr smtClean="0">
                <a:solidFill>
                  <a:schemeClr val="tx1"/>
                </a:solidFill>
                <a:cs typeface="Arial" charset="0"/>
              </a:rPr>
              <a:t>Arranges components according to specified edges or the middle</a:t>
            </a:r>
          </a:p>
          <a:p>
            <a:pPr lvl="1" eaLnBrk="1" hangingPunct="1"/>
            <a:r>
              <a:rPr sz="1800" smtClean="0">
                <a:solidFill>
                  <a:schemeClr val="tx1"/>
                </a:solidFill>
              </a:rPr>
              <a:t>NORTH</a:t>
            </a:r>
          </a:p>
          <a:p>
            <a:pPr lvl="1" eaLnBrk="1" hangingPunct="1"/>
            <a:r>
              <a:rPr sz="1800" smtClean="0">
                <a:solidFill>
                  <a:schemeClr val="tx1"/>
                </a:solidFill>
              </a:rPr>
              <a:t>SOUTH</a:t>
            </a:r>
          </a:p>
          <a:p>
            <a:pPr lvl="1" eaLnBrk="1" hangingPunct="1"/>
            <a:r>
              <a:rPr sz="1800" smtClean="0">
                <a:solidFill>
                  <a:schemeClr val="tx1"/>
                </a:solidFill>
              </a:rPr>
              <a:t>EAST</a:t>
            </a:r>
          </a:p>
          <a:p>
            <a:pPr lvl="1" eaLnBrk="1" hangingPunct="1"/>
            <a:r>
              <a:rPr sz="1800" smtClean="0">
                <a:solidFill>
                  <a:schemeClr val="tx1"/>
                </a:solidFill>
              </a:rPr>
              <a:t>WEST</a:t>
            </a:r>
          </a:p>
          <a:p>
            <a:pPr lvl="1" eaLnBrk="1" hangingPunct="1"/>
            <a:r>
              <a:rPr sz="1800" smtClean="0">
                <a:solidFill>
                  <a:schemeClr val="tx1"/>
                </a:solidFill>
              </a:rPr>
              <a:t>CENTER</a:t>
            </a:r>
          </a:p>
          <a:p>
            <a:pPr lvl="1" eaLnBrk="1" hangingPunct="1"/>
            <a:endParaRPr sz="1800" smtClean="0">
              <a:solidFill>
                <a:schemeClr val="tx1"/>
              </a:solidFill>
            </a:endParaRPr>
          </a:p>
          <a:p>
            <a:pPr lvl="1" eaLnBrk="1" hangingPunct="1"/>
            <a:endParaRPr sz="1800" smtClean="0">
              <a:solidFill>
                <a:schemeClr val="tx1"/>
              </a:solidFill>
            </a:endParaRPr>
          </a:p>
          <a:p>
            <a:pPr lvl="1" eaLnBrk="1" hangingPunct="1"/>
            <a:endParaRPr sz="1800" smtClean="0">
              <a:solidFill>
                <a:schemeClr val="tx1"/>
              </a:solidFill>
            </a:endParaRPr>
          </a:p>
          <a:p>
            <a:pPr lvl="1" eaLnBrk="1" hangingPunct="1">
              <a:buFont typeface="Arial" charset="0"/>
              <a:buNone/>
            </a:pPr>
            <a:endParaRPr sz="1800" smtClean="0">
              <a:solidFill>
                <a:schemeClr val="tx1"/>
              </a:solidFill>
            </a:endParaRPr>
          </a:p>
          <a:p>
            <a:pPr lvl="1" eaLnBrk="1" hangingPunct="1">
              <a:buFont typeface="Arial" charset="0"/>
              <a:buNone/>
            </a:pPr>
            <a:r>
              <a:rPr sz="1800" smtClean="0">
                <a:solidFill>
                  <a:schemeClr val="tx1"/>
                </a:solidFill>
              </a:rPr>
              <a:t>Lets you specify horizontal and vertical spacing</a:t>
            </a:r>
          </a:p>
          <a:p>
            <a:pPr lvl="1" eaLnBrk="1" hangingPunct="1">
              <a:buFont typeface="Arial" charset="0"/>
              <a:buNone/>
            </a:pPr>
            <a:r>
              <a:rPr sz="1800" smtClean="0">
                <a:solidFill>
                  <a:srgbClr val="0000FF"/>
                </a:solidFill>
                <a:latin typeface="Courier New" pitchFamily="49" charset="0"/>
                <a:cs typeface="Courier New" pitchFamily="49" charset="0"/>
              </a:rPr>
              <a:t>contentPanel.setLayout(new BorderLayout(0, 0));</a:t>
            </a:r>
          </a:p>
          <a:p>
            <a:pPr lvl="1" eaLnBrk="1" hangingPunct="1">
              <a:buFont typeface="Arial" charset="0"/>
              <a:buNone/>
            </a:pPr>
            <a:r>
              <a:rPr sz="1800" smtClean="0">
                <a:solidFill>
                  <a:srgbClr val="0000FF"/>
                </a:solidFill>
                <a:latin typeface="Courier New" pitchFamily="49" charset="0"/>
                <a:cs typeface="Courier New" pitchFamily="49" charset="0"/>
              </a:rPr>
              <a:t>contentPanel.add("Center", oPanel);</a:t>
            </a:r>
          </a:p>
          <a:p>
            <a:pPr lvl="1" eaLnBrk="1" hangingPunct="1">
              <a:buFont typeface="Arial" charset="0"/>
              <a:buNone/>
            </a:pPr>
            <a:r>
              <a:rPr sz="1800" smtClean="0">
                <a:solidFill>
                  <a:srgbClr val="0000FF"/>
                </a:solidFill>
                <a:latin typeface="Courier New" pitchFamily="49" charset="0"/>
                <a:cs typeface="Courier New" pitchFamily="49" charset="0"/>
              </a:rPr>
              <a:t>contentPanel.add("South", controlPanel);</a:t>
            </a:r>
          </a:p>
        </p:txBody>
      </p:sp>
      <p:sp>
        <p:nvSpPr>
          <p:cNvPr id="124930" name="Rectangle 2"/>
          <p:cNvSpPr>
            <a:spLocks noGrp="1"/>
          </p:cNvSpPr>
          <p:nvPr>
            <p:ph type="title" idx="4294967295"/>
          </p:nvPr>
        </p:nvSpPr>
        <p:spPr>
          <a:xfrm>
            <a:off x="152400" y="152400"/>
            <a:ext cx="7562850" cy="554038"/>
          </a:xfrm>
        </p:spPr>
        <p:txBody>
          <a:bodyPr/>
          <a:lstStyle/>
          <a:p>
            <a:pPr eaLnBrk="1" hangingPunct="1"/>
            <a:r>
              <a:rPr dirty="0" smtClean="0">
                <a:solidFill>
                  <a:schemeClr val="tx1"/>
                </a:solidFill>
                <a:cs typeface="Arial" charset="0"/>
              </a:rPr>
              <a:t>Border Layout</a:t>
            </a:r>
          </a:p>
        </p:txBody>
      </p:sp>
      <p:sp>
        <p:nvSpPr>
          <p:cNvPr id="124931" name="Rectangle 11"/>
          <p:cNvSpPr>
            <a:spLocks noChangeArrowheads="1"/>
          </p:cNvSpPr>
          <p:nvPr/>
        </p:nvSpPr>
        <p:spPr bwMode="auto">
          <a:xfrm>
            <a:off x="5029200" y="2209800"/>
            <a:ext cx="3352800" cy="2209800"/>
          </a:xfrm>
          <a:prstGeom prst="rect">
            <a:avLst/>
          </a:prstGeom>
          <a:solidFill>
            <a:schemeClr val="accent1"/>
          </a:solidFill>
          <a:ln w="9525">
            <a:solidFill>
              <a:schemeClr val="accent2"/>
            </a:solidFill>
            <a:miter lim="800000"/>
            <a:headEnd/>
            <a:tailEnd/>
          </a:ln>
        </p:spPr>
        <p:txBody>
          <a:bodyPr wrap="none" anchor="ctr"/>
          <a:lstStyle/>
          <a:p>
            <a:pPr algn="ctr"/>
            <a:r>
              <a:rPr lang="en-US" sz="2400">
                <a:latin typeface="Times New Roman" pitchFamily="18" charset="0"/>
              </a:rPr>
              <a:t>C</a:t>
            </a:r>
          </a:p>
        </p:txBody>
      </p:sp>
      <p:sp>
        <p:nvSpPr>
          <p:cNvPr id="124932" name="Rectangle 12"/>
          <p:cNvSpPr>
            <a:spLocks noChangeArrowheads="1"/>
          </p:cNvSpPr>
          <p:nvPr/>
        </p:nvSpPr>
        <p:spPr bwMode="auto">
          <a:xfrm>
            <a:off x="5029200" y="2133600"/>
            <a:ext cx="3352800" cy="381000"/>
          </a:xfrm>
          <a:prstGeom prst="rect">
            <a:avLst/>
          </a:prstGeom>
          <a:solidFill>
            <a:schemeClr val="accent1"/>
          </a:solidFill>
          <a:ln w="9525">
            <a:solidFill>
              <a:schemeClr val="accent2"/>
            </a:solidFill>
            <a:miter lim="800000"/>
            <a:headEnd/>
            <a:tailEnd/>
          </a:ln>
        </p:spPr>
        <p:txBody>
          <a:bodyPr wrap="none" anchor="ctr"/>
          <a:lstStyle/>
          <a:p>
            <a:pPr algn="ctr"/>
            <a:r>
              <a:rPr lang="en-US" sz="2400">
                <a:latin typeface="Times New Roman" pitchFamily="18" charset="0"/>
              </a:rPr>
              <a:t>N</a:t>
            </a:r>
          </a:p>
        </p:txBody>
      </p:sp>
      <p:sp>
        <p:nvSpPr>
          <p:cNvPr id="124933" name="Rectangle 13"/>
          <p:cNvSpPr>
            <a:spLocks noChangeArrowheads="1"/>
          </p:cNvSpPr>
          <p:nvPr/>
        </p:nvSpPr>
        <p:spPr bwMode="auto">
          <a:xfrm>
            <a:off x="5029200" y="4114800"/>
            <a:ext cx="3352800" cy="304800"/>
          </a:xfrm>
          <a:prstGeom prst="rect">
            <a:avLst/>
          </a:prstGeom>
          <a:solidFill>
            <a:schemeClr val="accent1"/>
          </a:solidFill>
          <a:ln w="9525">
            <a:solidFill>
              <a:schemeClr val="accent2"/>
            </a:solidFill>
            <a:miter lim="800000"/>
            <a:headEnd/>
            <a:tailEnd/>
          </a:ln>
        </p:spPr>
        <p:txBody>
          <a:bodyPr wrap="none" anchor="ctr"/>
          <a:lstStyle/>
          <a:p>
            <a:pPr algn="ctr"/>
            <a:r>
              <a:rPr lang="en-US" sz="2400">
                <a:latin typeface="Times New Roman" pitchFamily="18" charset="0"/>
              </a:rPr>
              <a:t>S</a:t>
            </a:r>
          </a:p>
        </p:txBody>
      </p:sp>
      <p:sp>
        <p:nvSpPr>
          <p:cNvPr id="124934" name="Rectangle 14"/>
          <p:cNvSpPr>
            <a:spLocks noChangeArrowheads="1"/>
          </p:cNvSpPr>
          <p:nvPr/>
        </p:nvSpPr>
        <p:spPr bwMode="auto">
          <a:xfrm>
            <a:off x="5029200" y="2514600"/>
            <a:ext cx="457200" cy="1600200"/>
          </a:xfrm>
          <a:prstGeom prst="rect">
            <a:avLst/>
          </a:prstGeom>
          <a:solidFill>
            <a:schemeClr val="accent1"/>
          </a:solidFill>
          <a:ln w="9525">
            <a:solidFill>
              <a:schemeClr val="accent2"/>
            </a:solidFill>
            <a:miter lim="800000"/>
            <a:headEnd/>
            <a:tailEnd/>
          </a:ln>
        </p:spPr>
        <p:txBody>
          <a:bodyPr wrap="none" anchor="ctr"/>
          <a:lstStyle/>
          <a:p>
            <a:pPr algn="ctr"/>
            <a:r>
              <a:rPr lang="en-US" sz="2400">
                <a:latin typeface="Times New Roman" pitchFamily="18" charset="0"/>
              </a:rPr>
              <a:t>W</a:t>
            </a:r>
          </a:p>
        </p:txBody>
      </p:sp>
      <p:sp>
        <p:nvSpPr>
          <p:cNvPr id="124935" name="Rectangle 15"/>
          <p:cNvSpPr>
            <a:spLocks noChangeArrowheads="1"/>
          </p:cNvSpPr>
          <p:nvPr/>
        </p:nvSpPr>
        <p:spPr bwMode="auto">
          <a:xfrm>
            <a:off x="7924800" y="2514600"/>
            <a:ext cx="457200" cy="1600200"/>
          </a:xfrm>
          <a:prstGeom prst="rect">
            <a:avLst/>
          </a:prstGeom>
          <a:solidFill>
            <a:schemeClr val="accent1"/>
          </a:solidFill>
          <a:ln w="9525">
            <a:solidFill>
              <a:schemeClr val="accent2"/>
            </a:solidFill>
            <a:miter lim="800000"/>
            <a:headEnd/>
            <a:tailEnd/>
          </a:ln>
        </p:spPr>
        <p:txBody>
          <a:bodyPr wrap="none" anchor="ctr"/>
          <a:lstStyle/>
          <a:p>
            <a:pPr algn="ctr"/>
            <a:r>
              <a:rPr lang="en-US" sz="2400">
                <a:latin typeface="Times New Roman" pitchFamily="18" charset="0"/>
              </a:rPr>
              <a:t>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3"/>
          <p:cNvSpPr>
            <a:spLocks noGrp="1"/>
          </p:cNvSpPr>
          <p:nvPr>
            <p:ph idx="4294967295"/>
          </p:nvPr>
        </p:nvSpPr>
        <p:spPr>
          <a:xfrm>
            <a:off x="457200" y="1219200"/>
            <a:ext cx="8229600" cy="5029200"/>
          </a:xfrm>
        </p:spPr>
        <p:txBody>
          <a:bodyPr>
            <a:normAutofit lnSpcReduction="10000"/>
          </a:bodyPr>
          <a:lstStyle/>
          <a:p>
            <a:pPr algn="just" eaLnBrk="1" fontAlgn="auto" hangingPunct="1">
              <a:spcAft>
                <a:spcPts val="0"/>
              </a:spcAft>
              <a:buFont typeface="Arial"/>
              <a:buChar char="•"/>
              <a:defRPr/>
            </a:pPr>
            <a:r>
              <a:rPr dirty="0">
                <a:solidFill>
                  <a:schemeClr val="tx1"/>
                </a:solidFill>
              </a:rPr>
              <a:t>Arranges components in a grid with specified rows and columns</a:t>
            </a:r>
          </a:p>
          <a:p>
            <a:pPr eaLnBrk="1" fontAlgn="auto" hangingPunct="1">
              <a:spcAft>
                <a:spcPts val="0"/>
              </a:spcAft>
              <a:buFont typeface="Arial"/>
              <a:buChar char="•"/>
              <a:defRPr/>
            </a:pPr>
            <a:r>
              <a:rPr dirty="0">
                <a:solidFill>
                  <a:schemeClr val="tx1"/>
                </a:solidFill>
              </a:rPr>
              <a:t>rows have same height and columns have same width</a:t>
            </a:r>
          </a:p>
          <a:p>
            <a:pPr eaLnBrk="1" fontAlgn="auto" hangingPunct="1">
              <a:spcAft>
                <a:spcPts val="0"/>
              </a:spcAft>
              <a:buFont typeface="Arial"/>
              <a:buChar char="•"/>
              <a:defRPr/>
            </a:pPr>
            <a:endParaRPr dirty="0">
              <a:solidFill>
                <a:schemeClr val="tx1"/>
              </a:solidFill>
            </a:endParaRPr>
          </a:p>
          <a:p>
            <a:pPr eaLnBrk="1" fontAlgn="auto" hangingPunct="1">
              <a:spcAft>
                <a:spcPts val="0"/>
              </a:spcAft>
              <a:buFont typeface="Arial"/>
              <a:buChar char="•"/>
              <a:defRPr/>
            </a:pPr>
            <a:endParaRPr dirty="0">
              <a:solidFill>
                <a:schemeClr val="tx1"/>
              </a:solidFill>
            </a:endParaRPr>
          </a:p>
          <a:p>
            <a:pPr eaLnBrk="1" fontAlgn="auto" hangingPunct="1">
              <a:spcAft>
                <a:spcPts val="0"/>
              </a:spcAft>
              <a:buFont typeface="Arial"/>
              <a:buChar char="•"/>
              <a:defRPr/>
            </a:pPr>
            <a:endParaRPr dirty="0">
              <a:solidFill>
                <a:schemeClr val="tx1"/>
              </a:solidFill>
            </a:endParaRPr>
          </a:p>
          <a:p>
            <a:pPr eaLnBrk="1" fontAlgn="auto" hangingPunct="1">
              <a:spcAft>
                <a:spcPts val="0"/>
              </a:spcAft>
              <a:buFont typeface="Arial"/>
              <a:buChar char="•"/>
              <a:defRPr/>
            </a:pPr>
            <a:endParaRPr dirty="0">
              <a:solidFill>
                <a:schemeClr val="tx1"/>
              </a:solidFill>
            </a:endParaRPr>
          </a:p>
          <a:p>
            <a:pPr eaLnBrk="1" fontAlgn="auto" hangingPunct="1">
              <a:spcAft>
                <a:spcPts val="0"/>
              </a:spcAft>
              <a:buFont typeface="Arial"/>
              <a:buChar char="•"/>
              <a:defRPr/>
            </a:pPr>
            <a:endParaRPr dirty="0">
              <a:solidFill>
                <a:schemeClr val="tx1"/>
              </a:solidFill>
            </a:endParaRPr>
          </a:p>
          <a:p>
            <a:pPr eaLnBrk="1" fontAlgn="auto" hangingPunct="1">
              <a:spcAft>
                <a:spcPts val="0"/>
              </a:spcAft>
              <a:buFont typeface="Arial"/>
              <a:buChar char="•"/>
              <a:defRPr/>
            </a:pPr>
            <a:endParaRPr dirty="0">
              <a:solidFill>
                <a:schemeClr val="tx1"/>
              </a:solidFill>
            </a:endParaRPr>
          </a:p>
          <a:p>
            <a:pPr eaLnBrk="1" fontAlgn="auto" hangingPunct="1">
              <a:spcAft>
                <a:spcPts val="0"/>
              </a:spcAft>
              <a:buFont typeface="Arial"/>
              <a:buChar char="•"/>
              <a:defRPr/>
            </a:pPr>
            <a:endParaRPr dirty="0">
              <a:solidFill>
                <a:schemeClr val="tx1"/>
              </a:solidFill>
            </a:endParaRPr>
          </a:p>
          <a:p>
            <a:pPr eaLnBrk="1" fontAlgn="auto" hangingPunct="1">
              <a:spcAft>
                <a:spcPts val="0"/>
              </a:spcAft>
              <a:buFont typeface="Arial"/>
              <a:buChar char="•"/>
              <a:defRPr/>
            </a:pPr>
            <a:endParaRPr dirty="0">
              <a:solidFill>
                <a:schemeClr val="tx1"/>
              </a:solidFill>
            </a:endParaRPr>
          </a:p>
          <a:p>
            <a:pPr eaLnBrk="1" fontAlgn="auto" hangingPunct="1">
              <a:spcAft>
                <a:spcPts val="0"/>
              </a:spcAft>
              <a:buFont typeface="Arial"/>
              <a:buChar char="•"/>
              <a:defRPr/>
            </a:pPr>
            <a:endParaRPr dirty="0">
              <a:solidFill>
                <a:schemeClr val="tx1"/>
              </a:solidFill>
            </a:endParaRPr>
          </a:p>
          <a:p>
            <a:pPr eaLnBrk="1" fontAlgn="auto" hangingPunct="1">
              <a:spcAft>
                <a:spcPts val="0"/>
              </a:spcAft>
              <a:buFont typeface="Wingdings" pitchFamily="2" charset="2"/>
              <a:buNone/>
              <a:defRPr/>
            </a:pPr>
            <a:r>
              <a:rPr sz="1800" dirty="0" err="1">
                <a:solidFill>
                  <a:srgbClr val="0000FF"/>
                </a:solidFill>
                <a:latin typeface="Courier New" pitchFamily="49" charset="0"/>
                <a:cs typeface="Courier New" pitchFamily="49" charset="0"/>
              </a:rPr>
              <a:t>contentPanel.setLayout</a:t>
            </a:r>
            <a:r>
              <a:rPr sz="1800" dirty="0">
                <a:solidFill>
                  <a:srgbClr val="0000FF"/>
                </a:solidFill>
                <a:latin typeface="Courier New" pitchFamily="49" charset="0"/>
                <a:cs typeface="Courier New" pitchFamily="49" charset="0"/>
              </a:rPr>
              <a:t>(new </a:t>
            </a:r>
            <a:r>
              <a:rPr sz="1800" dirty="0" err="1">
                <a:solidFill>
                  <a:srgbClr val="0000FF"/>
                </a:solidFill>
                <a:latin typeface="Courier New" pitchFamily="49" charset="0"/>
                <a:cs typeface="Courier New" pitchFamily="49" charset="0"/>
              </a:rPr>
              <a:t>GridLayout</a:t>
            </a:r>
            <a:r>
              <a:rPr sz="1800" dirty="0">
                <a:solidFill>
                  <a:srgbClr val="0000FF"/>
                </a:solidFill>
                <a:latin typeface="Courier New" pitchFamily="49" charset="0"/>
                <a:cs typeface="Courier New" pitchFamily="49" charset="0"/>
              </a:rPr>
              <a:t>(2, 4));</a:t>
            </a:r>
          </a:p>
          <a:p>
            <a:pPr eaLnBrk="1" fontAlgn="auto" hangingPunct="1">
              <a:spcAft>
                <a:spcPts val="0"/>
              </a:spcAft>
              <a:buFont typeface="Wingdings" pitchFamily="2" charset="2"/>
              <a:buNone/>
              <a:defRPr/>
            </a:pPr>
            <a:r>
              <a:rPr sz="1800" dirty="0" err="1">
                <a:solidFill>
                  <a:srgbClr val="0000FF"/>
                </a:solidFill>
                <a:latin typeface="Courier New" pitchFamily="49" charset="0"/>
                <a:cs typeface="Courier New" pitchFamily="49" charset="0"/>
              </a:rPr>
              <a:t>contentPanel.add</a:t>
            </a:r>
            <a:r>
              <a:rPr sz="1800" dirty="0">
                <a:solidFill>
                  <a:srgbClr val="0000FF"/>
                </a:solidFill>
                <a:latin typeface="Courier New" pitchFamily="49" charset="0"/>
                <a:cs typeface="Courier New" pitchFamily="49" charset="0"/>
              </a:rPr>
              <a:t>(</a:t>
            </a:r>
            <a:r>
              <a:rPr sz="1800" dirty="0" err="1">
                <a:solidFill>
                  <a:srgbClr val="0000FF"/>
                </a:solidFill>
                <a:latin typeface="Courier New" pitchFamily="49" charset="0"/>
                <a:cs typeface="Courier New" pitchFamily="49" charset="0"/>
              </a:rPr>
              <a:t>startButton</a:t>
            </a:r>
            <a:r>
              <a:rPr sz="1800" dirty="0">
                <a:solidFill>
                  <a:srgbClr val="0000FF"/>
                </a:solidFill>
                <a:latin typeface="Courier New" pitchFamily="49" charset="0"/>
                <a:cs typeface="Courier New" pitchFamily="49" charset="0"/>
              </a:rPr>
              <a:t>);</a:t>
            </a:r>
          </a:p>
          <a:p>
            <a:pPr eaLnBrk="1" fontAlgn="auto" hangingPunct="1">
              <a:spcAft>
                <a:spcPts val="0"/>
              </a:spcAft>
              <a:buFont typeface="Wingdings" pitchFamily="2" charset="2"/>
              <a:buNone/>
              <a:defRPr/>
            </a:pPr>
            <a:r>
              <a:rPr sz="1800" dirty="0" err="1">
                <a:solidFill>
                  <a:srgbClr val="0000FF"/>
                </a:solidFill>
                <a:latin typeface="Courier New" pitchFamily="49" charset="0"/>
                <a:cs typeface="Courier New" pitchFamily="49" charset="0"/>
              </a:rPr>
              <a:t>contentPanel.add</a:t>
            </a:r>
            <a:r>
              <a:rPr sz="1800" dirty="0">
                <a:solidFill>
                  <a:srgbClr val="0000FF"/>
                </a:solidFill>
                <a:latin typeface="Courier New" pitchFamily="49" charset="0"/>
                <a:cs typeface="Courier New" pitchFamily="49" charset="0"/>
              </a:rPr>
              <a:t>(</a:t>
            </a:r>
            <a:r>
              <a:rPr sz="1800" dirty="0" err="1">
                <a:solidFill>
                  <a:srgbClr val="0000FF"/>
                </a:solidFill>
                <a:latin typeface="Courier New" pitchFamily="49" charset="0"/>
                <a:cs typeface="Courier New" pitchFamily="49" charset="0"/>
              </a:rPr>
              <a:t>stopButton</a:t>
            </a:r>
            <a:r>
              <a:rPr sz="1800" dirty="0">
                <a:solidFill>
                  <a:srgbClr val="0000FF"/>
                </a:solidFill>
                <a:latin typeface="Courier New" pitchFamily="49" charset="0"/>
                <a:cs typeface="Courier New" pitchFamily="49" charset="0"/>
              </a:rPr>
              <a:t>);</a:t>
            </a:r>
          </a:p>
          <a:p>
            <a:pPr eaLnBrk="1" fontAlgn="auto" hangingPunct="1">
              <a:spcAft>
                <a:spcPts val="0"/>
              </a:spcAft>
              <a:buFont typeface="Arial"/>
              <a:buChar char="•"/>
              <a:defRPr/>
            </a:pPr>
            <a:endParaRPr sz="1800" b="1" dirty="0">
              <a:solidFill>
                <a:schemeClr val="tx1"/>
              </a:solidFill>
              <a:latin typeface="Verdana" pitchFamily="34" charset="0"/>
            </a:endParaRPr>
          </a:p>
        </p:txBody>
      </p:sp>
      <p:sp>
        <p:nvSpPr>
          <p:cNvPr id="126978" name="Rectangle 2"/>
          <p:cNvSpPr>
            <a:spLocks noGrp="1"/>
          </p:cNvSpPr>
          <p:nvPr>
            <p:ph type="title" idx="4294967295"/>
          </p:nvPr>
        </p:nvSpPr>
        <p:spPr>
          <a:xfrm>
            <a:off x="219075" y="228600"/>
            <a:ext cx="7562850" cy="554038"/>
          </a:xfrm>
        </p:spPr>
        <p:txBody>
          <a:bodyPr/>
          <a:lstStyle/>
          <a:p>
            <a:pPr eaLnBrk="1" hangingPunct="1"/>
            <a:r>
              <a:rPr dirty="0" smtClean="0">
                <a:solidFill>
                  <a:schemeClr val="tx1"/>
                </a:solidFill>
                <a:cs typeface="Arial" charset="0"/>
              </a:rPr>
              <a:t>Grid Layout</a:t>
            </a:r>
          </a:p>
        </p:txBody>
      </p:sp>
      <p:grpSp>
        <p:nvGrpSpPr>
          <p:cNvPr id="2" name="Group 9"/>
          <p:cNvGrpSpPr>
            <a:grpSpLocks/>
          </p:cNvGrpSpPr>
          <p:nvPr/>
        </p:nvGrpSpPr>
        <p:grpSpPr bwMode="auto">
          <a:xfrm>
            <a:off x="2667000" y="2590800"/>
            <a:ext cx="3352800" cy="1905000"/>
            <a:chOff x="1680" y="2112"/>
            <a:chExt cx="2112" cy="1200"/>
          </a:xfrm>
        </p:grpSpPr>
        <p:sp>
          <p:nvSpPr>
            <p:cNvPr id="126980" name="Rectangle 10"/>
            <p:cNvSpPr>
              <a:spLocks noChangeArrowheads="1"/>
            </p:cNvSpPr>
            <p:nvPr/>
          </p:nvSpPr>
          <p:spPr bwMode="auto">
            <a:xfrm>
              <a:off x="1680" y="2112"/>
              <a:ext cx="2112" cy="1200"/>
            </a:xfrm>
            <a:prstGeom prst="rect">
              <a:avLst/>
            </a:prstGeom>
            <a:solidFill>
              <a:schemeClr val="accent1"/>
            </a:solidFill>
            <a:ln w="9525">
              <a:solidFill>
                <a:schemeClr val="accent2"/>
              </a:solidFill>
              <a:miter lim="800000"/>
              <a:headEnd/>
              <a:tailEnd/>
            </a:ln>
          </p:spPr>
          <p:txBody>
            <a:bodyPr wrap="none" anchor="ctr"/>
            <a:lstStyle/>
            <a:p>
              <a:endParaRPr lang="en-US"/>
            </a:p>
          </p:txBody>
        </p:sp>
        <p:sp>
          <p:nvSpPr>
            <p:cNvPr id="126981" name="Rectangle 11"/>
            <p:cNvSpPr>
              <a:spLocks noChangeArrowheads="1"/>
            </p:cNvSpPr>
            <p:nvPr/>
          </p:nvSpPr>
          <p:spPr bwMode="auto">
            <a:xfrm>
              <a:off x="2256" y="2112"/>
              <a:ext cx="528" cy="1200"/>
            </a:xfrm>
            <a:prstGeom prst="rect">
              <a:avLst/>
            </a:prstGeom>
            <a:solidFill>
              <a:schemeClr val="accent1"/>
            </a:solidFill>
            <a:ln w="9525">
              <a:solidFill>
                <a:schemeClr val="accent2"/>
              </a:solidFill>
              <a:miter lim="800000"/>
              <a:headEnd/>
              <a:tailEnd/>
            </a:ln>
          </p:spPr>
          <p:txBody>
            <a:bodyPr wrap="none" anchor="ctr"/>
            <a:lstStyle/>
            <a:p>
              <a:endParaRPr lang="en-US"/>
            </a:p>
          </p:txBody>
        </p:sp>
        <p:sp>
          <p:nvSpPr>
            <p:cNvPr id="126982" name="Rectangle 12"/>
            <p:cNvSpPr>
              <a:spLocks noChangeArrowheads="1"/>
            </p:cNvSpPr>
            <p:nvPr/>
          </p:nvSpPr>
          <p:spPr bwMode="auto">
            <a:xfrm>
              <a:off x="2784" y="2112"/>
              <a:ext cx="528" cy="1200"/>
            </a:xfrm>
            <a:prstGeom prst="rect">
              <a:avLst/>
            </a:prstGeom>
            <a:solidFill>
              <a:schemeClr val="accent1"/>
            </a:solidFill>
            <a:ln w="9525">
              <a:solidFill>
                <a:schemeClr val="accent2"/>
              </a:solidFill>
              <a:miter lim="800000"/>
              <a:headEnd/>
              <a:tailEnd/>
            </a:ln>
          </p:spPr>
          <p:txBody>
            <a:bodyPr wrap="none" anchor="ctr"/>
            <a:lstStyle/>
            <a:p>
              <a:endParaRPr lang="en-US"/>
            </a:p>
          </p:txBody>
        </p:sp>
        <p:sp>
          <p:nvSpPr>
            <p:cNvPr id="126983" name="Line 13"/>
            <p:cNvSpPr>
              <a:spLocks noChangeShapeType="1"/>
            </p:cNvSpPr>
            <p:nvPr/>
          </p:nvSpPr>
          <p:spPr bwMode="auto">
            <a:xfrm>
              <a:off x="1680" y="2736"/>
              <a:ext cx="2112" cy="0"/>
            </a:xfrm>
            <a:prstGeom prst="line">
              <a:avLst/>
            </a:prstGeom>
            <a:noFill/>
            <a:ln w="9525">
              <a:solidFill>
                <a:schemeClr val="accent2"/>
              </a:solidFill>
              <a:round/>
              <a:headEnd/>
              <a:tailEnd/>
            </a:ln>
          </p:spPr>
          <p:txBody>
            <a:bodyPr wrap="none" anchor="ctr"/>
            <a:lstStyle/>
            <a:p>
              <a:endParaRPr lang="en-US"/>
            </a:p>
          </p:txBody>
        </p:sp>
        <p:sp>
          <p:nvSpPr>
            <p:cNvPr id="126984" name="Oval 14"/>
            <p:cNvSpPr>
              <a:spLocks noChangeArrowheads="1"/>
            </p:cNvSpPr>
            <p:nvPr/>
          </p:nvSpPr>
          <p:spPr bwMode="auto">
            <a:xfrm>
              <a:off x="1776" y="2304"/>
              <a:ext cx="384" cy="336"/>
            </a:xfrm>
            <a:prstGeom prst="ellipse">
              <a:avLst/>
            </a:prstGeom>
            <a:solidFill>
              <a:schemeClr val="bg2"/>
            </a:solidFill>
            <a:ln w="9525">
              <a:solidFill>
                <a:schemeClr val="accent2"/>
              </a:solidFill>
              <a:round/>
              <a:headEnd/>
              <a:tailEnd/>
            </a:ln>
          </p:spPr>
          <p:txBody>
            <a:bodyPr wrap="none" anchor="ctr"/>
            <a:lstStyle/>
            <a:p>
              <a:pPr algn="ctr"/>
              <a:r>
                <a:rPr lang="en-US" sz="2400">
                  <a:latin typeface="Verdana" pitchFamily="34" charset="0"/>
                </a:rPr>
                <a:t>0,0</a:t>
              </a:r>
            </a:p>
          </p:txBody>
        </p:sp>
        <p:sp>
          <p:nvSpPr>
            <p:cNvPr id="126985" name="Oval 15"/>
            <p:cNvSpPr>
              <a:spLocks noChangeArrowheads="1"/>
            </p:cNvSpPr>
            <p:nvPr/>
          </p:nvSpPr>
          <p:spPr bwMode="auto">
            <a:xfrm>
              <a:off x="2352" y="2304"/>
              <a:ext cx="384" cy="336"/>
            </a:xfrm>
            <a:prstGeom prst="ellipse">
              <a:avLst/>
            </a:prstGeom>
            <a:solidFill>
              <a:schemeClr val="bg2"/>
            </a:solidFill>
            <a:ln w="9525">
              <a:solidFill>
                <a:schemeClr val="accent2"/>
              </a:solidFill>
              <a:round/>
              <a:headEnd/>
              <a:tailEnd/>
            </a:ln>
          </p:spPr>
          <p:txBody>
            <a:bodyPr wrap="none" anchor="ctr"/>
            <a:lstStyle/>
            <a:p>
              <a:pPr algn="ctr"/>
              <a:r>
                <a:rPr lang="en-US" sz="2400">
                  <a:latin typeface="Verdana" pitchFamily="34" charset="0"/>
                </a:rPr>
                <a:t>0,1</a:t>
              </a:r>
            </a:p>
          </p:txBody>
        </p:sp>
        <p:sp>
          <p:nvSpPr>
            <p:cNvPr id="126986" name="Oval 16"/>
            <p:cNvSpPr>
              <a:spLocks noChangeArrowheads="1"/>
            </p:cNvSpPr>
            <p:nvPr/>
          </p:nvSpPr>
          <p:spPr bwMode="auto">
            <a:xfrm>
              <a:off x="2880" y="2304"/>
              <a:ext cx="384" cy="336"/>
            </a:xfrm>
            <a:prstGeom prst="ellipse">
              <a:avLst/>
            </a:prstGeom>
            <a:solidFill>
              <a:schemeClr val="bg2"/>
            </a:solidFill>
            <a:ln w="9525">
              <a:solidFill>
                <a:schemeClr val="accent2"/>
              </a:solidFill>
              <a:round/>
              <a:headEnd/>
              <a:tailEnd/>
            </a:ln>
          </p:spPr>
          <p:txBody>
            <a:bodyPr wrap="none" anchor="ctr"/>
            <a:lstStyle/>
            <a:p>
              <a:pPr algn="ctr"/>
              <a:r>
                <a:rPr lang="en-US" sz="2400">
                  <a:latin typeface="Verdana" pitchFamily="34" charset="0"/>
                </a:rPr>
                <a:t>0,2</a:t>
              </a:r>
            </a:p>
          </p:txBody>
        </p:sp>
        <p:sp>
          <p:nvSpPr>
            <p:cNvPr id="126987" name="Oval 17"/>
            <p:cNvSpPr>
              <a:spLocks noChangeArrowheads="1"/>
            </p:cNvSpPr>
            <p:nvPr/>
          </p:nvSpPr>
          <p:spPr bwMode="auto">
            <a:xfrm>
              <a:off x="2352" y="2832"/>
              <a:ext cx="384" cy="336"/>
            </a:xfrm>
            <a:prstGeom prst="ellipse">
              <a:avLst/>
            </a:prstGeom>
            <a:solidFill>
              <a:schemeClr val="bg2"/>
            </a:solidFill>
            <a:ln w="9525">
              <a:solidFill>
                <a:schemeClr val="accent2"/>
              </a:solidFill>
              <a:round/>
              <a:headEnd/>
              <a:tailEnd/>
            </a:ln>
          </p:spPr>
          <p:txBody>
            <a:bodyPr wrap="none" anchor="ctr"/>
            <a:lstStyle/>
            <a:p>
              <a:pPr algn="ctr"/>
              <a:r>
                <a:rPr lang="en-US" sz="2400">
                  <a:latin typeface="Verdana" pitchFamily="34" charset="0"/>
                </a:rPr>
                <a:t>1,1</a:t>
              </a:r>
            </a:p>
          </p:txBody>
        </p:sp>
        <p:sp>
          <p:nvSpPr>
            <p:cNvPr id="126988" name="Oval 18"/>
            <p:cNvSpPr>
              <a:spLocks noChangeArrowheads="1"/>
            </p:cNvSpPr>
            <p:nvPr/>
          </p:nvSpPr>
          <p:spPr bwMode="auto">
            <a:xfrm>
              <a:off x="3360" y="2832"/>
              <a:ext cx="384" cy="336"/>
            </a:xfrm>
            <a:prstGeom prst="ellipse">
              <a:avLst/>
            </a:prstGeom>
            <a:solidFill>
              <a:schemeClr val="bg2"/>
            </a:solidFill>
            <a:ln w="9525">
              <a:solidFill>
                <a:schemeClr val="accent2"/>
              </a:solidFill>
              <a:round/>
              <a:headEnd/>
              <a:tailEnd/>
            </a:ln>
          </p:spPr>
          <p:txBody>
            <a:bodyPr wrap="none" anchor="ctr"/>
            <a:lstStyle/>
            <a:p>
              <a:pPr algn="ctr"/>
              <a:r>
                <a:rPr lang="en-US" sz="2400">
                  <a:latin typeface="Verdana" pitchFamily="34" charset="0"/>
                </a:rPr>
                <a:t>1,3</a:t>
              </a: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3"/>
          <p:cNvSpPr>
            <a:spLocks noGrp="1"/>
          </p:cNvSpPr>
          <p:nvPr>
            <p:ph idx="4294967295"/>
          </p:nvPr>
        </p:nvSpPr>
        <p:spPr>
          <a:xfrm>
            <a:off x="228600" y="990600"/>
            <a:ext cx="8534400" cy="838200"/>
          </a:xfrm>
        </p:spPr>
        <p:txBody>
          <a:bodyPr/>
          <a:lstStyle/>
          <a:p>
            <a:pPr marL="457200" indent="-457200" eaLnBrk="1" hangingPunct="1">
              <a:buFont typeface="Arial" charset="0"/>
              <a:buNone/>
            </a:pPr>
            <a:r>
              <a:rPr dirty="0" smtClean="0">
                <a:solidFill>
                  <a:schemeClr val="tx1"/>
                </a:solidFill>
                <a:cs typeface="Arial" charset="0"/>
              </a:rPr>
              <a:t>Map the Layout Managers with their arrangement of  Components</a:t>
            </a:r>
          </a:p>
        </p:txBody>
      </p:sp>
      <p:sp>
        <p:nvSpPr>
          <p:cNvPr id="129026" name="Rectangle 2"/>
          <p:cNvSpPr>
            <a:spLocks noGrp="1"/>
          </p:cNvSpPr>
          <p:nvPr>
            <p:ph type="title" idx="4294967295"/>
          </p:nvPr>
        </p:nvSpPr>
        <p:spPr>
          <a:xfrm>
            <a:off x="333375" y="76200"/>
            <a:ext cx="7562850" cy="554038"/>
          </a:xfrm>
        </p:spPr>
        <p:txBody>
          <a:bodyPr/>
          <a:lstStyle/>
          <a:p>
            <a:pPr eaLnBrk="1" hangingPunct="1"/>
            <a:r>
              <a:rPr dirty="0" smtClean="0">
                <a:solidFill>
                  <a:schemeClr val="tx1"/>
                </a:solidFill>
                <a:cs typeface="Arial" charset="0"/>
              </a:rPr>
              <a:t>Quiz</a:t>
            </a:r>
          </a:p>
        </p:txBody>
      </p:sp>
      <p:sp>
        <p:nvSpPr>
          <p:cNvPr id="16" name="Rectangle 3"/>
          <p:cNvSpPr txBox="1">
            <a:spLocks/>
          </p:cNvSpPr>
          <p:nvPr/>
        </p:nvSpPr>
        <p:spPr bwMode="auto">
          <a:xfrm>
            <a:off x="533400" y="2133600"/>
            <a:ext cx="3581400" cy="4191000"/>
          </a:xfrm>
          <a:prstGeom prst="rect">
            <a:avLst/>
          </a:prstGeom>
          <a:solidFill>
            <a:schemeClr val="accent1">
              <a:lumMod val="20000"/>
              <a:lumOff val="80000"/>
            </a:schemeClr>
          </a:solidFill>
          <a:ln w="9525">
            <a:noFill/>
            <a:miter lim="800000"/>
            <a:headEnd/>
            <a:tailEnd/>
          </a:ln>
        </p:spPr>
        <p:txBody>
          <a:bodyPr/>
          <a:lstStyle/>
          <a:p>
            <a:pPr marL="457200" indent="-457200" algn="ctr" defTabSz="457200">
              <a:spcBef>
                <a:spcPct val="20000"/>
              </a:spcBef>
              <a:defRPr/>
            </a:pPr>
            <a:r>
              <a:rPr lang="en-US" sz="2200" b="1" u="sng" dirty="0">
                <a:latin typeface="+mn-lt"/>
                <a:cs typeface="Courier New" pitchFamily="49" charset="0"/>
              </a:rPr>
              <a:t>Group A </a:t>
            </a:r>
          </a:p>
          <a:p>
            <a:pPr marL="457200" indent="-457200" algn="ctr" defTabSz="457200">
              <a:spcBef>
                <a:spcPct val="20000"/>
              </a:spcBef>
              <a:defRPr/>
            </a:pPr>
            <a:r>
              <a:rPr lang="en-US" sz="2200" b="1" u="sng" dirty="0">
                <a:latin typeface="+mn-lt"/>
                <a:cs typeface="Courier New" pitchFamily="49" charset="0"/>
              </a:rPr>
              <a:t>(Layout Managers)</a:t>
            </a:r>
          </a:p>
          <a:p>
            <a:pPr marL="457200" indent="-457200" defTabSz="457200">
              <a:spcBef>
                <a:spcPct val="20000"/>
              </a:spcBef>
              <a:buFont typeface="+mj-lt"/>
              <a:buAutoNum type="arabicPeriod"/>
              <a:defRPr/>
            </a:pPr>
            <a:r>
              <a:rPr lang="en-US" sz="2200" dirty="0" err="1">
                <a:latin typeface="+mn-lt"/>
                <a:cs typeface="Arial" pitchFamily="34" charset="0"/>
              </a:rPr>
              <a:t>FlowLayout</a:t>
            </a:r>
            <a:endParaRPr lang="en-US" sz="2200" dirty="0">
              <a:latin typeface="+mn-lt"/>
              <a:cs typeface="Arial" pitchFamily="34" charset="0"/>
            </a:endParaRPr>
          </a:p>
          <a:p>
            <a:pPr marL="457200" indent="-457200" defTabSz="457200">
              <a:spcBef>
                <a:spcPct val="20000"/>
              </a:spcBef>
              <a:buFont typeface="+mj-lt"/>
              <a:buAutoNum type="arabicPeriod"/>
              <a:defRPr/>
            </a:pPr>
            <a:endParaRPr lang="en-US" sz="2200" dirty="0">
              <a:latin typeface="+mn-lt"/>
              <a:cs typeface="Arial" pitchFamily="34" charset="0"/>
            </a:endParaRPr>
          </a:p>
          <a:p>
            <a:pPr marL="457200" indent="-457200" defTabSz="457200">
              <a:spcBef>
                <a:spcPct val="20000"/>
              </a:spcBef>
              <a:buFont typeface="+mj-lt"/>
              <a:buAutoNum type="arabicPeriod"/>
              <a:defRPr/>
            </a:pPr>
            <a:r>
              <a:rPr lang="en-US" sz="2200" dirty="0" err="1">
                <a:latin typeface="+mn-lt"/>
                <a:cs typeface="Arial" pitchFamily="34" charset="0"/>
              </a:rPr>
              <a:t>CardLayout</a:t>
            </a:r>
            <a:endParaRPr lang="en-US" sz="2200" dirty="0">
              <a:latin typeface="+mn-lt"/>
              <a:cs typeface="Arial" pitchFamily="34" charset="0"/>
            </a:endParaRPr>
          </a:p>
          <a:p>
            <a:pPr marL="457200" indent="-457200" defTabSz="457200">
              <a:spcBef>
                <a:spcPct val="20000"/>
              </a:spcBef>
              <a:buFont typeface="+mj-lt"/>
              <a:buAutoNum type="arabicPeriod"/>
              <a:defRPr/>
            </a:pPr>
            <a:endParaRPr lang="en-US" sz="2200" dirty="0">
              <a:latin typeface="+mn-lt"/>
              <a:cs typeface="Arial" pitchFamily="34" charset="0"/>
            </a:endParaRPr>
          </a:p>
          <a:p>
            <a:pPr marL="457200" indent="-457200" defTabSz="457200">
              <a:spcBef>
                <a:spcPct val="20000"/>
              </a:spcBef>
              <a:buFont typeface="+mj-lt"/>
              <a:buAutoNum type="arabicPeriod"/>
              <a:defRPr/>
            </a:pPr>
            <a:r>
              <a:rPr lang="en-US" sz="2200" dirty="0" err="1">
                <a:latin typeface="+mn-lt"/>
                <a:cs typeface="Arial" pitchFamily="34" charset="0"/>
              </a:rPr>
              <a:t>GridLayout</a:t>
            </a:r>
            <a:endParaRPr lang="en-US" sz="2200" dirty="0">
              <a:latin typeface="+mn-lt"/>
              <a:cs typeface="Arial" pitchFamily="34" charset="0"/>
            </a:endParaRPr>
          </a:p>
          <a:p>
            <a:pPr marL="457200" indent="-457200" defTabSz="457200">
              <a:spcBef>
                <a:spcPct val="20000"/>
              </a:spcBef>
              <a:buFont typeface="+mj-lt"/>
              <a:buAutoNum type="arabicPeriod"/>
              <a:defRPr/>
            </a:pPr>
            <a:endParaRPr lang="en-US" sz="2200" dirty="0">
              <a:latin typeface="+mn-lt"/>
              <a:cs typeface="Arial" pitchFamily="34" charset="0"/>
            </a:endParaRPr>
          </a:p>
          <a:p>
            <a:pPr marL="457200" indent="-457200" defTabSz="457200">
              <a:spcBef>
                <a:spcPct val="20000"/>
              </a:spcBef>
              <a:buFont typeface="+mj-lt"/>
              <a:buAutoNum type="arabicPeriod"/>
              <a:defRPr/>
            </a:pPr>
            <a:r>
              <a:rPr lang="en-US" sz="2200" dirty="0" err="1">
                <a:latin typeface="+mn-lt"/>
                <a:cs typeface="Arial" pitchFamily="34" charset="0"/>
              </a:rPr>
              <a:t>BorderLayout</a:t>
            </a:r>
            <a:endParaRPr lang="en-US" sz="2200" dirty="0">
              <a:latin typeface="+mn-lt"/>
              <a:cs typeface="Arial" pitchFamily="34" charset="0"/>
            </a:endParaRPr>
          </a:p>
          <a:p>
            <a:pPr marL="457200" indent="-457200" defTabSz="457200">
              <a:spcBef>
                <a:spcPct val="20000"/>
              </a:spcBef>
              <a:buFont typeface="+mj-lt"/>
              <a:buAutoNum type="arabicPeriod"/>
              <a:defRPr/>
            </a:pPr>
            <a:endParaRPr lang="en-US" sz="2400" dirty="0">
              <a:latin typeface="+mn-lt"/>
              <a:cs typeface="Arial" pitchFamily="34" charset="0"/>
            </a:endParaRPr>
          </a:p>
          <a:p>
            <a:pPr marL="457200" indent="-457200" defTabSz="457200">
              <a:spcBef>
                <a:spcPct val="20000"/>
              </a:spcBef>
              <a:buFont typeface="+mj-lt"/>
              <a:buAutoNum type="arabicPeriod"/>
              <a:defRPr/>
            </a:pPr>
            <a:endParaRPr lang="en-US" sz="2400" dirty="0">
              <a:latin typeface="+mn-lt"/>
              <a:cs typeface="Arial" pitchFamily="34" charset="0"/>
            </a:endParaRPr>
          </a:p>
        </p:txBody>
      </p:sp>
      <p:sp>
        <p:nvSpPr>
          <p:cNvPr id="17" name="Rectangle 3"/>
          <p:cNvSpPr txBox="1">
            <a:spLocks/>
          </p:cNvSpPr>
          <p:nvPr/>
        </p:nvSpPr>
        <p:spPr bwMode="auto">
          <a:xfrm>
            <a:off x="4134173" y="2133600"/>
            <a:ext cx="4267200" cy="4191000"/>
          </a:xfrm>
          <a:prstGeom prst="rect">
            <a:avLst/>
          </a:prstGeom>
          <a:solidFill>
            <a:schemeClr val="accent3">
              <a:lumMod val="20000"/>
              <a:lumOff val="80000"/>
            </a:schemeClr>
          </a:solidFill>
          <a:ln w="9525">
            <a:noFill/>
            <a:miter lim="800000"/>
            <a:headEnd/>
            <a:tailEnd/>
          </a:ln>
        </p:spPr>
        <p:txBody>
          <a:bodyPr/>
          <a:lstStyle/>
          <a:p>
            <a:pPr marL="457200" indent="-457200" algn="ctr" defTabSz="457200">
              <a:spcBef>
                <a:spcPct val="20000"/>
              </a:spcBef>
              <a:defRPr/>
            </a:pPr>
            <a:r>
              <a:rPr lang="en-US" sz="2200" b="1" u="sng" dirty="0">
                <a:latin typeface="+mn-lt"/>
                <a:cs typeface="Courier New" pitchFamily="49" charset="0"/>
              </a:rPr>
              <a:t>Group B </a:t>
            </a:r>
          </a:p>
          <a:p>
            <a:pPr marL="457200" indent="-457200" defTabSz="457200">
              <a:spcBef>
                <a:spcPct val="20000"/>
              </a:spcBef>
              <a:defRPr/>
            </a:pPr>
            <a:r>
              <a:rPr lang="en-US" sz="2200" b="1" u="sng" dirty="0">
                <a:latin typeface="+mn-lt"/>
                <a:cs typeface="Courier New" pitchFamily="49" charset="0"/>
              </a:rPr>
              <a:t>(Arrangement of Components)</a:t>
            </a:r>
          </a:p>
          <a:p>
            <a:pPr marL="457200" indent="-457200" defTabSz="457200">
              <a:spcBef>
                <a:spcPct val="20000"/>
              </a:spcBef>
              <a:buFont typeface="+mj-lt"/>
              <a:buAutoNum type="arabicPeriod"/>
              <a:defRPr/>
            </a:pPr>
            <a:r>
              <a:rPr lang="en-US" sz="2000" dirty="0">
                <a:latin typeface="+mn-lt"/>
                <a:cs typeface="Arial" pitchFamily="34" charset="0"/>
              </a:rPr>
              <a:t>NORTH,EAST,WEST,CENTER and SOUTH arrangement</a:t>
            </a:r>
          </a:p>
          <a:p>
            <a:pPr marL="457200" indent="-457200" defTabSz="457200">
              <a:spcBef>
                <a:spcPct val="20000"/>
              </a:spcBef>
              <a:buFont typeface="+mj-lt"/>
              <a:buAutoNum type="arabicPeriod"/>
              <a:defRPr/>
            </a:pPr>
            <a:endParaRPr lang="en-US" sz="2000" dirty="0">
              <a:latin typeface="+mn-lt"/>
              <a:cs typeface="Arial" pitchFamily="34" charset="0"/>
            </a:endParaRPr>
          </a:p>
          <a:p>
            <a:pPr marL="457200" indent="-457200" defTabSz="457200">
              <a:spcBef>
                <a:spcPct val="20000"/>
              </a:spcBef>
              <a:buFont typeface="+mj-lt"/>
              <a:buAutoNum type="arabicPeriod"/>
              <a:defRPr/>
            </a:pPr>
            <a:r>
              <a:rPr lang="en-US" sz="2000" dirty="0">
                <a:latin typeface="+mn-lt"/>
                <a:cs typeface="Arial" pitchFamily="34" charset="0"/>
              </a:rPr>
              <a:t>Tabular arrangement</a:t>
            </a:r>
          </a:p>
          <a:p>
            <a:pPr marL="457200" indent="-457200" defTabSz="457200">
              <a:spcBef>
                <a:spcPct val="20000"/>
              </a:spcBef>
              <a:buFont typeface="+mj-lt"/>
              <a:buAutoNum type="arabicPeriod"/>
              <a:defRPr/>
            </a:pPr>
            <a:endParaRPr lang="en-US" sz="2000" dirty="0">
              <a:latin typeface="+mn-lt"/>
              <a:cs typeface="Arial" pitchFamily="34" charset="0"/>
            </a:endParaRPr>
          </a:p>
          <a:p>
            <a:pPr marL="457200" indent="-457200" defTabSz="457200">
              <a:spcBef>
                <a:spcPct val="20000"/>
              </a:spcBef>
              <a:buFont typeface="+mj-lt"/>
              <a:buAutoNum type="arabicPeriod"/>
              <a:defRPr/>
            </a:pPr>
            <a:r>
              <a:rPr lang="en-US" sz="2000" dirty="0">
                <a:latin typeface="+mn-lt"/>
                <a:cs typeface="Arial" pitchFamily="34" charset="0"/>
              </a:rPr>
              <a:t>Left to right across the screen</a:t>
            </a:r>
          </a:p>
          <a:p>
            <a:pPr marL="457200" indent="-457200" defTabSz="457200">
              <a:spcBef>
                <a:spcPct val="20000"/>
              </a:spcBef>
              <a:buFont typeface="+mj-lt"/>
              <a:buAutoNum type="arabicPeriod"/>
              <a:defRPr/>
            </a:pPr>
            <a:endParaRPr lang="en-US" sz="2000" dirty="0">
              <a:latin typeface="+mn-lt"/>
              <a:cs typeface="Arial" pitchFamily="34" charset="0"/>
            </a:endParaRPr>
          </a:p>
          <a:p>
            <a:pPr marL="457200" indent="-457200" defTabSz="457200">
              <a:spcBef>
                <a:spcPct val="20000"/>
              </a:spcBef>
              <a:buFont typeface="+mj-lt"/>
              <a:buAutoNum type="arabicPeriod"/>
              <a:defRPr/>
            </a:pPr>
            <a:r>
              <a:rPr lang="en-US" sz="2000" dirty="0">
                <a:latin typeface="+mn-lt"/>
                <a:cs typeface="Arial" pitchFamily="34" charset="0"/>
              </a:rPr>
              <a:t>Like a stack from where one can be displayed at a time</a:t>
            </a:r>
          </a:p>
          <a:p>
            <a:pPr marL="457200" indent="-457200" defTabSz="457200">
              <a:spcBef>
                <a:spcPct val="20000"/>
              </a:spcBef>
              <a:buFont typeface="+mj-lt"/>
              <a:buAutoNum type="arabicPeriod"/>
              <a:defRPr/>
            </a:pPr>
            <a:endParaRPr lang="en-US" sz="2400" dirty="0">
              <a:latin typeface="+mn-lt"/>
              <a:cs typeface="Arial" pitchFamily="34" charset="0"/>
            </a:endParaRPr>
          </a:p>
          <a:p>
            <a:pPr marL="457200" indent="-457200" defTabSz="457200">
              <a:spcBef>
                <a:spcPct val="20000"/>
              </a:spcBef>
              <a:buFont typeface="+mj-lt"/>
              <a:buAutoNum type="arabicPeriod"/>
              <a:defRPr/>
            </a:pPr>
            <a:endParaRPr lang="en-US" sz="2400" dirty="0">
              <a:latin typeface="+mn-lt"/>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p:cNvSpPr>
          <p:nvPr>
            <p:ph type="title" idx="4294967295"/>
          </p:nvPr>
        </p:nvSpPr>
        <p:spPr>
          <a:xfrm>
            <a:off x="227013" y="133003"/>
            <a:ext cx="7562850" cy="554038"/>
          </a:xfrm>
        </p:spPr>
        <p:txBody>
          <a:bodyPr/>
          <a:lstStyle/>
          <a:p>
            <a:pPr eaLnBrk="1" hangingPunct="1"/>
            <a:r>
              <a:rPr dirty="0" smtClean="0">
                <a:solidFill>
                  <a:schemeClr val="tx1"/>
                </a:solidFill>
                <a:cs typeface="Arial" charset="0"/>
              </a:rPr>
              <a:t>Default Layout Managers</a:t>
            </a:r>
          </a:p>
        </p:txBody>
      </p:sp>
      <p:sp>
        <p:nvSpPr>
          <p:cNvPr id="162818" name="Rectangle 4"/>
          <p:cNvSpPr>
            <a:spLocks noChangeArrowheads="1"/>
          </p:cNvSpPr>
          <p:nvPr/>
        </p:nvSpPr>
        <p:spPr bwMode="auto">
          <a:xfrm>
            <a:off x="876300" y="2435225"/>
            <a:ext cx="7519988" cy="2360613"/>
          </a:xfrm>
          <a:prstGeom prst="rect">
            <a:avLst/>
          </a:prstGeom>
          <a:noFill/>
          <a:ln w="12700">
            <a:solidFill>
              <a:schemeClr val="accent2"/>
            </a:solidFill>
            <a:miter lim="800000"/>
            <a:headEnd type="none" w="sm" len="sm"/>
            <a:tailEnd type="none" w="sm" len="sm"/>
          </a:ln>
        </p:spPr>
        <p:txBody>
          <a:bodyPr>
            <a:spAutoFit/>
          </a:bodyPr>
          <a:lstStyle/>
          <a:p>
            <a:r>
              <a:rPr lang="en-US" sz="2800" u="sng">
                <a:latin typeface="Gill Sans MT"/>
              </a:rPr>
              <a:t>Container		Layout Manager</a:t>
            </a:r>
            <a:endParaRPr lang="en-US" sz="2400">
              <a:latin typeface="Gill Sans MT"/>
            </a:endParaRPr>
          </a:p>
          <a:p>
            <a:r>
              <a:rPr lang="en-US" sz="2000">
                <a:latin typeface="Gill Sans MT"/>
              </a:rPr>
              <a:t>JApplet				BorderLayout (on its content pane)</a:t>
            </a:r>
          </a:p>
          <a:p>
            <a:r>
              <a:rPr lang="en-US" sz="2000">
                <a:latin typeface="Gill Sans MT"/>
              </a:rPr>
              <a:t>JBox				BoxLayout</a:t>
            </a:r>
          </a:p>
          <a:p>
            <a:r>
              <a:rPr lang="en-US" sz="2000">
                <a:latin typeface="Gill Sans MT"/>
              </a:rPr>
              <a:t>JDialog				BorderLayout (on its content pane)</a:t>
            </a:r>
          </a:p>
          <a:p>
            <a:r>
              <a:rPr lang="en-US" sz="2000">
                <a:latin typeface="Gill Sans MT"/>
              </a:rPr>
              <a:t>JFrame				BorderLayout (on its content pane)</a:t>
            </a:r>
          </a:p>
          <a:p>
            <a:r>
              <a:rPr lang="en-US" sz="2000">
                <a:latin typeface="Gill Sans MT"/>
              </a:rPr>
              <a:t>JPanel				FlowLayout</a:t>
            </a:r>
          </a:p>
          <a:p>
            <a:r>
              <a:rPr lang="en-US" sz="2000">
                <a:latin typeface="Gill Sans MT"/>
              </a:rPr>
              <a:t>JWindow			BorderLayout (on its content pane)</a:t>
            </a:r>
            <a:endParaRPr lang="en-US" sz="1200">
              <a:latin typeface="Gill Sans MT"/>
            </a:endParaRPr>
          </a:p>
        </p:txBody>
      </p:sp>
      <p:sp>
        <p:nvSpPr>
          <p:cNvPr id="162819" name="AutoShape 5"/>
          <p:cNvSpPr>
            <a:spLocks/>
          </p:cNvSpPr>
          <p:nvPr/>
        </p:nvSpPr>
        <p:spPr bwMode="auto">
          <a:xfrm>
            <a:off x="5334000" y="1524000"/>
            <a:ext cx="2455863" cy="838200"/>
          </a:xfrm>
          <a:prstGeom prst="borderCallout1">
            <a:avLst>
              <a:gd name="adj1" fmla="val 11921"/>
              <a:gd name="adj2" fmla="val -3102"/>
              <a:gd name="adj3" fmla="val 162250"/>
              <a:gd name="adj4" fmla="val -143116"/>
            </a:avLst>
          </a:prstGeom>
          <a:solidFill>
            <a:schemeClr val="bg2"/>
          </a:solidFill>
          <a:ln w="12700">
            <a:solidFill>
              <a:schemeClr val="tx1"/>
            </a:solidFill>
            <a:miter lim="800000"/>
            <a:headEnd type="none" w="sm" len="sm"/>
            <a:tailEnd type="none" w="sm" len="sm"/>
          </a:ln>
        </p:spPr>
        <p:txBody>
          <a:bodyPr>
            <a:spAutoFit/>
          </a:bodyPr>
          <a:lstStyle/>
          <a:p>
            <a:pPr algn="ctr"/>
            <a:r>
              <a:rPr lang="en-US" sz="1600">
                <a:latin typeface="Gill Sans MT"/>
              </a:rPr>
              <a:t>In AWT, the default layout for applets was FlowLayout.</a:t>
            </a:r>
          </a:p>
        </p:txBody>
      </p:sp>
      <p:sp>
        <p:nvSpPr>
          <p:cNvPr id="162820" name="AutoShape 6"/>
          <p:cNvSpPr>
            <a:spLocks/>
          </p:cNvSpPr>
          <p:nvPr/>
        </p:nvSpPr>
        <p:spPr bwMode="auto">
          <a:xfrm>
            <a:off x="3328988" y="5027613"/>
            <a:ext cx="2047875" cy="584200"/>
          </a:xfrm>
          <a:prstGeom prst="borderCallout1">
            <a:avLst>
              <a:gd name="adj1" fmla="val 9523"/>
              <a:gd name="adj2" fmla="val -3722"/>
              <a:gd name="adj3" fmla="val -75264"/>
              <a:gd name="adj4" fmla="val -69847"/>
            </a:avLst>
          </a:prstGeom>
          <a:solidFill>
            <a:schemeClr val="bg2"/>
          </a:solidFill>
          <a:ln w="12700">
            <a:solidFill>
              <a:schemeClr val="tx1"/>
            </a:solidFill>
            <a:miter lim="800000"/>
            <a:headEnd type="none" w="sm" len="sm"/>
            <a:tailEnd type="none" w="sm" len="sm"/>
          </a:ln>
        </p:spPr>
        <p:txBody>
          <a:bodyPr>
            <a:spAutoFit/>
          </a:bodyPr>
          <a:lstStyle/>
          <a:p>
            <a:pPr algn="ctr"/>
            <a:r>
              <a:rPr lang="en-US" sz="1600">
                <a:latin typeface="Gill Sans MT"/>
              </a:rPr>
              <a:t>Top-level windows use BorderLayout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8"/>
          <p:cNvSpPr>
            <a:spLocks noGrp="1"/>
          </p:cNvSpPr>
          <p:nvPr>
            <p:ph type="title" idx="4294967295"/>
          </p:nvPr>
        </p:nvSpPr>
        <p:spPr>
          <a:xfrm>
            <a:off x="249381" y="149629"/>
            <a:ext cx="7562850" cy="554038"/>
          </a:xfrm>
        </p:spPr>
        <p:txBody>
          <a:bodyPr/>
          <a:lstStyle/>
          <a:p>
            <a:pPr eaLnBrk="1" hangingPunct="1"/>
            <a:r>
              <a:rPr lang="en-GB" dirty="0" smtClean="0">
                <a:solidFill>
                  <a:schemeClr val="tx1"/>
                </a:solidFill>
                <a:cs typeface="Arial" charset="0"/>
              </a:rPr>
              <a:t>Quiz</a:t>
            </a:r>
          </a:p>
        </p:txBody>
      </p:sp>
      <p:sp>
        <p:nvSpPr>
          <p:cNvPr id="164866" name="TextBox 10"/>
          <p:cNvSpPr txBox="1">
            <a:spLocks noChangeArrowheads="1"/>
          </p:cNvSpPr>
          <p:nvPr/>
        </p:nvSpPr>
        <p:spPr bwMode="auto">
          <a:xfrm>
            <a:off x="533400" y="1095375"/>
            <a:ext cx="7772400" cy="400050"/>
          </a:xfrm>
          <a:prstGeom prst="rect">
            <a:avLst/>
          </a:prstGeom>
          <a:noFill/>
          <a:ln w="9525">
            <a:noFill/>
            <a:miter lim="800000"/>
            <a:headEnd/>
            <a:tailEnd/>
          </a:ln>
        </p:spPr>
        <p:txBody>
          <a:bodyPr>
            <a:spAutoFit/>
          </a:bodyPr>
          <a:lstStyle/>
          <a:p>
            <a:pPr marL="457200" indent="-457200" eaLnBrk="0" hangingPunct="0">
              <a:spcBef>
                <a:spcPct val="20000"/>
              </a:spcBef>
            </a:pPr>
            <a:r>
              <a:rPr lang="en-US" sz="2000" dirty="0"/>
              <a:t>Match the </a:t>
            </a:r>
            <a:r>
              <a:rPr lang="en-US" sz="2000" dirty="0" smtClean="0"/>
              <a:t>components :</a:t>
            </a:r>
            <a:endParaRPr lang="en-US" sz="2000" dirty="0"/>
          </a:p>
        </p:txBody>
      </p:sp>
      <p:sp>
        <p:nvSpPr>
          <p:cNvPr id="164867" name="TextBox 3"/>
          <p:cNvSpPr txBox="1">
            <a:spLocks noChangeArrowheads="1"/>
          </p:cNvSpPr>
          <p:nvPr/>
        </p:nvSpPr>
        <p:spPr bwMode="auto">
          <a:xfrm>
            <a:off x="612775" y="1668463"/>
            <a:ext cx="2952750" cy="4093428"/>
          </a:xfrm>
          <a:prstGeom prst="rect">
            <a:avLst/>
          </a:prstGeom>
          <a:noFill/>
          <a:ln w="9525">
            <a:noFill/>
            <a:miter lim="800000"/>
            <a:headEnd/>
            <a:tailEnd/>
          </a:ln>
        </p:spPr>
        <p:txBody>
          <a:bodyPr>
            <a:spAutoFit/>
          </a:bodyPr>
          <a:lstStyle/>
          <a:p>
            <a:pPr marL="457200" indent="-457200" eaLnBrk="0" hangingPunct="0">
              <a:spcBef>
                <a:spcPct val="20000"/>
              </a:spcBef>
              <a:buFont typeface="Arial" charset="0"/>
              <a:buAutoNum type="arabicPeriod"/>
            </a:pPr>
            <a:endParaRPr lang="en-US" sz="2000" dirty="0"/>
          </a:p>
          <a:p>
            <a:pPr marL="457200" indent="-457200" eaLnBrk="0" hangingPunct="0">
              <a:spcBef>
                <a:spcPct val="20000"/>
              </a:spcBef>
              <a:buFont typeface="+mj-lt"/>
              <a:buAutoNum type="arabicPeriod"/>
            </a:pPr>
            <a:r>
              <a:rPr lang="en-US" sz="2000" dirty="0" err="1"/>
              <a:t>JToggleButton</a:t>
            </a:r>
            <a:endParaRPr lang="en-US" sz="2000" dirty="0"/>
          </a:p>
          <a:p>
            <a:pPr marL="457200" indent="-457200" eaLnBrk="0" hangingPunct="0">
              <a:spcBef>
                <a:spcPct val="20000"/>
              </a:spcBef>
              <a:buFont typeface="+mj-lt"/>
              <a:buAutoNum type="arabicPeriod"/>
            </a:pPr>
            <a:endParaRPr lang="en-US" sz="2000" dirty="0"/>
          </a:p>
          <a:p>
            <a:pPr marL="457200" indent="-457200" eaLnBrk="0" hangingPunct="0">
              <a:spcBef>
                <a:spcPct val="20000"/>
              </a:spcBef>
              <a:buFont typeface="+mj-lt"/>
              <a:buAutoNum type="arabicPeriod"/>
            </a:pPr>
            <a:r>
              <a:rPr lang="en-US" sz="2000" dirty="0" err="1"/>
              <a:t>JRadioButton</a:t>
            </a:r>
            <a:endParaRPr lang="en-US" sz="2000" dirty="0"/>
          </a:p>
          <a:p>
            <a:pPr marL="457200" indent="-457200" eaLnBrk="0" hangingPunct="0">
              <a:spcBef>
                <a:spcPct val="20000"/>
              </a:spcBef>
              <a:buFont typeface="+mj-lt"/>
              <a:buAutoNum type="arabicPeriod"/>
            </a:pPr>
            <a:endParaRPr lang="en-US" sz="2000" dirty="0"/>
          </a:p>
          <a:p>
            <a:pPr marL="457200" indent="-457200" eaLnBrk="0" hangingPunct="0">
              <a:spcBef>
                <a:spcPct val="20000"/>
              </a:spcBef>
              <a:buFont typeface="+mj-lt"/>
              <a:buAutoNum type="arabicPeriod"/>
            </a:pPr>
            <a:endParaRPr lang="en-US" sz="2000" dirty="0"/>
          </a:p>
          <a:p>
            <a:pPr marL="457200" indent="-457200" eaLnBrk="0" hangingPunct="0">
              <a:spcBef>
                <a:spcPct val="20000"/>
              </a:spcBef>
              <a:buFont typeface="+mj-lt"/>
              <a:buAutoNum type="arabicPeriod"/>
            </a:pPr>
            <a:r>
              <a:rPr lang="en-US" sz="2000" dirty="0" err="1" smtClean="0"/>
              <a:t>JScrollBar</a:t>
            </a:r>
            <a:endParaRPr lang="en-US" sz="2000" dirty="0"/>
          </a:p>
          <a:p>
            <a:pPr marL="457200" indent="-457200" eaLnBrk="0" hangingPunct="0">
              <a:spcBef>
                <a:spcPct val="20000"/>
              </a:spcBef>
              <a:buFont typeface="+mj-lt"/>
              <a:buAutoNum type="arabicPeriod"/>
            </a:pPr>
            <a:endParaRPr lang="en-US" sz="2000" dirty="0"/>
          </a:p>
          <a:p>
            <a:pPr marL="457200" indent="-457200" eaLnBrk="0" hangingPunct="0">
              <a:spcBef>
                <a:spcPct val="20000"/>
              </a:spcBef>
              <a:buFont typeface="+mj-lt"/>
              <a:buAutoNum type="arabicPeriod"/>
            </a:pPr>
            <a:r>
              <a:rPr lang="en-US" sz="2000" dirty="0" err="1" smtClean="0"/>
              <a:t>JComboBox</a:t>
            </a:r>
            <a:endParaRPr lang="en-US" sz="2000" dirty="0"/>
          </a:p>
          <a:p>
            <a:pPr marL="457200" indent="-457200" eaLnBrk="0" hangingPunct="0">
              <a:spcBef>
                <a:spcPct val="20000"/>
              </a:spcBef>
              <a:buFont typeface="+mj-lt"/>
              <a:buAutoNum type="arabicPeriod"/>
            </a:pPr>
            <a:endParaRPr lang="en-US" sz="2000" dirty="0"/>
          </a:p>
          <a:p>
            <a:pPr marL="457200" indent="-457200" eaLnBrk="0" hangingPunct="0">
              <a:spcBef>
                <a:spcPct val="20000"/>
              </a:spcBef>
              <a:buFont typeface="+mj-lt"/>
              <a:buAutoNum type="arabicPeriod"/>
            </a:pPr>
            <a:r>
              <a:rPr lang="en-US" sz="2000" dirty="0" err="1"/>
              <a:t>JOptionPane</a:t>
            </a:r>
            <a:endParaRPr lang="en-US" sz="2000" dirty="0"/>
          </a:p>
        </p:txBody>
      </p:sp>
      <p:sp>
        <p:nvSpPr>
          <p:cNvPr id="164868" name="TextBox 4"/>
          <p:cNvSpPr txBox="1">
            <a:spLocks noChangeArrowheads="1"/>
          </p:cNvSpPr>
          <p:nvPr/>
        </p:nvSpPr>
        <p:spPr bwMode="auto">
          <a:xfrm>
            <a:off x="3856038" y="1970809"/>
            <a:ext cx="4849812" cy="4401205"/>
          </a:xfrm>
          <a:prstGeom prst="rect">
            <a:avLst/>
          </a:prstGeom>
          <a:noFill/>
          <a:ln w="9525">
            <a:noFill/>
            <a:miter lim="800000"/>
            <a:headEnd/>
            <a:tailEnd/>
          </a:ln>
        </p:spPr>
        <p:txBody>
          <a:bodyPr>
            <a:spAutoFit/>
          </a:bodyPr>
          <a:lstStyle/>
          <a:p>
            <a:pPr marL="457200" indent="-457200" eaLnBrk="0" hangingPunct="0">
              <a:spcBef>
                <a:spcPct val="20000"/>
              </a:spcBef>
              <a:buFont typeface="+mj-lt"/>
              <a:buAutoNum type="alphaUcPeriod"/>
            </a:pPr>
            <a:r>
              <a:rPr lang="en-US" sz="2000" dirty="0" smtClean="0"/>
              <a:t>Drop down list</a:t>
            </a:r>
          </a:p>
          <a:p>
            <a:pPr marL="457200" indent="-457200" eaLnBrk="0" hangingPunct="0">
              <a:spcBef>
                <a:spcPct val="20000"/>
              </a:spcBef>
              <a:buFont typeface="+mj-lt"/>
              <a:buAutoNum type="alphaUcPeriod"/>
            </a:pPr>
            <a:endParaRPr lang="en-US" sz="2000" dirty="0"/>
          </a:p>
          <a:p>
            <a:pPr marL="457200" indent="-457200" eaLnBrk="0" hangingPunct="0">
              <a:spcBef>
                <a:spcPct val="20000"/>
              </a:spcBef>
              <a:buFont typeface="+mj-lt"/>
              <a:buAutoNum type="alphaUcPeriod"/>
            </a:pPr>
            <a:r>
              <a:rPr lang="en-US" sz="2000" dirty="0" err="1"/>
              <a:t>showConfirmDialog</a:t>
            </a:r>
            <a:r>
              <a:rPr lang="en-US" sz="2000" dirty="0"/>
              <a:t>()</a:t>
            </a:r>
          </a:p>
          <a:p>
            <a:pPr marL="457200" indent="-457200" eaLnBrk="0" hangingPunct="0">
              <a:spcBef>
                <a:spcPct val="20000"/>
              </a:spcBef>
              <a:buFont typeface="+mj-lt"/>
              <a:buAutoNum type="alphaUcPeriod"/>
            </a:pPr>
            <a:endParaRPr lang="en-US" sz="2000" dirty="0"/>
          </a:p>
          <a:p>
            <a:pPr marL="457200" indent="-457200" eaLnBrk="0" hangingPunct="0">
              <a:spcBef>
                <a:spcPct val="20000"/>
              </a:spcBef>
              <a:buFont typeface="+mj-lt"/>
              <a:buAutoNum type="alphaUcPeriod"/>
            </a:pPr>
            <a:r>
              <a:rPr lang="en-US" sz="2000" dirty="0"/>
              <a:t>Same window space shared by multiple components</a:t>
            </a:r>
          </a:p>
          <a:p>
            <a:pPr marL="457200" indent="-457200" eaLnBrk="0" hangingPunct="0">
              <a:spcBef>
                <a:spcPct val="20000"/>
              </a:spcBef>
              <a:buFont typeface="+mj-lt"/>
              <a:buAutoNum type="alphaUcPeriod"/>
            </a:pPr>
            <a:endParaRPr lang="en-US" sz="2000" dirty="0"/>
          </a:p>
          <a:p>
            <a:pPr marL="457200" indent="-457200" eaLnBrk="0" hangingPunct="0">
              <a:spcBef>
                <a:spcPct val="20000"/>
              </a:spcBef>
              <a:buFont typeface="+mj-lt"/>
              <a:buAutoNum type="alphaUcPeriod"/>
            </a:pPr>
            <a:r>
              <a:rPr lang="en-US" sz="2000" dirty="0"/>
              <a:t>Button with 2 </a:t>
            </a:r>
            <a:r>
              <a:rPr lang="en-US" sz="2000" dirty="0" smtClean="0"/>
              <a:t>states</a:t>
            </a:r>
            <a:endParaRPr lang="en-US" sz="2000" dirty="0"/>
          </a:p>
          <a:p>
            <a:pPr marL="457200" indent="-457200" eaLnBrk="0" hangingPunct="0">
              <a:spcBef>
                <a:spcPct val="20000"/>
              </a:spcBef>
              <a:buFont typeface="+mj-lt"/>
              <a:buAutoNum type="alphaUcPeriod"/>
            </a:pPr>
            <a:endParaRPr lang="en-US" sz="2000" dirty="0"/>
          </a:p>
          <a:p>
            <a:pPr marL="457200" indent="-457200" eaLnBrk="0" hangingPunct="0">
              <a:spcBef>
                <a:spcPct val="20000"/>
              </a:spcBef>
              <a:buFont typeface="+mj-lt"/>
              <a:buAutoNum type="alphaUcPeriod"/>
            </a:pPr>
            <a:r>
              <a:rPr lang="en-US" sz="2000" dirty="0"/>
              <a:t>Under </a:t>
            </a:r>
            <a:r>
              <a:rPr lang="en-US" sz="2000" dirty="0" err="1" smtClean="0"/>
              <a:t>ButtonGroup</a:t>
            </a:r>
            <a:endParaRPr lang="en-US" sz="2000" dirty="0" smtClean="0"/>
          </a:p>
          <a:p>
            <a:pPr marL="457200" indent="-457200" eaLnBrk="0" hangingPunct="0">
              <a:spcBef>
                <a:spcPct val="20000"/>
              </a:spcBef>
              <a:buFont typeface="+mj-lt"/>
              <a:buAutoNum type="alphaUcPeriod"/>
            </a:pPr>
            <a:endParaRPr lang="en-US" sz="2000" dirty="0" smtClean="0"/>
          </a:p>
          <a:p>
            <a:pPr marL="457200" indent="-457200" eaLnBrk="0" hangingPunct="0">
              <a:spcBef>
                <a:spcPct val="20000"/>
              </a:spcBef>
              <a:buFont typeface="+mj-lt"/>
              <a:buAutoNum type="alphaUcPeriod"/>
            </a:pPr>
            <a:r>
              <a:rPr lang="en-US" sz="2000" dirty="0" smtClean="0"/>
              <a:t>For browsing beyond the screen limit</a:t>
            </a:r>
            <a:endParaRPr lang="en-US" sz="20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Title 5"/>
          <p:cNvSpPr>
            <a:spLocks noGrp="1"/>
          </p:cNvSpPr>
          <p:nvPr>
            <p:ph type="title" idx="4294967295"/>
          </p:nvPr>
        </p:nvSpPr>
        <p:spPr>
          <a:xfrm>
            <a:off x="457200" y="2819400"/>
            <a:ext cx="7772400" cy="554038"/>
          </a:xfrm>
        </p:spPr>
        <p:txBody>
          <a:bodyPr/>
          <a:lstStyle/>
          <a:p>
            <a:pPr algn="ctr" eaLnBrk="1" hangingPunct="1"/>
            <a:r>
              <a:rPr dirty="0" smtClean="0">
                <a:solidFill>
                  <a:schemeClr val="tx1"/>
                </a:solidFill>
                <a:cs typeface="Arial" charset="0"/>
              </a:rPr>
              <a:t>Workshop – Basic GUI</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3"/>
          <p:cNvSpPr>
            <a:spLocks noGrp="1"/>
          </p:cNvSpPr>
          <p:nvPr>
            <p:ph idx="4294967295"/>
          </p:nvPr>
        </p:nvSpPr>
        <p:spPr>
          <a:xfrm>
            <a:off x="381000" y="1143000"/>
            <a:ext cx="8229600" cy="5029200"/>
          </a:xfrm>
        </p:spPr>
        <p:txBody>
          <a:bodyPr/>
          <a:lstStyle/>
          <a:p>
            <a:pPr eaLnBrk="1" hangingPunct="1">
              <a:lnSpc>
                <a:spcPct val="70000"/>
              </a:lnSpc>
            </a:pPr>
            <a:r>
              <a:rPr sz="2200" dirty="0" smtClean="0">
                <a:solidFill>
                  <a:schemeClr val="tx1"/>
                </a:solidFill>
                <a:cs typeface="Arial" charset="0"/>
              </a:rPr>
              <a:t>Basic User Interface Tasks:</a:t>
            </a:r>
          </a:p>
          <a:p>
            <a:pPr eaLnBrk="1" hangingPunct="1">
              <a:lnSpc>
                <a:spcPct val="70000"/>
              </a:lnSpc>
            </a:pPr>
            <a:endParaRPr sz="800" dirty="0" smtClean="0">
              <a:solidFill>
                <a:schemeClr val="tx1"/>
              </a:solidFill>
              <a:cs typeface="Arial" charset="0"/>
            </a:endParaRPr>
          </a:p>
          <a:p>
            <a:pPr lvl="1" algn="just" eaLnBrk="1" hangingPunct="1">
              <a:lnSpc>
                <a:spcPct val="70000"/>
              </a:lnSpc>
            </a:pPr>
            <a:r>
              <a:rPr sz="2200" dirty="0" smtClean="0">
                <a:solidFill>
                  <a:schemeClr val="tx1"/>
                </a:solidFill>
              </a:rPr>
              <a:t>Provide help/guidance to the user</a:t>
            </a:r>
          </a:p>
          <a:p>
            <a:pPr lvl="1" algn="just" eaLnBrk="1" hangingPunct="1">
              <a:lnSpc>
                <a:spcPct val="70000"/>
              </a:lnSpc>
            </a:pPr>
            <a:r>
              <a:rPr sz="2200" dirty="0" smtClean="0">
                <a:solidFill>
                  <a:schemeClr val="tx1"/>
                </a:solidFill>
              </a:rPr>
              <a:t>Allow input of information</a:t>
            </a:r>
          </a:p>
          <a:p>
            <a:pPr lvl="1" algn="just" eaLnBrk="1" hangingPunct="1">
              <a:lnSpc>
                <a:spcPct val="70000"/>
              </a:lnSpc>
            </a:pPr>
            <a:r>
              <a:rPr sz="2200" dirty="0" smtClean="0">
                <a:solidFill>
                  <a:schemeClr val="tx1"/>
                </a:solidFill>
              </a:rPr>
              <a:t>Allow output of information</a:t>
            </a:r>
          </a:p>
          <a:p>
            <a:pPr lvl="1" algn="just" eaLnBrk="1" hangingPunct="1">
              <a:lnSpc>
                <a:spcPct val="70000"/>
              </a:lnSpc>
            </a:pPr>
            <a:r>
              <a:rPr sz="2200" dirty="0" smtClean="0">
                <a:solidFill>
                  <a:schemeClr val="tx1"/>
                </a:solidFill>
              </a:rPr>
              <a:t>Control interaction between the user and device</a:t>
            </a:r>
          </a:p>
          <a:p>
            <a:pPr lvl="1" algn="just" eaLnBrk="1" hangingPunct="1">
              <a:lnSpc>
                <a:spcPct val="80000"/>
              </a:lnSpc>
            </a:pPr>
            <a:endParaRPr sz="2200" dirty="0" smtClean="0">
              <a:solidFill>
                <a:schemeClr val="tx1"/>
              </a:solidFill>
            </a:endParaRPr>
          </a:p>
          <a:p>
            <a:pPr algn="just" eaLnBrk="1" hangingPunct="1">
              <a:lnSpc>
                <a:spcPct val="80000"/>
              </a:lnSpc>
            </a:pPr>
            <a:r>
              <a:rPr sz="2200" dirty="0" smtClean="0">
                <a:solidFill>
                  <a:schemeClr val="tx1"/>
                </a:solidFill>
                <a:cs typeface="Arial" charset="0"/>
              </a:rPr>
              <a:t>Problem Description: Design a GUI for a Java application that converts miles to kilometers. Write the class that performs the conversions.</a:t>
            </a:r>
          </a:p>
          <a:p>
            <a:pPr eaLnBrk="1" hangingPunct="1">
              <a:lnSpc>
                <a:spcPct val="80000"/>
              </a:lnSpc>
            </a:pPr>
            <a:endParaRPr sz="2200" dirty="0" smtClean="0">
              <a:solidFill>
                <a:schemeClr val="tx1"/>
              </a:solidFill>
              <a:cs typeface="Arial" charset="0"/>
            </a:endParaRPr>
          </a:p>
          <a:p>
            <a:pPr eaLnBrk="1" hangingPunct="1">
              <a:lnSpc>
                <a:spcPct val="80000"/>
              </a:lnSpc>
            </a:pPr>
            <a:r>
              <a:rPr sz="2200" dirty="0" smtClean="0">
                <a:solidFill>
                  <a:schemeClr val="tx1"/>
                </a:solidFill>
                <a:cs typeface="Arial" charset="0"/>
              </a:rPr>
              <a:t>Swing objects for:</a:t>
            </a:r>
          </a:p>
          <a:p>
            <a:pPr lvl="1" eaLnBrk="1" hangingPunct="1">
              <a:lnSpc>
                <a:spcPct val="90000"/>
              </a:lnSpc>
            </a:pPr>
            <a:r>
              <a:rPr sz="2200" dirty="0" smtClean="0">
                <a:solidFill>
                  <a:schemeClr val="tx1"/>
                </a:solidFill>
              </a:rPr>
              <a:t>Guidance</a:t>
            </a:r>
          </a:p>
          <a:p>
            <a:pPr lvl="1" eaLnBrk="1" hangingPunct="1">
              <a:lnSpc>
                <a:spcPct val="90000"/>
              </a:lnSpc>
            </a:pPr>
            <a:r>
              <a:rPr sz="2200" dirty="0" smtClean="0">
                <a:solidFill>
                  <a:schemeClr val="tx1"/>
                </a:solidFill>
              </a:rPr>
              <a:t>Input</a:t>
            </a:r>
          </a:p>
          <a:p>
            <a:pPr lvl="1" eaLnBrk="1" hangingPunct="1">
              <a:lnSpc>
                <a:spcPct val="90000"/>
              </a:lnSpc>
            </a:pPr>
            <a:r>
              <a:rPr sz="2200" dirty="0" smtClean="0">
                <a:solidFill>
                  <a:schemeClr val="tx1"/>
                </a:solidFill>
              </a:rPr>
              <a:t>Output</a:t>
            </a:r>
          </a:p>
          <a:p>
            <a:pPr lvl="1" eaLnBrk="1" hangingPunct="1">
              <a:lnSpc>
                <a:spcPct val="90000"/>
              </a:lnSpc>
            </a:pPr>
            <a:r>
              <a:rPr sz="2200" dirty="0" smtClean="0">
                <a:solidFill>
                  <a:schemeClr val="tx1"/>
                </a:solidFill>
              </a:rPr>
              <a:t>Control</a:t>
            </a:r>
          </a:p>
        </p:txBody>
      </p:sp>
      <p:sp>
        <p:nvSpPr>
          <p:cNvPr id="465923" name="Rectangle 2"/>
          <p:cNvSpPr>
            <a:spLocks noGrp="1"/>
          </p:cNvSpPr>
          <p:nvPr>
            <p:ph type="title" idx="4294967295"/>
          </p:nvPr>
        </p:nvSpPr>
        <p:spPr>
          <a:xfrm>
            <a:off x="0" y="0"/>
            <a:ext cx="7562850" cy="553998"/>
          </a:xfrm>
        </p:spPr>
        <p:txBody>
          <a:bodyPr/>
          <a:lstStyle/>
          <a:p>
            <a:pPr eaLnBrk="1" hangingPunct="1"/>
            <a:r>
              <a:rPr dirty="0" smtClean="0">
                <a:solidFill>
                  <a:schemeClr val="tx1"/>
                </a:solidFill>
                <a:cs typeface="Arial" charset="0"/>
              </a:rPr>
              <a:t>Case Study: Designing a Basic GUI</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p:cNvSpPr>
          <p:nvPr>
            <p:ph type="title" idx="4294967295"/>
          </p:nvPr>
        </p:nvSpPr>
        <p:spPr>
          <a:xfrm>
            <a:off x="0" y="0"/>
            <a:ext cx="7562850" cy="553998"/>
          </a:xfrm>
        </p:spPr>
        <p:txBody>
          <a:bodyPr/>
          <a:lstStyle/>
          <a:p>
            <a:pPr eaLnBrk="1" hangingPunct="1"/>
            <a:r>
              <a:rPr dirty="0" smtClean="0">
                <a:solidFill>
                  <a:schemeClr val="tx1"/>
                </a:solidFill>
                <a:cs typeface="Arial" charset="0"/>
              </a:rPr>
              <a:t>GUI Design: Layout </a:t>
            </a:r>
          </a:p>
        </p:txBody>
      </p:sp>
      <p:pic>
        <p:nvPicPr>
          <p:cNvPr id="466947" name="Picture 3"/>
          <p:cNvPicPr>
            <a:picLocks noChangeAspect="1" noChangeArrowheads="1"/>
          </p:cNvPicPr>
          <p:nvPr/>
        </p:nvPicPr>
        <p:blipFill>
          <a:blip r:embed="rId3" cstate="print"/>
          <a:srcRect/>
          <a:stretch>
            <a:fillRect/>
          </a:stretch>
        </p:blipFill>
        <p:spPr bwMode="auto">
          <a:xfrm>
            <a:off x="304800" y="1600200"/>
            <a:ext cx="9232900" cy="3048000"/>
          </a:xfrm>
          <a:prstGeom prst="rect">
            <a:avLst/>
          </a:prstGeom>
          <a:noFill/>
          <a:ln w="9525">
            <a:noFill/>
            <a:miter lim="800000"/>
            <a:headEnd/>
            <a:tailEnd/>
          </a:ln>
        </p:spPr>
      </p:pic>
      <p:sp>
        <p:nvSpPr>
          <p:cNvPr id="466948" name="Text Box 4"/>
          <p:cNvSpPr txBox="1">
            <a:spLocks noChangeArrowheads="1"/>
          </p:cNvSpPr>
          <p:nvPr/>
        </p:nvSpPr>
        <p:spPr bwMode="auto">
          <a:xfrm>
            <a:off x="2362200" y="2438400"/>
            <a:ext cx="320675" cy="457200"/>
          </a:xfrm>
          <a:prstGeom prst="rect">
            <a:avLst/>
          </a:prstGeom>
          <a:noFill/>
          <a:ln w="12700">
            <a:noFill/>
            <a:miter lim="800000"/>
            <a:headEnd type="none" w="sm" len="sm"/>
            <a:tailEnd type="none" w="sm" len="sm"/>
          </a:ln>
        </p:spPr>
        <p:txBody>
          <a:bodyPr>
            <a:spAutoFit/>
          </a:bodyPr>
          <a:lstStyle/>
          <a:p>
            <a:r>
              <a:rPr lang="en-US" sz="2400">
                <a:solidFill>
                  <a:srgbClr val="000099"/>
                </a:solidFill>
                <a:latin typeface="Tahoma" pitchFamily="34" charset="0"/>
              </a:rPr>
              <a:t>*</a:t>
            </a:r>
            <a:endParaRPr lang="en-US" sz="2400">
              <a:latin typeface="Tahoma" pitchFamily="34" charset="0"/>
            </a:endParaRPr>
          </a:p>
        </p:txBody>
      </p:sp>
      <p:sp>
        <p:nvSpPr>
          <p:cNvPr id="466949" name="Text Box 5"/>
          <p:cNvSpPr txBox="1">
            <a:spLocks noChangeArrowheads="1"/>
          </p:cNvSpPr>
          <p:nvPr/>
        </p:nvSpPr>
        <p:spPr bwMode="auto">
          <a:xfrm>
            <a:off x="4572000" y="3048000"/>
            <a:ext cx="517525" cy="457200"/>
          </a:xfrm>
          <a:prstGeom prst="rect">
            <a:avLst/>
          </a:prstGeom>
          <a:noFill/>
          <a:ln w="12700">
            <a:noFill/>
            <a:miter lim="800000"/>
            <a:headEnd type="none" w="sm" len="sm"/>
            <a:tailEnd type="none" w="sm" len="sm"/>
          </a:ln>
        </p:spPr>
        <p:txBody>
          <a:bodyPr wrap="none">
            <a:spAutoFit/>
          </a:bodyPr>
          <a:lstStyle/>
          <a:p>
            <a:r>
              <a:rPr lang="en-US" sz="2400">
                <a:solidFill>
                  <a:srgbClr val="000099"/>
                </a:solidFill>
                <a:latin typeface="Tahoma" pitchFamily="34" charset="0"/>
              </a:rPr>
              <a:t>**</a:t>
            </a:r>
            <a:endParaRPr lang="en-US" sz="2400">
              <a:latin typeface="Tahoma"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Text Box 2"/>
          <p:cNvSpPr txBox="1">
            <a:spLocks noChangeArrowheads="1"/>
          </p:cNvSpPr>
          <p:nvPr/>
        </p:nvSpPr>
        <p:spPr bwMode="auto">
          <a:xfrm>
            <a:off x="304800" y="990600"/>
            <a:ext cx="8839200" cy="4856714"/>
          </a:xfrm>
          <a:prstGeom prst="rect">
            <a:avLst/>
          </a:prstGeom>
          <a:noFill/>
          <a:ln w="12700">
            <a:noFill/>
            <a:miter lim="800000"/>
            <a:headEnd type="none" w="sm" len="sm"/>
            <a:tailEnd type="none" w="sm" len="sm"/>
          </a:ln>
        </p:spPr>
        <p:txBody>
          <a:bodyPr wrap="square">
            <a:spAutoFit/>
          </a:bodyPr>
          <a:lstStyle/>
          <a:p>
            <a:pPr>
              <a:lnSpc>
                <a:spcPct val="90000"/>
              </a:lnSpc>
            </a:pPr>
            <a:r>
              <a:rPr lang="en-US" dirty="0">
                <a:latin typeface="Courier New" pitchFamily="49" charset="0"/>
                <a:cs typeface="Courier New" pitchFamily="49" charset="0"/>
              </a:rPr>
              <a:t>import </a:t>
            </a:r>
            <a:r>
              <a:rPr lang="en-US" dirty="0" err="1">
                <a:latin typeface="Courier New" pitchFamily="49" charset="0"/>
                <a:cs typeface="Courier New" pitchFamily="49" charset="0"/>
              </a:rPr>
              <a:t>javax.swing</a:t>
            </a:r>
            <a:r>
              <a:rPr lang="en-US" dirty="0">
                <a:latin typeface="Courier New" pitchFamily="49" charset="0"/>
                <a:cs typeface="Courier New" pitchFamily="49" charset="0"/>
              </a:rPr>
              <a:t>.*; </a:t>
            </a:r>
          </a:p>
          <a:p>
            <a:pPr>
              <a:lnSpc>
                <a:spcPct val="90000"/>
              </a:lnSpc>
            </a:pPr>
            <a:r>
              <a:rPr lang="en-US" dirty="0">
                <a:latin typeface="Courier New" pitchFamily="49" charset="0"/>
                <a:cs typeface="Courier New" pitchFamily="49" charset="0"/>
              </a:rPr>
              <a:t>import java.awt.*;  </a:t>
            </a:r>
          </a:p>
          <a:p>
            <a:pPr>
              <a:lnSpc>
                <a:spcPct val="90000"/>
              </a:lnSpc>
            </a:pPr>
            <a:r>
              <a:rPr lang="en-US" dirty="0">
                <a:latin typeface="Courier New" pitchFamily="49" charset="0"/>
                <a:cs typeface="Courier New" pitchFamily="49" charset="0"/>
              </a:rPr>
              <a:t>import </a:t>
            </a:r>
            <a:r>
              <a:rPr lang="en-US" dirty="0" err="1">
                <a:latin typeface="Courier New" pitchFamily="49" charset="0"/>
                <a:cs typeface="Courier New" pitchFamily="49" charset="0"/>
              </a:rPr>
              <a:t>java.awt.event</a:t>
            </a:r>
            <a:r>
              <a:rPr lang="en-US" dirty="0">
                <a:latin typeface="Courier New" pitchFamily="49" charset="0"/>
                <a:cs typeface="Courier New" pitchFamily="49" charset="0"/>
              </a:rPr>
              <a:t>.*;</a:t>
            </a:r>
          </a:p>
          <a:p>
            <a:pPr>
              <a:lnSpc>
                <a:spcPct val="30000"/>
              </a:lnSpc>
            </a:pPr>
            <a:endParaRPr lang="en-US" dirty="0">
              <a:latin typeface="Courier New" pitchFamily="49" charset="0"/>
              <a:cs typeface="Courier New" pitchFamily="49" charset="0"/>
            </a:endParaRPr>
          </a:p>
          <a:p>
            <a:pPr>
              <a:lnSpc>
                <a:spcPct val="90000"/>
              </a:lnSpc>
            </a:pPr>
            <a:r>
              <a:rPr lang="en-US" dirty="0">
                <a:latin typeface="Courier New" pitchFamily="49" charset="0"/>
                <a:cs typeface="Courier New" pitchFamily="49" charset="0"/>
              </a:rPr>
              <a:t>public class Converter extends </a:t>
            </a:r>
            <a:r>
              <a:rPr lang="en-US" dirty="0" err="1">
                <a:latin typeface="Courier New" pitchFamily="49" charset="0"/>
                <a:cs typeface="Courier New" pitchFamily="49" charset="0"/>
              </a:rPr>
              <a:t>JFrame</a:t>
            </a:r>
            <a:r>
              <a:rPr lang="en-US" dirty="0">
                <a:latin typeface="Courier New" pitchFamily="49" charset="0"/>
                <a:cs typeface="Courier New" pitchFamily="49" charset="0"/>
              </a:rPr>
              <a:t> implements </a:t>
            </a:r>
            <a:r>
              <a:rPr lang="en-US" dirty="0" err="1">
                <a:latin typeface="Courier New" pitchFamily="49" charset="0"/>
                <a:cs typeface="Courier New" pitchFamily="49" charset="0"/>
              </a:rPr>
              <a:t>ActionListener</a:t>
            </a:r>
            <a:r>
              <a:rPr lang="en-US" dirty="0">
                <a:latin typeface="Courier New" pitchFamily="49" charset="0"/>
                <a:cs typeface="Courier New" pitchFamily="49" charset="0"/>
              </a:rPr>
              <a:t>{</a:t>
            </a:r>
          </a:p>
          <a:p>
            <a:pPr>
              <a:lnSpc>
                <a:spcPct val="90000"/>
              </a:lnSpc>
            </a:pPr>
            <a:r>
              <a:rPr lang="en-US" dirty="0">
                <a:latin typeface="Courier New" pitchFamily="49" charset="0"/>
                <a:cs typeface="Courier New" pitchFamily="49" charset="0"/>
              </a:rPr>
              <a:t>    private </a:t>
            </a:r>
            <a:r>
              <a:rPr lang="en-US" dirty="0" err="1">
                <a:latin typeface="Courier New" pitchFamily="49" charset="0"/>
                <a:cs typeface="Courier New" pitchFamily="49" charset="0"/>
              </a:rPr>
              <a:t>JLabel</a:t>
            </a:r>
            <a:r>
              <a:rPr lang="en-US" dirty="0">
                <a:latin typeface="Courier New" pitchFamily="49" charset="0"/>
                <a:cs typeface="Courier New" pitchFamily="49" charset="0"/>
              </a:rPr>
              <a:t> prompt = new </a:t>
            </a:r>
            <a:r>
              <a:rPr lang="en-US" dirty="0" err="1">
                <a:latin typeface="Courier New" pitchFamily="49" charset="0"/>
                <a:cs typeface="Courier New" pitchFamily="49" charset="0"/>
              </a:rPr>
              <a:t>JLabel</a:t>
            </a:r>
            <a:r>
              <a:rPr lang="en-US" dirty="0">
                <a:latin typeface="Courier New" pitchFamily="49" charset="0"/>
                <a:cs typeface="Courier New" pitchFamily="49" charset="0"/>
              </a:rPr>
              <a:t>("Distance in miles: "); </a:t>
            </a:r>
          </a:p>
          <a:p>
            <a:pPr>
              <a:lnSpc>
                <a:spcPct val="90000"/>
              </a:lnSpc>
            </a:pPr>
            <a:r>
              <a:rPr lang="en-US" dirty="0">
                <a:latin typeface="Courier New" pitchFamily="49" charset="0"/>
                <a:cs typeface="Courier New" pitchFamily="49" charset="0"/>
              </a:rPr>
              <a:t>    private </a:t>
            </a:r>
            <a:r>
              <a:rPr lang="en-US" dirty="0" err="1">
                <a:latin typeface="Courier New" pitchFamily="49" charset="0"/>
                <a:cs typeface="Courier New" pitchFamily="49" charset="0"/>
              </a:rPr>
              <a:t>JTextField</a:t>
            </a:r>
            <a:r>
              <a:rPr lang="en-US" dirty="0">
                <a:latin typeface="Courier New" pitchFamily="49" charset="0"/>
                <a:cs typeface="Courier New" pitchFamily="49" charset="0"/>
              </a:rPr>
              <a:t> input = new </a:t>
            </a:r>
            <a:r>
              <a:rPr lang="en-US" dirty="0" err="1">
                <a:latin typeface="Courier New" pitchFamily="49" charset="0"/>
                <a:cs typeface="Courier New" pitchFamily="49" charset="0"/>
              </a:rPr>
              <a:t>JTextField</a:t>
            </a:r>
            <a:r>
              <a:rPr lang="en-US" dirty="0">
                <a:latin typeface="Courier New" pitchFamily="49" charset="0"/>
                <a:cs typeface="Courier New" pitchFamily="49" charset="0"/>
              </a:rPr>
              <a:t>(6);</a:t>
            </a:r>
          </a:p>
          <a:p>
            <a:pPr>
              <a:lnSpc>
                <a:spcPct val="90000"/>
              </a:lnSpc>
            </a:pPr>
            <a:r>
              <a:rPr lang="en-US" dirty="0">
                <a:latin typeface="Courier New" pitchFamily="49" charset="0"/>
                <a:cs typeface="Courier New" pitchFamily="49" charset="0"/>
              </a:rPr>
              <a:t>    private </a:t>
            </a:r>
            <a:r>
              <a:rPr lang="en-US" dirty="0" err="1">
                <a:latin typeface="Courier New" pitchFamily="49" charset="0"/>
                <a:cs typeface="Courier New" pitchFamily="49" charset="0"/>
              </a:rPr>
              <a:t>JTextArea</a:t>
            </a:r>
            <a:r>
              <a:rPr lang="en-US" dirty="0">
                <a:latin typeface="Courier New" pitchFamily="49" charset="0"/>
                <a:cs typeface="Courier New" pitchFamily="49" charset="0"/>
              </a:rPr>
              <a:t> display = new </a:t>
            </a:r>
            <a:r>
              <a:rPr lang="en-US" dirty="0" err="1">
                <a:latin typeface="Courier New" pitchFamily="49" charset="0"/>
                <a:cs typeface="Courier New" pitchFamily="49" charset="0"/>
              </a:rPr>
              <a:t>JTextArea</a:t>
            </a:r>
            <a:r>
              <a:rPr lang="en-US" dirty="0">
                <a:latin typeface="Courier New" pitchFamily="49" charset="0"/>
                <a:cs typeface="Courier New" pitchFamily="49" charset="0"/>
              </a:rPr>
              <a:t>(10,20);</a:t>
            </a:r>
          </a:p>
          <a:p>
            <a:pPr>
              <a:lnSpc>
                <a:spcPct val="90000"/>
              </a:lnSpc>
            </a:pPr>
            <a:r>
              <a:rPr lang="en-US" dirty="0">
                <a:latin typeface="Courier New" pitchFamily="49" charset="0"/>
                <a:cs typeface="Courier New" pitchFamily="49" charset="0"/>
              </a:rPr>
              <a:t>    private </a:t>
            </a:r>
            <a:r>
              <a:rPr lang="en-US" dirty="0" err="1">
                <a:latin typeface="Courier New" pitchFamily="49" charset="0"/>
                <a:cs typeface="Courier New" pitchFamily="49" charset="0"/>
              </a:rPr>
              <a:t>JButton</a:t>
            </a:r>
            <a:r>
              <a:rPr lang="en-US" dirty="0">
                <a:latin typeface="Courier New" pitchFamily="49" charset="0"/>
                <a:cs typeface="Courier New" pitchFamily="49" charset="0"/>
              </a:rPr>
              <a:t> convert = new </a:t>
            </a:r>
            <a:r>
              <a:rPr lang="en-US" dirty="0" err="1">
                <a:latin typeface="Courier New" pitchFamily="49" charset="0"/>
                <a:cs typeface="Courier New" pitchFamily="49" charset="0"/>
              </a:rPr>
              <a:t>JButton</a:t>
            </a:r>
            <a:r>
              <a:rPr lang="en-US" dirty="0">
                <a:latin typeface="Courier New" pitchFamily="49" charset="0"/>
                <a:cs typeface="Courier New" pitchFamily="49" charset="0"/>
              </a:rPr>
              <a:t>("Convert!");</a:t>
            </a:r>
          </a:p>
          <a:p>
            <a:pPr>
              <a:lnSpc>
                <a:spcPct val="30000"/>
              </a:lnSpc>
            </a:pPr>
            <a:r>
              <a:rPr lang="en-US" dirty="0">
                <a:latin typeface="Courier New" pitchFamily="49" charset="0"/>
                <a:cs typeface="Courier New" pitchFamily="49" charset="0"/>
              </a:rPr>
              <a:t>  </a:t>
            </a:r>
          </a:p>
          <a:p>
            <a:pPr>
              <a:lnSpc>
                <a:spcPct val="90000"/>
              </a:lnSpc>
            </a:pPr>
            <a:r>
              <a:rPr lang="en-US" dirty="0">
                <a:latin typeface="Courier New" pitchFamily="49" charset="0"/>
                <a:cs typeface="Courier New" pitchFamily="49" charset="0"/>
              </a:rPr>
              <a:t>    public Converter() {</a:t>
            </a:r>
          </a:p>
          <a:p>
            <a:pPr>
              <a:lnSpc>
                <a:spcPct val="90000"/>
              </a:lnSpc>
            </a:pPr>
            <a:r>
              <a:rPr lang="en-US" dirty="0">
                <a:latin typeface="Courier New" pitchFamily="49" charset="0"/>
                <a:cs typeface="Courier New" pitchFamily="49" charset="0"/>
              </a:rPr>
              <a:t>        </a:t>
            </a:r>
            <a:r>
              <a:rPr lang="en-US" dirty="0" err="1">
                <a:latin typeface="Courier New" pitchFamily="49" charset="0"/>
                <a:cs typeface="Courier New" pitchFamily="49" charset="0"/>
              </a:rPr>
              <a:t>getContentPane</a:t>
            </a:r>
            <a:r>
              <a:rPr lang="en-US" dirty="0">
                <a:latin typeface="Courier New" pitchFamily="49" charset="0"/>
                <a:cs typeface="Courier New" pitchFamily="49" charset="0"/>
              </a:rPr>
              <a:t>().</a:t>
            </a:r>
            <a:r>
              <a:rPr lang="en-US" dirty="0" err="1">
                <a:latin typeface="Courier New" pitchFamily="49" charset="0"/>
                <a:cs typeface="Courier New" pitchFamily="49" charset="0"/>
              </a:rPr>
              <a:t>setLayout</a:t>
            </a:r>
            <a:r>
              <a:rPr lang="en-US" dirty="0">
                <a:latin typeface="Courier New" pitchFamily="49" charset="0"/>
                <a:cs typeface="Courier New" pitchFamily="49" charset="0"/>
              </a:rPr>
              <a:t>(new </a:t>
            </a:r>
            <a:r>
              <a:rPr lang="en-US" dirty="0" err="1">
                <a:latin typeface="Courier New" pitchFamily="49" charset="0"/>
                <a:cs typeface="Courier New" pitchFamily="49" charset="0"/>
              </a:rPr>
              <a:t>FlowLayout</a:t>
            </a:r>
            <a:r>
              <a:rPr lang="en-US" dirty="0">
                <a:latin typeface="Courier New" pitchFamily="49" charset="0"/>
                <a:cs typeface="Courier New" pitchFamily="49" charset="0"/>
              </a:rPr>
              <a:t>()); </a:t>
            </a:r>
          </a:p>
          <a:p>
            <a:pPr>
              <a:lnSpc>
                <a:spcPct val="90000"/>
              </a:lnSpc>
            </a:pPr>
            <a:r>
              <a:rPr lang="en-US" dirty="0">
                <a:latin typeface="Courier New" pitchFamily="49" charset="0"/>
                <a:cs typeface="Courier New" pitchFamily="49" charset="0"/>
              </a:rPr>
              <a:t>        </a:t>
            </a:r>
            <a:r>
              <a:rPr lang="en-US" dirty="0" err="1">
                <a:latin typeface="Courier New" pitchFamily="49" charset="0"/>
                <a:cs typeface="Courier New" pitchFamily="49" charset="0"/>
              </a:rPr>
              <a:t>getContentPane</a:t>
            </a:r>
            <a:r>
              <a:rPr lang="en-US" dirty="0">
                <a:latin typeface="Courier New" pitchFamily="49" charset="0"/>
                <a:cs typeface="Courier New" pitchFamily="49" charset="0"/>
              </a:rPr>
              <a:t>().add(prompt);</a:t>
            </a:r>
          </a:p>
          <a:p>
            <a:pPr>
              <a:lnSpc>
                <a:spcPct val="90000"/>
              </a:lnSpc>
            </a:pPr>
            <a:r>
              <a:rPr lang="en-US" dirty="0">
                <a:latin typeface="Courier New" pitchFamily="49" charset="0"/>
                <a:cs typeface="Courier New" pitchFamily="49" charset="0"/>
              </a:rPr>
              <a:t>        </a:t>
            </a:r>
            <a:r>
              <a:rPr lang="en-US" dirty="0" err="1">
                <a:latin typeface="Courier New" pitchFamily="49" charset="0"/>
                <a:cs typeface="Courier New" pitchFamily="49" charset="0"/>
              </a:rPr>
              <a:t>getContentPane</a:t>
            </a:r>
            <a:r>
              <a:rPr lang="en-US" dirty="0">
                <a:latin typeface="Courier New" pitchFamily="49" charset="0"/>
                <a:cs typeface="Courier New" pitchFamily="49" charset="0"/>
              </a:rPr>
              <a:t>().add(input);</a:t>
            </a:r>
          </a:p>
          <a:p>
            <a:pPr>
              <a:lnSpc>
                <a:spcPct val="90000"/>
              </a:lnSpc>
            </a:pPr>
            <a:r>
              <a:rPr lang="en-US" dirty="0">
                <a:latin typeface="Courier New" pitchFamily="49" charset="0"/>
                <a:cs typeface="Courier New" pitchFamily="49" charset="0"/>
              </a:rPr>
              <a:t>        </a:t>
            </a:r>
            <a:r>
              <a:rPr lang="en-US" dirty="0" err="1">
                <a:latin typeface="Courier New" pitchFamily="49" charset="0"/>
                <a:cs typeface="Courier New" pitchFamily="49" charset="0"/>
              </a:rPr>
              <a:t>getContentPane</a:t>
            </a:r>
            <a:r>
              <a:rPr lang="en-US" dirty="0">
                <a:latin typeface="Courier New" pitchFamily="49" charset="0"/>
                <a:cs typeface="Courier New" pitchFamily="49" charset="0"/>
              </a:rPr>
              <a:t>().add(convert);     </a:t>
            </a:r>
          </a:p>
          <a:p>
            <a:pPr>
              <a:lnSpc>
                <a:spcPct val="90000"/>
              </a:lnSpc>
            </a:pPr>
            <a:r>
              <a:rPr lang="en-US" dirty="0">
                <a:latin typeface="Courier New" pitchFamily="49" charset="0"/>
                <a:cs typeface="Courier New" pitchFamily="49" charset="0"/>
              </a:rPr>
              <a:t>        </a:t>
            </a:r>
            <a:r>
              <a:rPr lang="en-US" dirty="0" err="1">
                <a:latin typeface="Courier New" pitchFamily="49" charset="0"/>
                <a:cs typeface="Courier New" pitchFamily="49" charset="0"/>
              </a:rPr>
              <a:t>getContentPane</a:t>
            </a:r>
            <a:r>
              <a:rPr lang="en-US" dirty="0">
                <a:latin typeface="Courier New" pitchFamily="49" charset="0"/>
                <a:cs typeface="Courier New" pitchFamily="49" charset="0"/>
              </a:rPr>
              <a:t>().add(display);</a:t>
            </a:r>
          </a:p>
          <a:p>
            <a:pPr>
              <a:lnSpc>
                <a:spcPct val="90000"/>
              </a:lnSpc>
            </a:pPr>
            <a:r>
              <a:rPr lang="en-US" dirty="0">
                <a:latin typeface="Courier New" pitchFamily="49" charset="0"/>
                <a:cs typeface="Courier New" pitchFamily="49" charset="0"/>
              </a:rPr>
              <a:t>        </a:t>
            </a:r>
            <a:r>
              <a:rPr lang="en-US" dirty="0" err="1">
                <a:latin typeface="Courier New" pitchFamily="49" charset="0"/>
                <a:cs typeface="Courier New" pitchFamily="49" charset="0"/>
              </a:rPr>
              <a:t>display.setLineWrap</a:t>
            </a:r>
            <a:r>
              <a:rPr lang="en-US" dirty="0">
                <a:latin typeface="Courier New" pitchFamily="49" charset="0"/>
                <a:cs typeface="Courier New" pitchFamily="49" charset="0"/>
              </a:rPr>
              <a:t>(true);</a:t>
            </a:r>
          </a:p>
          <a:p>
            <a:pPr>
              <a:lnSpc>
                <a:spcPct val="90000"/>
              </a:lnSpc>
            </a:pPr>
            <a:r>
              <a:rPr lang="en-US" dirty="0">
                <a:latin typeface="Courier New" pitchFamily="49" charset="0"/>
                <a:cs typeface="Courier New" pitchFamily="49" charset="0"/>
              </a:rPr>
              <a:t>        </a:t>
            </a:r>
            <a:r>
              <a:rPr lang="en-US" dirty="0" err="1">
                <a:latin typeface="Courier New" pitchFamily="49" charset="0"/>
                <a:cs typeface="Courier New" pitchFamily="49" charset="0"/>
              </a:rPr>
              <a:t>display.setEditable</a:t>
            </a:r>
            <a:r>
              <a:rPr lang="en-US" dirty="0">
                <a:latin typeface="Courier New" pitchFamily="49" charset="0"/>
                <a:cs typeface="Courier New" pitchFamily="49" charset="0"/>
              </a:rPr>
              <a:t>(false);    </a:t>
            </a:r>
          </a:p>
          <a:p>
            <a:pPr>
              <a:lnSpc>
                <a:spcPct val="90000"/>
              </a:lnSpc>
            </a:pPr>
            <a:r>
              <a:rPr lang="en-US" dirty="0">
                <a:latin typeface="Courier New" pitchFamily="49" charset="0"/>
                <a:cs typeface="Courier New" pitchFamily="49" charset="0"/>
              </a:rPr>
              <a:t>        </a:t>
            </a:r>
            <a:r>
              <a:rPr lang="en-US" dirty="0" err="1">
                <a:latin typeface="Courier New" pitchFamily="49" charset="0"/>
                <a:cs typeface="Courier New" pitchFamily="49" charset="0"/>
              </a:rPr>
              <a:t>convert.addActionListener</a:t>
            </a:r>
            <a:r>
              <a:rPr lang="en-US" dirty="0">
                <a:latin typeface="Courier New" pitchFamily="49" charset="0"/>
                <a:cs typeface="Courier New" pitchFamily="49" charset="0"/>
              </a:rPr>
              <a:t>(this);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p>
            <a:pPr>
              <a:lnSpc>
                <a:spcPct val="40000"/>
              </a:lnSpc>
            </a:pPr>
            <a:r>
              <a:rPr lang="en-US" dirty="0">
                <a:latin typeface="Courier New" pitchFamily="49" charset="0"/>
                <a:cs typeface="Courier New" pitchFamily="49" charset="0"/>
              </a:rPr>
              <a:t>  </a:t>
            </a:r>
          </a:p>
        </p:txBody>
      </p:sp>
      <p:sp>
        <p:nvSpPr>
          <p:cNvPr id="467971" name="Rectangle 8"/>
          <p:cNvSpPr>
            <a:spLocks noGrp="1"/>
          </p:cNvSpPr>
          <p:nvPr>
            <p:ph type="title" idx="4294967295"/>
          </p:nvPr>
        </p:nvSpPr>
        <p:spPr>
          <a:xfrm>
            <a:off x="0" y="0"/>
            <a:ext cx="7562850" cy="553998"/>
          </a:xfrm>
        </p:spPr>
        <p:txBody>
          <a:bodyPr/>
          <a:lstStyle/>
          <a:p>
            <a:pPr eaLnBrk="1" hangingPunct="1"/>
            <a:r>
              <a:rPr lang="en-GB" dirty="0" smtClean="0">
                <a:solidFill>
                  <a:schemeClr val="tx1"/>
                </a:solidFill>
                <a:cs typeface="Arial" charset="0"/>
              </a:rPr>
              <a:t>Implementing the Converter Class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Text Box 2"/>
          <p:cNvSpPr txBox="1">
            <a:spLocks noChangeArrowheads="1"/>
          </p:cNvSpPr>
          <p:nvPr/>
        </p:nvSpPr>
        <p:spPr bwMode="auto">
          <a:xfrm>
            <a:off x="304800" y="990600"/>
            <a:ext cx="8458200" cy="5459956"/>
          </a:xfrm>
          <a:prstGeom prst="rect">
            <a:avLst/>
          </a:prstGeom>
          <a:noFill/>
          <a:ln w="12700">
            <a:noFill/>
            <a:miter lim="800000"/>
            <a:headEnd type="none" w="sm" len="sm"/>
            <a:tailEnd type="none" w="sm" len="sm"/>
          </a:ln>
        </p:spPr>
        <p:txBody>
          <a:bodyPr>
            <a:spAutoFit/>
          </a:bodyPr>
          <a:lstStyle/>
          <a:p>
            <a:pPr>
              <a:lnSpc>
                <a:spcPct val="40000"/>
              </a:lnSpc>
            </a:pPr>
            <a:r>
              <a:rPr lang="en-US" sz="1600" dirty="0">
                <a:latin typeface="Gill Sans MT" pitchFamily="34" charset="0"/>
              </a:rPr>
              <a:t>  </a:t>
            </a:r>
          </a:p>
          <a:p>
            <a:pPr>
              <a:lnSpc>
                <a:spcPct val="90000"/>
              </a:lnSpc>
            </a:pPr>
            <a:r>
              <a:rPr lang="en-US" sz="1600" dirty="0">
                <a:latin typeface="Gill Sans MT" pitchFamily="34" charset="0"/>
              </a:rPr>
              <a:t>    </a:t>
            </a:r>
            <a:r>
              <a:rPr lang="en-US" sz="1600" dirty="0">
                <a:latin typeface="Courier New" pitchFamily="49" charset="0"/>
                <a:cs typeface="Courier New" pitchFamily="49" charset="0"/>
              </a:rPr>
              <a:t>public void </a:t>
            </a:r>
            <a:r>
              <a:rPr lang="en-US" sz="1600" dirty="0" err="1">
                <a:latin typeface="Courier New" pitchFamily="49" charset="0"/>
                <a:cs typeface="Courier New" pitchFamily="49" charset="0"/>
              </a:rPr>
              <a:t>actionPerformed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ActionEvent</a:t>
            </a:r>
            <a:r>
              <a:rPr lang="en-US" sz="1600" dirty="0">
                <a:latin typeface="Courier New" pitchFamily="49" charset="0"/>
                <a:cs typeface="Courier New" pitchFamily="49" charset="0"/>
              </a:rPr>
              <a:t> e ) {</a:t>
            </a:r>
          </a:p>
          <a:p>
            <a:pPr>
              <a:lnSpc>
                <a:spcPct val="90000"/>
              </a:lnSpc>
            </a:pPr>
            <a:r>
              <a:rPr lang="en-US" sz="1600" dirty="0">
                <a:latin typeface="Courier New" pitchFamily="49" charset="0"/>
                <a:cs typeface="Courier New" pitchFamily="49" charset="0"/>
              </a:rPr>
              <a:t>        double miles = </a:t>
            </a:r>
            <a:r>
              <a:rPr lang="en-US" sz="1600" dirty="0" err="1">
                <a:latin typeface="Courier New" pitchFamily="49" charset="0"/>
                <a:cs typeface="Courier New" pitchFamily="49" charset="0"/>
              </a:rPr>
              <a:t>Double.valueOf</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input.getText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doubleValue</a:t>
            </a:r>
            <a:r>
              <a:rPr lang="en-US" sz="1600" dirty="0">
                <a:latin typeface="Courier New" pitchFamily="49" charset="0"/>
                <a:cs typeface="Courier New" pitchFamily="49" charset="0"/>
              </a:rPr>
              <a:t>();</a:t>
            </a:r>
          </a:p>
          <a:p>
            <a:pPr>
              <a:lnSpc>
                <a:spcPct val="90000"/>
              </a:lnSpc>
            </a:pPr>
            <a:r>
              <a:rPr lang="en-US" sz="1600" dirty="0">
                <a:latin typeface="Courier New" pitchFamily="49" charset="0"/>
                <a:cs typeface="Courier New" pitchFamily="49" charset="0"/>
              </a:rPr>
              <a:t>        double km = </a:t>
            </a:r>
            <a:r>
              <a:rPr lang="en-US" sz="1600" dirty="0" err="1">
                <a:latin typeface="Courier New" pitchFamily="49" charset="0"/>
                <a:cs typeface="Courier New" pitchFamily="49" charset="0"/>
              </a:rPr>
              <a:t>MetricConverter.milesToKm</a:t>
            </a:r>
            <a:r>
              <a:rPr lang="en-US" sz="1600" dirty="0">
                <a:latin typeface="Courier New" pitchFamily="49" charset="0"/>
                <a:cs typeface="Courier New" pitchFamily="49" charset="0"/>
              </a:rPr>
              <a:t>(miles);</a:t>
            </a:r>
          </a:p>
          <a:p>
            <a:pPr>
              <a:lnSpc>
                <a:spcPct val="90000"/>
              </a:lnSpc>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display.append</a:t>
            </a:r>
            <a:r>
              <a:rPr lang="en-US" sz="1600" dirty="0">
                <a:latin typeface="Courier New" pitchFamily="49" charset="0"/>
                <a:cs typeface="Courier New" pitchFamily="49" charset="0"/>
              </a:rPr>
              <a:t>(miles + " miles equals " + km + " kilometers\n"); } // </a:t>
            </a:r>
            <a:r>
              <a:rPr lang="en-US" sz="1600" dirty="0" err="1">
                <a:latin typeface="Courier New" pitchFamily="49" charset="0"/>
                <a:cs typeface="Courier New" pitchFamily="49" charset="0"/>
              </a:rPr>
              <a:t>actionPerformed</a:t>
            </a:r>
            <a:r>
              <a:rPr lang="en-US" sz="1600" dirty="0">
                <a:latin typeface="Courier New" pitchFamily="49" charset="0"/>
                <a:cs typeface="Courier New" pitchFamily="49" charset="0"/>
              </a:rPr>
              <a:t>()} </a:t>
            </a:r>
          </a:p>
          <a:p>
            <a:r>
              <a:rPr lang="en-US" sz="1600" dirty="0" smtClean="0">
                <a:latin typeface="Courier New" pitchFamily="49" charset="0"/>
                <a:cs typeface="Courier New" pitchFamily="49" charset="0"/>
              </a:rPr>
              <a:t>        public </a:t>
            </a:r>
            <a:r>
              <a:rPr lang="en-US" sz="1600" dirty="0">
                <a:latin typeface="Courier New" pitchFamily="49" charset="0"/>
                <a:cs typeface="Courier New" pitchFamily="49" charset="0"/>
              </a:rPr>
              <a:t>static void main(String </a:t>
            </a:r>
            <a:r>
              <a:rPr lang="en-US" sz="1600" dirty="0" err="1">
                <a:latin typeface="Courier New" pitchFamily="49" charset="0"/>
                <a:cs typeface="Courier New" pitchFamily="49" charset="0"/>
              </a:rPr>
              <a:t>args</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Converter f = new Converter();</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f.setSize</a:t>
            </a:r>
            <a:r>
              <a:rPr lang="en-US" sz="1600" dirty="0">
                <a:latin typeface="Courier New" pitchFamily="49" charset="0"/>
                <a:cs typeface="Courier New" pitchFamily="49" charset="0"/>
              </a:rPr>
              <a:t>(400,300);</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f.setVisible</a:t>
            </a:r>
            <a:r>
              <a:rPr lang="en-US" sz="1600" dirty="0">
                <a:latin typeface="Courier New" pitchFamily="49" charset="0"/>
                <a:cs typeface="Courier New" pitchFamily="49" charset="0"/>
              </a:rPr>
              <a:t>(true);</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f.addWindowListener</a:t>
            </a:r>
            <a:r>
              <a:rPr lang="en-US" sz="1600" dirty="0">
                <a:latin typeface="Courier New" pitchFamily="49" charset="0"/>
                <a:cs typeface="Courier New" pitchFamily="49" charset="0"/>
              </a:rPr>
              <a:t>(new </a:t>
            </a:r>
            <a:r>
              <a:rPr lang="en-US" sz="1600" dirty="0" err="1">
                <a:latin typeface="Courier New" pitchFamily="49" charset="0"/>
                <a:cs typeface="Courier New" pitchFamily="49" charset="0"/>
              </a:rPr>
              <a:t>WindowAdapter</a:t>
            </a:r>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public void </a:t>
            </a:r>
            <a:r>
              <a:rPr lang="en-US" sz="1600" dirty="0" err="1">
                <a:latin typeface="Courier New" pitchFamily="49" charset="0"/>
                <a:cs typeface="Courier New" pitchFamily="49" charset="0"/>
              </a:rPr>
              <a:t>windowClosing</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WindowEvent</a:t>
            </a:r>
            <a:r>
              <a:rPr lang="en-US" sz="1600" dirty="0">
                <a:latin typeface="Courier New" pitchFamily="49" charset="0"/>
                <a:cs typeface="Courier New" pitchFamily="49" charset="0"/>
              </a:rPr>
              <a:t> e) {</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System.exit</a:t>
            </a:r>
            <a:r>
              <a:rPr lang="en-US" sz="1600" dirty="0">
                <a:latin typeface="Courier New" pitchFamily="49" charset="0"/>
                <a:cs typeface="Courier New" pitchFamily="49" charset="0"/>
              </a:rPr>
              <a:t>(0);</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public class </a:t>
            </a:r>
            <a:r>
              <a:rPr lang="en-US" sz="1600" dirty="0" err="1">
                <a:latin typeface="Courier New" pitchFamily="49" charset="0"/>
                <a:cs typeface="Courier New" pitchFamily="49" charset="0"/>
              </a:rPr>
              <a:t>MetricConverter</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public static double </a:t>
            </a:r>
            <a:r>
              <a:rPr lang="en-US" sz="1600" dirty="0" err="1">
                <a:latin typeface="Courier New" pitchFamily="49" charset="0"/>
                <a:cs typeface="Courier New" pitchFamily="49" charset="0"/>
              </a:rPr>
              <a:t>milesToKm</a:t>
            </a:r>
            <a:r>
              <a:rPr lang="en-US" sz="1600" dirty="0">
                <a:latin typeface="Courier New" pitchFamily="49" charset="0"/>
                <a:cs typeface="Courier New" pitchFamily="49" charset="0"/>
              </a:rPr>
              <a:t>(double miles){</a:t>
            </a:r>
          </a:p>
          <a:p>
            <a:r>
              <a:rPr lang="en-US" sz="1600" dirty="0">
                <a:latin typeface="Courier New" pitchFamily="49" charset="0"/>
                <a:cs typeface="Courier New" pitchFamily="49" charset="0"/>
              </a:rPr>
              <a:t>		return miles/0.62 ;</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a:t>
            </a:r>
          </a:p>
        </p:txBody>
      </p:sp>
      <p:sp>
        <p:nvSpPr>
          <p:cNvPr id="468995" name="Rectangle 8"/>
          <p:cNvSpPr>
            <a:spLocks noGrp="1"/>
          </p:cNvSpPr>
          <p:nvPr>
            <p:ph type="title" idx="4294967295"/>
          </p:nvPr>
        </p:nvSpPr>
        <p:spPr>
          <a:xfrm>
            <a:off x="0" y="0"/>
            <a:ext cx="9144000" cy="553998"/>
          </a:xfrm>
        </p:spPr>
        <p:txBody>
          <a:bodyPr/>
          <a:lstStyle/>
          <a:p>
            <a:pPr eaLnBrk="1" hangingPunct="1"/>
            <a:r>
              <a:rPr lang="en-GB" dirty="0" smtClean="0">
                <a:solidFill>
                  <a:schemeClr val="tx1"/>
                </a:solidFill>
                <a:cs typeface="Arial" charset="0"/>
              </a:rPr>
              <a:t>Implementing the Converter Class </a:t>
            </a:r>
            <a:r>
              <a:rPr dirty="0" smtClean="0">
                <a:solidFill>
                  <a:schemeClr val="tx1"/>
                </a:solidFill>
                <a:cs typeface="Arial" charset="0"/>
              </a:rPr>
              <a:t>(Contd.). </a:t>
            </a:r>
            <a:endParaRPr lang="en-GB"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txBox="1">
            <a:spLocks/>
          </p:cNvSpPr>
          <p:nvPr/>
        </p:nvSpPr>
        <p:spPr bwMode="auto">
          <a:xfrm>
            <a:off x="533400" y="1143000"/>
            <a:ext cx="8077200" cy="5029200"/>
          </a:xfrm>
          <a:prstGeom prst="rect">
            <a:avLst/>
          </a:prstGeom>
          <a:noFill/>
          <a:ln>
            <a:noFill/>
          </a:ln>
          <a:extLst/>
        </p:spPr>
        <p:txBody>
          <a:bodyPr/>
          <a:lstStyle>
            <a:lvl1pPr marL="231775" indent="-231775"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algn="just">
              <a:spcBef>
                <a:spcPct val="20000"/>
              </a:spcBef>
              <a:buFont typeface="Arial" pitchFamily="34" charset="0"/>
              <a:buChar char="•"/>
              <a:defRPr/>
            </a:pPr>
            <a:r>
              <a:rPr lang="en-US" sz="2000" dirty="0" smtClean="0">
                <a:latin typeface="+mn-lt"/>
                <a:cs typeface="Arial" pitchFamily="34" charset="0"/>
              </a:rPr>
              <a:t>A Container is a type of component that provides a rectangular area within which other components can be organized by a </a:t>
            </a:r>
            <a:r>
              <a:rPr lang="en-US" sz="2000" b="1" dirty="0" err="1" smtClean="0">
                <a:latin typeface="+mn-lt"/>
                <a:cs typeface="Arial" pitchFamily="34" charset="0"/>
              </a:rPr>
              <a:t>LayoutManager</a:t>
            </a:r>
            <a:r>
              <a:rPr lang="en-US" sz="2000" b="1" dirty="0" smtClean="0">
                <a:latin typeface="+mn-lt"/>
                <a:cs typeface="Arial" pitchFamily="34" charset="0"/>
              </a:rPr>
              <a:t>.</a:t>
            </a:r>
          </a:p>
          <a:p>
            <a:pPr algn="just">
              <a:spcBef>
                <a:spcPct val="20000"/>
              </a:spcBef>
              <a:buFont typeface="Arial" pitchFamily="34" charset="0"/>
              <a:buChar char="•"/>
              <a:defRPr/>
            </a:pPr>
            <a:endParaRPr lang="en-US" sz="2000" dirty="0" smtClean="0">
              <a:latin typeface="+mn-lt"/>
              <a:cs typeface="Arial" pitchFamily="34" charset="0"/>
            </a:endParaRPr>
          </a:p>
          <a:p>
            <a:pPr algn="just">
              <a:spcBef>
                <a:spcPct val="20000"/>
              </a:spcBef>
              <a:buFont typeface="Arial" pitchFamily="34" charset="0"/>
              <a:buChar char="•"/>
              <a:defRPr/>
            </a:pPr>
            <a:r>
              <a:rPr lang="en-US" sz="2000" dirty="0" smtClean="0">
                <a:latin typeface="+mn-lt"/>
                <a:cs typeface="Arial" pitchFamily="34" charset="0"/>
              </a:rPr>
              <a:t>Because Container is a subclass of Component, a Container can go inside another Container, which can go inside another Container, and so on, like Russian nesting dolls. </a:t>
            </a:r>
          </a:p>
          <a:p>
            <a:pPr algn="just">
              <a:spcBef>
                <a:spcPct val="20000"/>
              </a:spcBef>
              <a:buFont typeface="Arial" pitchFamily="34" charset="0"/>
              <a:buChar char="•"/>
              <a:defRPr/>
            </a:pPr>
            <a:endParaRPr lang="en-US" sz="2000" dirty="0" smtClean="0">
              <a:latin typeface="+mn-lt"/>
              <a:cs typeface="Arial" pitchFamily="34" charset="0"/>
            </a:endParaRPr>
          </a:p>
          <a:p>
            <a:pPr algn="just">
              <a:spcBef>
                <a:spcPct val="20000"/>
              </a:spcBef>
              <a:buFont typeface="Arial" pitchFamily="34" charset="0"/>
              <a:buChar char="•"/>
              <a:defRPr/>
            </a:pPr>
            <a:r>
              <a:rPr lang="en-US" sz="2000" dirty="0" err="1" smtClean="0">
                <a:latin typeface="+mn-lt"/>
                <a:cs typeface="Arial" pitchFamily="34" charset="0"/>
              </a:rPr>
              <a:t>Subclassing</a:t>
            </a:r>
            <a:r>
              <a:rPr lang="en-US" sz="2000" dirty="0" smtClean="0">
                <a:latin typeface="+mn-lt"/>
                <a:cs typeface="Arial" pitchFamily="34" charset="0"/>
              </a:rPr>
              <a:t> Container allows you to encapsulate code for the components within it.</a:t>
            </a:r>
          </a:p>
          <a:p>
            <a:pPr algn="just">
              <a:spcBef>
                <a:spcPct val="20000"/>
              </a:spcBef>
              <a:buFont typeface="Arial" pitchFamily="34" charset="0"/>
              <a:buChar char="•"/>
              <a:defRPr/>
            </a:pPr>
            <a:endParaRPr lang="en-US" sz="2000" dirty="0" smtClean="0">
              <a:latin typeface="+mn-lt"/>
              <a:cs typeface="Arial" pitchFamily="34" charset="0"/>
            </a:endParaRPr>
          </a:p>
          <a:p>
            <a:pPr algn="just">
              <a:spcBef>
                <a:spcPct val="20000"/>
              </a:spcBef>
              <a:buFont typeface="Arial" pitchFamily="34" charset="0"/>
              <a:buChar char="•"/>
              <a:defRPr/>
            </a:pPr>
            <a:r>
              <a:rPr lang="en-US" sz="2000" dirty="0" smtClean="0">
                <a:latin typeface="+mn-lt"/>
                <a:cs typeface="Arial" pitchFamily="34" charset="0"/>
              </a:rPr>
              <a:t>This allows you to create reusable higher-level objects easily.</a:t>
            </a:r>
          </a:p>
          <a:p>
            <a:pPr marL="0" indent="0" algn="just">
              <a:spcBef>
                <a:spcPct val="20000"/>
              </a:spcBef>
              <a:defRPr/>
            </a:pPr>
            <a:r>
              <a:rPr lang="en-US" sz="2000" dirty="0" smtClean="0">
                <a:latin typeface="+mn-lt"/>
                <a:cs typeface="Arial" pitchFamily="34" charset="0"/>
              </a:rPr>
              <a:t>	Examples: Window, Frame, Panel, Dialog etc.</a:t>
            </a:r>
          </a:p>
          <a:p>
            <a:pPr>
              <a:spcBef>
                <a:spcPct val="20000"/>
              </a:spcBef>
              <a:buFont typeface="Arial" pitchFamily="34" charset="0"/>
              <a:buChar char="•"/>
              <a:defRPr/>
            </a:pPr>
            <a:endParaRPr lang="en-US" sz="2000" dirty="0" smtClean="0">
              <a:latin typeface="+mn-lt"/>
              <a:cs typeface="Arial" pitchFamily="34" charset="0"/>
            </a:endParaRPr>
          </a:p>
        </p:txBody>
      </p:sp>
      <p:sp>
        <p:nvSpPr>
          <p:cNvPr id="49154" name="Rectangle 2"/>
          <p:cNvSpPr txBox="1">
            <a:spLocks/>
          </p:cNvSpPr>
          <p:nvPr/>
        </p:nvSpPr>
        <p:spPr bwMode="auto">
          <a:xfrm>
            <a:off x="152400" y="152400"/>
            <a:ext cx="7412038" cy="554038"/>
          </a:xfrm>
          <a:prstGeom prst="rect">
            <a:avLst/>
          </a:prstGeom>
          <a:noFill/>
          <a:ln w="9525">
            <a:noFill/>
            <a:miter lim="800000"/>
            <a:headEnd/>
            <a:tailEnd/>
          </a:ln>
        </p:spPr>
        <p:txBody>
          <a:bodyPr wrap="square">
            <a:spAutoFit/>
          </a:bodyPr>
          <a:lstStyle/>
          <a:p>
            <a:pPr defTabSz="457200"/>
            <a:r>
              <a:rPr lang="en-US" sz="3000" b="1" dirty="0" err="1">
                <a:cs typeface="Arial" charset="0"/>
              </a:rPr>
              <a:t>AWT</a:t>
            </a:r>
            <a:r>
              <a:rPr lang="en-US" sz="3000" b="1" dirty="0">
                <a:cs typeface="Arial" charset="0"/>
              </a:rPr>
              <a:t> Containers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Text Box 2"/>
          <p:cNvSpPr txBox="1">
            <a:spLocks noChangeArrowheads="1"/>
          </p:cNvSpPr>
          <p:nvPr/>
        </p:nvSpPr>
        <p:spPr bwMode="auto">
          <a:xfrm>
            <a:off x="304800" y="1066800"/>
            <a:ext cx="8458200" cy="4278094"/>
          </a:xfrm>
          <a:prstGeom prst="rect">
            <a:avLst/>
          </a:prstGeom>
          <a:noFill/>
          <a:ln w="12700">
            <a:noFill/>
            <a:miter lim="800000"/>
            <a:headEnd type="none" w="sm" len="sm"/>
            <a:tailEnd type="none" w="sm" len="sm"/>
          </a:ln>
        </p:spPr>
        <p:txBody>
          <a:bodyPr>
            <a:spAutoFit/>
          </a:bodyPr>
          <a:lstStyle/>
          <a:p>
            <a:r>
              <a:rPr lang="en-US" sz="1600" dirty="0">
                <a:latin typeface="Courier New" pitchFamily="49" charset="0"/>
                <a:cs typeface="Courier New" pitchFamily="49" charset="0"/>
              </a:rPr>
              <a:t>public static void main(String </a:t>
            </a:r>
            <a:r>
              <a:rPr lang="en-US" sz="1600" dirty="0" err="1">
                <a:latin typeface="Courier New" pitchFamily="49" charset="0"/>
                <a:cs typeface="Courier New" pitchFamily="49" charset="0"/>
              </a:rPr>
              <a:t>args</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Converter f = new Converter();</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f.setSize</a:t>
            </a:r>
            <a:r>
              <a:rPr lang="en-US" sz="1600" dirty="0">
                <a:latin typeface="Courier New" pitchFamily="49" charset="0"/>
                <a:cs typeface="Courier New" pitchFamily="49" charset="0"/>
              </a:rPr>
              <a:t>(400,300);</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f.setVisible</a:t>
            </a:r>
            <a:r>
              <a:rPr lang="en-US" sz="1600" dirty="0">
                <a:latin typeface="Courier New" pitchFamily="49" charset="0"/>
                <a:cs typeface="Courier New" pitchFamily="49" charset="0"/>
              </a:rPr>
              <a:t>(true);</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f.addWindowListener</a:t>
            </a:r>
            <a:r>
              <a:rPr lang="en-US" sz="1600" dirty="0">
                <a:latin typeface="Courier New" pitchFamily="49" charset="0"/>
                <a:cs typeface="Courier New" pitchFamily="49" charset="0"/>
              </a:rPr>
              <a:t>(new </a:t>
            </a:r>
            <a:r>
              <a:rPr lang="en-US" sz="1600" dirty="0" err="1">
                <a:latin typeface="Courier New" pitchFamily="49" charset="0"/>
                <a:cs typeface="Courier New" pitchFamily="49" charset="0"/>
              </a:rPr>
              <a:t>WindowAdapter</a:t>
            </a:r>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public void </a:t>
            </a:r>
            <a:r>
              <a:rPr lang="en-US" sz="1600" dirty="0" err="1">
                <a:latin typeface="Courier New" pitchFamily="49" charset="0"/>
                <a:cs typeface="Courier New" pitchFamily="49" charset="0"/>
              </a:rPr>
              <a:t>windowClosing</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WindowEvent</a:t>
            </a:r>
            <a:r>
              <a:rPr lang="en-US" sz="1600" dirty="0">
                <a:latin typeface="Courier New" pitchFamily="49" charset="0"/>
                <a:cs typeface="Courier New" pitchFamily="49" charset="0"/>
              </a:rPr>
              <a:t> e) {</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System.exit</a:t>
            </a:r>
            <a:r>
              <a:rPr lang="en-US" sz="1600" dirty="0">
                <a:latin typeface="Courier New" pitchFamily="49" charset="0"/>
                <a:cs typeface="Courier New" pitchFamily="49" charset="0"/>
              </a:rPr>
              <a:t>(0);</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public class </a:t>
            </a:r>
            <a:r>
              <a:rPr lang="en-US" sz="1600" dirty="0" err="1">
                <a:latin typeface="Courier New" pitchFamily="49" charset="0"/>
                <a:cs typeface="Courier New" pitchFamily="49" charset="0"/>
              </a:rPr>
              <a:t>MetricConverter</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public static double </a:t>
            </a:r>
            <a:r>
              <a:rPr lang="en-US" sz="1600" dirty="0" err="1">
                <a:latin typeface="Courier New" pitchFamily="49" charset="0"/>
                <a:cs typeface="Courier New" pitchFamily="49" charset="0"/>
              </a:rPr>
              <a:t>milesToKm</a:t>
            </a:r>
            <a:r>
              <a:rPr lang="en-US" sz="1600" dirty="0">
                <a:latin typeface="Courier New" pitchFamily="49" charset="0"/>
                <a:cs typeface="Courier New" pitchFamily="49" charset="0"/>
              </a:rPr>
              <a:t>(double miles){</a:t>
            </a:r>
          </a:p>
          <a:p>
            <a:r>
              <a:rPr lang="en-US" sz="1600" dirty="0">
                <a:latin typeface="Courier New" pitchFamily="49" charset="0"/>
                <a:cs typeface="Courier New" pitchFamily="49" charset="0"/>
              </a:rPr>
              <a:t>		return miles/0.62 ;</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a:t>
            </a:r>
          </a:p>
        </p:txBody>
      </p:sp>
      <p:sp>
        <p:nvSpPr>
          <p:cNvPr id="470019" name="Rectangle 8"/>
          <p:cNvSpPr>
            <a:spLocks noGrp="1"/>
          </p:cNvSpPr>
          <p:nvPr>
            <p:ph type="title" idx="4294967295"/>
          </p:nvPr>
        </p:nvSpPr>
        <p:spPr>
          <a:xfrm>
            <a:off x="0" y="0"/>
            <a:ext cx="9144000" cy="553998"/>
          </a:xfrm>
        </p:spPr>
        <p:txBody>
          <a:bodyPr/>
          <a:lstStyle/>
          <a:p>
            <a:pPr eaLnBrk="1" hangingPunct="1"/>
            <a:r>
              <a:rPr lang="en-GB" dirty="0" smtClean="0">
                <a:solidFill>
                  <a:schemeClr val="tx1"/>
                </a:solidFill>
                <a:cs typeface="Arial" charset="0"/>
              </a:rPr>
              <a:t>Implementing the Converter Class </a:t>
            </a:r>
            <a:r>
              <a:rPr dirty="0" smtClean="0">
                <a:solidFill>
                  <a:schemeClr val="tx1"/>
                </a:solidFill>
                <a:cs typeface="Arial" charset="0"/>
              </a:rPr>
              <a:t>(Contd.). </a:t>
            </a:r>
            <a:endParaRPr lang="en-GB"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Text Box 2"/>
          <p:cNvSpPr txBox="1">
            <a:spLocks noChangeArrowheads="1"/>
          </p:cNvSpPr>
          <p:nvPr/>
        </p:nvSpPr>
        <p:spPr bwMode="auto">
          <a:xfrm>
            <a:off x="228600" y="1447800"/>
            <a:ext cx="8534400" cy="4278313"/>
          </a:xfrm>
          <a:prstGeom prst="rect">
            <a:avLst/>
          </a:prstGeom>
          <a:solidFill>
            <a:srgbClr val="DDDDDD"/>
          </a:solidFill>
          <a:ln w="12700">
            <a:solidFill>
              <a:schemeClr val="accent2"/>
            </a:solidFill>
            <a:miter lim="800000"/>
            <a:headEnd type="none" w="sm" len="sm"/>
            <a:tailEnd type="none" w="sm" len="sm"/>
          </a:ln>
        </p:spPr>
        <p:txBody>
          <a:bodyPr>
            <a:spAutoFit/>
          </a:bodyPr>
          <a:lstStyle/>
          <a:p>
            <a:r>
              <a:rPr lang="en-US" sz="1600" dirty="0"/>
              <a:t>Expected Output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
        <p:nvSpPr>
          <p:cNvPr id="471043" name="AutoShape 5"/>
          <p:cNvSpPr>
            <a:spLocks/>
          </p:cNvSpPr>
          <p:nvPr/>
        </p:nvSpPr>
        <p:spPr bwMode="auto">
          <a:xfrm>
            <a:off x="5486400" y="3352800"/>
            <a:ext cx="76200" cy="914400"/>
          </a:xfrm>
          <a:prstGeom prst="rightBrace">
            <a:avLst>
              <a:gd name="adj1" fmla="val 100000"/>
              <a:gd name="adj2" fmla="val 50000"/>
            </a:avLst>
          </a:prstGeom>
          <a:noFill/>
          <a:ln w="12700">
            <a:solidFill>
              <a:schemeClr val="accent2"/>
            </a:solidFill>
            <a:round/>
            <a:headEnd type="none" w="sm" len="sm"/>
            <a:tailEnd type="none" w="sm" len="sm"/>
          </a:ln>
        </p:spPr>
        <p:txBody>
          <a:bodyPr wrap="none" anchor="ctr"/>
          <a:lstStyle/>
          <a:p>
            <a:endParaRPr lang="en-US">
              <a:latin typeface="Gill Sans MT" pitchFamily="34" charset="0"/>
            </a:endParaRPr>
          </a:p>
        </p:txBody>
      </p:sp>
      <p:sp>
        <p:nvSpPr>
          <p:cNvPr id="471044" name="Line 6"/>
          <p:cNvSpPr>
            <a:spLocks noChangeShapeType="1"/>
          </p:cNvSpPr>
          <p:nvPr/>
        </p:nvSpPr>
        <p:spPr bwMode="auto">
          <a:xfrm flipH="1">
            <a:off x="3352800" y="4419600"/>
            <a:ext cx="1676400" cy="533400"/>
          </a:xfrm>
          <a:prstGeom prst="line">
            <a:avLst/>
          </a:prstGeom>
          <a:noFill/>
          <a:ln w="12700">
            <a:solidFill>
              <a:schemeClr val="accent2"/>
            </a:solidFill>
            <a:round/>
            <a:headEnd type="none" w="sm" len="sm"/>
            <a:tailEnd type="triangle" w="sm" len="sm"/>
          </a:ln>
        </p:spPr>
        <p:txBody>
          <a:bodyPr wrap="none" anchor="ctr"/>
          <a:lstStyle/>
          <a:p>
            <a:endParaRPr lang="en-US"/>
          </a:p>
        </p:txBody>
      </p:sp>
      <p:sp>
        <p:nvSpPr>
          <p:cNvPr id="471045" name="Rectangle 8"/>
          <p:cNvSpPr>
            <a:spLocks noGrp="1"/>
          </p:cNvSpPr>
          <p:nvPr>
            <p:ph type="title" idx="4294967295"/>
          </p:nvPr>
        </p:nvSpPr>
        <p:spPr>
          <a:xfrm>
            <a:off x="0" y="0"/>
            <a:ext cx="9144000" cy="553998"/>
          </a:xfrm>
        </p:spPr>
        <p:txBody>
          <a:bodyPr/>
          <a:lstStyle/>
          <a:p>
            <a:pPr eaLnBrk="1" hangingPunct="1"/>
            <a:r>
              <a:rPr lang="en-GB" dirty="0" smtClean="0">
                <a:solidFill>
                  <a:schemeClr val="tx1"/>
                </a:solidFill>
                <a:cs typeface="Arial" charset="0"/>
              </a:rPr>
              <a:t>Implementing the Converter Class </a:t>
            </a:r>
            <a:r>
              <a:rPr dirty="0" smtClean="0">
                <a:solidFill>
                  <a:schemeClr val="tx1"/>
                </a:solidFill>
                <a:cs typeface="Arial" charset="0"/>
              </a:rPr>
              <a:t>(Contd.). </a:t>
            </a:r>
            <a:endParaRPr lang="en-GB" dirty="0" smtClean="0">
              <a:solidFill>
                <a:schemeClr val="tx1"/>
              </a:solidFill>
              <a:cs typeface="Arial" charset="0"/>
            </a:endParaRPr>
          </a:p>
        </p:txBody>
      </p:sp>
      <p:pic>
        <p:nvPicPr>
          <p:cNvPr id="471046" name="Picture 7" descr="Converte_0.tmp"/>
          <p:cNvPicPr>
            <a:picLocks noChangeAspect="1"/>
          </p:cNvPicPr>
          <p:nvPr/>
        </p:nvPicPr>
        <p:blipFill>
          <a:blip r:embed="rId3" cstate="print"/>
          <a:srcRect/>
          <a:stretch>
            <a:fillRect/>
          </a:stretch>
        </p:blipFill>
        <p:spPr bwMode="auto">
          <a:xfrm>
            <a:off x="2514600" y="2133600"/>
            <a:ext cx="3810000" cy="2867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Text Box 2"/>
          <p:cNvSpPr txBox="1">
            <a:spLocks noChangeArrowheads="1"/>
          </p:cNvSpPr>
          <p:nvPr/>
        </p:nvSpPr>
        <p:spPr bwMode="auto">
          <a:xfrm>
            <a:off x="228600" y="1143000"/>
            <a:ext cx="8458200" cy="5016500"/>
          </a:xfrm>
          <a:prstGeom prst="rect">
            <a:avLst/>
          </a:prstGeom>
          <a:noFill/>
          <a:ln w="12700">
            <a:noFill/>
            <a:miter lim="800000"/>
            <a:headEnd type="none" w="sm" len="sm"/>
            <a:tailEnd type="none" w="sm" len="sm"/>
          </a:ln>
        </p:spPr>
        <p:txBody>
          <a:bodyPr>
            <a:spAutoFit/>
          </a:bodyPr>
          <a:lstStyle/>
          <a:p>
            <a:r>
              <a:rPr lang="en-US" sz="1600" dirty="0">
                <a:latin typeface="Courier New" pitchFamily="49" charset="0"/>
                <a:cs typeface="Courier New" pitchFamily="49" charset="0"/>
              </a:rPr>
              <a:t>Improved Version</a:t>
            </a:r>
          </a:p>
          <a:p>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//add the following instance variables to the existing code</a:t>
            </a:r>
          </a:p>
          <a:p>
            <a:r>
              <a:rPr lang="en-US" sz="1600" dirty="0">
                <a:latin typeface="Courier New" pitchFamily="49" charset="0"/>
                <a:cs typeface="Courier New" pitchFamily="49" charset="0"/>
              </a:rPr>
              <a:t>	public </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NBUTTONS = 12;</a:t>
            </a:r>
          </a:p>
          <a:p>
            <a:r>
              <a:rPr lang="en-US" sz="1600" dirty="0">
                <a:latin typeface="Courier New" pitchFamily="49" charset="0"/>
                <a:cs typeface="Courier New" pitchFamily="49" charset="0"/>
              </a:rPr>
              <a:t>	private </a:t>
            </a:r>
            <a:r>
              <a:rPr lang="en-US" sz="1600" dirty="0" err="1">
                <a:latin typeface="Courier New" pitchFamily="49" charset="0"/>
                <a:cs typeface="Courier New" pitchFamily="49" charset="0"/>
              </a:rPr>
              <a:t>JPanel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keypadPanel</a:t>
            </a:r>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private </a:t>
            </a:r>
            <a:r>
              <a:rPr lang="en-US" sz="1600" dirty="0" err="1">
                <a:latin typeface="Courier New" pitchFamily="49" charset="0"/>
                <a:cs typeface="Courier New" pitchFamily="49" charset="0"/>
              </a:rPr>
              <a:t>JButton</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KeyPad</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private String label[] = {  "1","2","3",</a:t>
            </a:r>
          </a:p>
          <a:p>
            <a:r>
              <a:rPr lang="en-US" sz="1600" dirty="0">
                <a:latin typeface="Courier New" pitchFamily="49" charset="0"/>
                <a:cs typeface="Courier New" pitchFamily="49" charset="0"/>
              </a:rPr>
              <a:t>			 "4","5","6",		</a:t>
            </a:r>
          </a:p>
          <a:p>
            <a:r>
              <a:rPr lang="en-US" sz="1600" dirty="0">
                <a:latin typeface="Courier New" pitchFamily="49" charset="0"/>
                <a:cs typeface="Courier New" pitchFamily="49" charset="0"/>
              </a:rPr>
              <a:t>			"7","8","9",</a:t>
            </a:r>
          </a:p>
          <a:p>
            <a:r>
              <a:rPr lang="en-US" sz="1600" dirty="0">
                <a:latin typeface="Courier New" pitchFamily="49" charset="0"/>
                <a:cs typeface="Courier New" pitchFamily="49" charset="0"/>
              </a:rPr>
              <a:t>			"C","0","." };</a:t>
            </a:r>
          </a:p>
          <a:p>
            <a:r>
              <a:rPr lang="en-US" sz="1600" dirty="0">
                <a:latin typeface="Courier New" pitchFamily="49" charset="0"/>
                <a:cs typeface="Courier New" pitchFamily="49" charset="0"/>
              </a:rPr>
              <a:t>	public void </a:t>
            </a:r>
            <a:r>
              <a:rPr lang="en-US" sz="1600" dirty="0" err="1">
                <a:latin typeface="Courier New" pitchFamily="49" charset="0"/>
                <a:cs typeface="Courier New" pitchFamily="49" charset="0"/>
              </a:rPr>
              <a:t>initKeyPad</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KeyPad</a:t>
            </a:r>
            <a:r>
              <a:rPr lang="en-US" sz="1600" dirty="0">
                <a:latin typeface="Courier New" pitchFamily="49" charset="0"/>
                <a:cs typeface="Courier New" pitchFamily="49" charset="0"/>
              </a:rPr>
              <a:t> = new </a:t>
            </a:r>
            <a:r>
              <a:rPr lang="en-US" sz="1600" dirty="0" err="1">
                <a:latin typeface="Courier New" pitchFamily="49" charset="0"/>
                <a:cs typeface="Courier New" pitchFamily="49" charset="0"/>
              </a:rPr>
              <a:t>JButton</a:t>
            </a:r>
            <a:r>
              <a:rPr lang="en-US" sz="1600" dirty="0">
                <a:latin typeface="Courier New" pitchFamily="49" charset="0"/>
                <a:cs typeface="Courier New" pitchFamily="49" charset="0"/>
              </a:rPr>
              <a:t>[NBUTTONS];</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keypadPanel.setLayout</a:t>
            </a:r>
            <a:r>
              <a:rPr lang="en-US" sz="1600" dirty="0">
                <a:latin typeface="Courier New" pitchFamily="49" charset="0"/>
                <a:cs typeface="Courier New" pitchFamily="49" charset="0"/>
              </a:rPr>
              <a:t>(new </a:t>
            </a:r>
            <a:r>
              <a:rPr lang="en-US" sz="1600" dirty="0" err="1">
                <a:latin typeface="Courier New" pitchFamily="49" charset="0"/>
                <a:cs typeface="Courier New" pitchFamily="49" charset="0"/>
              </a:rPr>
              <a:t>GridLayout</a:t>
            </a:r>
            <a:r>
              <a:rPr lang="en-US" sz="1600" dirty="0">
                <a:latin typeface="Courier New" pitchFamily="49" charset="0"/>
                <a:cs typeface="Courier New" pitchFamily="49" charset="0"/>
              </a:rPr>
              <a:t>(4,3,1,1));</a:t>
            </a:r>
          </a:p>
          <a:p>
            <a:r>
              <a:rPr lang="en-US" sz="1600" dirty="0">
                <a:latin typeface="Courier New" pitchFamily="49" charset="0"/>
                <a:cs typeface="Courier New" pitchFamily="49" charset="0"/>
              </a:rPr>
              <a:t>		for(</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 k=0; k&lt;</a:t>
            </a:r>
            <a:r>
              <a:rPr lang="en-US" sz="1600" dirty="0" err="1">
                <a:latin typeface="Courier New" pitchFamily="49" charset="0"/>
                <a:cs typeface="Courier New" pitchFamily="49" charset="0"/>
              </a:rPr>
              <a:t>KeyPad.length</a:t>
            </a:r>
            <a:r>
              <a:rPr lang="en-US" sz="1600" dirty="0">
                <a:latin typeface="Courier New" pitchFamily="49" charset="0"/>
                <a:cs typeface="Courier New" pitchFamily="49" charset="0"/>
              </a:rPr>
              <a:t>; k++){</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KeyPad</a:t>
            </a:r>
            <a:r>
              <a:rPr lang="en-US" sz="1600" dirty="0">
                <a:latin typeface="Courier New" pitchFamily="49" charset="0"/>
                <a:cs typeface="Courier New" pitchFamily="49" charset="0"/>
              </a:rPr>
              <a:t>[k] = new </a:t>
            </a:r>
            <a:r>
              <a:rPr lang="en-US" sz="1600" dirty="0" err="1">
                <a:latin typeface="Courier New" pitchFamily="49" charset="0"/>
                <a:cs typeface="Courier New" pitchFamily="49" charset="0"/>
              </a:rPr>
              <a:t>JButton</a:t>
            </a:r>
            <a:r>
              <a:rPr lang="en-US" sz="1600" dirty="0">
                <a:latin typeface="Courier New" pitchFamily="49" charset="0"/>
                <a:cs typeface="Courier New" pitchFamily="49" charset="0"/>
              </a:rPr>
              <a:t>(label[k]);</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KeyPad</a:t>
            </a:r>
            <a:r>
              <a:rPr lang="en-US" sz="1600" dirty="0">
                <a:latin typeface="Courier New" pitchFamily="49" charset="0"/>
                <a:cs typeface="Courier New" pitchFamily="49" charset="0"/>
              </a:rPr>
              <a:t>[k].</a:t>
            </a:r>
            <a:r>
              <a:rPr lang="en-US" sz="1600" dirty="0" err="1">
                <a:latin typeface="Courier New" pitchFamily="49" charset="0"/>
                <a:cs typeface="Courier New" pitchFamily="49" charset="0"/>
              </a:rPr>
              <a:t>addActionListener</a:t>
            </a:r>
            <a:r>
              <a:rPr lang="en-US" sz="1600" dirty="0">
                <a:latin typeface="Courier New" pitchFamily="49" charset="0"/>
                <a:cs typeface="Courier New" pitchFamily="49" charset="0"/>
              </a:rPr>
              <a:t>(this);</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keypadPanel.add</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KeyPad</a:t>
            </a:r>
            <a:r>
              <a:rPr lang="en-US" sz="1600" dirty="0">
                <a:latin typeface="Courier New" pitchFamily="49" charset="0"/>
                <a:cs typeface="Courier New" pitchFamily="49" charset="0"/>
              </a:rPr>
              <a:t>[k]);</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a:t>
            </a:r>
          </a:p>
        </p:txBody>
      </p:sp>
      <p:sp>
        <p:nvSpPr>
          <p:cNvPr id="472067" name="Rectangle 8"/>
          <p:cNvSpPr>
            <a:spLocks noGrp="1"/>
          </p:cNvSpPr>
          <p:nvPr>
            <p:ph type="title" idx="4294967295"/>
          </p:nvPr>
        </p:nvSpPr>
        <p:spPr>
          <a:xfrm>
            <a:off x="0" y="0"/>
            <a:ext cx="9144000" cy="1016000"/>
          </a:xfrm>
        </p:spPr>
        <p:txBody>
          <a:bodyPr/>
          <a:lstStyle/>
          <a:p>
            <a:pPr eaLnBrk="1" hangingPunct="1"/>
            <a:r>
              <a:rPr lang="en-GB" smtClean="0">
                <a:cs typeface="Arial" charset="0"/>
              </a:rPr>
              <a:t>Implementing the Converter Class </a:t>
            </a:r>
            <a:r>
              <a:rPr smtClean="0">
                <a:cs typeface="Arial" charset="0"/>
              </a:rPr>
              <a:t>(Contd.). </a:t>
            </a:r>
            <a:endParaRPr lang="en-GB" smtClean="0">
              <a:cs typeface="Arial"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Text Box 2"/>
          <p:cNvSpPr txBox="1">
            <a:spLocks noChangeArrowheads="1"/>
          </p:cNvSpPr>
          <p:nvPr/>
        </p:nvSpPr>
        <p:spPr bwMode="auto">
          <a:xfrm>
            <a:off x="0" y="1143000"/>
            <a:ext cx="8915400" cy="4524315"/>
          </a:xfrm>
          <a:prstGeom prst="rect">
            <a:avLst/>
          </a:prstGeom>
          <a:noFill/>
          <a:ln w="12700">
            <a:noFill/>
            <a:miter lim="800000"/>
            <a:headEnd type="none" w="sm" len="sm"/>
            <a:tailEnd type="none" w="sm" len="sm"/>
          </a:ln>
        </p:spPr>
        <p:txBody>
          <a:bodyPr wrap="square">
            <a:spAutoFit/>
          </a:bodyPr>
          <a:lstStyle/>
          <a:p>
            <a:r>
              <a:rPr lang="en-US" sz="1600" dirty="0">
                <a:latin typeface="Courier New" pitchFamily="49" charset="0"/>
                <a:cs typeface="Courier New" pitchFamily="49" charset="0"/>
              </a:rPr>
              <a:t>	public Converter(){</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getContentPane</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setLayout</a:t>
            </a:r>
            <a:r>
              <a:rPr lang="en-US" sz="1600" dirty="0">
                <a:latin typeface="Courier New" pitchFamily="49" charset="0"/>
                <a:cs typeface="Courier New" pitchFamily="49" charset="0"/>
              </a:rPr>
              <a:t>(new </a:t>
            </a:r>
            <a:r>
              <a:rPr lang="en-US" sz="1600" dirty="0" err="1">
                <a:latin typeface="Courier New" pitchFamily="49" charset="0"/>
                <a:cs typeface="Courier New" pitchFamily="49" charset="0"/>
              </a:rPr>
              <a:t>BorderLayout</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initKeyPad</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JPanel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inputPanel</a:t>
            </a:r>
            <a:r>
              <a:rPr lang="en-US" sz="1600" dirty="0">
                <a:latin typeface="Courier New" pitchFamily="49" charset="0"/>
                <a:cs typeface="Courier New" pitchFamily="49" charset="0"/>
              </a:rPr>
              <a:t> = new </a:t>
            </a:r>
            <a:r>
              <a:rPr lang="en-US" sz="1600" dirty="0" err="1">
                <a:latin typeface="Courier New" pitchFamily="49" charset="0"/>
                <a:cs typeface="Courier New" pitchFamily="49" charset="0"/>
              </a:rPr>
              <a:t>JPanel</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inputPanel.add</a:t>
            </a:r>
            <a:r>
              <a:rPr lang="en-US" sz="1600" dirty="0">
                <a:latin typeface="Courier New" pitchFamily="49" charset="0"/>
                <a:cs typeface="Courier New" pitchFamily="49" charset="0"/>
              </a:rPr>
              <a:t>(prompt);</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inputPanel.add</a:t>
            </a:r>
            <a:r>
              <a:rPr lang="en-US" sz="1600" dirty="0">
                <a:latin typeface="Courier New" pitchFamily="49" charset="0"/>
                <a:cs typeface="Courier New" pitchFamily="49" charset="0"/>
              </a:rPr>
              <a:t>(input);</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getContentPane</a:t>
            </a:r>
            <a:r>
              <a:rPr lang="en-US" sz="1600" dirty="0">
                <a:latin typeface="Courier New" pitchFamily="49" charset="0"/>
                <a:cs typeface="Courier New" pitchFamily="49" charset="0"/>
              </a:rPr>
              <a:t>().add(</a:t>
            </a:r>
            <a:r>
              <a:rPr lang="en-US" sz="1600" dirty="0" err="1">
                <a:latin typeface="Courier New" pitchFamily="49" charset="0"/>
                <a:cs typeface="Courier New" pitchFamily="49" charset="0"/>
              </a:rPr>
              <a:t>inputPanel,"North</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JPanel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controlPanel</a:t>
            </a:r>
            <a:r>
              <a:rPr lang="en-US" sz="1600" dirty="0">
                <a:latin typeface="Courier New" pitchFamily="49" charset="0"/>
                <a:cs typeface="Courier New" pitchFamily="49" charset="0"/>
              </a:rPr>
              <a:t> = new </a:t>
            </a:r>
            <a:r>
              <a:rPr lang="en-US" sz="1600" dirty="0" err="1">
                <a:latin typeface="Courier New" pitchFamily="49" charset="0"/>
                <a:cs typeface="Courier New" pitchFamily="49" charset="0"/>
              </a:rPr>
              <a:t>JPanel</a:t>
            </a:r>
            <a:r>
              <a:rPr lang="en-US" sz="1600" dirty="0">
                <a:latin typeface="Courier New" pitchFamily="49" charset="0"/>
                <a:cs typeface="Courier New" pitchFamily="49" charset="0"/>
              </a:rPr>
              <a:t>(new </a:t>
            </a:r>
            <a:r>
              <a:rPr lang="en-US" sz="1600" dirty="0" err="1">
                <a:latin typeface="Courier New" pitchFamily="49" charset="0"/>
                <a:cs typeface="Courier New" pitchFamily="49" charset="0"/>
              </a:rPr>
              <a:t>BorderLayout</a:t>
            </a:r>
            <a:r>
              <a:rPr lang="en-US" sz="1600" dirty="0">
                <a:latin typeface="Courier New" pitchFamily="49" charset="0"/>
                <a:cs typeface="Courier New" pitchFamily="49" charset="0"/>
              </a:rPr>
              <a:t>(0,0));</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controlPanel.add</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keypadPanel</a:t>
            </a:r>
            <a:r>
              <a:rPr lang="en-US" sz="1600" dirty="0">
                <a:latin typeface="Courier New" pitchFamily="49" charset="0"/>
                <a:cs typeface="Courier New" pitchFamily="49" charset="0"/>
              </a:rPr>
              <a:t>, "Center");</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controlPanel.add</a:t>
            </a:r>
            <a:r>
              <a:rPr lang="en-US" sz="1600" dirty="0">
                <a:latin typeface="Courier New" pitchFamily="49" charset="0"/>
                <a:cs typeface="Courier New" pitchFamily="49" charset="0"/>
              </a:rPr>
              <a:t>(convert, "South");</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getContentPane</a:t>
            </a:r>
            <a:r>
              <a:rPr lang="en-US" sz="1600" dirty="0">
                <a:latin typeface="Courier New" pitchFamily="49" charset="0"/>
                <a:cs typeface="Courier New" pitchFamily="49" charset="0"/>
              </a:rPr>
              <a:t>().add(</a:t>
            </a:r>
            <a:r>
              <a:rPr lang="en-US" sz="1600" dirty="0" err="1">
                <a:latin typeface="Courier New" pitchFamily="49" charset="0"/>
                <a:cs typeface="Courier New" pitchFamily="49" charset="0"/>
              </a:rPr>
              <a:t>controlPanel</a:t>
            </a:r>
            <a:r>
              <a:rPr lang="en-US" sz="1600" dirty="0">
                <a:latin typeface="Courier New" pitchFamily="49" charset="0"/>
                <a:cs typeface="Courier New" pitchFamily="49" charset="0"/>
              </a:rPr>
              <a:t>, "East");</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getContentPane</a:t>
            </a:r>
            <a:r>
              <a:rPr lang="en-US" sz="1600" dirty="0">
                <a:latin typeface="Courier New" pitchFamily="49" charset="0"/>
                <a:cs typeface="Courier New" pitchFamily="49" charset="0"/>
              </a:rPr>
              <a:t>().add(display, "Center");;</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display.setLineWrap</a:t>
            </a:r>
            <a:r>
              <a:rPr lang="en-US" sz="1600" dirty="0">
                <a:latin typeface="Courier New" pitchFamily="49" charset="0"/>
                <a:cs typeface="Courier New" pitchFamily="49" charset="0"/>
              </a:rPr>
              <a:t>(true);</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display.setEditable</a:t>
            </a:r>
            <a:r>
              <a:rPr lang="en-US" sz="1600" dirty="0">
                <a:latin typeface="Courier New" pitchFamily="49" charset="0"/>
                <a:cs typeface="Courier New" pitchFamily="49" charset="0"/>
              </a:rPr>
              <a:t>(false);</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convert.addActionListener</a:t>
            </a:r>
            <a:r>
              <a:rPr lang="en-US" sz="1600" dirty="0">
                <a:latin typeface="Courier New" pitchFamily="49" charset="0"/>
                <a:cs typeface="Courier New" pitchFamily="49" charset="0"/>
              </a:rPr>
              <a:t>(this);</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input.addActionListener</a:t>
            </a:r>
            <a:r>
              <a:rPr lang="en-US" sz="1600" dirty="0">
                <a:latin typeface="Courier New" pitchFamily="49" charset="0"/>
                <a:cs typeface="Courier New" pitchFamily="49" charset="0"/>
              </a:rPr>
              <a:t>(this);</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a:t>
            </a:r>
          </a:p>
        </p:txBody>
      </p:sp>
      <p:sp>
        <p:nvSpPr>
          <p:cNvPr id="473091" name="Rectangle 8"/>
          <p:cNvSpPr>
            <a:spLocks noGrp="1"/>
          </p:cNvSpPr>
          <p:nvPr>
            <p:ph type="title" idx="4294967295"/>
          </p:nvPr>
        </p:nvSpPr>
        <p:spPr>
          <a:xfrm>
            <a:off x="0" y="0"/>
            <a:ext cx="9144000" cy="553998"/>
          </a:xfrm>
        </p:spPr>
        <p:txBody>
          <a:bodyPr/>
          <a:lstStyle/>
          <a:p>
            <a:pPr eaLnBrk="1" hangingPunct="1"/>
            <a:r>
              <a:rPr lang="en-GB" dirty="0" smtClean="0">
                <a:solidFill>
                  <a:schemeClr val="tx1"/>
                </a:solidFill>
                <a:cs typeface="Arial" charset="0"/>
              </a:rPr>
              <a:t>Implementing the Converter Class </a:t>
            </a:r>
            <a:r>
              <a:rPr dirty="0" smtClean="0">
                <a:solidFill>
                  <a:schemeClr val="tx1"/>
                </a:solidFill>
                <a:cs typeface="Arial" charset="0"/>
              </a:rPr>
              <a:t>(Contd.). </a:t>
            </a:r>
            <a:endParaRPr lang="en-GB"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Text Box 2"/>
          <p:cNvSpPr txBox="1">
            <a:spLocks noChangeArrowheads="1"/>
          </p:cNvSpPr>
          <p:nvPr/>
        </p:nvSpPr>
        <p:spPr bwMode="auto">
          <a:xfrm>
            <a:off x="0" y="1066800"/>
            <a:ext cx="8915400" cy="5262979"/>
          </a:xfrm>
          <a:prstGeom prst="rect">
            <a:avLst/>
          </a:prstGeom>
          <a:noFill/>
          <a:ln w="12700">
            <a:noFill/>
            <a:miter lim="800000"/>
            <a:headEnd type="none" w="sm" len="sm"/>
            <a:tailEnd type="none" w="sm" len="sm"/>
          </a:ln>
        </p:spPr>
        <p:txBody>
          <a:bodyPr wrap="square">
            <a:spAutoFit/>
          </a:bodyPr>
          <a:lstStyle/>
          <a:p>
            <a:r>
              <a:rPr lang="en-US" sz="1600" dirty="0">
                <a:latin typeface="Courier New" pitchFamily="49" charset="0"/>
                <a:cs typeface="Courier New" pitchFamily="49" charset="0"/>
              </a:rPr>
              <a:t>		public void </a:t>
            </a:r>
            <a:r>
              <a:rPr lang="en-US" sz="1600" dirty="0" err="1">
                <a:latin typeface="Courier New" pitchFamily="49" charset="0"/>
                <a:cs typeface="Courier New" pitchFamily="49" charset="0"/>
              </a:rPr>
              <a:t>actionPerformed</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ActionEvent</a:t>
            </a:r>
            <a:r>
              <a:rPr lang="en-US" sz="1600" dirty="0">
                <a:latin typeface="Courier New" pitchFamily="49" charset="0"/>
                <a:cs typeface="Courier New" pitchFamily="49" charset="0"/>
              </a:rPr>
              <a:t> e){</a:t>
            </a:r>
          </a:p>
          <a:p>
            <a:r>
              <a:rPr lang="en-US" sz="1600" dirty="0">
                <a:latin typeface="Courier New" pitchFamily="49" charset="0"/>
                <a:cs typeface="Courier New" pitchFamily="49" charset="0"/>
              </a:rPr>
              <a:t>		if(</a:t>
            </a:r>
            <a:r>
              <a:rPr lang="en-US" sz="1600" dirty="0" err="1">
                <a:latin typeface="Courier New" pitchFamily="49" charset="0"/>
                <a:cs typeface="Courier New" pitchFamily="49" charset="0"/>
              </a:rPr>
              <a:t>e.getSource</a:t>
            </a:r>
            <a:r>
              <a:rPr lang="en-US" sz="1600" dirty="0">
                <a:latin typeface="Courier New" pitchFamily="49" charset="0"/>
                <a:cs typeface="Courier New" pitchFamily="49" charset="0"/>
              </a:rPr>
              <a:t>() == convert || </a:t>
            </a:r>
            <a:r>
              <a:rPr lang="en-US" sz="1600" dirty="0" err="1">
                <a:latin typeface="Courier New" pitchFamily="49" charset="0"/>
                <a:cs typeface="Courier New" pitchFamily="49" charset="0"/>
              </a:rPr>
              <a:t>e.getSource</a:t>
            </a:r>
            <a:r>
              <a:rPr lang="en-US" sz="1600" dirty="0">
                <a:latin typeface="Courier New" pitchFamily="49" charset="0"/>
                <a:cs typeface="Courier New" pitchFamily="49" charset="0"/>
              </a:rPr>
              <a:t>() == input){</a:t>
            </a:r>
          </a:p>
          <a:p>
            <a:r>
              <a:rPr lang="en-US" sz="1600" dirty="0">
                <a:latin typeface="Courier New" pitchFamily="49" charset="0"/>
                <a:cs typeface="Courier New" pitchFamily="49" charset="0"/>
              </a:rPr>
              <a:t>			double miles = </a:t>
            </a:r>
            <a:r>
              <a:rPr lang="en-US" sz="1600" dirty="0" err="1">
                <a:latin typeface="Courier New" pitchFamily="49" charset="0"/>
                <a:cs typeface="Courier New" pitchFamily="49" charset="0"/>
              </a:rPr>
              <a:t>Double.valueOf</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input.getText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doubleValue</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double km = </a:t>
            </a:r>
            <a:r>
              <a:rPr lang="en-US" sz="1600" dirty="0" err="1">
                <a:latin typeface="Courier New" pitchFamily="49" charset="0"/>
                <a:cs typeface="Courier New" pitchFamily="49" charset="0"/>
              </a:rPr>
              <a:t>MetricConverter.milesToKm</a:t>
            </a:r>
            <a:r>
              <a:rPr lang="en-US" sz="1600" dirty="0">
                <a:latin typeface="Courier New" pitchFamily="49" charset="0"/>
                <a:cs typeface="Courier New" pitchFamily="49" charset="0"/>
              </a:rPr>
              <a:t>(miles);</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display.append</a:t>
            </a:r>
            <a:r>
              <a:rPr lang="en-US" sz="1600" dirty="0">
                <a:latin typeface="Courier New" pitchFamily="49" charset="0"/>
                <a:cs typeface="Courier New" pitchFamily="49" charset="0"/>
              </a:rPr>
              <a:t>(miles + "miles equals " +km + "kilometers \n" );</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input.setText</a:t>
            </a:r>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else{</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JButton</a:t>
            </a:r>
            <a:r>
              <a:rPr lang="en-US" sz="1600" dirty="0">
                <a:latin typeface="Courier New" pitchFamily="49" charset="0"/>
                <a:cs typeface="Courier New" pitchFamily="49" charset="0"/>
              </a:rPr>
              <a:t> b = (</a:t>
            </a:r>
            <a:r>
              <a:rPr lang="en-US" sz="1600" dirty="0" err="1">
                <a:latin typeface="Courier New" pitchFamily="49" charset="0"/>
                <a:cs typeface="Courier New" pitchFamily="49" charset="0"/>
              </a:rPr>
              <a:t>JButton</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e.getSource</a:t>
            </a:r>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if(</a:t>
            </a:r>
            <a:r>
              <a:rPr lang="en-US" sz="1600" dirty="0" err="1">
                <a:latin typeface="Courier New" pitchFamily="49" charset="0"/>
                <a:cs typeface="Courier New" pitchFamily="49" charset="0"/>
              </a:rPr>
              <a:t>b.getText</a:t>
            </a:r>
            <a:r>
              <a:rPr lang="en-US" sz="1600" dirty="0">
                <a:latin typeface="Courier New" pitchFamily="49" charset="0"/>
                <a:cs typeface="Courier New" pitchFamily="49" charset="0"/>
              </a:rPr>
              <a:t>().equals("C")){</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input.setText</a:t>
            </a:r>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display.setText</a:t>
            </a:r>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a:t>
            </a:r>
          </a:p>
          <a:p>
            <a:r>
              <a:rPr lang="en-US" sz="1600" dirty="0">
                <a:latin typeface="Courier New" pitchFamily="49" charset="0"/>
                <a:cs typeface="Courier New" pitchFamily="49" charset="0"/>
              </a:rPr>
              <a:t>			else</a:t>
            </a:r>
          </a:p>
          <a:p>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input.setText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input.getText</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b.getText</a:t>
            </a:r>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	}</a:t>
            </a:r>
          </a:p>
          <a:p>
            <a:r>
              <a:rPr lang="en-US" sz="1600" dirty="0">
                <a:latin typeface="Courier New" pitchFamily="49" charset="0"/>
                <a:cs typeface="Courier New" pitchFamily="49" charset="0"/>
              </a:rPr>
              <a:t>}</a:t>
            </a:r>
          </a:p>
        </p:txBody>
      </p:sp>
      <p:sp>
        <p:nvSpPr>
          <p:cNvPr id="474115" name="Rectangle 8"/>
          <p:cNvSpPr>
            <a:spLocks noGrp="1"/>
          </p:cNvSpPr>
          <p:nvPr>
            <p:ph type="title" idx="4294967295"/>
          </p:nvPr>
        </p:nvSpPr>
        <p:spPr>
          <a:xfrm>
            <a:off x="0" y="0"/>
            <a:ext cx="9144000" cy="553998"/>
          </a:xfrm>
        </p:spPr>
        <p:txBody>
          <a:bodyPr/>
          <a:lstStyle/>
          <a:p>
            <a:pPr eaLnBrk="1" hangingPunct="1"/>
            <a:r>
              <a:rPr lang="en-GB" dirty="0" smtClean="0">
                <a:solidFill>
                  <a:schemeClr val="tx1"/>
                </a:solidFill>
                <a:cs typeface="Arial" charset="0"/>
              </a:rPr>
              <a:t>Implementing the Converter Class </a:t>
            </a:r>
            <a:r>
              <a:rPr dirty="0" smtClean="0">
                <a:solidFill>
                  <a:schemeClr val="tx1"/>
                </a:solidFill>
                <a:cs typeface="Arial" charset="0"/>
              </a:rPr>
              <a:t>(Contd.). </a:t>
            </a:r>
            <a:endParaRPr lang="en-GB"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Text Box 2"/>
          <p:cNvSpPr txBox="1">
            <a:spLocks noChangeArrowheads="1"/>
          </p:cNvSpPr>
          <p:nvPr/>
        </p:nvSpPr>
        <p:spPr bwMode="auto">
          <a:xfrm>
            <a:off x="228600" y="1447800"/>
            <a:ext cx="8458200" cy="4032250"/>
          </a:xfrm>
          <a:prstGeom prst="rect">
            <a:avLst/>
          </a:prstGeom>
          <a:solidFill>
            <a:srgbClr val="DDDDDD"/>
          </a:solidFill>
          <a:ln w="12700">
            <a:solidFill>
              <a:schemeClr val="accent2"/>
            </a:solidFill>
            <a:miter lim="800000"/>
            <a:headEnd type="none" w="sm" len="sm"/>
            <a:tailEnd type="none" w="sm" len="sm"/>
          </a:ln>
        </p:spPr>
        <p:txBody>
          <a:bodyPr>
            <a:spAutoFit/>
          </a:bodyPr>
          <a:lstStyle/>
          <a:p>
            <a:r>
              <a:rPr lang="en-US" sz="1600" dirty="0"/>
              <a:t>Expected output :</a:t>
            </a:r>
          </a:p>
          <a:p>
            <a:r>
              <a:rPr lang="en-US" sz="1600" dirty="0"/>
              <a:t>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
        <p:nvSpPr>
          <p:cNvPr id="475139" name="Rectangle 8"/>
          <p:cNvSpPr>
            <a:spLocks noGrp="1"/>
          </p:cNvSpPr>
          <p:nvPr>
            <p:ph type="title" idx="4294967295"/>
          </p:nvPr>
        </p:nvSpPr>
        <p:spPr>
          <a:xfrm>
            <a:off x="0" y="0"/>
            <a:ext cx="9144000" cy="553998"/>
          </a:xfrm>
        </p:spPr>
        <p:txBody>
          <a:bodyPr/>
          <a:lstStyle/>
          <a:p>
            <a:pPr eaLnBrk="1" hangingPunct="1"/>
            <a:r>
              <a:rPr lang="en-GB" dirty="0" smtClean="0">
                <a:solidFill>
                  <a:schemeClr val="tx1"/>
                </a:solidFill>
                <a:cs typeface="Arial" charset="0"/>
              </a:rPr>
              <a:t>Implementing the Converter Class </a:t>
            </a:r>
            <a:r>
              <a:rPr dirty="0" smtClean="0">
                <a:solidFill>
                  <a:schemeClr val="tx1"/>
                </a:solidFill>
                <a:cs typeface="Arial" charset="0"/>
              </a:rPr>
              <a:t>(Contd.). </a:t>
            </a:r>
            <a:endParaRPr lang="en-GB" dirty="0" smtClean="0">
              <a:solidFill>
                <a:schemeClr val="tx1"/>
              </a:solidFill>
              <a:cs typeface="Arial" charset="0"/>
            </a:endParaRPr>
          </a:p>
        </p:txBody>
      </p:sp>
      <p:pic>
        <p:nvPicPr>
          <p:cNvPr id="475140" name="Picture 2"/>
          <p:cNvPicPr>
            <a:picLocks noChangeAspect="1" noChangeArrowheads="1"/>
          </p:cNvPicPr>
          <p:nvPr/>
        </p:nvPicPr>
        <p:blipFill>
          <a:blip r:embed="rId3" cstate="print"/>
          <a:srcRect/>
          <a:stretch>
            <a:fillRect/>
          </a:stretch>
        </p:blipFill>
        <p:spPr bwMode="auto">
          <a:xfrm>
            <a:off x="2590800" y="2667000"/>
            <a:ext cx="2809875" cy="1857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idx="4294967295"/>
          </p:nvPr>
        </p:nvSpPr>
        <p:spPr>
          <a:xfrm>
            <a:off x="152400" y="152400"/>
            <a:ext cx="7564438" cy="554038"/>
          </a:xfrm>
        </p:spPr>
        <p:txBody>
          <a:bodyPr/>
          <a:lstStyle/>
          <a:p>
            <a:pPr eaLnBrk="1" hangingPunct="1"/>
            <a:r>
              <a:rPr dirty="0" smtClean="0">
                <a:solidFill>
                  <a:schemeClr val="tx1"/>
                </a:solidFill>
                <a:cs typeface="Arial" charset="0"/>
              </a:rPr>
              <a:t>Summary</a:t>
            </a:r>
          </a:p>
        </p:txBody>
      </p:sp>
      <p:sp>
        <p:nvSpPr>
          <p:cNvPr id="33794" name="Rectangle 3"/>
          <p:cNvSpPr>
            <a:spLocks noGrp="1"/>
          </p:cNvSpPr>
          <p:nvPr>
            <p:ph idx="4294967295"/>
          </p:nvPr>
        </p:nvSpPr>
        <p:spPr>
          <a:xfrm>
            <a:off x="457200" y="990600"/>
            <a:ext cx="8229600" cy="5029200"/>
          </a:xfrm>
        </p:spPr>
        <p:txBody>
          <a:bodyPr/>
          <a:lstStyle/>
          <a:p>
            <a:pPr algn="just" eaLnBrk="1" hangingPunct="1">
              <a:buFontTx/>
              <a:buNone/>
            </a:pPr>
            <a:r>
              <a:rPr sz="2400" dirty="0" smtClean="0">
                <a:solidFill>
                  <a:schemeClr val="tx1"/>
                </a:solidFill>
                <a:cs typeface="Courier New" pitchFamily="49" charset="0"/>
              </a:rPr>
              <a:t>In this module,  you were able to:</a:t>
            </a:r>
          </a:p>
          <a:p>
            <a:pPr lvl="1"/>
            <a:r>
              <a:rPr lang="en-US" sz="2400" dirty="0" smtClean="0">
                <a:solidFill>
                  <a:schemeClr val="tx1"/>
                </a:solidFill>
              </a:rPr>
              <a:t>Understand the need to develop GUI programming</a:t>
            </a:r>
          </a:p>
          <a:p>
            <a:pPr lvl="1"/>
            <a:r>
              <a:rPr lang="en-US" sz="2400" dirty="0" smtClean="0">
                <a:solidFill>
                  <a:schemeClr val="tx1"/>
                </a:solidFill>
              </a:rPr>
              <a:t>Know the usage of different AWT containers and components</a:t>
            </a:r>
          </a:p>
          <a:p>
            <a:pPr lvl="1"/>
            <a:r>
              <a:rPr lang="en-GB" sz="2400" dirty="0" smtClean="0">
                <a:solidFill>
                  <a:schemeClr val="tx1"/>
                </a:solidFill>
              </a:rPr>
              <a:t>Define the need for event handling </a:t>
            </a:r>
            <a:endParaRPr lang="en-US" sz="2400" dirty="0" smtClean="0">
              <a:solidFill>
                <a:schemeClr val="tx1"/>
              </a:solidFill>
            </a:endParaRPr>
          </a:p>
          <a:p>
            <a:pPr lvl="1"/>
            <a:r>
              <a:rPr lang="en-GB" sz="2400" dirty="0" smtClean="0">
                <a:solidFill>
                  <a:schemeClr val="tx1"/>
                </a:solidFill>
              </a:rPr>
              <a:t>Apply the Delegation Event Model </a:t>
            </a:r>
            <a:endParaRPr lang="en-US" sz="2400" dirty="0" smtClean="0">
              <a:solidFill>
                <a:schemeClr val="tx1"/>
              </a:solidFill>
            </a:endParaRPr>
          </a:p>
          <a:p>
            <a:pPr lvl="1"/>
            <a:r>
              <a:rPr lang="en-GB" sz="2400" dirty="0" smtClean="0">
                <a:solidFill>
                  <a:schemeClr val="tx1"/>
                </a:solidFill>
              </a:rPr>
              <a:t>Define an Event Source </a:t>
            </a:r>
            <a:r>
              <a:rPr lang="en-US" sz="2400" dirty="0" smtClean="0">
                <a:solidFill>
                  <a:schemeClr val="tx1"/>
                </a:solidFill>
              </a:rPr>
              <a:t>and Event Listener</a:t>
            </a:r>
          </a:p>
          <a:p>
            <a:pPr lvl="1"/>
            <a:r>
              <a:rPr lang="en-GB" sz="2400" dirty="0" smtClean="0">
                <a:solidFill>
                  <a:schemeClr val="tx1"/>
                </a:solidFill>
              </a:rPr>
              <a:t>Describe event classes that encapsulate various kinds of events </a:t>
            </a:r>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idx="4294967295"/>
          </p:nvPr>
        </p:nvSpPr>
        <p:spPr>
          <a:xfrm>
            <a:off x="152400" y="152400"/>
            <a:ext cx="7564438" cy="554038"/>
          </a:xfrm>
        </p:spPr>
        <p:txBody>
          <a:bodyPr/>
          <a:lstStyle/>
          <a:p>
            <a:pPr eaLnBrk="1" hangingPunct="1"/>
            <a:r>
              <a:rPr dirty="0" smtClean="0">
                <a:solidFill>
                  <a:schemeClr val="tx1"/>
                </a:solidFill>
                <a:cs typeface="Arial" charset="0"/>
              </a:rPr>
              <a:t>Summary (Contd.).</a:t>
            </a:r>
          </a:p>
        </p:txBody>
      </p:sp>
      <p:sp>
        <p:nvSpPr>
          <p:cNvPr id="33794" name="Rectangle 3"/>
          <p:cNvSpPr>
            <a:spLocks noGrp="1"/>
          </p:cNvSpPr>
          <p:nvPr>
            <p:ph idx="4294967295"/>
          </p:nvPr>
        </p:nvSpPr>
        <p:spPr>
          <a:xfrm>
            <a:off x="457200" y="990600"/>
            <a:ext cx="8229600" cy="5029200"/>
          </a:xfrm>
        </p:spPr>
        <p:txBody>
          <a:bodyPr/>
          <a:lstStyle/>
          <a:p>
            <a:pPr algn="just" eaLnBrk="1" hangingPunct="1">
              <a:buFontTx/>
              <a:buNone/>
            </a:pPr>
            <a:r>
              <a:rPr sz="2400" dirty="0" smtClean="0">
                <a:solidFill>
                  <a:schemeClr val="tx1"/>
                </a:solidFill>
                <a:cs typeface="Courier New" pitchFamily="49" charset="0"/>
              </a:rPr>
              <a:t>In this module,  you were able to:</a:t>
            </a:r>
          </a:p>
          <a:p>
            <a:pPr lvl="1"/>
            <a:r>
              <a:rPr lang="en-GB" sz="2400" dirty="0" smtClean="0">
                <a:solidFill>
                  <a:schemeClr val="tx1"/>
                </a:solidFill>
              </a:rPr>
              <a:t>Describe the process of a listener registering with an event source </a:t>
            </a:r>
            <a:endParaRPr lang="en-US" sz="2400" dirty="0" smtClean="0">
              <a:solidFill>
                <a:schemeClr val="tx1"/>
              </a:solidFill>
            </a:endParaRPr>
          </a:p>
          <a:p>
            <a:pPr lvl="1"/>
            <a:r>
              <a:rPr lang="en-GB" sz="2400" dirty="0" smtClean="0">
                <a:solidFill>
                  <a:schemeClr val="tx1"/>
                </a:solidFill>
              </a:rPr>
              <a:t>Define adaptor classes, inner classes, and anonymous inner classes</a:t>
            </a:r>
            <a:endParaRPr lang="en-US" sz="2400" dirty="0" smtClean="0">
              <a:solidFill>
                <a:schemeClr val="tx1"/>
              </a:solidFill>
            </a:endParaRPr>
          </a:p>
          <a:p>
            <a:pPr lvl="1"/>
            <a:r>
              <a:rPr lang="en-US" sz="2400" dirty="0" smtClean="0">
                <a:solidFill>
                  <a:schemeClr val="tx1"/>
                </a:solidFill>
              </a:rPr>
              <a:t>Implement different event handling methods</a:t>
            </a:r>
          </a:p>
          <a:p>
            <a:pPr lvl="1"/>
            <a:r>
              <a:rPr lang="en-GB" sz="2400" dirty="0" smtClean="0">
                <a:solidFill>
                  <a:schemeClr val="tx1"/>
                </a:solidFill>
              </a:rPr>
              <a:t>Identify the need for creating platform-neutral GUI-based applications </a:t>
            </a:r>
            <a:endParaRPr lang="en-US" sz="2400" dirty="0" smtClean="0">
              <a:solidFill>
                <a:schemeClr val="tx1"/>
              </a:solidFill>
            </a:endParaRPr>
          </a:p>
          <a:p>
            <a:pPr lvl="1"/>
            <a:r>
              <a:rPr lang="en-GB" sz="2400" dirty="0" smtClean="0">
                <a:solidFill>
                  <a:schemeClr val="tx1"/>
                </a:solidFill>
              </a:rPr>
              <a:t>Describe various controls and layout managers in Swing </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idx="4294967295"/>
          </p:nvPr>
        </p:nvSpPr>
        <p:spPr>
          <a:xfrm>
            <a:off x="0" y="176213"/>
            <a:ext cx="7696200" cy="554037"/>
          </a:xfrm>
        </p:spPr>
        <p:txBody>
          <a:bodyPr/>
          <a:lstStyle/>
          <a:p>
            <a:pPr eaLnBrk="1" hangingPunct="1"/>
            <a:r>
              <a:rPr lang="en-GB" smtClean="0">
                <a:solidFill>
                  <a:schemeClr val="tx1"/>
                </a:solidFill>
                <a:cs typeface="Arial" charset="0"/>
              </a:rPr>
              <a:t>References</a:t>
            </a:r>
          </a:p>
        </p:txBody>
      </p:sp>
      <p:sp>
        <p:nvSpPr>
          <p:cNvPr id="203779" name="Rectangle 3"/>
          <p:cNvSpPr>
            <a:spLocks noGrp="1" noChangeArrowheads="1"/>
          </p:cNvSpPr>
          <p:nvPr>
            <p:ph type="body" idx="4294967295"/>
          </p:nvPr>
        </p:nvSpPr>
        <p:spPr>
          <a:xfrm>
            <a:off x="381000" y="990600"/>
            <a:ext cx="8458200" cy="4953000"/>
          </a:xfrm>
        </p:spPr>
        <p:txBody>
          <a:bodyPr/>
          <a:lstStyle/>
          <a:p>
            <a:pPr marL="457200" indent="-457200" algn="just">
              <a:buFont typeface="+mj-lt"/>
              <a:buAutoNum type="arabicPeriod"/>
              <a:defRPr/>
            </a:pPr>
            <a:r>
              <a:rPr lang="en-US" dirty="0" err="1">
                <a:solidFill>
                  <a:schemeClr val="tx1"/>
                </a:solidFill>
                <a:cs typeface="Arial" pitchFamily="34" charset="0"/>
              </a:rPr>
              <a:t>Schildt</a:t>
            </a:r>
            <a:r>
              <a:rPr lang="en-US" dirty="0">
                <a:solidFill>
                  <a:schemeClr val="tx1"/>
                </a:solidFill>
                <a:cs typeface="Arial" pitchFamily="34" charset="0"/>
              </a:rPr>
              <a:t>, Herbert and </a:t>
            </a:r>
            <a:r>
              <a:rPr lang="en-US" dirty="0" err="1">
                <a:solidFill>
                  <a:schemeClr val="tx1"/>
                </a:solidFill>
                <a:cs typeface="Arial" pitchFamily="34" charset="0"/>
              </a:rPr>
              <a:t>Naughton</a:t>
            </a:r>
            <a:r>
              <a:rPr lang="en-US" dirty="0">
                <a:solidFill>
                  <a:schemeClr val="tx1"/>
                </a:solidFill>
                <a:cs typeface="Arial" pitchFamily="34" charset="0"/>
              </a:rPr>
              <a:t>, Patrick. Java 2: The Complete Reference. New Delhi: McGraw-Hill, 2002</a:t>
            </a:r>
            <a:r>
              <a:rPr lang="en-US" dirty="0" smtClean="0">
                <a:solidFill>
                  <a:schemeClr val="tx1"/>
                </a:solidFill>
                <a:cs typeface="Arial" pitchFamily="34" charset="0"/>
              </a:rPr>
              <a:t>.</a:t>
            </a:r>
          </a:p>
          <a:p>
            <a:pPr marL="457200" indent="-457200" algn="just">
              <a:buFont typeface="+mj-lt"/>
              <a:buAutoNum type="arabicPeriod"/>
              <a:defRPr/>
            </a:pPr>
            <a:endParaRPr lang="en-GB" dirty="0" smtClean="0">
              <a:solidFill>
                <a:schemeClr val="tx1"/>
              </a:solidFill>
              <a:cs typeface="Arial" pitchFamily="34" charset="0"/>
            </a:endParaRPr>
          </a:p>
          <a:p>
            <a:pPr marL="457200" indent="-457200" algn="just">
              <a:buFont typeface="+mj-lt"/>
              <a:buAutoNum type="arabicPeriod"/>
              <a:defRPr/>
            </a:pPr>
            <a:r>
              <a:rPr lang="en-US" dirty="0" err="1">
                <a:solidFill>
                  <a:schemeClr val="tx1"/>
                </a:solidFill>
              </a:rPr>
              <a:t>Walrath</a:t>
            </a:r>
            <a:r>
              <a:rPr lang="en-US" dirty="0">
                <a:solidFill>
                  <a:schemeClr val="tx1"/>
                </a:solidFill>
              </a:rPr>
              <a:t>, Kathy and others. </a:t>
            </a:r>
            <a:r>
              <a:rPr lang="en-US" dirty="0" err="1">
                <a:solidFill>
                  <a:schemeClr val="tx1"/>
                </a:solidFill>
              </a:rPr>
              <a:t>JFC</a:t>
            </a:r>
            <a:r>
              <a:rPr lang="en-US" dirty="0">
                <a:solidFill>
                  <a:schemeClr val="tx1"/>
                </a:solidFill>
              </a:rPr>
              <a:t> Swing Tutorial, The: A Guide to Constructing GUIs. Ed 2. New Delhi: Prentice Hall, 2004</a:t>
            </a:r>
            <a:r>
              <a:rPr lang="en-US" dirty="0" smtClean="0">
                <a:solidFill>
                  <a:schemeClr val="tx1"/>
                </a:solidFill>
              </a:rPr>
              <a:t>.</a:t>
            </a:r>
          </a:p>
          <a:p>
            <a:pPr marL="457200" indent="-457200">
              <a:buFont typeface="+mj-lt"/>
              <a:buAutoNum type="arabicPeriod"/>
              <a:defRPr/>
            </a:pPr>
            <a:endParaRPr dirty="0">
              <a:solidFill>
                <a:schemeClr val="tx1"/>
              </a:solidFill>
              <a:cs typeface="Arial" pitchFamily="34" charset="0"/>
            </a:endParaRPr>
          </a:p>
          <a:p>
            <a:pPr marL="457200" indent="-457200">
              <a:buFont typeface="+mj-lt"/>
              <a:buAutoNum type="arabicPeriod"/>
              <a:defRPr/>
            </a:pPr>
            <a:r>
              <a:rPr lang="en-US" dirty="0" smtClean="0">
                <a:solidFill>
                  <a:schemeClr val="tx1"/>
                </a:solidFill>
              </a:rPr>
              <a:t>Oracle (2012). The Java Tutorials: Components.  Retrieved on 17 April, 2012, from, </a:t>
            </a:r>
            <a:r>
              <a:rPr lang="en-US" dirty="0" smtClean="0">
                <a:solidFill>
                  <a:schemeClr val="tx1"/>
                </a:solidFill>
                <a:hlinkClick r:id="rId3"/>
              </a:rPr>
              <a:t>http://docs.oracle.com/javase/tutorial/uiswing/components/index.html</a:t>
            </a:r>
            <a:endParaRPr lang="en-US" dirty="0" smtClean="0">
              <a:solidFill>
                <a:schemeClr val="tx1"/>
              </a:solidFill>
            </a:endParaRPr>
          </a:p>
          <a:p>
            <a:pPr marL="457200" indent="-457200">
              <a:buNone/>
              <a:defRPr/>
            </a:pPr>
            <a:endParaRPr lang="en-GB" dirty="0">
              <a:solidFill>
                <a:schemeClr val="tx1"/>
              </a:solidFill>
              <a:cs typeface="Arial" pitchFamily="34" charset="0"/>
            </a:endParaRPr>
          </a:p>
          <a:p>
            <a:pPr marL="381000" indent="-381000" eaLnBrk="1" hangingPunct="1">
              <a:buFont typeface="Wingdings" pitchFamily="2" charset="2"/>
              <a:buNone/>
              <a:defRPr/>
            </a:pPr>
            <a:endParaRPr sz="1600" dirty="0" smtClean="0">
              <a:solidFill>
                <a:schemeClr val="tx1"/>
              </a:solidFill>
              <a:cs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ChangeArrowheads="1"/>
          </p:cNvSpPr>
          <p:nvPr>
            <p:ph type="title" idx="4294967295"/>
          </p:nvPr>
        </p:nvSpPr>
        <p:spPr>
          <a:xfrm>
            <a:off x="0" y="176213"/>
            <a:ext cx="7696200" cy="554037"/>
          </a:xfrm>
        </p:spPr>
        <p:txBody>
          <a:bodyPr/>
          <a:lstStyle/>
          <a:p>
            <a:pPr eaLnBrk="1" hangingPunct="1"/>
            <a:r>
              <a:rPr lang="en-GB" dirty="0" smtClean="0">
                <a:solidFill>
                  <a:schemeClr val="tx1"/>
                </a:solidFill>
                <a:cs typeface="Arial" charset="0"/>
              </a:rPr>
              <a:t>References (Contd.).</a:t>
            </a:r>
          </a:p>
        </p:txBody>
      </p:sp>
      <p:sp>
        <p:nvSpPr>
          <p:cNvPr id="203779" name="Rectangle 3"/>
          <p:cNvSpPr>
            <a:spLocks noGrp="1" noChangeArrowheads="1"/>
          </p:cNvSpPr>
          <p:nvPr>
            <p:ph type="body" idx="4294967295"/>
          </p:nvPr>
        </p:nvSpPr>
        <p:spPr>
          <a:xfrm>
            <a:off x="457200" y="1219200"/>
            <a:ext cx="8229600" cy="4953000"/>
          </a:xfrm>
        </p:spPr>
        <p:txBody>
          <a:bodyPr/>
          <a:lstStyle/>
          <a:p>
            <a:pPr marL="457200" indent="-457200" algn="just">
              <a:buFont typeface="+mj-lt"/>
              <a:buAutoNum type="arabicPeriod" startAt="4"/>
              <a:defRPr/>
            </a:pPr>
            <a:r>
              <a:rPr lang="en-US" dirty="0" err="1">
                <a:solidFill>
                  <a:schemeClr val="tx1"/>
                </a:solidFill>
                <a:cs typeface="Arial" pitchFamily="34" charset="0"/>
              </a:rPr>
              <a:t>Schildt</a:t>
            </a:r>
            <a:r>
              <a:rPr lang="en-US" dirty="0">
                <a:solidFill>
                  <a:schemeClr val="tx1"/>
                </a:solidFill>
                <a:cs typeface="Arial" pitchFamily="34" charset="0"/>
              </a:rPr>
              <a:t>, Herbert and </a:t>
            </a:r>
            <a:r>
              <a:rPr lang="en-US" dirty="0" err="1">
                <a:solidFill>
                  <a:schemeClr val="tx1"/>
                </a:solidFill>
                <a:cs typeface="Arial" pitchFamily="34" charset="0"/>
              </a:rPr>
              <a:t>Naughton</a:t>
            </a:r>
            <a:r>
              <a:rPr lang="en-US" dirty="0">
                <a:solidFill>
                  <a:schemeClr val="tx1"/>
                </a:solidFill>
                <a:cs typeface="Arial" pitchFamily="34" charset="0"/>
              </a:rPr>
              <a:t>, Patrick. Java 2: The Complete Reference. New Delhi: McGraw-Hill, 2002.</a:t>
            </a:r>
          </a:p>
          <a:p>
            <a:pPr marL="457200" indent="-457200" algn="just">
              <a:buFont typeface="+mj-lt"/>
              <a:buAutoNum type="arabicPeriod" startAt="4"/>
              <a:defRPr/>
            </a:pPr>
            <a:endParaRPr lang="en-US" dirty="0">
              <a:solidFill>
                <a:schemeClr val="tx1"/>
              </a:solidFill>
              <a:cs typeface="Arial" pitchFamily="34" charset="0"/>
            </a:endParaRPr>
          </a:p>
          <a:p>
            <a:pPr marL="457200" indent="-457200" algn="just">
              <a:buFont typeface="+mj-lt"/>
              <a:buAutoNum type="arabicPeriod" startAt="4"/>
              <a:defRPr/>
            </a:pPr>
            <a:r>
              <a:rPr lang="en-US" dirty="0" err="1">
                <a:solidFill>
                  <a:schemeClr val="tx1"/>
                </a:solidFill>
                <a:cs typeface="Arial" pitchFamily="34" charset="0"/>
              </a:rPr>
              <a:t>Walrath</a:t>
            </a:r>
            <a:r>
              <a:rPr lang="en-US" dirty="0">
                <a:solidFill>
                  <a:schemeClr val="tx1"/>
                </a:solidFill>
                <a:cs typeface="Arial" pitchFamily="34" charset="0"/>
              </a:rPr>
              <a:t>, Kathy and others. </a:t>
            </a:r>
            <a:r>
              <a:rPr lang="en-US" dirty="0" err="1">
                <a:solidFill>
                  <a:schemeClr val="tx1"/>
                </a:solidFill>
                <a:cs typeface="Arial" pitchFamily="34" charset="0"/>
              </a:rPr>
              <a:t>JFC</a:t>
            </a:r>
            <a:r>
              <a:rPr lang="en-US" dirty="0">
                <a:solidFill>
                  <a:schemeClr val="tx1"/>
                </a:solidFill>
                <a:cs typeface="Arial" pitchFamily="34" charset="0"/>
              </a:rPr>
              <a:t> Swing Tutorial, The: A Guide to Constructing GUIs. Ed 2. New Delhi: Prentice Hall, 2004</a:t>
            </a:r>
            <a:r>
              <a:rPr lang="en-US" dirty="0" smtClean="0">
                <a:solidFill>
                  <a:schemeClr val="tx1"/>
                </a:solidFill>
                <a:cs typeface="Arial" pitchFamily="34" charset="0"/>
              </a:rPr>
              <a:t>.</a:t>
            </a:r>
          </a:p>
          <a:p>
            <a:pPr marL="457200" indent="-457200">
              <a:buFont typeface="+mj-lt"/>
              <a:buAutoNum type="arabicPeriod" startAt="4"/>
              <a:defRPr/>
            </a:pPr>
            <a:endParaRPr dirty="0">
              <a:solidFill>
                <a:schemeClr val="tx1"/>
              </a:solidFill>
              <a:cs typeface="Arial" pitchFamily="34" charset="0"/>
            </a:endParaRPr>
          </a:p>
          <a:p>
            <a:pPr marL="457200" indent="-457200">
              <a:buFont typeface="+mj-lt"/>
              <a:buAutoNum type="arabicPeriod" startAt="4"/>
              <a:defRPr/>
            </a:pPr>
            <a:r>
              <a:rPr lang="en-US" dirty="0" smtClean="0">
                <a:solidFill>
                  <a:schemeClr val="tx1"/>
                </a:solidFill>
              </a:rPr>
              <a:t>Oracle(2012). The Java Tutorials: Components. Retrieved on 17 April, 2012, from, </a:t>
            </a:r>
            <a:r>
              <a:rPr lang="en-US" dirty="0" smtClean="0">
                <a:solidFill>
                  <a:schemeClr val="tx1"/>
                </a:solidFill>
                <a:hlinkClick r:id="rId3"/>
              </a:rPr>
              <a:t>http://</a:t>
            </a:r>
            <a:r>
              <a:rPr lang="en-US" dirty="0" err="1" smtClean="0">
                <a:solidFill>
                  <a:schemeClr val="tx1"/>
                </a:solidFill>
                <a:hlinkClick r:id="rId3"/>
              </a:rPr>
              <a:t>docs.oracle.com</a:t>
            </a:r>
            <a:r>
              <a:rPr lang="en-US" dirty="0" smtClean="0">
                <a:solidFill>
                  <a:schemeClr val="tx1"/>
                </a:solidFill>
                <a:hlinkClick r:id="rId3"/>
              </a:rPr>
              <a:t>/</a:t>
            </a:r>
            <a:r>
              <a:rPr lang="en-US" dirty="0" err="1" smtClean="0">
                <a:solidFill>
                  <a:schemeClr val="tx1"/>
                </a:solidFill>
                <a:hlinkClick r:id="rId3"/>
              </a:rPr>
              <a:t>javase</a:t>
            </a:r>
            <a:r>
              <a:rPr lang="en-US" dirty="0" smtClean="0">
                <a:solidFill>
                  <a:schemeClr val="tx1"/>
                </a:solidFill>
                <a:hlinkClick r:id="rId3"/>
              </a:rPr>
              <a:t>/tutorial/</a:t>
            </a:r>
            <a:r>
              <a:rPr lang="en-US" dirty="0" err="1" smtClean="0">
                <a:solidFill>
                  <a:schemeClr val="tx1"/>
                </a:solidFill>
                <a:hlinkClick r:id="rId3"/>
              </a:rPr>
              <a:t>uiswing</a:t>
            </a:r>
            <a:r>
              <a:rPr lang="en-US" dirty="0" smtClean="0">
                <a:solidFill>
                  <a:schemeClr val="tx1"/>
                </a:solidFill>
                <a:hlinkClick r:id="rId3"/>
              </a:rPr>
              <a:t>/components/</a:t>
            </a:r>
            <a:r>
              <a:rPr lang="en-US" dirty="0" err="1" smtClean="0">
                <a:solidFill>
                  <a:schemeClr val="tx1"/>
                </a:solidFill>
                <a:hlinkClick r:id="rId3"/>
              </a:rPr>
              <a:t>index.html</a:t>
            </a:r>
            <a:endParaRPr dirty="0" smtClean="0">
              <a:solidFill>
                <a:schemeClr val="tx1"/>
              </a:solidFill>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idx="4294967295"/>
          </p:nvPr>
        </p:nvSpPr>
        <p:spPr>
          <a:xfrm>
            <a:off x="0" y="152400"/>
            <a:ext cx="7564438" cy="554038"/>
          </a:xfrm>
        </p:spPr>
        <p:txBody>
          <a:bodyPr/>
          <a:lstStyle/>
          <a:p>
            <a:pPr eaLnBrk="1" hangingPunct="1"/>
            <a:r>
              <a:rPr smtClean="0">
                <a:solidFill>
                  <a:schemeClr val="tx1"/>
                </a:solidFill>
                <a:cs typeface="Arial" charset="0"/>
              </a:rPr>
              <a:t>Know your containers</a:t>
            </a:r>
          </a:p>
        </p:txBody>
      </p:sp>
      <p:pic>
        <p:nvPicPr>
          <p:cNvPr id="51202" name="Picture 16" descr="D:\Kallol_Work\Work\Work\Containers.bmp"/>
          <p:cNvPicPr>
            <a:picLocks noChangeAspect="1" noChangeArrowheads="1"/>
          </p:cNvPicPr>
          <p:nvPr/>
        </p:nvPicPr>
        <p:blipFill>
          <a:blip r:embed="rId3" cstate="print"/>
          <a:srcRect/>
          <a:stretch>
            <a:fillRect/>
          </a:stretch>
        </p:blipFill>
        <p:spPr bwMode="auto">
          <a:xfrm>
            <a:off x="1066800" y="1295400"/>
            <a:ext cx="7323138" cy="4419600"/>
          </a:xfrm>
          <a:prstGeom prst="rect">
            <a:avLst/>
          </a:prstGeom>
          <a:noFill/>
          <a:ln w="9525">
            <a:noFill/>
            <a:miter lim="800000"/>
            <a:headEnd/>
            <a:tailEnd/>
          </a:ln>
        </p:spPr>
      </p:pic>
      <p:grpSp>
        <p:nvGrpSpPr>
          <p:cNvPr id="2" name="Group 7"/>
          <p:cNvGrpSpPr/>
          <p:nvPr/>
        </p:nvGrpSpPr>
        <p:grpSpPr>
          <a:xfrm>
            <a:off x="1066798" y="2015425"/>
            <a:ext cx="7322515" cy="4581687"/>
            <a:chOff x="1066800" y="1752600"/>
            <a:chExt cx="7322515" cy="4581687"/>
          </a:xfrm>
          <a:gradFill>
            <a:gsLst>
              <a:gs pos="33000">
                <a:srgbClr val="FFEFD1">
                  <a:alpha val="15000"/>
                </a:srgbClr>
              </a:gs>
              <a:gs pos="64999">
                <a:srgbClr val="F0EBD5"/>
              </a:gs>
              <a:gs pos="100000">
                <a:srgbClr val="D1C39F"/>
              </a:gs>
            </a:gsLst>
            <a:lin ang="16200000" scaled="0"/>
          </a:gradFill>
        </p:grpSpPr>
        <p:sp>
          <p:nvSpPr>
            <p:cNvPr id="4" name="Rectangle 3"/>
            <p:cNvSpPr/>
            <p:nvPr/>
          </p:nvSpPr>
          <p:spPr>
            <a:xfrm>
              <a:off x="1066800" y="1752600"/>
              <a:ext cx="3661257" cy="3962400"/>
            </a:xfrm>
            <a:prstGeom prst="rect">
              <a:avLst/>
            </a:prstGeom>
            <a:grpFill/>
            <a:ln>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 name="Rectangle 4"/>
            <p:cNvSpPr/>
            <p:nvPr/>
          </p:nvSpPr>
          <p:spPr>
            <a:xfrm>
              <a:off x="4728057" y="1752600"/>
              <a:ext cx="3661258" cy="3962400"/>
            </a:xfrm>
            <a:prstGeom prst="rect">
              <a:avLst/>
            </a:prstGeom>
            <a:grpFill/>
            <a:ln>
              <a:solidFill>
                <a:srgbClr val="C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3" name="Group 6"/>
            <p:cNvGrpSpPr/>
            <p:nvPr/>
          </p:nvGrpSpPr>
          <p:grpSpPr>
            <a:xfrm>
              <a:off x="1204913" y="5913895"/>
              <a:ext cx="6942678" cy="420392"/>
              <a:chOff x="1204913" y="5913895"/>
              <a:chExt cx="6942678" cy="420392"/>
            </a:xfrm>
            <a:grpFill/>
          </p:grpSpPr>
          <p:sp>
            <p:nvSpPr>
              <p:cNvPr id="23" name="AutoShape 18"/>
              <p:cNvSpPr>
                <a:spLocks noChangeArrowheads="1"/>
              </p:cNvSpPr>
              <p:nvPr/>
            </p:nvSpPr>
            <p:spPr bwMode="auto">
              <a:xfrm>
                <a:off x="1204913" y="5953287"/>
                <a:ext cx="1600200" cy="381000"/>
              </a:xfrm>
              <a:prstGeom prst="wedgeRectCallout">
                <a:avLst>
                  <a:gd name="adj1" fmla="val 59667"/>
                  <a:gd name="adj2" fmla="val -83030"/>
                </a:avLst>
              </a:prstGeom>
              <a:grpFill/>
              <a:ln w="57150">
                <a:solidFill>
                  <a:schemeClr val="accent1">
                    <a:lumMod val="75000"/>
                  </a:schemeClr>
                </a:solidFill>
                <a:miter lim="800000"/>
                <a:headEnd type="none" w="sm" len="sm"/>
                <a:tailEnd type="none" w="sm" len="sm"/>
              </a:ln>
            </p:spPr>
            <p:txBody>
              <a:bodyPr/>
              <a:lstStyle/>
              <a:p>
                <a:pPr algn="ctr">
                  <a:defRPr/>
                </a:pPr>
                <a:r>
                  <a:rPr lang="en-US" dirty="0">
                    <a:latin typeface="Trebuchet MS" pitchFamily="34" charset="0"/>
                  </a:rPr>
                  <a:t>Panel</a:t>
                </a:r>
              </a:p>
            </p:txBody>
          </p:sp>
          <p:sp>
            <p:nvSpPr>
              <p:cNvPr id="35" name="AutoShape 18"/>
              <p:cNvSpPr>
                <a:spLocks noChangeArrowheads="1"/>
              </p:cNvSpPr>
              <p:nvPr/>
            </p:nvSpPr>
            <p:spPr bwMode="auto">
              <a:xfrm>
                <a:off x="6547391" y="5913895"/>
                <a:ext cx="1600200" cy="381000"/>
              </a:xfrm>
              <a:prstGeom prst="wedgeRectCallout">
                <a:avLst>
                  <a:gd name="adj1" fmla="val -88518"/>
                  <a:gd name="adj2" fmla="val -78962"/>
                </a:avLst>
              </a:prstGeom>
              <a:grpFill/>
              <a:ln w="57150">
                <a:solidFill>
                  <a:schemeClr val="accent1">
                    <a:lumMod val="75000"/>
                  </a:schemeClr>
                </a:solidFill>
                <a:miter lim="800000"/>
                <a:headEnd type="none" w="sm" len="sm"/>
                <a:tailEnd type="none" w="sm" len="sm"/>
              </a:ln>
            </p:spPr>
            <p:txBody>
              <a:bodyPr/>
              <a:lstStyle/>
              <a:p>
                <a:pPr algn="ctr">
                  <a:defRPr/>
                </a:pPr>
                <a:r>
                  <a:rPr lang="en-US" dirty="0">
                    <a:latin typeface="Trebuchet MS" pitchFamily="34" charset="0"/>
                  </a:rPr>
                  <a:t>Panel</a:t>
                </a:r>
              </a:p>
            </p:txBody>
          </p:sp>
        </p:grpSp>
      </p:grpSp>
      <p:grpSp>
        <p:nvGrpSpPr>
          <p:cNvPr id="6" name="Group 10"/>
          <p:cNvGrpSpPr>
            <a:grpSpLocks/>
          </p:cNvGrpSpPr>
          <p:nvPr/>
        </p:nvGrpSpPr>
        <p:grpSpPr bwMode="auto">
          <a:xfrm>
            <a:off x="3886200" y="3505200"/>
            <a:ext cx="1905000" cy="2203450"/>
            <a:chOff x="3886200" y="3505200"/>
            <a:chExt cx="1905000" cy="2202697"/>
          </a:xfrm>
        </p:grpSpPr>
        <p:sp>
          <p:nvSpPr>
            <p:cNvPr id="10" name="Rectangle 9"/>
            <p:cNvSpPr/>
            <p:nvPr/>
          </p:nvSpPr>
          <p:spPr>
            <a:xfrm>
              <a:off x="3886200" y="3505200"/>
              <a:ext cx="1905000" cy="1371131"/>
            </a:xfrm>
            <a:prstGeom prst="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 name="AutoShape 18"/>
            <p:cNvSpPr>
              <a:spLocks noChangeArrowheads="1"/>
            </p:cNvSpPr>
            <p:nvPr/>
          </p:nvSpPr>
          <p:spPr bwMode="auto">
            <a:xfrm>
              <a:off x="4038600" y="5327027"/>
              <a:ext cx="1600200" cy="380870"/>
            </a:xfrm>
            <a:prstGeom prst="wedgeRectCallout">
              <a:avLst>
                <a:gd name="adj1" fmla="val -32343"/>
                <a:gd name="adj2" fmla="val -156250"/>
              </a:avLst>
            </a:prstGeom>
            <a:solidFill>
              <a:schemeClr val="accent1">
                <a:lumMod val="20000"/>
                <a:lumOff val="80000"/>
              </a:schemeClr>
            </a:solidFill>
            <a:ln w="57150">
              <a:solidFill>
                <a:schemeClr val="accent1">
                  <a:lumMod val="75000"/>
                </a:schemeClr>
              </a:solidFill>
              <a:miter lim="800000"/>
              <a:headEnd type="none" w="sm" len="sm"/>
              <a:tailEnd type="none" w="sm" len="sm"/>
            </a:ln>
          </p:spPr>
          <p:txBody>
            <a:bodyPr/>
            <a:lstStyle/>
            <a:p>
              <a:pPr algn="ctr">
                <a:defRPr/>
              </a:pPr>
              <a:r>
                <a:rPr lang="en-US" dirty="0">
                  <a:latin typeface="Trebuchet MS" pitchFamily="34" charset="0"/>
                </a:rPr>
                <a:t>Dialog</a:t>
              </a:r>
            </a:p>
          </p:txBody>
        </p:sp>
      </p:grpSp>
      <p:grpSp>
        <p:nvGrpSpPr>
          <p:cNvPr id="7" name="Group 12"/>
          <p:cNvGrpSpPr>
            <a:grpSpLocks/>
          </p:cNvGrpSpPr>
          <p:nvPr/>
        </p:nvGrpSpPr>
        <p:grpSpPr bwMode="auto">
          <a:xfrm>
            <a:off x="1031929" y="919970"/>
            <a:ext cx="7323138" cy="5051505"/>
            <a:chOff x="1066800" y="657378"/>
            <a:chExt cx="7322515" cy="5050519"/>
          </a:xfrm>
        </p:grpSpPr>
        <p:sp>
          <p:nvSpPr>
            <p:cNvPr id="37" name="AutoShape 12"/>
            <p:cNvSpPr>
              <a:spLocks noChangeArrowheads="1"/>
            </p:cNvSpPr>
            <p:nvPr/>
          </p:nvSpPr>
          <p:spPr bwMode="auto">
            <a:xfrm>
              <a:off x="6505598" y="657378"/>
              <a:ext cx="1752451" cy="393784"/>
            </a:xfrm>
            <a:prstGeom prst="wedgeRectCallout">
              <a:avLst>
                <a:gd name="adj1" fmla="val -74566"/>
                <a:gd name="adj2" fmla="val 51539"/>
              </a:avLst>
            </a:prstGeom>
            <a:solidFill>
              <a:schemeClr val="accent1">
                <a:lumMod val="20000"/>
                <a:lumOff val="80000"/>
              </a:schemeClr>
            </a:solidFill>
            <a:ln w="57150">
              <a:solidFill>
                <a:schemeClr val="accent1">
                  <a:lumMod val="75000"/>
                </a:schemeClr>
              </a:solidFill>
              <a:miter lim="800000"/>
              <a:headEnd type="none" w="sm" len="sm"/>
              <a:tailEnd type="none" w="sm" len="sm"/>
            </a:ln>
          </p:spPr>
          <p:txBody>
            <a:bodyPr/>
            <a:lstStyle/>
            <a:p>
              <a:pPr algn="ctr">
                <a:defRPr/>
              </a:pPr>
              <a:r>
                <a:rPr lang="en-US" dirty="0">
                  <a:latin typeface="Trebuchet MS" pitchFamily="34" charset="0"/>
                </a:rPr>
                <a:t>Window</a:t>
              </a:r>
            </a:p>
          </p:txBody>
        </p:sp>
        <p:sp>
          <p:nvSpPr>
            <p:cNvPr id="12" name="Rectangle 11"/>
            <p:cNvSpPr/>
            <p:nvPr/>
          </p:nvSpPr>
          <p:spPr>
            <a:xfrm>
              <a:off x="1066800" y="1295509"/>
              <a:ext cx="7322515" cy="4412388"/>
            </a:xfrm>
            <a:prstGeom prst="rect">
              <a:avLst/>
            </a:prstGeom>
            <a:gradFill>
              <a:gsLst>
                <a:gs pos="51000">
                  <a:schemeClr val="accent1">
                    <a:tint val="100000"/>
                    <a:shade val="100000"/>
                    <a:satMod val="130000"/>
                    <a:alpha val="10000"/>
                  </a:schemeClr>
                </a:gs>
                <a:gs pos="100000">
                  <a:schemeClr val="accent1">
                    <a:tint val="50000"/>
                    <a:shade val="100000"/>
                    <a:satMod val="350000"/>
                  </a:schemeClr>
                </a:gs>
              </a:gsLst>
              <a:lin ang="16200000" scaled="0"/>
            </a:gradFill>
            <a:ln>
              <a:solidFill>
                <a:srgbClr val="C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8" name="Group 16"/>
          <p:cNvGrpSpPr>
            <a:grpSpLocks/>
          </p:cNvGrpSpPr>
          <p:nvPr/>
        </p:nvGrpSpPr>
        <p:grpSpPr bwMode="auto">
          <a:xfrm>
            <a:off x="1066798" y="919970"/>
            <a:ext cx="7323138" cy="5051505"/>
            <a:chOff x="1066800" y="657430"/>
            <a:chExt cx="7322515" cy="5050467"/>
          </a:xfrm>
        </p:grpSpPr>
        <p:sp>
          <p:nvSpPr>
            <p:cNvPr id="38" name="AutoShape 12"/>
            <p:cNvSpPr>
              <a:spLocks noChangeArrowheads="1"/>
            </p:cNvSpPr>
            <p:nvPr/>
          </p:nvSpPr>
          <p:spPr bwMode="auto">
            <a:xfrm>
              <a:off x="2096060" y="657430"/>
              <a:ext cx="1752451" cy="375353"/>
            </a:xfrm>
            <a:prstGeom prst="wedgeRectCallout">
              <a:avLst>
                <a:gd name="adj1" fmla="val -41847"/>
                <a:gd name="adj2" fmla="val 189005"/>
              </a:avLst>
            </a:prstGeom>
            <a:solidFill>
              <a:schemeClr val="accent1">
                <a:lumMod val="20000"/>
                <a:lumOff val="80000"/>
              </a:schemeClr>
            </a:solidFill>
            <a:ln w="57150">
              <a:solidFill>
                <a:schemeClr val="accent1">
                  <a:lumMod val="75000"/>
                </a:schemeClr>
              </a:solidFill>
              <a:miter lim="800000"/>
              <a:headEnd type="none" w="sm" len="sm"/>
              <a:tailEnd type="none" w="sm" len="sm"/>
            </a:ln>
          </p:spPr>
          <p:txBody>
            <a:bodyPr/>
            <a:lstStyle/>
            <a:p>
              <a:pPr algn="ctr">
                <a:defRPr/>
              </a:pPr>
              <a:r>
                <a:rPr lang="en-US" dirty="0">
                  <a:latin typeface="Trebuchet MS" pitchFamily="34" charset="0"/>
                </a:rPr>
                <a:t>Frame</a:t>
              </a:r>
            </a:p>
          </p:txBody>
        </p:sp>
        <p:sp>
          <p:nvSpPr>
            <p:cNvPr id="16" name="Rectangle 15"/>
            <p:cNvSpPr/>
            <p:nvPr/>
          </p:nvSpPr>
          <p:spPr>
            <a:xfrm>
              <a:off x="1066800" y="1371738"/>
              <a:ext cx="7322515" cy="4336159"/>
            </a:xfrm>
            <a:prstGeom prst="rect">
              <a:avLst/>
            </a:prstGeom>
            <a:gradFill>
              <a:gsLst>
                <a:gs pos="0">
                  <a:srgbClr val="DDEBCF"/>
                </a:gs>
                <a:gs pos="88000">
                  <a:srgbClr val="9CB86E">
                    <a:alpha val="0"/>
                  </a:srgbClr>
                </a:gs>
                <a:gs pos="100000">
                  <a:srgbClr val="156B13"/>
                </a:gs>
              </a:gsLst>
              <a:lin ang="16200000" scaled="0"/>
            </a:gradFill>
            <a:ln>
              <a:solidFill>
                <a:srgbClr val="C0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a:spLocks noGrp="1" noChangeArrowheads="1"/>
          </p:cNvSpPr>
          <p:nvPr>
            <p:ph type="title" idx="4294967295"/>
          </p:nvPr>
        </p:nvSpPr>
        <p:spPr>
          <a:xfrm>
            <a:off x="199506" y="159588"/>
            <a:ext cx="7696200" cy="554037"/>
          </a:xfrm>
        </p:spPr>
        <p:txBody>
          <a:bodyPr/>
          <a:lstStyle/>
          <a:p>
            <a:pPr eaLnBrk="1" hangingPunct="1"/>
            <a:r>
              <a:rPr lang="en-GB" dirty="0" smtClean="0">
                <a:solidFill>
                  <a:schemeClr val="tx1"/>
                </a:solidFill>
                <a:cs typeface="Arial" charset="0"/>
              </a:rPr>
              <a:t>References (Contd.).</a:t>
            </a:r>
          </a:p>
        </p:txBody>
      </p:sp>
      <p:sp>
        <p:nvSpPr>
          <p:cNvPr id="203779" name="Rectangle 3"/>
          <p:cNvSpPr>
            <a:spLocks noGrp="1" noChangeArrowheads="1"/>
          </p:cNvSpPr>
          <p:nvPr>
            <p:ph type="body" idx="4294967295"/>
          </p:nvPr>
        </p:nvSpPr>
        <p:spPr>
          <a:xfrm>
            <a:off x="440575" y="1102822"/>
            <a:ext cx="8229600" cy="4953000"/>
          </a:xfrm>
        </p:spPr>
        <p:txBody>
          <a:bodyPr>
            <a:normAutofit/>
          </a:bodyPr>
          <a:lstStyle/>
          <a:p>
            <a:pPr marL="457200" indent="-457200" algn="just" eaLnBrk="1" fontAlgn="auto" hangingPunct="1">
              <a:spcAft>
                <a:spcPts val="0"/>
              </a:spcAft>
              <a:buFont typeface="+mj-lt"/>
              <a:buAutoNum type="arabicPeriod" startAt="7"/>
              <a:defRPr/>
            </a:pPr>
            <a:r>
              <a:rPr lang="en-US" dirty="0" err="1">
                <a:solidFill>
                  <a:schemeClr val="tx1"/>
                </a:solidFill>
                <a:cs typeface="Arial" pitchFamily="34" charset="0"/>
              </a:rPr>
              <a:t>Schildt</a:t>
            </a:r>
            <a:r>
              <a:rPr lang="en-US" dirty="0">
                <a:solidFill>
                  <a:schemeClr val="tx1"/>
                </a:solidFill>
                <a:cs typeface="Arial" pitchFamily="34" charset="0"/>
              </a:rPr>
              <a:t>, Herbert and </a:t>
            </a:r>
            <a:r>
              <a:rPr lang="en-US" dirty="0" err="1">
                <a:solidFill>
                  <a:schemeClr val="tx1"/>
                </a:solidFill>
                <a:cs typeface="Arial" pitchFamily="34" charset="0"/>
              </a:rPr>
              <a:t>Naughton</a:t>
            </a:r>
            <a:r>
              <a:rPr lang="en-US" dirty="0">
                <a:solidFill>
                  <a:schemeClr val="tx1"/>
                </a:solidFill>
                <a:cs typeface="Arial" pitchFamily="34" charset="0"/>
              </a:rPr>
              <a:t>, Patrick. Java 2: The Complete Reference. New Delhi: McGraw-Hill, 2002.</a:t>
            </a:r>
          </a:p>
          <a:p>
            <a:pPr marL="457200" indent="-457200" algn="just" eaLnBrk="1" fontAlgn="auto" hangingPunct="1">
              <a:spcAft>
                <a:spcPts val="0"/>
              </a:spcAft>
              <a:buFont typeface="+mj-lt"/>
              <a:buAutoNum type="arabicPeriod" startAt="7"/>
              <a:defRPr/>
            </a:pPr>
            <a:endParaRPr lang="en-US" dirty="0">
              <a:solidFill>
                <a:schemeClr val="tx1"/>
              </a:solidFill>
              <a:cs typeface="Arial" pitchFamily="34" charset="0"/>
            </a:endParaRPr>
          </a:p>
          <a:p>
            <a:pPr marL="457200" indent="-457200" algn="just" eaLnBrk="1" fontAlgn="auto" hangingPunct="1">
              <a:spcAft>
                <a:spcPts val="0"/>
              </a:spcAft>
              <a:buFont typeface="+mj-lt"/>
              <a:buAutoNum type="arabicPeriod" startAt="7"/>
              <a:defRPr/>
            </a:pPr>
            <a:r>
              <a:rPr lang="en-US" dirty="0" err="1">
                <a:solidFill>
                  <a:schemeClr val="tx1"/>
                </a:solidFill>
                <a:cs typeface="Arial" pitchFamily="34" charset="0"/>
              </a:rPr>
              <a:t>Walrath</a:t>
            </a:r>
            <a:r>
              <a:rPr lang="en-US" dirty="0">
                <a:solidFill>
                  <a:schemeClr val="tx1"/>
                </a:solidFill>
                <a:cs typeface="Arial" pitchFamily="34" charset="0"/>
              </a:rPr>
              <a:t>, Kathy and others. </a:t>
            </a:r>
            <a:r>
              <a:rPr lang="en-US" dirty="0" err="1">
                <a:solidFill>
                  <a:schemeClr val="tx1"/>
                </a:solidFill>
                <a:cs typeface="Arial" pitchFamily="34" charset="0"/>
              </a:rPr>
              <a:t>JFC</a:t>
            </a:r>
            <a:r>
              <a:rPr lang="en-US" dirty="0">
                <a:solidFill>
                  <a:schemeClr val="tx1"/>
                </a:solidFill>
                <a:cs typeface="Arial" pitchFamily="34" charset="0"/>
              </a:rPr>
              <a:t> Swing Tutorial, The: A Guide to Constructing GUIs. Ed 2. New Delhi: Prentice Hall, 2004.</a:t>
            </a:r>
          </a:p>
          <a:p>
            <a:pPr marL="457200" indent="-457200" eaLnBrk="1" fontAlgn="auto" hangingPunct="1">
              <a:spcAft>
                <a:spcPts val="0"/>
              </a:spcAft>
              <a:buFont typeface="+mj-lt"/>
              <a:buAutoNum type="arabicPeriod" startAt="7"/>
              <a:defRPr/>
            </a:pPr>
            <a:endParaRPr lang="en-US" dirty="0">
              <a:solidFill>
                <a:schemeClr val="tx1"/>
              </a:solidFill>
              <a:cs typeface="Arial" pitchFamily="34" charset="0"/>
            </a:endParaRPr>
          </a:p>
          <a:p>
            <a:pPr marL="457200" indent="-457200" eaLnBrk="1" fontAlgn="auto" hangingPunct="1">
              <a:spcAft>
                <a:spcPts val="0"/>
              </a:spcAft>
              <a:buFont typeface="+mj-lt"/>
              <a:buAutoNum type="arabicPeriod" startAt="7"/>
              <a:defRPr/>
            </a:pPr>
            <a:r>
              <a:rPr lang="en-US" dirty="0">
                <a:solidFill>
                  <a:schemeClr val="tx1"/>
                </a:solidFill>
                <a:cs typeface="Arial" pitchFamily="34" charset="0"/>
              </a:rPr>
              <a:t>Oracle (2012). The Java Tutorials: Components.  Retrieved on 17 April, 2012, from, </a:t>
            </a:r>
            <a:r>
              <a:rPr lang="en-US" dirty="0">
                <a:solidFill>
                  <a:schemeClr val="tx1"/>
                </a:solidFill>
                <a:cs typeface="Arial" pitchFamily="34" charset="0"/>
                <a:hlinkClick r:id="rId3"/>
              </a:rPr>
              <a:t>http://</a:t>
            </a:r>
            <a:r>
              <a:rPr lang="en-US" dirty="0" err="1" smtClean="0">
                <a:solidFill>
                  <a:schemeClr val="tx1"/>
                </a:solidFill>
                <a:cs typeface="Arial" pitchFamily="34" charset="0"/>
                <a:hlinkClick r:id="rId3"/>
              </a:rPr>
              <a:t>docs.oracle.com</a:t>
            </a:r>
            <a:r>
              <a:rPr lang="en-US" dirty="0" smtClean="0">
                <a:solidFill>
                  <a:schemeClr val="tx1"/>
                </a:solidFill>
                <a:cs typeface="Arial" pitchFamily="34" charset="0"/>
                <a:hlinkClick r:id="rId3"/>
              </a:rPr>
              <a:t>/</a:t>
            </a:r>
            <a:r>
              <a:rPr lang="en-US" dirty="0" err="1" smtClean="0">
                <a:solidFill>
                  <a:schemeClr val="tx1"/>
                </a:solidFill>
                <a:cs typeface="Arial" pitchFamily="34" charset="0"/>
                <a:hlinkClick r:id="rId3"/>
              </a:rPr>
              <a:t>javase</a:t>
            </a:r>
            <a:r>
              <a:rPr lang="en-US" dirty="0" smtClean="0">
                <a:solidFill>
                  <a:schemeClr val="tx1"/>
                </a:solidFill>
                <a:cs typeface="Arial" pitchFamily="34" charset="0"/>
                <a:hlinkClick r:id="rId3"/>
              </a:rPr>
              <a:t>/tutorial/</a:t>
            </a:r>
            <a:r>
              <a:rPr lang="en-US" dirty="0" err="1" smtClean="0">
                <a:solidFill>
                  <a:schemeClr val="tx1"/>
                </a:solidFill>
                <a:cs typeface="Arial" pitchFamily="34" charset="0"/>
                <a:hlinkClick r:id="rId3"/>
              </a:rPr>
              <a:t>uiswing</a:t>
            </a:r>
            <a:r>
              <a:rPr lang="en-US" dirty="0" smtClean="0">
                <a:solidFill>
                  <a:schemeClr val="tx1"/>
                </a:solidFill>
                <a:cs typeface="Arial" pitchFamily="34" charset="0"/>
                <a:hlinkClick r:id="rId3"/>
              </a:rPr>
              <a:t>/components/</a:t>
            </a:r>
            <a:r>
              <a:rPr lang="en-US" dirty="0" err="1" smtClean="0">
                <a:solidFill>
                  <a:schemeClr val="tx1"/>
                </a:solidFill>
                <a:cs typeface="Arial" pitchFamily="34" charset="0"/>
                <a:hlinkClick r:id="rId3"/>
              </a:rPr>
              <a:t>index.html</a:t>
            </a:r>
            <a:endParaRPr lang="en-US" dirty="0" smtClean="0">
              <a:solidFill>
                <a:schemeClr val="tx1"/>
              </a:solidFill>
              <a:cs typeface="Arial" pitchFamily="34" charset="0"/>
            </a:endParaRPr>
          </a:p>
          <a:p>
            <a:pPr marL="457200" indent="-457200" eaLnBrk="1" fontAlgn="auto" hangingPunct="1">
              <a:spcAft>
                <a:spcPts val="0"/>
              </a:spcAft>
              <a:buNone/>
              <a:defRPr/>
            </a:pPr>
            <a:endParaRPr lang="en-GB" sz="2400" dirty="0">
              <a:solidFill>
                <a:schemeClr val="tx1"/>
              </a:solidFill>
              <a:cs typeface="Arial" pitchFamily="34" charset="0"/>
            </a:endParaRPr>
          </a:p>
          <a:p>
            <a:pPr marL="381000" indent="-381000" eaLnBrk="1" fontAlgn="auto" hangingPunct="1">
              <a:spcAft>
                <a:spcPts val="0"/>
              </a:spcAft>
              <a:buFont typeface="Wingdings" pitchFamily="2" charset="2"/>
              <a:buNone/>
              <a:defRPr/>
            </a:pPr>
            <a:endParaRPr sz="1800" dirty="0">
              <a:solidFill>
                <a:schemeClr val="tx1"/>
              </a:solidFill>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itle 5"/>
          <p:cNvSpPr>
            <a:spLocks noGrp="1"/>
          </p:cNvSpPr>
          <p:nvPr>
            <p:ph type="ctrTitle"/>
          </p:nvPr>
        </p:nvSpPr>
        <p:spPr>
          <a:xfrm>
            <a:off x="4647463" y="2715300"/>
            <a:ext cx="4203553" cy="553998"/>
          </a:xfrm>
        </p:spPr>
        <p:txBody>
          <a:bodyPr/>
          <a:lstStyle/>
          <a:p>
            <a:pPr algn="r" eaLnBrk="1" hangingPunct="1"/>
            <a:r>
              <a:rPr dirty="0" smtClean="0">
                <a:solidFill>
                  <a:schemeClr val="tx1"/>
                </a:solidFill>
                <a:cs typeface="Arial" charset="0"/>
              </a:rPr>
              <a:t>Thank You</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txBox="1">
            <a:spLocks/>
          </p:cNvSpPr>
          <p:nvPr/>
        </p:nvSpPr>
        <p:spPr bwMode="auto">
          <a:xfrm>
            <a:off x="228600" y="990600"/>
            <a:ext cx="8458200" cy="5029200"/>
          </a:xfrm>
          <a:prstGeom prst="rect">
            <a:avLst/>
          </a:prstGeom>
          <a:noFill/>
          <a:ln>
            <a:noFill/>
          </a:ln>
          <a:extLst/>
        </p:spPr>
        <p:txBody>
          <a:bodyPr/>
          <a:lstStyle>
            <a:lvl1pPr marL="342900" indent="-342900"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algn="just">
              <a:spcBef>
                <a:spcPct val="20000"/>
              </a:spcBef>
              <a:buFont typeface="Arial" pitchFamily="34" charset="0"/>
              <a:buChar char="•"/>
              <a:defRPr/>
            </a:pPr>
            <a:r>
              <a:rPr lang="en-US" sz="2000" dirty="0" smtClean="0">
                <a:latin typeface="+mn-lt"/>
                <a:cs typeface="Arial" pitchFamily="34" charset="0"/>
              </a:rPr>
              <a:t>A Window is the base display area that contains the frame or applet currently running. </a:t>
            </a:r>
          </a:p>
          <a:p>
            <a:pPr algn="just">
              <a:spcBef>
                <a:spcPct val="20000"/>
              </a:spcBef>
              <a:buFont typeface="Arial" pitchFamily="34" charset="0"/>
              <a:buChar char="•"/>
              <a:defRPr/>
            </a:pPr>
            <a:endParaRPr lang="en-US" sz="2000" dirty="0" smtClean="0">
              <a:latin typeface="+mn-lt"/>
              <a:cs typeface="Arial" pitchFamily="34" charset="0"/>
            </a:endParaRPr>
          </a:p>
          <a:p>
            <a:pPr algn="just">
              <a:spcBef>
                <a:spcPct val="20000"/>
              </a:spcBef>
              <a:buFont typeface="Arial" pitchFamily="34" charset="0"/>
              <a:buChar char="•"/>
              <a:defRPr/>
            </a:pPr>
            <a:r>
              <a:rPr lang="en-US" sz="2000" dirty="0" smtClean="0">
                <a:latin typeface="+mn-lt"/>
                <a:cs typeface="Arial" pitchFamily="34" charset="0"/>
              </a:rPr>
              <a:t>It has no borders, window title, or menu bar that a typical window manager might provide.</a:t>
            </a:r>
          </a:p>
          <a:p>
            <a:pPr>
              <a:spcBef>
                <a:spcPct val="20000"/>
              </a:spcBef>
              <a:buFont typeface="Arial" pitchFamily="34" charset="0"/>
              <a:buChar char="•"/>
              <a:defRPr/>
            </a:pPr>
            <a:endParaRPr lang="en-US" sz="2000" dirty="0" smtClean="0">
              <a:latin typeface="+mn-lt"/>
              <a:cs typeface="Arial" pitchFamily="34" charset="0"/>
            </a:endParaRPr>
          </a:p>
          <a:p>
            <a:pPr algn="just">
              <a:spcBef>
                <a:spcPct val="20000"/>
              </a:spcBef>
              <a:buFont typeface="Arial" pitchFamily="34" charset="0"/>
              <a:buChar char="•"/>
              <a:defRPr/>
            </a:pPr>
            <a:r>
              <a:rPr lang="en-US" sz="2000" dirty="0" smtClean="0">
                <a:latin typeface="+mn-lt"/>
                <a:cs typeface="Arial" pitchFamily="34" charset="0"/>
              </a:rPr>
              <a:t>A Frame is a subclass of Window that adds these parts (borders, window title). </a:t>
            </a:r>
          </a:p>
          <a:p>
            <a:pPr algn="just">
              <a:spcBef>
                <a:spcPct val="20000"/>
              </a:spcBef>
              <a:buFont typeface="Arial" pitchFamily="34" charset="0"/>
              <a:buChar char="•"/>
              <a:defRPr/>
            </a:pPr>
            <a:endParaRPr lang="en-US" sz="2000" dirty="0" smtClean="0">
              <a:latin typeface="+mn-lt"/>
              <a:cs typeface="Arial" pitchFamily="34" charset="0"/>
            </a:endParaRPr>
          </a:p>
          <a:p>
            <a:pPr algn="just">
              <a:spcBef>
                <a:spcPct val="20000"/>
              </a:spcBef>
              <a:buFont typeface="Arial" pitchFamily="34" charset="0"/>
              <a:buChar char="•"/>
              <a:defRPr/>
            </a:pPr>
            <a:r>
              <a:rPr lang="en-US" sz="2000" dirty="0" smtClean="0">
                <a:latin typeface="+mn-lt"/>
                <a:cs typeface="Arial" pitchFamily="34" charset="0"/>
              </a:rPr>
              <a:t>A Window is by default added along with a frame.</a:t>
            </a:r>
          </a:p>
          <a:p>
            <a:pPr algn="just">
              <a:spcBef>
                <a:spcPct val="20000"/>
              </a:spcBef>
              <a:buFont typeface="Arial" pitchFamily="34" charset="0"/>
              <a:buChar char="•"/>
              <a:defRPr/>
            </a:pPr>
            <a:endParaRPr lang="en-US" sz="2000" dirty="0" smtClean="0">
              <a:latin typeface="+mn-lt"/>
              <a:cs typeface="Arial" pitchFamily="34" charset="0"/>
            </a:endParaRPr>
          </a:p>
          <a:p>
            <a:pPr algn="just">
              <a:spcBef>
                <a:spcPct val="20000"/>
              </a:spcBef>
              <a:buFont typeface="Arial" pitchFamily="34" charset="0"/>
              <a:buChar char="•"/>
              <a:defRPr/>
            </a:pPr>
            <a:r>
              <a:rPr lang="en-US" sz="2000" dirty="0" smtClean="0">
                <a:latin typeface="+mn-lt"/>
                <a:cs typeface="Arial" pitchFamily="34" charset="0"/>
              </a:rPr>
              <a:t>We cannot work directly with Window, we have to pass a Frame object as the parameter to its constructor when creating a new Window</a:t>
            </a:r>
          </a:p>
        </p:txBody>
      </p:sp>
      <p:sp>
        <p:nvSpPr>
          <p:cNvPr id="53250" name="Rectangle 2"/>
          <p:cNvSpPr txBox="1">
            <a:spLocks/>
          </p:cNvSpPr>
          <p:nvPr/>
        </p:nvSpPr>
        <p:spPr bwMode="auto">
          <a:xfrm>
            <a:off x="228600" y="152400"/>
            <a:ext cx="7564438" cy="554038"/>
          </a:xfrm>
          <a:prstGeom prst="rect">
            <a:avLst/>
          </a:prstGeom>
          <a:noFill/>
          <a:ln w="9525">
            <a:noFill/>
            <a:miter lim="800000"/>
            <a:headEnd/>
            <a:tailEnd/>
          </a:ln>
        </p:spPr>
        <p:txBody>
          <a:bodyPr>
            <a:spAutoFit/>
          </a:bodyPr>
          <a:lstStyle/>
          <a:p>
            <a:pPr defTabSz="457200"/>
            <a:r>
              <a:rPr lang="en-US" sz="3000" b="1">
                <a:cs typeface="Arial" charset="0"/>
              </a:rPr>
              <a:t>Window</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txBox="1">
            <a:spLocks/>
          </p:cNvSpPr>
          <p:nvPr/>
        </p:nvSpPr>
        <p:spPr bwMode="auto">
          <a:xfrm>
            <a:off x="304800" y="1066800"/>
            <a:ext cx="8458200" cy="5410200"/>
          </a:xfrm>
          <a:prstGeom prst="rect">
            <a:avLst/>
          </a:prstGeom>
          <a:noFill/>
          <a:ln w="9525">
            <a:noFill/>
            <a:miter lim="800000"/>
            <a:headEnd/>
            <a:tailEnd/>
          </a:ln>
        </p:spPr>
        <p:txBody>
          <a:bodyPr/>
          <a:lstStyle/>
          <a:p>
            <a:pPr marL="231775" indent="-231775" defTabSz="457200" eaLnBrk="0" hangingPunct="0">
              <a:spcBef>
                <a:spcPct val="20000"/>
              </a:spcBef>
              <a:buFont typeface="Arial" charset="0"/>
              <a:buChar char="•"/>
            </a:pPr>
            <a:r>
              <a:rPr lang="en-US" sz="2000" dirty="0">
                <a:cs typeface="Courier New" pitchFamily="49" charset="0"/>
              </a:rPr>
              <a:t>A Panel is the basic building block of an applet</a:t>
            </a:r>
          </a:p>
          <a:p>
            <a:pPr marL="231775" indent="-231775" algn="just" defTabSz="457200" eaLnBrk="0" hangingPunct="0">
              <a:spcBef>
                <a:spcPct val="20000"/>
              </a:spcBef>
              <a:buFont typeface="Arial" charset="0"/>
              <a:buChar char="•"/>
            </a:pPr>
            <a:endParaRPr lang="en-US" sz="2000" dirty="0">
              <a:cs typeface="Courier New" pitchFamily="49" charset="0"/>
            </a:endParaRPr>
          </a:p>
          <a:p>
            <a:pPr marL="231775" indent="-231775" algn="just" defTabSz="457200" eaLnBrk="0" hangingPunct="0">
              <a:spcBef>
                <a:spcPct val="20000"/>
              </a:spcBef>
              <a:buFont typeface="Arial" charset="0"/>
              <a:buChar char="•"/>
            </a:pPr>
            <a:r>
              <a:rPr lang="en-US" sz="2000" dirty="0">
                <a:cs typeface="Courier New" pitchFamily="49" charset="0"/>
              </a:rPr>
              <a:t>It has no physical appearance. It is just a rectangular display area</a:t>
            </a:r>
          </a:p>
          <a:p>
            <a:pPr marL="231775" indent="-231775" algn="just" defTabSz="457200" eaLnBrk="0" hangingPunct="0">
              <a:spcBef>
                <a:spcPct val="20000"/>
              </a:spcBef>
              <a:buFont typeface="Arial" charset="0"/>
              <a:buChar char="•"/>
            </a:pPr>
            <a:endParaRPr lang="en-US" sz="2000" dirty="0">
              <a:cs typeface="Courier New" pitchFamily="49" charset="0"/>
            </a:endParaRPr>
          </a:p>
          <a:p>
            <a:pPr marL="231775" indent="-231775" algn="just" defTabSz="457200" eaLnBrk="0" hangingPunct="0">
              <a:spcBef>
                <a:spcPct val="20000"/>
              </a:spcBef>
              <a:buFont typeface="Arial" charset="0"/>
              <a:buChar char="•"/>
            </a:pPr>
            <a:r>
              <a:rPr lang="en-US" sz="2000" dirty="0">
                <a:cs typeface="Courier New" pitchFamily="49" charset="0"/>
              </a:rPr>
              <a:t>The Panel class is container subclass that is used to reserve a rectangular portion of a Frame to place other components</a:t>
            </a:r>
          </a:p>
          <a:p>
            <a:pPr marL="231775" indent="-231775" algn="just" defTabSz="457200" eaLnBrk="0" hangingPunct="0">
              <a:spcBef>
                <a:spcPct val="20000"/>
              </a:spcBef>
              <a:buFont typeface="Arial" charset="0"/>
              <a:buChar char="•"/>
            </a:pPr>
            <a:endParaRPr lang="en-US" sz="2000" dirty="0">
              <a:cs typeface="Courier New" pitchFamily="49" charset="0"/>
            </a:endParaRPr>
          </a:p>
          <a:p>
            <a:pPr marL="231775" indent="-231775" algn="just" defTabSz="457200" eaLnBrk="0" hangingPunct="0">
              <a:spcBef>
                <a:spcPct val="20000"/>
              </a:spcBef>
              <a:buFont typeface="Arial" charset="0"/>
              <a:buChar char="•"/>
            </a:pPr>
            <a:r>
              <a:rPr lang="en-US" sz="2000" dirty="0">
                <a:cs typeface="Courier New" pitchFamily="49" charset="0"/>
              </a:rPr>
              <a:t>This provides a generic container within an existing display area. It is the simplest of all the containers </a:t>
            </a:r>
          </a:p>
          <a:p>
            <a:pPr marL="231775" indent="-231775" algn="just" defTabSz="457200" eaLnBrk="0" hangingPunct="0">
              <a:spcBef>
                <a:spcPct val="20000"/>
              </a:spcBef>
              <a:buFont typeface="Arial" charset="0"/>
              <a:buChar char="•"/>
            </a:pPr>
            <a:endParaRPr lang="en-US" sz="2000" dirty="0">
              <a:cs typeface="Courier New" pitchFamily="49" charset="0"/>
            </a:endParaRPr>
          </a:p>
          <a:p>
            <a:pPr marL="231775" indent="-231775" defTabSz="457200" eaLnBrk="0" hangingPunct="0">
              <a:spcBef>
                <a:spcPct val="20000"/>
              </a:spcBef>
              <a:buFont typeface="Arial" charset="0"/>
              <a:buChar char="•"/>
            </a:pPr>
            <a:r>
              <a:rPr lang="en-US" sz="2000" dirty="0">
                <a:cs typeface="Courier New" pitchFamily="49" charset="0"/>
              </a:rPr>
              <a:t>The default layout for Panel is </a:t>
            </a:r>
            <a:r>
              <a:rPr lang="en-US" sz="2000" b="1" dirty="0" err="1">
                <a:cs typeface="Courier New" pitchFamily="49" charset="0"/>
              </a:rPr>
              <a:t>FlowLayout</a:t>
            </a:r>
            <a:endParaRPr lang="en-US" sz="2000" dirty="0">
              <a:cs typeface="Courier New" pitchFamily="49" charset="0"/>
            </a:endParaRPr>
          </a:p>
          <a:p>
            <a:pPr marL="231775" indent="-231775" defTabSz="457200" eaLnBrk="0" hangingPunct="0">
              <a:spcBef>
                <a:spcPct val="20000"/>
              </a:spcBef>
              <a:buFont typeface="Arial" charset="0"/>
              <a:buChar char="•"/>
            </a:pPr>
            <a:endParaRPr lang="en-US" sz="2000" dirty="0">
              <a:cs typeface="Courier New" pitchFamily="49" charset="0"/>
            </a:endParaRPr>
          </a:p>
        </p:txBody>
      </p:sp>
      <p:sp>
        <p:nvSpPr>
          <p:cNvPr id="55298" name="Rectangle 2"/>
          <p:cNvSpPr txBox="1">
            <a:spLocks/>
          </p:cNvSpPr>
          <p:nvPr/>
        </p:nvSpPr>
        <p:spPr bwMode="auto">
          <a:xfrm>
            <a:off x="276386" y="152400"/>
            <a:ext cx="7564438" cy="554038"/>
          </a:xfrm>
          <a:prstGeom prst="rect">
            <a:avLst/>
          </a:prstGeom>
          <a:noFill/>
          <a:ln w="9525">
            <a:noFill/>
            <a:miter lim="800000"/>
            <a:headEnd/>
            <a:tailEnd/>
          </a:ln>
        </p:spPr>
        <p:txBody>
          <a:bodyPr>
            <a:spAutoFit/>
          </a:bodyPr>
          <a:lstStyle/>
          <a:p>
            <a:pPr defTabSz="457200"/>
            <a:r>
              <a:rPr lang="en-US" sz="3000" b="1" dirty="0">
                <a:cs typeface="Arial" charset="0"/>
              </a:rPr>
              <a:t>Panel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STER TEMPLAT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2.xml><?xml version="1.0" encoding="utf-8"?>
<a:theme xmlns:a="http://schemas.openxmlformats.org/drawingml/2006/main" name="Office Theme">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WIPRO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7F54385-78A2-4437-8166-23A8EC023E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4E6F41C3-71A8-48B4-B4E4-18511F8812AA}">
  <ds:schemaRefs>
    <ds:schemaRef ds:uri="http://schemas.microsoft.com/sharepoint/v3/contenttype/forms"/>
  </ds:schemaRefs>
</ds:datastoreItem>
</file>

<file path=customXml/itemProps3.xml><?xml version="1.0" encoding="utf-8"?>
<ds:datastoreItem xmlns:ds="http://schemas.openxmlformats.org/officeDocument/2006/customXml" ds:itemID="{DEBEB381-7D46-419B-9C2A-7D2FC566592C}">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Wipro_Presentation_Template</Template>
  <TotalTime>4814</TotalTime>
  <Words>6519</Words>
  <Application>Microsoft Office PowerPoint</Application>
  <PresentationFormat>On-screen Show (4:3)</PresentationFormat>
  <Paragraphs>995</Paragraphs>
  <Slides>71</Slides>
  <Notes>71</Notes>
  <HiddenSlides>2</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71</vt:i4>
      </vt:variant>
    </vt:vector>
  </HeadingPairs>
  <TitlesOfParts>
    <vt:vector size="75" baseType="lpstr">
      <vt:lpstr>MASTER TEMPLATE</vt:lpstr>
      <vt:lpstr>Office Theme</vt:lpstr>
      <vt:lpstr>Bitmap Image</vt:lpstr>
      <vt:lpstr>Photo Editor Photo</vt:lpstr>
      <vt:lpstr>Java Programming</vt:lpstr>
      <vt:lpstr>Agenda</vt:lpstr>
      <vt:lpstr>Objectives</vt:lpstr>
      <vt:lpstr>PowerPoint Presentation</vt:lpstr>
      <vt:lpstr>Constructs for AWT Application</vt:lpstr>
      <vt:lpstr>PowerPoint Presentation</vt:lpstr>
      <vt:lpstr>Know your containers</vt:lpstr>
      <vt:lpstr>PowerPoint Presentation</vt:lpstr>
      <vt:lpstr>PowerPoint Presentation</vt:lpstr>
      <vt:lpstr>PowerPoint Presentation</vt:lpstr>
      <vt:lpstr>PowerPoint Presentation</vt:lpstr>
      <vt:lpstr>PowerPoint Presentation</vt:lpstr>
      <vt:lpstr>AWT Components</vt:lpstr>
      <vt:lpstr>Know your components</vt:lpstr>
      <vt:lpstr>Quiz </vt:lpstr>
      <vt:lpstr>PowerPoint Presentation</vt:lpstr>
      <vt:lpstr>Project JFC</vt:lpstr>
      <vt:lpstr>Features of Swing</vt:lpstr>
      <vt:lpstr>AWT Limitations</vt:lpstr>
      <vt:lpstr>PowerPoint Presentation</vt:lpstr>
      <vt:lpstr>Java Foundation Classes</vt:lpstr>
      <vt:lpstr>Lightweight vs Heavyweight</vt:lpstr>
      <vt:lpstr>Activity</vt:lpstr>
      <vt:lpstr>PLAF Features in Swing</vt:lpstr>
      <vt:lpstr>PLAF Examples</vt:lpstr>
      <vt:lpstr>PowerPoint Presentation</vt:lpstr>
      <vt:lpstr>Swing Class Hierarchy</vt:lpstr>
      <vt:lpstr>Swing Program Constructs</vt:lpstr>
      <vt:lpstr>Swing Components</vt:lpstr>
      <vt:lpstr>PowerPoint Presentation</vt:lpstr>
      <vt:lpstr>Methods Inherited from Component Class</vt:lpstr>
      <vt:lpstr>New Methods</vt:lpstr>
      <vt:lpstr>Swing Component &amp; Containment Hierarchy</vt:lpstr>
      <vt:lpstr>JButton</vt:lpstr>
      <vt:lpstr>JToggleButton, JCheckBox, JRadioButton</vt:lpstr>
      <vt:lpstr>JTextField, JTextArea, JPasswordField, JLabel</vt:lpstr>
      <vt:lpstr>JComboBox and JList</vt:lpstr>
      <vt:lpstr>JOptionPane &amp; Modal Dialogs</vt:lpstr>
      <vt:lpstr>JOptionPane &amp; Modal Dialogs (Contd.).</vt:lpstr>
      <vt:lpstr>JOptionPane &amp; Modal Dialogs (Contd.).</vt:lpstr>
      <vt:lpstr>JOptionPane &amp; Modal Dialogs (Contd.).</vt:lpstr>
      <vt:lpstr>Root Panes</vt:lpstr>
      <vt:lpstr>JScrollPane and JScrollBar</vt:lpstr>
      <vt:lpstr>Swing Containers</vt:lpstr>
      <vt:lpstr>Swing Containers (Contd.).</vt:lpstr>
      <vt:lpstr>Swing Containers (Contd.).</vt:lpstr>
      <vt:lpstr>Layout Managers</vt:lpstr>
      <vt:lpstr>Layout Manager Types</vt:lpstr>
      <vt:lpstr>Flow Layout</vt:lpstr>
      <vt:lpstr>Border Layout</vt:lpstr>
      <vt:lpstr>Grid Layout</vt:lpstr>
      <vt:lpstr>Quiz</vt:lpstr>
      <vt:lpstr>Default Layout Managers</vt:lpstr>
      <vt:lpstr>Quiz</vt:lpstr>
      <vt:lpstr>Workshop – Basic GUI</vt:lpstr>
      <vt:lpstr>Case Study: Designing a Basic GUI</vt:lpstr>
      <vt:lpstr>GUI Design: Layout </vt:lpstr>
      <vt:lpstr>Implementing the Converter Class</vt:lpstr>
      <vt:lpstr>Implementing the Converter Class (Contd.). </vt:lpstr>
      <vt:lpstr>Implementing the Converter Class (Contd.). </vt:lpstr>
      <vt:lpstr>Implementing the Converter Class (Contd.). </vt:lpstr>
      <vt:lpstr>Implementing the Converter Class (Contd.). </vt:lpstr>
      <vt:lpstr>Implementing the Converter Class (Contd.). </vt:lpstr>
      <vt:lpstr>Implementing the Converter Class (Contd.). </vt:lpstr>
      <vt:lpstr>Implementing the Converter Class (Contd.). </vt:lpstr>
      <vt:lpstr>Summary</vt:lpstr>
      <vt:lpstr>Summary (Contd.).</vt:lpstr>
      <vt:lpstr>References</vt:lpstr>
      <vt:lpstr>References (Contd.).</vt:lpstr>
      <vt:lpstr>References (Contd.).</vt:lpstr>
      <vt:lpstr>Thank You</vt:lpstr>
    </vt:vector>
  </TitlesOfParts>
  <Company>square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subject>Standard Presentation Template</dc:subject>
  <dc:creator>raghu</dc:creator>
  <cp:lastModifiedBy>lalitc</cp:lastModifiedBy>
  <cp:revision>1116</cp:revision>
  <dcterms:created xsi:type="dcterms:W3CDTF">2009-12-31T14:43:18Z</dcterms:created>
  <dcterms:modified xsi:type="dcterms:W3CDTF">2012-06-05T06:32:41Z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0x010100BDAFC9CB99B7EC47A93DE0664EC40C26</vt:lpwstr>
  </property>
</Properties>
</file>