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4400213" cy="57594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4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0" d="100"/>
          <a:sy n="70" d="100"/>
        </p:scale>
        <p:origin x="72" y="710"/>
      </p:cViewPr>
      <p:guideLst>
        <p:guide orient="horz" pos="1814"/>
        <p:guide pos="4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7" y="1789164"/>
            <a:ext cx="12240181" cy="12345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033" y="3263689"/>
            <a:ext cx="10080149" cy="147185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3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7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51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35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19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03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87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71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0154" y="230647"/>
            <a:ext cx="3240048" cy="49141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11" y="230647"/>
            <a:ext cx="9480140" cy="49141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519" y="3700982"/>
            <a:ext cx="12240181" cy="1143891"/>
          </a:xfrm>
        </p:spPr>
        <p:txBody>
          <a:bodyPr anchor="t"/>
          <a:lstStyle>
            <a:lvl1pPr algn="l">
              <a:defRPr sz="3359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519" y="2441101"/>
            <a:ext cx="12240181" cy="1259879"/>
          </a:xfrm>
        </p:spPr>
        <p:txBody>
          <a:bodyPr anchor="b"/>
          <a:lstStyle>
            <a:lvl1pPr marL="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1pPr>
            <a:lvl2pPr marL="38395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11" y="1343874"/>
            <a:ext cx="6360094" cy="3800971"/>
          </a:xfrm>
        </p:spPr>
        <p:txBody>
          <a:bodyPr/>
          <a:lstStyle>
            <a:lvl1pPr>
              <a:defRPr sz="2351"/>
            </a:lvl1pPr>
            <a:lvl2pPr>
              <a:defRPr sz="2016"/>
            </a:lvl2pPr>
            <a:lvl3pPr>
              <a:defRPr sz="1680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/>
            </a:lvl7pPr>
            <a:lvl8pPr>
              <a:defRPr sz="1512"/>
            </a:lvl8pPr>
            <a:lvl9pPr>
              <a:defRPr sz="151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108" y="1343874"/>
            <a:ext cx="6360094" cy="3800971"/>
          </a:xfrm>
        </p:spPr>
        <p:txBody>
          <a:bodyPr/>
          <a:lstStyle>
            <a:lvl1pPr>
              <a:defRPr sz="2351"/>
            </a:lvl1pPr>
            <a:lvl2pPr>
              <a:defRPr sz="2016"/>
            </a:lvl2pPr>
            <a:lvl3pPr>
              <a:defRPr sz="1680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/>
            </a:lvl7pPr>
            <a:lvl8pPr>
              <a:defRPr sz="1512"/>
            </a:lvl8pPr>
            <a:lvl9pPr>
              <a:defRPr sz="151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2" y="1289210"/>
            <a:ext cx="6362595" cy="537282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12" y="1826492"/>
            <a:ext cx="6362595" cy="3318350"/>
          </a:xfrm>
        </p:spPr>
        <p:txBody>
          <a:bodyPr/>
          <a:lstStyle>
            <a:lvl1pPr>
              <a:defRPr sz="2016"/>
            </a:lvl1pPr>
            <a:lvl2pPr>
              <a:defRPr sz="1680"/>
            </a:lvl2pPr>
            <a:lvl3pPr>
              <a:defRPr sz="1512"/>
            </a:lvl3pPr>
            <a:lvl4pPr>
              <a:defRPr sz="1344"/>
            </a:lvl4pPr>
            <a:lvl5pPr>
              <a:defRPr sz="1344"/>
            </a:lvl5pPr>
            <a:lvl6pPr>
              <a:defRPr sz="1344"/>
            </a:lvl6pPr>
            <a:lvl7pPr>
              <a:defRPr sz="1344"/>
            </a:lvl7pPr>
            <a:lvl8pPr>
              <a:defRPr sz="1344"/>
            </a:lvl8pPr>
            <a:lvl9pPr>
              <a:defRPr sz="134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110" y="1289210"/>
            <a:ext cx="6365094" cy="537282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110" y="1826492"/>
            <a:ext cx="6365094" cy="3318350"/>
          </a:xfrm>
        </p:spPr>
        <p:txBody>
          <a:bodyPr/>
          <a:lstStyle>
            <a:lvl1pPr>
              <a:defRPr sz="2016"/>
            </a:lvl1pPr>
            <a:lvl2pPr>
              <a:defRPr sz="1680"/>
            </a:lvl2pPr>
            <a:lvl3pPr>
              <a:defRPr sz="1512"/>
            </a:lvl3pPr>
            <a:lvl4pPr>
              <a:defRPr sz="1344"/>
            </a:lvl4pPr>
            <a:lvl5pPr>
              <a:defRPr sz="1344"/>
            </a:lvl5pPr>
            <a:lvl6pPr>
              <a:defRPr sz="1344"/>
            </a:lvl6pPr>
            <a:lvl7pPr>
              <a:defRPr sz="1344"/>
            </a:lvl7pPr>
            <a:lvl8pPr>
              <a:defRPr sz="1344"/>
            </a:lvl8pPr>
            <a:lvl9pPr>
              <a:defRPr sz="134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13" y="229311"/>
            <a:ext cx="4737571" cy="975907"/>
          </a:xfrm>
        </p:spPr>
        <p:txBody>
          <a:bodyPr anchor="b"/>
          <a:lstStyle>
            <a:lvl1pPr algn="l">
              <a:defRPr sz="168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085" y="229314"/>
            <a:ext cx="8050119" cy="4915531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13" y="1205220"/>
            <a:ext cx="4737571" cy="3939624"/>
          </a:xfrm>
        </p:spPr>
        <p:txBody>
          <a:bodyPr/>
          <a:lstStyle>
            <a:lvl1pPr marL="0" indent="0">
              <a:buNone/>
              <a:defRPr sz="1176"/>
            </a:lvl1pPr>
            <a:lvl2pPr marL="383957" indent="0">
              <a:buNone/>
              <a:defRPr sz="1008"/>
            </a:lvl2pPr>
            <a:lvl3pPr marL="767913" indent="0">
              <a:buNone/>
              <a:defRPr sz="840"/>
            </a:lvl3pPr>
            <a:lvl4pPr marL="1151870" indent="0">
              <a:buNone/>
              <a:defRPr sz="756"/>
            </a:lvl4pPr>
            <a:lvl5pPr marL="1535826" indent="0">
              <a:buNone/>
              <a:defRPr sz="756"/>
            </a:lvl5pPr>
            <a:lvl6pPr marL="1919783" indent="0">
              <a:buNone/>
              <a:defRPr sz="756"/>
            </a:lvl6pPr>
            <a:lvl7pPr marL="2303739" indent="0">
              <a:buNone/>
              <a:defRPr sz="756"/>
            </a:lvl7pPr>
            <a:lvl8pPr marL="2687696" indent="0">
              <a:buNone/>
              <a:defRPr sz="756"/>
            </a:lvl8pPr>
            <a:lvl9pPr marL="3071652" indent="0">
              <a:buNone/>
              <a:defRPr sz="75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542" y="4031615"/>
            <a:ext cx="8640128" cy="475955"/>
          </a:xfrm>
        </p:spPr>
        <p:txBody>
          <a:bodyPr anchor="b"/>
          <a:lstStyle>
            <a:lvl1pPr algn="l">
              <a:defRPr sz="168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542" y="514618"/>
            <a:ext cx="8640128" cy="3455670"/>
          </a:xfrm>
        </p:spPr>
        <p:txBody>
          <a:bodyPr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542" y="4507570"/>
            <a:ext cx="8640128" cy="675935"/>
          </a:xfrm>
        </p:spPr>
        <p:txBody>
          <a:bodyPr/>
          <a:lstStyle>
            <a:lvl1pPr marL="0" indent="0">
              <a:buNone/>
              <a:defRPr sz="1176"/>
            </a:lvl1pPr>
            <a:lvl2pPr marL="383957" indent="0">
              <a:buNone/>
              <a:defRPr sz="1008"/>
            </a:lvl2pPr>
            <a:lvl3pPr marL="767913" indent="0">
              <a:buNone/>
              <a:defRPr sz="840"/>
            </a:lvl3pPr>
            <a:lvl4pPr marL="1151870" indent="0">
              <a:buNone/>
              <a:defRPr sz="756"/>
            </a:lvl4pPr>
            <a:lvl5pPr marL="1535826" indent="0">
              <a:buNone/>
              <a:defRPr sz="756"/>
            </a:lvl5pPr>
            <a:lvl6pPr marL="1919783" indent="0">
              <a:buNone/>
              <a:defRPr sz="756"/>
            </a:lvl6pPr>
            <a:lvl7pPr marL="2303739" indent="0">
              <a:buNone/>
              <a:defRPr sz="756"/>
            </a:lvl7pPr>
            <a:lvl8pPr marL="2687696" indent="0">
              <a:buNone/>
              <a:defRPr sz="756"/>
            </a:lvl8pPr>
            <a:lvl9pPr marL="3071652" indent="0">
              <a:buNone/>
              <a:defRPr sz="75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11" y="230645"/>
            <a:ext cx="12960192" cy="959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11" y="1343874"/>
            <a:ext cx="12960192" cy="3800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11" y="5338159"/>
            <a:ext cx="336005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074" y="5338159"/>
            <a:ext cx="4560067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0153" y="5338159"/>
            <a:ext cx="336005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67913" rtl="0" eaLnBrk="1" latinLnBrk="0" hangingPunct="1"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967" indent="-287967" algn="l" defTabSz="767913" rtl="0" eaLnBrk="1" latinLnBrk="0" hangingPunct="1">
        <a:spcBef>
          <a:spcPct val="20000"/>
        </a:spcBef>
        <a:buFont typeface="Arial" pitchFamily="34" charset="0"/>
        <a:buChar char="•"/>
        <a:defRPr sz="2687" kern="1200">
          <a:solidFill>
            <a:schemeClr val="tx1"/>
          </a:solidFill>
          <a:latin typeface="+mn-lt"/>
          <a:ea typeface="+mn-ea"/>
          <a:cs typeface="+mn-cs"/>
        </a:defRPr>
      </a:lvl1pPr>
      <a:lvl2pPr marL="623929" indent="-239973" algn="l" defTabSz="767913" rtl="0" eaLnBrk="1" latinLnBrk="0" hangingPunct="1">
        <a:spcBef>
          <a:spcPct val="20000"/>
        </a:spcBef>
        <a:buFont typeface="Arial" pitchFamily="34" charset="0"/>
        <a:buChar char="–"/>
        <a:defRPr sz="2351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spcBef>
          <a:spcPct val="20000"/>
        </a:spcBef>
        <a:buFont typeface="Arial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spcBef>
          <a:spcPct val="20000"/>
        </a:spcBef>
        <a:buFont typeface="Arial" pitchFamily="34" charset="0"/>
        <a:buChar char="–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spcBef>
          <a:spcPct val="20000"/>
        </a:spcBef>
        <a:buFont typeface="Arial" pitchFamily="34" charset="0"/>
        <a:buChar char="»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spcBef>
          <a:spcPct val="20000"/>
        </a:spcBef>
        <a:buFont typeface="Arial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spcBef>
          <a:spcPct val="20000"/>
        </a:spcBef>
        <a:buFont typeface="Arial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spcBef>
          <a:spcPct val="20000"/>
        </a:spcBef>
        <a:buFont typeface="Arial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spcBef>
          <a:spcPct val="20000"/>
        </a:spcBef>
        <a:buFont typeface="Arial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lowchart: Process 33"/>
          <p:cNvSpPr/>
          <p:nvPr/>
        </p:nvSpPr>
        <p:spPr>
          <a:xfrm>
            <a:off x="1637506" y="1812925"/>
            <a:ext cx="152400" cy="990600"/>
          </a:xfrm>
          <a:prstGeom prst="flowChartProcess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olded Corner 14"/>
          <p:cNvSpPr/>
          <p:nvPr/>
        </p:nvSpPr>
        <p:spPr>
          <a:xfrm>
            <a:off x="685006" y="365126"/>
            <a:ext cx="2057400" cy="1371600"/>
          </a:xfrm>
          <a:prstGeom prst="foldedCorner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Flowchart: Process 35"/>
          <p:cNvSpPr/>
          <p:nvPr/>
        </p:nvSpPr>
        <p:spPr>
          <a:xfrm>
            <a:off x="8305006" y="1801668"/>
            <a:ext cx="152400" cy="990600"/>
          </a:xfrm>
          <a:prstGeom prst="flowChartProcess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lowchart: Process 34"/>
          <p:cNvSpPr/>
          <p:nvPr/>
        </p:nvSpPr>
        <p:spPr>
          <a:xfrm>
            <a:off x="4952206" y="2803525"/>
            <a:ext cx="152400" cy="990600"/>
          </a:xfrm>
          <a:prstGeom prst="flowChartProcess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olded Corner 15"/>
          <p:cNvSpPr/>
          <p:nvPr/>
        </p:nvSpPr>
        <p:spPr>
          <a:xfrm>
            <a:off x="3999706" y="3946525"/>
            <a:ext cx="2057400" cy="1371600"/>
          </a:xfrm>
          <a:prstGeom prst="foldedCorner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olded Corner 16"/>
          <p:cNvSpPr/>
          <p:nvPr/>
        </p:nvSpPr>
        <p:spPr>
          <a:xfrm>
            <a:off x="7352506" y="136526"/>
            <a:ext cx="2057400" cy="1591823"/>
          </a:xfrm>
          <a:prstGeom prst="foldedCorner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4" name="Group 43"/>
          <p:cNvGrpSpPr/>
          <p:nvPr/>
        </p:nvGrpSpPr>
        <p:grpSpPr>
          <a:xfrm>
            <a:off x="1447006" y="1584325"/>
            <a:ext cx="533400" cy="321553"/>
            <a:chOff x="1447006" y="1584325"/>
            <a:chExt cx="533400" cy="321553"/>
          </a:xfrm>
        </p:grpSpPr>
        <p:sp>
          <p:nvSpPr>
            <p:cNvPr id="38" name="Rounded Rectangle 37"/>
            <p:cNvSpPr/>
            <p:nvPr/>
          </p:nvSpPr>
          <p:spPr>
            <a:xfrm>
              <a:off x="1447006" y="1584325"/>
              <a:ext cx="533400" cy="32155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26" name="Picture 2" descr="Double tick indicator - Free interface icons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8571" b="81905" l="22417" r="77167">
                          <a14:foregroundMark x1="29333" y1="58889" x2="35583" y2="69048"/>
                          <a14:foregroundMark x1="50750" y1="45397" x2="56417" y2="3158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69" t="18519" r="23264" b="17989"/>
            <a:stretch/>
          </p:blipFill>
          <p:spPr bwMode="auto">
            <a:xfrm>
              <a:off x="1580356" y="1659423"/>
              <a:ext cx="266700" cy="164124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Group 40"/>
          <p:cNvGrpSpPr/>
          <p:nvPr/>
        </p:nvGrpSpPr>
        <p:grpSpPr>
          <a:xfrm>
            <a:off x="4761706" y="3777372"/>
            <a:ext cx="533400" cy="321553"/>
            <a:chOff x="3599656" y="3133522"/>
            <a:chExt cx="533400" cy="321553"/>
          </a:xfrm>
        </p:grpSpPr>
        <p:sp>
          <p:nvSpPr>
            <p:cNvPr id="42" name="Rounded Rectangle 41"/>
            <p:cNvSpPr/>
            <p:nvPr/>
          </p:nvSpPr>
          <p:spPr>
            <a:xfrm>
              <a:off x="3599656" y="3133522"/>
              <a:ext cx="533400" cy="32155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3" name="Picture 2" descr="Double tick indicator - Free interface icons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8571" b="81905" l="22417" r="77167">
                          <a14:foregroundMark x1="29333" y1="58889" x2="35583" y2="69048"/>
                          <a14:foregroundMark x1="50750" y1="45397" x2="56417" y2="3158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69" t="18519" r="23264" b="17989"/>
            <a:stretch/>
          </p:blipFill>
          <p:spPr bwMode="auto">
            <a:xfrm>
              <a:off x="3733006" y="3208620"/>
              <a:ext cx="266700" cy="164124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Group 45"/>
          <p:cNvGrpSpPr/>
          <p:nvPr/>
        </p:nvGrpSpPr>
        <p:grpSpPr>
          <a:xfrm>
            <a:off x="8114506" y="1567572"/>
            <a:ext cx="533400" cy="321553"/>
            <a:chOff x="3599656" y="3133522"/>
            <a:chExt cx="533400" cy="321553"/>
          </a:xfrm>
        </p:grpSpPr>
        <p:sp>
          <p:nvSpPr>
            <p:cNvPr id="47" name="Rounded Rectangle 46"/>
            <p:cNvSpPr/>
            <p:nvPr/>
          </p:nvSpPr>
          <p:spPr>
            <a:xfrm>
              <a:off x="3599656" y="3133522"/>
              <a:ext cx="533400" cy="32155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8" name="Picture 2" descr="Double tick indicator - Free interface icons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8571" b="81905" l="22417" r="77167">
                          <a14:foregroundMark x1="29333" y1="58889" x2="35583" y2="69048"/>
                          <a14:foregroundMark x1="50750" y1="45397" x2="56417" y2="3158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69" t="18519" r="23264" b="17989"/>
            <a:stretch/>
          </p:blipFill>
          <p:spPr bwMode="auto">
            <a:xfrm>
              <a:off x="3733006" y="3208620"/>
              <a:ext cx="266700" cy="164124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9" name="Flowchart: Process 48"/>
          <p:cNvSpPr/>
          <p:nvPr/>
        </p:nvSpPr>
        <p:spPr>
          <a:xfrm>
            <a:off x="11772106" y="2803525"/>
            <a:ext cx="152400" cy="990600"/>
          </a:xfrm>
          <a:prstGeom prst="flowChartProcess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Folded Corner 49"/>
          <p:cNvSpPr/>
          <p:nvPr/>
        </p:nvSpPr>
        <p:spPr>
          <a:xfrm>
            <a:off x="10819606" y="3946525"/>
            <a:ext cx="2057400" cy="1371600"/>
          </a:xfrm>
          <a:prstGeom prst="foldedCorner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1" name="Group 50"/>
          <p:cNvGrpSpPr/>
          <p:nvPr/>
        </p:nvGrpSpPr>
        <p:grpSpPr>
          <a:xfrm>
            <a:off x="11581606" y="3777372"/>
            <a:ext cx="533400" cy="321553"/>
            <a:chOff x="3599656" y="3133522"/>
            <a:chExt cx="533400" cy="321553"/>
          </a:xfrm>
        </p:grpSpPr>
        <p:sp>
          <p:nvSpPr>
            <p:cNvPr id="52" name="Rounded Rectangle 51"/>
            <p:cNvSpPr/>
            <p:nvPr/>
          </p:nvSpPr>
          <p:spPr>
            <a:xfrm>
              <a:off x="3599656" y="3133522"/>
              <a:ext cx="533400" cy="32155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3" name="Picture 2" descr="Double tick indicator - Free interface icons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8571" b="81905" l="22417" r="77167">
                          <a14:foregroundMark x1="29333" y1="58889" x2="35583" y2="69048"/>
                          <a14:foregroundMark x1="50750" y1="45397" x2="56417" y2="3158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69" t="18519" r="23264" b="17989"/>
            <a:stretch/>
          </p:blipFill>
          <p:spPr bwMode="auto">
            <a:xfrm>
              <a:off x="3733006" y="3208620"/>
              <a:ext cx="266700" cy="164124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Right Arrow 31"/>
          <p:cNvSpPr/>
          <p:nvPr/>
        </p:nvSpPr>
        <p:spPr>
          <a:xfrm>
            <a:off x="1637506" y="2651125"/>
            <a:ext cx="12954000" cy="304800"/>
          </a:xfrm>
          <a:prstGeom prst="rightArrow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TextBox 62"/>
          <p:cNvSpPr txBox="1"/>
          <p:nvPr/>
        </p:nvSpPr>
        <p:spPr>
          <a:xfrm flipH="1">
            <a:off x="685006" y="413672"/>
            <a:ext cx="2057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Bahnschrift Light" panose="020B0502040204020203" pitchFamily="34" charset="0"/>
              </a:rPr>
              <a:t>We personally found out that, we as kids were never aware of the “Backward Approach”</a:t>
            </a:r>
            <a:endParaRPr lang="en-IN" sz="1400" dirty="0">
              <a:latin typeface="Bahnschrift Light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 flipH="1">
            <a:off x="3999706" y="4091692"/>
            <a:ext cx="2057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Bahnschrift Light" panose="020B0502040204020203" pitchFamily="34" charset="0"/>
              </a:rPr>
              <a:t>We articulated the Idea and solidified it by find out things that are possible in our capacity.</a:t>
            </a:r>
            <a:endParaRPr lang="en-IN" sz="1400" dirty="0">
              <a:latin typeface="Bahnschrift Light" panose="020B05020402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 flipH="1">
            <a:off x="7352506" y="199330"/>
            <a:ext cx="2057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Bahnschrift Light" panose="020B0502040204020203" pitchFamily="34" charset="0"/>
              </a:rPr>
              <a:t>Since powerful missions needs courageous people to execute. We extended the team to 10 awesome people.</a:t>
            </a:r>
            <a:endParaRPr lang="en-IN" sz="1400" dirty="0">
              <a:latin typeface="Bahnschrift Light" panose="020B0502040204020203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 flipH="1">
            <a:off x="10819606" y="4353962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Bahnschrift Light" panose="020B0502040204020203" pitchFamily="34" charset="0"/>
              </a:rPr>
              <a:t>Service 1 being planned &amp; executed</a:t>
            </a:r>
            <a:endParaRPr lang="en-IN" sz="1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2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1637506" y="1812925"/>
            <a:ext cx="152400" cy="990600"/>
          </a:xfrm>
          <a:prstGeom prst="flowChartProcess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olded Corner 4"/>
          <p:cNvSpPr/>
          <p:nvPr/>
        </p:nvSpPr>
        <p:spPr>
          <a:xfrm>
            <a:off x="685006" y="991478"/>
            <a:ext cx="2057400" cy="745248"/>
          </a:xfrm>
          <a:prstGeom prst="foldedCorner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Process 5"/>
          <p:cNvSpPr/>
          <p:nvPr/>
        </p:nvSpPr>
        <p:spPr>
          <a:xfrm>
            <a:off x="8305006" y="1801668"/>
            <a:ext cx="152400" cy="990600"/>
          </a:xfrm>
          <a:prstGeom prst="flowChartProcess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Process 6"/>
          <p:cNvSpPr/>
          <p:nvPr/>
        </p:nvSpPr>
        <p:spPr>
          <a:xfrm>
            <a:off x="4952206" y="2803525"/>
            <a:ext cx="152400" cy="990600"/>
          </a:xfrm>
          <a:prstGeom prst="flowChartProcess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olded Corner 7"/>
          <p:cNvSpPr/>
          <p:nvPr/>
        </p:nvSpPr>
        <p:spPr>
          <a:xfrm>
            <a:off x="3999706" y="3946525"/>
            <a:ext cx="2057400" cy="762000"/>
          </a:xfrm>
          <a:prstGeom prst="foldedCorner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olded Corner 8"/>
          <p:cNvSpPr/>
          <p:nvPr/>
        </p:nvSpPr>
        <p:spPr>
          <a:xfrm>
            <a:off x="7352506" y="991478"/>
            <a:ext cx="2057400" cy="736872"/>
          </a:xfrm>
          <a:prstGeom prst="foldedCorner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1447006" y="1584325"/>
            <a:ext cx="533400" cy="321553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4761706" y="3777372"/>
            <a:ext cx="533400" cy="321553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ounded Rectangle 16"/>
          <p:cNvSpPr/>
          <p:nvPr/>
        </p:nvSpPr>
        <p:spPr>
          <a:xfrm>
            <a:off x="8114506" y="1567572"/>
            <a:ext cx="533400" cy="321553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Process 18"/>
          <p:cNvSpPr/>
          <p:nvPr/>
        </p:nvSpPr>
        <p:spPr>
          <a:xfrm>
            <a:off x="11772106" y="2803525"/>
            <a:ext cx="152400" cy="990600"/>
          </a:xfrm>
          <a:prstGeom prst="flowChartProcess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olded Corner 19"/>
          <p:cNvSpPr/>
          <p:nvPr/>
        </p:nvSpPr>
        <p:spPr>
          <a:xfrm>
            <a:off x="10819606" y="3946526"/>
            <a:ext cx="2057400" cy="762000"/>
          </a:xfrm>
          <a:prstGeom prst="foldedCorner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ounded Rectangle 21"/>
          <p:cNvSpPr/>
          <p:nvPr/>
        </p:nvSpPr>
        <p:spPr>
          <a:xfrm>
            <a:off x="11581606" y="3777372"/>
            <a:ext cx="533400" cy="321553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ight Arrow 23"/>
          <p:cNvSpPr/>
          <p:nvPr/>
        </p:nvSpPr>
        <p:spPr>
          <a:xfrm>
            <a:off x="-115094" y="2650048"/>
            <a:ext cx="13905706" cy="304800"/>
          </a:xfrm>
          <a:prstGeom prst="rightArrow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 flipH="1">
            <a:off x="685006" y="1061105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Bahnschrift Light" panose="020B0502040204020203" pitchFamily="34" charset="0"/>
              </a:rPr>
              <a:t>Service 2 is expected to be worked upon</a:t>
            </a:r>
            <a:endParaRPr lang="en-IN" sz="1400" dirty="0">
              <a:latin typeface="Bahnschrift Light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3999706" y="4098925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Bahnschrift Light" panose="020B0502040204020203" pitchFamily="34" charset="0"/>
              </a:rPr>
              <a:t>Service 3 is expected to be implemented</a:t>
            </a:r>
            <a:endParaRPr lang="en-IN" sz="1400" dirty="0">
              <a:latin typeface="Bahnschrift Light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7352506" y="1050925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Bahnschrift Light" panose="020B0502040204020203" pitchFamily="34" charset="0"/>
              </a:rPr>
              <a:t>Service 4 is expected to be worked upon</a:t>
            </a:r>
            <a:endParaRPr lang="en-IN" sz="1400" dirty="0">
              <a:latin typeface="Bahnschrift Light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flipH="1">
            <a:off x="10819606" y="4109105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Bahnschrift Light" panose="020B0502040204020203" pitchFamily="34" charset="0"/>
              </a:rPr>
              <a:t>Buffer 1 month for any changes in schedule</a:t>
            </a:r>
            <a:endParaRPr lang="en-IN" sz="1400" dirty="0">
              <a:latin typeface="Bahnschrift Light" panose="020B0502040204020203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2115006" y="2574925"/>
            <a:ext cx="1790700" cy="457200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 flipH="1">
            <a:off x="11976821" y="2548896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Bahnschrift Light" panose="020B0502040204020203" pitchFamily="34" charset="0"/>
              </a:rPr>
              <a:t>End of 1</a:t>
            </a:r>
            <a:r>
              <a:rPr lang="en-IN" sz="1400" baseline="30000" dirty="0" smtClean="0">
                <a:latin typeface="Bahnschrift Light" panose="020B0502040204020203" pitchFamily="34" charset="0"/>
              </a:rPr>
              <a:t>st</a:t>
            </a:r>
            <a:r>
              <a:rPr lang="en-IN" sz="1400" dirty="0" smtClean="0">
                <a:latin typeface="Bahnschrift Light" panose="020B0502040204020203" pitchFamily="34" charset="0"/>
              </a:rPr>
              <a:t> 6 Months Sprint</a:t>
            </a:r>
            <a:endParaRPr lang="en-IN" sz="1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11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10"/>
          <a:stretch/>
        </p:blipFill>
        <p:spPr>
          <a:xfrm>
            <a:off x="0" y="1"/>
            <a:ext cx="3542506" cy="57594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11"/>
          <a:stretch/>
        </p:blipFill>
        <p:spPr>
          <a:xfrm>
            <a:off x="9123898" y="0"/>
            <a:ext cx="5276315" cy="575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4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97</Words>
  <Application>Microsoft Office PowerPoint</Application>
  <PresentationFormat>Custom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Bahnschrift Light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Neel Patel</dc:creator>
  <cp:lastModifiedBy>Neel Patel</cp:lastModifiedBy>
  <cp:revision>16</cp:revision>
  <dcterms:created xsi:type="dcterms:W3CDTF">2006-08-16T00:00:00Z</dcterms:created>
  <dcterms:modified xsi:type="dcterms:W3CDTF">2020-06-13T19:58:31Z</dcterms:modified>
</cp:coreProperties>
</file>