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61" r:id="rId5"/>
    <p:sldId id="285" r:id="rId6"/>
    <p:sldId id="281" r:id="rId7"/>
    <p:sldId id="283" r:id="rId8"/>
    <p:sldId id="284" r:id="rId9"/>
    <p:sldId id="287" r:id="rId10"/>
    <p:sldId id="263" r:id="rId11"/>
    <p:sldId id="264" r:id="rId12"/>
    <p:sldId id="280" r:id="rId13"/>
    <p:sldId id="265" r:id="rId14"/>
    <p:sldId id="288" r:id="rId15"/>
    <p:sldId id="266" r:id="rId16"/>
    <p:sldId id="267" r:id="rId17"/>
    <p:sldId id="268" r:id="rId18"/>
    <p:sldId id="270" r:id="rId19"/>
    <p:sldId id="269" r:id="rId20"/>
    <p:sldId id="271" r:id="rId21"/>
    <p:sldId id="272" r:id="rId22"/>
    <p:sldId id="273" r:id="rId23"/>
    <p:sldId id="289" r:id="rId24"/>
    <p:sldId id="291" r:id="rId25"/>
    <p:sldId id="292" r:id="rId26"/>
    <p:sldId id="293" r:id="rId27"/>
    <p:sldId id="294" r:id="rId28"/>
    <p:sldId id="295" r:id="rId29"/>
    <p:sldId id="296" r:id="rId30"/>
    <p:sldId id="275" r:id="rId31"/>
    <p:sldId id="297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000"/>
    <a:srgbClr val="A9D18E"/>
    <a:srgbClr val="9DC3E6"/>
    <a:srgbClr val="8FAADC"/>
    <a:srgbClr val="DEEAF6"/>
    <a:srgbClr val="D9E2F3"/>
    <a:srgbClr val="FFFFFF"/>
    <a:srgbClr val="A0AAE4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5" autoAdjust="0"/>
  </p:normalViewPr>
  <p:slideViewPr>
    <p:cSldViewPr snapToGrid="0">
      <p:cViewPr varScale="1">
        <p:scale>
          <a:sx n="92" d="100"/>
          <a:sy n="92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A455B-E624-4FC4-A4B0-384D1DF4506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77C9-F068-4690-B3D3-1121786AB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1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effectLst/>
                <a:ea typeface="Times New Roman" panose="02020603050405020304" pitchFamily="18" charset="0"/>
              </a:rPr>
              <a:t>From the linear formula above, we can see that in actual code, the calculation of a single linear layer is composed of two steps: </a:t>
            </a:r>
            <a:endParaRPr lang="zh-CN" altLang="zh-CN" sz="12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The first step is the dot product between the input variable </a:t>
            </a:r>
            <a:r>
              <a:rPr lang="en-US" altLang="zh-CN" sz="1200" b="1" u="none" strike="noStrike" dirty="0">
                <a:effectLst/>
                <a:ea typeface="Times New Roman" panose="02020603050405020304" pitchFamily="18" charset="0"/>
              </a:rPr>
              <a:t>x 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and the weight </a:t>
            </a:r>
            <a:r>
              <a:rPr lang="en-US" altLang="zh-CN" sz="1200" b="1" u="none" strike="noStrike" dirty="0">
                <a:effectLst/>
                <a:ea typeface="Times New Roman" panose="02020603050405020304" pitchFamily="18" charset="0"/>
              </a:rPr>
              <a:t>w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, which can be done using </a:t>
            </a:r>
            <a:r>
              <a:rPr lang="en-US" altLang="zh-CN" sz="1200" b="1" u="none" strike="noStrike" dirty="0">
                <a:effectLst/>
                <a:ea typeface="Times New Roman" panose="02020603050405020304" pitchFamily="18" charset="0"/>
              </a:rPr>
              <a:t>np.dot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 or </a:t>
            </a:r>
            <a:r>
              <a:rPr lang="en-US" altLang="zh-CN" sz="1200" b="1" u="none" strike="noStrike" dirty="0" err="1">
                <a:effectLst/>
                <a:ea typeface="Times New Roman" panose="02020603050405020304" pitchFamily="18" charset="0"/>
              </a:rPr>
              <a:t>np.matmul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.</a:t>
            </a:r>
            <a:endParaRPr lang="zh-CN" altLang="zh-CN" sz="1200" u="none" strike="noStrike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The second step is the sum of their dot product results and the bias </a:t>
            </a:r>
            <a:r>
              <a:rPr lang="en-US" altLang="zh-CN" sz="1200" b="1" u="none" strike="noStrike" dirty="0">
                <a:effectLst/>
                <a:ea typeface="Times New Roman" panose="02020603050405020304" pitchFamily="18" charset="0"/>
              </a:rPr>
              <a:t>b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.</a:t>
            </a:r>
            <a:endParaRPr lang="en-US" altLang="zh-CN" dirty="0">
              <a:ea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92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44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 that some of the terms in these equations are transposed with respect to the equations because we are now speaking of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gradients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rather than derivatives, and because we employ a row-vector notation for the vectors.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19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 that some of the terms in these equations are transposed with respect to the equations because we are now speaking of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gradients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rather than derivatives, and because we employ a row-vector notation for the vectors.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11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 that some of the terms in these equations are transposed with respect to the equations because we are now speaking of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gradients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rather than derivatives, and because we employ a row-vector notation for the vectors.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5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 that some of the terms in these equations are transposed with respect to the equations because we are now speaking of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gradients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rather than derivatives, and because we employ a row-vector notation for the vectors.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99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 that some of the terms in these equations are transposed with respect to the equations because we are now speaking of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gradients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rather than derivatives, and because we employ a row-vector notation for the vectors.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132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 that some of the terms in these equations are transposed with respect to the equations because we are now speaking of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gradients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rather than derivatives, and because we employ a row-vector notation for the vectors.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75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 that some of the terms in these equations are transposed with respect to the equations because we are now speaking of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gradients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rather than derivatives, and because we employ a row-vector notation for the vectors.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56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 that some of the terms in these equations are transposed with respect to the equations because we are now speaking of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gradients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rather than derivatives, and because we employ a row-vector notation for the vectors.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0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40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effectLst/>
                <a:ea typeface="Times New Roman" panose="02020603050405020304" pitchFamily="18" charset="0"/>
              </a:rPr>
              <a:t>From the linear formula above, we can see that in actual code, the calculation of a single linear layer is composed of two steps: </a:t>
            </a:r>
            <a:endParaRPr lang="zh-CN" altLang="zh-CN" sz="12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The first step is the dot product between the input variable </a:t>
            </a:r>
            <a:r>
              <a:rPr lang="en-US" altLang="zh-CN" sz="1200" b="1" u="none" strike="noStrike" dirty="0">
                <a:effectLst/>
                <a:ea typeface="Times New Roman" panose="02020603050405020304" pitchFamily="18" charset="0"/>
              </a:rPr>
              <a:t>x 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and the weight </a:t>
            </a:r>
            <a:r>
              <a:rPr lang="en-US" altLang="zh-CN" sz="1200" b="1" u="none" strike="noStrike" dirty="0">
                <a:effectLst/>
                <a:ea typeface="Times New Roman" panose="02020603050405020304" pitchFamily="18" charset="0"/>
              </a:rPr>
              <a:t>w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, which can be done using </a:t>
            </a:r>
            <a:r>
              <a:rPr lang="en-US" altLang="zh-CN" sz="1200" b="1" u="none" strike="noStrike" dirty="0">
                <a:effectLst/>
                <a:ea typeface="Times New Roman" panose="02020603050405020304" pitchFamily="18" charset="0"/>
              </a:rPr>
              <a:t>np.dot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 or </a:t>
            </a:r>
            <a:r>
              <a:rPr lang="en-US" altLang="zh-CN" sz="1200" b="1" u="none" strike="noStrike" dirty="0" err="1">
                <a:effectLst/>
                <a:ea typeface="Times New Roman" panose="02020603050405020304" pitchFamily="18" charset="0"/>
              </a:rPr>
              <a:t>np.matmul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.</a:t>
            </a:r>
            <a:endParaRPr lang="zh-CN" altLang="zh-CN" sz="1200" u="none" strike="noStrike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The second step is the sum of their dot product results and the bias </a:t>
            </a:r>
            <a:r>
              <a:rPr lang="en-US" altLang="zh-CN" sz="1200" b="1" u="none" strike="noStrike" dirty="0">
                <a:effectLst/>
                <a:ea typeface="Times New Roman" panose="02020603050405020304" pitchFamily="18" charset="0"/>
              </a:rPr>
              <a:t>b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.</a:t>
            </a:r>
            <a:endParaRPr lang="en-US" altLang="zh-CN" dirty="0">
              <a:ea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36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training phases, batch normalization layer first norms the inputs across the batch then apply the affine transformation on the normalized data.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103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training phases, batch normalization layer first norms the inputs across the batch then apply the affine transformation on the normalized data.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08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924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effectLst/>
                <a:ea typeface="Times New Roman" panose="02020603050405020304" pitchFamily="18" charset="0"/>
              </a:rPr>
              <a:t>From the linear formula above, we can see that in actual code, the calculation of a single linear layer is composed of two steps: </a:t>
            </a:r>
            <a:endParaRPr lang="zh-CN" altLang="zh-CN" sz="12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The first step is the dot product between the input variable </a:t>
            </a:r>
            <a:r>
              <a:rPr lang="en-US" altLang="zh-CN" sz="1200" b="1" u="none" strike="noStrike" dirty="0">
                <a:effectLst/>
                <a:ea typeface="Times New Roman" panose="02020603050405020304" pitchFamily="18" charset="0"/>
              </a:rPr>
              <a:t>x 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and the weight </a:t>
            </a:r>
            <a:r>
              <a:rPr lang="en-US" altLang="zh-CN" sz="1200" b="1" u="none" strike="noStrike" dirty="0">
                <a:effectLst/>
                <a:ea typeface="Times New Roman" panose="02020603050405020304" pitchFamily="18" charset="0"/>
              </a:rPr>
              <a:t>w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, which can be done using </a:t>
            </a:r>
            <a:r>
              <a:rPr lang="en-US" altLang="zh-CN" sz="1200" b="1" u="none" strike="noStrike" dirty="0">
                <a:effectLst/>
                <a:ea typeface="Times New Roman" panose="02020603050405020304" pitchFamily="18" charset="0"/>
              </a:rPr>
              <a:t>np.dot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 or </a:t>
            </a:r>
            <a:r>
              <a:rPr lang="en-US" altLang="zh-CN" sz="1200" b="1" u="none" strike="noStrike" dirty="0" err="1">
                <a:effectLst/>
                <a:ea typeface="Times New Roman" panose="02020603050405020304" pitchFamily="18" charset="0"/>
              </a:rPr>
              <a:t>np.matmul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.</a:t>
            </a:r>
            <a:endParaRPr lang="zh-CN" altLang="zh-CN" sz="1200" u="none" strike="noStrike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The second step is the sum of their dot product results and the bias </a:t>
            </a:r>
            <a:r>
              <a:rPr lang="en-US" altLang="zh-CN" sz="1200" b="1" u="none" strike="noStrike" dirty="0">
                <a:effectLst/>
                <a:ea typeface="Times New Roman" panose="02020603050405020304" pitchFamily="18" charset="0"/>
              </a:rPr>
              <a:t>b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.</a:t>
            </a:r>
            <a:endParaRPr lang="en-US" altLang="zh-CN" dirty="0">
              <a:ea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8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effectLst/>
                <a:ea typeface="Times New Roman" panose="02020603050405020304" pitchFamily="18" charset="0"/>
              </a:rPr>
              <a:t>From the linear formula above, we can see that in actual code, the calculation of a single linear layer is composed of two steps: </a:t>
            </a:r>
            <a:endParaRPr lang="zh-CN" altLang="zh-CN" sz="12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The first step is the dot product between the input variable </a:t>
            </a:r>
            <a:r>
              <a:rPr lang="en-US" altLang="zh-CN" sz="1200" b="1" u="none" strike="noStrike" dirty="0">
                <a:effectLst/>
                <a:ea typeface="Times New Roman" panose="02020603050405020304" pitchFamily="18" charset="0"/>
              </a:rPr>
              <a:t>x 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and the weight </a:t>
            </a:r>
            <a:r>
              <a:rPr lang="en-US" altLang="zh-CN" sz="1200" b="1" u="none" strike="noStrike" dirty="0">
                <a:effectLst/>
                <a:ea typeface="Times New Roman" panose="02020603050405020304" pitchFamily="18" charset="0"/>
              </a:rPr>
              <a:t>w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, which can be done using </a:t>
            </a:r>
            <a:r>
              <a:rPr lang="en-US" altLang="zh-CN" sz="1200" b="1" u="none" strike="noStrike" dirty="0">
                <a:effectLst/>
                <a:ea typeface="Times New Roman" panose="02020603050405020304" pitchFamily="18" charset="0"/>
              </a:rPr>
              <a:t>np.dot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 or </a:t>
            </a:r>
            <a:r>
              <a:rPr lang="en-US" altLang="zh-CN" sz="1200" b="1" u="none" strike="noStrike" dirty="0" err="1">
                <a:effectLst/>
                <a:ea typeface="Times New Roman" panose="02020603050405020304" pitchFamily="18" charset="0"/>
              </a:rPr>
              <a:t>np.matmul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.</a:t>
            </a:r>
            <a:endParaRPr lang="zh-CN" altLang="zh-CN" sz="1200" u="none" strike="noStrike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The second step is the sum of their dot product results and the bias </a:t>
            </a:r>
            <a:r>
              <a:rPr lang="en-US" altLang="zh-CN" sz="1200" b="1" u="none" strike="noStrike" dirty="0">
                <a:effectLst/>
                <a:ea typeface="Times New Roman" panose="02020603050405020304" pitchFamily="18" charset="0"/>
              </a:rPr>
              <a:t>b</a:t>
            </a:r>
            <a:r>
              <a:rPr lang="en-US" altLang="zh-CN" sz="1200" u="none" strike="noStrike" dirty="0">
                <a:effectLst/>
                <a:ea typeface="Times New Roman" panose="02020603050405020304" pitchFamily="18" charset="0"/>
              </a:rPr>
              <a:t>.</a:t>
            </a:r>
            <a:endParaRPr lang="en-US" altLang="zh-CN" dirty="0">
              <a:ea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51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49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4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5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09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(The variable is called 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gradZ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the code above to emphasize that it is the loss 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w.r.t.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</a:t>
            </a:r>
            <a:r>
              <a:rPr lang="en-US" altLang="zh-CN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the 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softmax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77C9-F068-4690-B3D3-1121786ABC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8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B29C6-E270-41D9-A90F-A48890F20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75BE8F-143F-4A30-9DAB-C8D2A338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43CF6-7017-4520-AAF4-0543C5FB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C0F0-7BDA-4358-862D-DF7E5FC0D05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C999F-5F9D-48C8-BC74-193A9009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DA78A-0604-4904-9301-FC070611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D6-BFD1-476D-801A-72F03192F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3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88703-CAAF-428C-833A-2188915B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220494-14CF-4BB0-8C26-9400E4C11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4AB29-40AE-4524-B15C-B33D960F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C0F0-7BDA-4358-862D-DF7E5FC0D05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0B114-73EE-415C-A01C-6D36591B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99B94-EB5C-4EC6-8F87-90D54AED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D6-BFD1-476D-801A-72F03192F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6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F963A4-AAB9-4C4D-A514-E07EB5D85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62A5B5-58DE-4A13-A52D-5A9A26C8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D729A-8EC7-4815-96EE-5B0DADDE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C0F0-7BDA-4358-862D-DF7E5FC0D05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E737A-CB08-4283-9E91-22734A3B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5396E-104D-464B-BB5B-431A9754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D6-BFD1-476D-801A-72F03192F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2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92C24-7670-4617-85F3-56B75E26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ECD4D-0871-408F-842E-5B8F67E5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196A6-9127-4132-BFF0-E57B8A56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C0F0-7BDA-4358-862D-DF7E5FC0D05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69B0C-5545-4BB7-BE15-BB4D826C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A6F11-014D-4CDD-B9BF-C578D38C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D6-BFD1-476D-801A-72F03192F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4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9E15C-EAEE-409A-B2E3-61E6BBE8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1F151-46EC-4E68-8397-8C5DB163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16E91-189D-49EC-B7FA-F9EDA436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C0F0-7BDA-4358-862D-DF7E5FC0D05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1964F-0FFE-4F7C-9083-EEDDE1CD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74305-5AD0-4FE6-B8DB-34F84087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D6-BFD1-476D-801A-72F03192F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6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EA6D4-2D95-4C39-BF7D-0CF9ED7F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BF1E5-3F08-4959-8059-3A8785CA8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36A716-E073-492C-9751-7FE3182C6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5FFD07-3488-4E40-B0D8-AB8D2A1D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C0F0-7BDA-4358-862D-DF7E5FC0D05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2B588-8A50-4831-ADC4-46469CE6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A5315C-2AA7-4410-972F-C21A18F4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D6-BFD1-476D-801A-72F03192F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15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BC827-6C8C-4E64-8FA1-FD268102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0B16E-8894-40F2-8FDC-4D5698375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FF9FDF-C884-443E-BF29-D63C29522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9B1A85-B06F-45DD-A78D-4CDF5FA21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9A98D0-B52F-4588-8F41-F6F2D1DF8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40DF17-10A3-4A39-8979-A64FFB6E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C0F0-7BDA-4358-862D-DF7E5FC0D05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B152E-2335-4E8B-AE75-A8F16A1C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B8E342-B713-4DC8-B61C-67E14418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D6-BFD1-476D-801A-72F03192F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5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20635-CF7F-4E90-954E-716417F4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B00F44-B296-4F38-9FE4-3A6D620A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C0F0-7BDA-4358-862D-DF7E5FC0D05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18D94A-63E1-458D-A91B-2CDFC170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C10A9-5379-42B0-BF03-C4F2FA5C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D6-BFD1-476D-801A-72F03192F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6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31BD0B-D11A-44C9-AFAB-51B904F9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C0F0-7BDA-4358-862D-DF7E5FC0D05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07999E-594B-4305-A4AE-F8197701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EC8BD7-E487-4117-9C67-86F0E7C7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D6-BFD1-476D-801A-72F03192F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BFE3F-11CC-41B0-BC36-F6C9BA6C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E84C0-1381-4653-BB30-09AD92762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F3A37E-0BA7-4120-B108-9DE3F402E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FF8B0-D37F-4AEE-95BB-0165FD0C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C0F0-7BDA-4358-862D-DF7E5FC0D05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4A83B-21D3-4E05-8C08-5C86D2CA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D4918-C4F2-4E68-A2F4-05D804C8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D6-BFD1-476D-801A-72F03192F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1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62233-EA22-48E1-A0F8-0612981B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139D3F-C5E4-4A4B-B09D-BE0DAFEDE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425595-89DC-4836-98F5-54678366D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AADBF-203D-49BF-BD5B-DDCB56F0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C0F0-7BDA-4358-862D-DF7E5FC0D05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37F19E-E6E1-49F6-9EC2-157C1CE8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48939-8E93-4283-B2AD-5CC73A2D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D6-BFD1-476D-801A-72F03192F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2FEA61-6EF2-43D9-BDA6-DD5DF4A1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8789C4-85D7-49CC-94D3-6FD3BD7F6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46223-F1B6-404F-9E81-7E9F2D946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CC0F0-7BDA-4358-862D-DF7E5FC0D05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058EB-6BE7-4E84-BE56-22FA362FF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52918-8C88-4EC3-87EC-9CD98EAB0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EDD6-BFD1-476D-801A-72F03192F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1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DDD1C-793C-44D0-9156-A340CA22D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276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400" dirty="0">
                <a:latin typeface="Arial" panose="020B0604020202020204" pitchFamily="34" charset="0"/>
                <a:cs typeface="Arial" panose="020B0604020202020204" pitchFamily="34" charset="0"/>
              </a:rPr>
              <a:t>HW1P1 Bootcamp</a:t>
            </a:r>
            <a:br>
              <a:rPr lang="en-US" altLang="zh-CN" b="1" dirty="0"/>
            </a:br>
            <a:r>
              <a:rPr lang="en-US" altLang="zh-CN" sz="34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An Introduction to Neural Networks</a:t>
            </a:r>
            <a:br>
              <a:rPr lang="en-US" altLang="zh-CN" sz="34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zh-CN" sz="34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FALL 2021</a:t>
            </a:r>
            <a:endParaRPr lang="zh-CN" altLang="en-US" sz="3400" dirty="0">
              <a:solidFill>
                <a:schemeClr val="bg1">
                  <a:lumMod val="6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642765-DA4D-422D-9F81-B22C39666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3278"/>
            <a:ext cx="9144000" cy="1655762"/>
          </a:xfrm>
        </p:spPr>
        <p:txBody>
          <a:bodyPr/>
          <a:lstStyle/>
          <a:p>
            <a:r>
              <a:rPr lang="en-US" altLang="zh-CN" dirty="0"/>
              <a:t>TAs: </a:t>
            </a:r>
            <a:r>
              <a:rPr lang="en-US" altLang="zh-CN" dirty="0" err="1"/>
              <a:t>Omisa</a:t>
            </a:r>
            <a:r>
              <a:rPr lang="en-US" altLang="zh-CN" dirty="0"/>
              <a:t> </a:t>
            </a:r>
            <a:r>
              <a:rPr lang="en-US" altLang="zh-CN" dirty="0" err="1"/>
              <a:t>Jinsi</a:t>
            </a:r>
            <a:r>
              <a:rPr lang="en-US" altLang="zh-CN" dirty="0"/>
              <a:t>, Xiang Li, Fan Zhou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40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F8CF7B-E336-460C-B434-5801F12AFF4B}"/>
              </a:ext>
            </a:extLst>
          </p:cNvPr>
          <p:cNvSpPr txBox="1"/>
          <p:nvPr/>
        </p:nvSpPr>
        <p:spPr>
          <a:xfrm>
            <a:off x="528281" y="90244"/>
            <a:ext cx="6093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Forward</a:t>
            </a:r>
            <a:endParaRPr lang="zh-CN" altLang="en-US" sz="3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495D3E-4F23-4D52-8D8C-DF37AEDCB220}"/>
                  </a:ext>
                </a:extLst>
              </p:cNvPr>
              <p:cNvSpPr txBox="1"/>
              <p:nvPr/>
            </p:nvSpPr>
            <p:spPr>
              <a:xfrm>
                <a:off x="528281" y="1126708"/>
                <a:ext cx="3102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495D3E-4F23-4D52-8D8C-DF37AEDCB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81" y="1126708"/>
                <a:ext cx="31022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7E1D207-DC69-4ADD-B7C9-6F805004DDC8}"/>
              </a:ext>
            </a:extLst>
          </p:cNvPr>
          <p:cNvSpPr txBox="1"/>
          <p:nvPr/>
        </p:nvSpPr>
        <p:spPr>
          <a:xfrm>
            <a:off x="528281" y="603260"/>
            <a:ext cx="652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Implementing a linear layer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D5F4D33-05BD-4A9F-AF89-C4AEA8D76FE7}"/>
                  </a:ext>
                </a:extLst>
              </p:cNvPr>
              <p:cNvSpPr txBox="1"/>
              <p:nvPr/>
            </p:nvSpPr>
            <p:spPr>
              <a:xfrm>
                <a:off x="4277308" y="92889"/>
                <a:ext cx="7268301" cy="6698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b="1" dirty="0">
                    <a:effectLst/>
                    <a:ea typeface="Times New Roman" panose="02020603050405020304" pitchFamily="18" charset="0"/>
                  </a:rPr>
                  <a:t>Instructions on writing </a:t>
                </a:r>
                <a:r>
                  <a:rPr lang="en-US" altLang="zh-CN" sz="1800" b="1" dirty="0" err="1">
                    <a:effectLst/>
                    <a:ea typeface="Times New Roman" panose="02020603050405020304" pitchFamily="18" charset="0"/>
                  </a:rPr>
                  <a:t>mytorch.linear</a:t>
                </a:r>
                <a:r>
                  <a:rPr lang="en-US" altLang="zh-CN" sz="1800" b="1" dirty="0">
                    <a:effectLst/>
                    <a:ea typeface="Times New Roman" panose="02020603050405020304" pitchFamily="18" charset="0"/>
                  </a:rPr>
                  <a:t>:</a:t>
                </a:r>
                <a:endParaRPr lang="zh-CN" altLang="zh-CN" sz="1800" dirty="0">
                  <a:effectLst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effectLst/>
                    <a:ea typeface="Times New Roman" panose="02020603050405020304" pitchFamily="18" charset="0"/>
                  </a:rPr>
                  <a:t>In </a:t>
                </a:r>
                <a:r>
                  <a:rPr lang="en-US" altLang="zh-CN" sz="1800" b="1" dirty="0" err="1">
                    <a:effectLst/>
                    <a:ea typeface="Times New Roman" panose="02020603050405020304" pitchFamily="18" charset="0"/>
                  </a:rPr>
                  <a:t>mytorch</a:t>
                </a:r>
                <a:r>
                  <a:rPr lang="en-US" altLang="zh-CN" sz="1800" b="1" dirty="0">
                    <a:effectLst/>
                    <a:ea typeface="Times New Roman" panose="02020603050405020304" pitchFamily="18" charset="0"/>
                  </a:rPr>
                  <a:t>/linear.py</a:t>
                </a:r>
                <a:r>
                  <a:rPr lang="en-US" altLang="zh-CN" sz="1800" dirty="0">
                    <a:effectLst/>
                    <a:ea typeface="Times New Roman" panose="02020603050405020304" pitchFamily="18" charset="0"/>
                  </a:rPr>
                  <a:t>, implement </a:t>
                </a:r>
                <a:r>
                  <a:rPr lang="en-US" altLang="zh-CN" sz="1800" b="1" dirty="0" err="1">
                    <a:effectLst/>
                    <a:ea typeface="Times New Roman" panose="02020603050405020304" pitchFamily="18" charset="0"/>
                  </a:rPr>
                  <a:t>Linear.forward</a:t>
                </a:r>
                <a:r>
                  <a:rPr lang="en-US" altLang="zh-CN" sz="1800" b="1" dirty="0">
                    <a:effectLst/>
                    <a:ea typeface="Times New Roman" panose="02020603050405020304" pitchFamily="18" charset="0"/>
                  </a:rPr>
                  <a:t>() </a:t>
                </a:r>
                <a:r>
                  <a:rPr lang="en-US" altLang="zh-CN" sz="1800" dirty="0">
                    <a:effectLst/>
                    <a:ea typeface="Times New Roman" panose="02020603050405020304" pitchFamily="18" charset="0"/>
                  </a:rPr>
                  <a:t>function:</a:t>
                </a:r>
                <a:endParaRPr lang="zh-CN" altLang="zh-CN" sz="1800" dirty="0">
                  <a:effectLst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●"/>
                </a:pPr>
                <a:r>
                  <a:rPr lang="en-US" altLang="zh-CN" sz="1800" u="none" strike="noStrike" dirty="0">
                    <a:effectLst/>
                    <a:ea typeface="Times New Roman" panose="02020603050405020304" pitchFamily="18" charset="0"/>
                  </a:rPr>
                  <a:t>Input shape (</a:t>
                </a:r>
                <a:r>
                  <a:rPr lang="en-US" altLang="zh-CN" sz="1800" b="1" u="none" strike="noStrike" dirty="0">
                    <a:effectLst/>
                    <a:ea typeface="Times New Roman" panose="02020603050405020304" pitchFamily="18" charset="0"/>
                  </a:rPr>
                  <a:t>x)</a:t>
                </a:r>
                <a:r>
                  <a:rPr lang="en-US" altLang="zh-CN" sz="1800" u="none" strike="noStrike" dirty="0">
                    <a:effectLst/>
                    <a:ea typeface="Times New Roman" panose="02020603050405020304" pitchFamily="18" charset="0"/>
                  </a:rPr>
                  <a:t>: (</a:t>
                </a:r>
                <a:r>
                  <a:rPr lang="en-US" altLang="zh-CN" sz="1800" u="none" strike="noStrike" dirty="0" err="1">
                    <a:effectLst/>
                    <a:ea typeface="Times New Roman" panose="02020603050405020304" pitchFamily="18" charset="0"/>
                  </a:rPr>
                  <a:t>batch_size</a:t>
                </a:r>
                <a:r>
                  <a:rPr lang="en-US" altLang="zh-CN" sz="1800" u="none" strike="noStrike" dirty="0"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en-US" altLang="zh-CN" sz="1800" u="none" strike="noStrike" dirty="0" err="1">
                    <a:effectLst/>
                    <a:ea typeface="Times New Roman" panose="02020603050405020304" pitchFamily="18" charset="0"/>
                  </a:rPr>
                  <a:t>in_feature</a:t>
                </a:r>
                <a:r>
                  <a:rPr lang="en-US" altLang="zh-CN" sz="1800" u="none" strike="noStrike" dirty="0">
                    <a:effectLst/>
                    <a:ea typeface="Times New Roman" panose="02020603050405020304" pitchFamily="18" charset="0"/>
                  </a:rPr>
                  <a:t>) </a:t>
                </a:r>
                <a:endParaRPr lang="zh-CN" altLang="zh-CN" sz="1800" u="none" strike="noStrike" dirty="0">
                  <a:effectLst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●"/>
                </a:pPr>
                <a:r>
                  <a:rPr lang="en-US" altLang="zh-CN" sz="1800" u="none" strike="noStrike" dirty="0">
                    <a:effectLst/>
                    <a:ea typeface="Times New Roman" panose="02020603050405020304" pitchFamily="18" charset="0"/>
                  </a:rPr>
                  <a:t>Output shape (</a:t>
                </a:r>
                <a:r>
                  <a:rPr lang="en-US" altLang="zh-CN" sz="1800" b="1" u="none" strike="noStrike" dirty="0">
                    <a:effectLst/>
                    <a:ea typeface="Times New Roman" panose="02020603050405020304" pitchFamily="18" charset="0"/>
                  </a:rPr>
                  <a:t>out)</a:t>
                </a:r>
                <a:r>
                  <a:rPr lang="en-US" altLang="zh-CN" sz="1800" u="none" strike="noStrike" dirty="0">
                    <a:effectLst/>
                    <a:ea typeface="Times New Roman" panose="02020603050405020304" pitchFamily="18" charset="0"/>
                  </a:rPr>
                  <a:t>: (</a:t>
                </a:r>
                <a:r>
                  <a:rPr lang="en-US" altLang="zh-CN" sz="1800" u="none" strike="noStrike" dirty="0" err="1">
                    <a:effectLst/>
                    <a:ea typeface="Times New Roman" panose="02020603050405020304" pitchFamily="18" charset="0"/>
                  </a:rPr>
                  <a:t>batch_size</a:t>
                </a:r>
                <a:r>
                  <a:rPr lang="en-US" altLang="zh-CN" sz="1800" u="none" strike="noStrike" dirty="0"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en-US" altLang="zh-CN" sz="1800" u="none" strike="noStrike" dirty="0" err="1">
                    <a:effectLst/>
                    <a:ea typeface="Times New Roman" panose="02020603050405020304" pitchFamily="18" charset="0"/>
                  </a:rPr>
                  <a:t>out_feature</a:t>
                </a:r>
                <a:r>
                  <a:rPr lang="en-US" altLang="zh-CN" sz="1800" u="none" strike="noStrike" dirty="0">
                    <a:effectLst/>
                    <a:ea typeface="Times New Roman" panose="02020603050405020304" pitchFamily="18" charset="0"/>
                  </a:rPr>
                  <a:t>)</a:t>
                </a:r>
              </a:p>
              <a:p>
                <a:pPr lvl="0">
                  <a:lnSpc>
                    <a:spcPct val="150000"/>
                  </a:lnSpc>
                </a:pPr>
                <a:endParaRPr lang="en-US" altLang="zh-CN" dirty="0">
                  <a:ea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1800" b="1" u="none" strike="noStrike" dirty="0">
                    <a:effectLst/>
                    <a:ea typeface="Times New Roman" panose="02020603050405020304" pitchFamily="18" charset="0"/>
                  </a:rPr>
                  <a:t>Two steps</a:t>
                </a:r>
                <a:endParaRPr lang="zh-CN" altLang="zh-CN" sz="1800" b="1" u="none" strike="noStrike" dirty="0">
                  <a:effectLst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zh-CN" dirty="0">
                    <a:ea typeface="Times New Roman" panose="02020603050405020304" pitchFamily="18" charset="0"/>
                  </a:rPr>
                  <a:t>D</a:t>
                </a:r>
                <a:r>
                  <a:rPr lang="en-US" altLang="zh-CN" sz="1800" u="none" strike="noStrike" dirty="0">
                    <a:effectLst/>
                    <a:ea typeface="Times New Roman" panose="02020603050405020304" pitchFamily="18" charset="0"/>
                  </a:rPr>
                  <a:t>ot product between </a:t>
                </a:r>
                <a:r>
                  <a:rPr lang="en-US" altLang="zh-CN" sz="1800" b="1" u="none" strike="noStrike" dirty="0">
                    <a:effectLst/>
                    <a:ea typeface="Times New Roman" panose="02020603050405020304" pitchFamily="18" charset="0"/>
                  </a:rPr>
                  <a:t>x </a:t>
                </a:r>
                <a:r>
                  <a:rPr lang="en-US" altLang="zh-CN" sz="1800" u="none" strike="noStrike" dirty="0">
                    <a:effectLst/>
                    <a:ea typeface="Times New Roman" panose="02020603050405020304" pitchFamily="18" charset="0"/>
                  </a:rPr>
                  <a:t>and </a:t>
                </a:r>
                <a:r>
                  <a:rPr lang="en-US" altLang="zh-CN" sz="1800" b="1" u="none" strike="noStrike" dirty="0">
                    <a:effectLst/>
                    <a:ea typeface="Times New Roman" panose="02020603050405020304" pitchFamily="18" charset="0"/>
                  </a:rPr>
                  <a:t>w</a:t>
                </a:r>
                <a:r>
                  <a:rPr lang="en-US" altLang="zh-CN" sz="1800" u="none" strike="noStrike" dirty="0">
                    <a:effectLst/>
                    <a:ea typeface="Times New Roman" panose="02020603050405020304" pitchFamily="18" charset="0"/>
                  </a:rPr>
                  <a:t>, using </a:t>
                </a:r>
                <a:r>
                  <a:rPr lang="en-US" altLang="zh-CN" sz="1800" b="1" u="none" strike="noStrike" dirty="0">
                    <a:effectLst/>
                    <a:ea typeface="Times New Roman" panose="02020603050405020304" pitchFamily="18" charset="0"/>
                  </a:rPr>
                  <a:t>np.dot</a:t>
                </a:r>
                <a:r>
                  <a:rPr lang="en-US" altLang="zh-CN" sz="1800" u="none" strike="noStrike" dirty="0">
                    <a:effectLst/>
                    <a:ea typeface="Times New Roman" panose="02020603050405020304" pitchFamily="18" charset="0"/>
                  </a:rPr>
                  <a:t> or </a:t>
                </a:r>
                <a:r>
                  <a:rPr lang="en-US" altLang="zh-CN" sz="1800" b="1" u="none" strike="noStrike" dirty="0" err="1">
                    <a:effectLst/>
                    <a:ea typeface="Times New Roman" panose="02020603050405020304" pitchFamily="18" charset="0"/>
                  </a:rPr>
                  <a:t>np.matmul</a:t>
                </a:r>
                <a:r>
                  <a:rPr lang="en-US" altLang="zh-CN" sz="1800" u="none" strike="noStrike" dirty="0">
                    <a:effectLst/>
                    <a:ea typeface="Times New Roman" panose="02020603050405020304" pitchFamily="18" charset="0"/>
                  </a:rPr>
                  <a:t>.</a:t>
                </a:r>
                <a:endParaRPr lang="zh-CN" altLang="zh-CN" sz="1800" u="none" strike="noStrike" dirty="0">
                  <a:effectLst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zh-CN" dirty="0">
                    <a:ea typeface="Times New Roman" panose="02020603050405020304" pitchFamily="18" charset="0"/>
                  </a:rPr>
                  <a:t>Sum </a:t>
                </a:r>
                <a:r>
                  <a:rPr lang="en-US" altLang="zh-CN" sz="1800" u="none" strike="noStrike" dirty="0">
                    <a:effectLst/>
                    <a:ea typeface="Times New Roman" panose="02020603050405020304" pitchFamily="18" charset="0"/>
                  </a:rPr>
                  <a:t>of their dot product results and the bias </a:t>
                </a:r>
                <a:r>
                  <a:rPr lang="en-US" altLang="zh-CN" sz="1800" b="1" u="none" strike="noStrike" dirty="0">
                    <a:effectLst/>
                    <a:ea typeface="Times New Roman" panose="02020603050405020304" pitchFamily="18" charset="0"/>
                  </a:rPr>
                  <a:t>b</a:t>
                </a:r>
                <a:r>
                  <a:rPr lang="en-US" altLang="zh-CN" sz="1800" u="none" strike="noStrike" dirty="0">
                    <a:effectLst/>
                    <a:ea typeface="Times New Roman" panose="02020603050405020304" pitchFamily="18" charset="0"/>
                  </a:rPr>
                  <a:t>.</a:t>
                </a:r>
              </a:p>
              <a:p>
                <a:pPr lvl="0">
                  <a:lnSpc>
                    <a:spcPct val="150000"/>
                  </a:lnSpc>
                </a:pPr>
                <a:endParaRPr lang="en-US" altLang="zh-CN" dirty="0"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Dimensionality checks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If the input vector is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-dimensional (a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vector in the row-vector notation), and your layer has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outputs.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●"/>
                </a:pPr>
                <a:r>
                  <a:rPr lang="en-US" altLang="zh-CN" dirty="0"/>
                  <a:t>What is the dimension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?  </a:t>
                </a:r>
                <a:endParaRPr lang="zh-CN" altLang="zh-CN" dirty="0"/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●"/>
                </a:pPr>
                <a:r>
                  <a:rPr lang="en-US" altLang="zh-CN" dirty="0"/>
                  <a:t>What is the size of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?  </a:t>
                </a:r>
                <a:endParaRPr lang="zh-CN" altLang="zh-CN" dirty="0"/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●"/>
                </a:pPr>
                <a:r>
                  <a:rPr lang="en-US" altLang="zh-CN" dirty="0"/>
                  <a:t>What is the size of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?</a:t>
                </a:r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What about batch input?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) </a:t>
                </a:r>
                <a:endParaRPr lang="zh-CN" altLang="zh-CN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D5F4D33-05BD-4A9F-AF89-C4AEA8D76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308" y="92889"/>
                <a:ext cx="7268301" cy="6698116"/>
              </a:xfrm>
              <a:prstGeom prst="rect">
                <a:avLst/>
              </a:prstGeom>
              <a:blipFill>
                <a:blip r:embed="rId4"/>
                <a:stretch>
                  <a:fillRect l="-755" r="-503" b="-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DB22BBEF-C002-4ABB-9BAD-BEEB6472E0A8}"/>
              </a:ext>
            </a:extLst>
          </p:cNvPr>
          <p:cNvGrpSpPr/>
          <p:nvPr/>
        </p:nvGrpSpPr>
        <p:grpSpPr>
          <a:xfrm>
            <a:off x="1107855" y="1824379"/>
            <a:ext cx="2923671" cy="3222189"/>
            <a:chOff x="1107855" y="1824379"/>
            <a:chExt cx="2923671" cy="3222189"/>
          </a:xfrm>
        </p:grpSpPr>
        <p:pic>
          <p:nvPicPr>
            <p:cNvPr id="7" name="image8.png">
              <a:extLst>
                <a:ext uri="{FF2B5EF4-FFF2-40B4-BE49-F238E27FC236}">
                  <a16:creationId xmlns:a16="http://schemas.microsoft.com/office/drawing/2014/main" id="{B4580812-D506-4883-8D4A-AAE2A2B7FCD2}"/>
                </a:ext>
              </a:extLst>
            </p:cNvPr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107855" y="1824379"/>
              <a:ext cx="2466960" cy="3209241"/>
            </a:xfrm>
            <a:prstGeom prst="rect">
              <a:avLst/>
            </a:prstGeom>
            <a:ln/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34E2433-65E6-4CA6-817A-2785F11B5685}"/>
                </a:ext>
              </a:extLst>
            </p:cNvPr>
            <p:cNvSpPr/>
            <p:nvPr/>
          </p:nvSpPr>
          <p:spPr>
            <a:xfrm>
              <a:off x="2991095" y="1837327"/>
              <a:ext cx="1040431" cy="3209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67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8.png">
            <a:extLst>
              <a:ext uri="{FF2B5EF4-FFF2-40B4-BE49-F238E27FC236}">
                <a16:creationId xmlns:a16="http://schemas.microsoft.com/office/drawing/2014/main" id="{B4580812-D506-4883-8D4A-AAE2A2B7FCD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07855" y="1824379"/>
            <a:ext cx="2466960" cy="3209241"/>
          </a:xfrm>
          <a:prstGeom prst="rect">
            <a:avLst/>
          </a:prstGeom>
          <a:ln/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F64A9EC-51B1-4F84-B00D-3D06BE6E3051}"/>
              </a:ext>
            </a:extLst>
          </p:cNvPr>
          <p:cNvSpPr txBox="1"/>
          <p:nvPr/>
        </p:nvSpPr>
        <p:spPr>
          <a:xfrm>
            <a:off x="528281" y="603260"/>
            <a:ext cx="652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Implementing an activation layer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110B2F5-15E6-442C-A0F5-ADAF5BB40F47}"/>
                  </a:ext>
                </a:extLst>
              </p:cNvPr>
              <p:cNvSpPr txBox="1"/>
              <p:nvPr/>
            </p:nvSpPr>
            <p:spPr>
              <a:xfrm>
                <a:off x="847266" y="1079532"/>
                <a:ext cx="22678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110B2F5-15E6-442C-A0F5-ADAF5BB4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66" y="1079532"/>
                <a:ext cx="226782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F1EF4969-52F3-4FA9-8D58-533A74084A56}"/>
              </a:ext>
            </a:extLst>
          </p:cNvPr>
          <p:cNvSpPr txBox="1"/>
          <p:nvPr/>
        </p:nvSpPr>
        <p:spPr>
          <a:xfrm>
            <a:off x="3968115" y="1330916"/>
            <a:ext cx="661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altLang="zh-CN" sz="1800" u="none" strike="noStrike" dirty="0">
                <a:effectLst/>
                <a:ea typeface="Times New Roman" panose="02020603050405020304" pitchFamily="18" charset="0"/>
              </a:rPr>
              <a:t>Sigmoid Forward</a:t>
            </a:r>
            <a:endParaRPr lang="zh-CN" altLang="zh-CN" sz="1800" u="none" strike="noStrike" dirty="0">
              <a:effectLst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1DE9EB9-1D81-4D8F-A505-4108535699DE}"/>
                  </a:ext>
                </a:extLst>
              </p:cNvPr>
              <p:cNvSpPr txBox="1"/>
              <p:nvPr/>
            </p:nvSpPr>
            <p:spPr>
              <a:xfrm>
                <a:off x="6656074" y="1264198"/>
                <a:ext cx="2545634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algn="ctr"/>
                <a14:m>
                  <m:oMath xmlns:m="http://schemas.openxmlformats.org/officeDocument/2006/math"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</m:t>
                    </m:r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zh-CN" altLang="zh-CN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1DE9EB9-1D81-4D8F-A505-410853569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074" y="1264198"/>
                <a:ext cx="2545634" cy="484941"/>
              </a:xfrm>
              <a:prstGeom prst="rect">
                <a:avLst/>
              </a:prstGeom>
              <a:blipFill>
                <a:blip r:embed="rId4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CB950107-45E9-4FDB-B98D-1284CFD168EE}"/>
              </a:ext>
            </a:extLst>
          </p:cNvPr>
          <p:cNvSpPr txBox="1"/>
          <p:nvPr/>
        </p:nvSpPr>
        <p:spPr>
          <a:xfrm>
            <a:off x="3968115" y="1758052"/>
            <a:ext cx="661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 </a:t>
            </a:r>
            <a:r>
              <a:rPr lang="en-US" altLang="zh-CN" dirty="0"/>
              <a:t>Derivative</a:t>
            </a: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DDD8A37-EF9A-4F40-B7D8-161ACFD41C66}"/>
                  </a:ext>
                </a:extLst>
              </p:cNvPr>
              <p:cNvSpPr txBox="1"/>
              <p:nvPr/>
            </p:nvSpPr>
            <p:spPr>
              <a:xfrm>
                <a:off x="7054811" y="1740226"/>
                <a:ext cx="338354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DDD8A37-EF9A-4F40-B7D8-161ACFD4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811" y="1740226"/>
                <a:ext cx="3383548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F1F3297A-6F77-42C4-A390-21DD7B87BF46}"/>
              </a:ext>
            </a:extLst>
          </p:cNvPr>
          <p:cNvSpPr txBox="1"/>
          <p:nvPr/>
        </p:nvSpPr>
        <p:spPr>
          <a:xfrm>
            <a:off x="3968115" y="2420865"/>
            <a:ext cx="661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800" u="none" strike="noStrike" dirty="0">
                <a:effectLst/>
                <a:ea typeface="Times New Roman" panose="02020603050405020304" pitchFamily="18" charset="0"/>
              </a:rPr>
              <a:t>2)   </a:t>
            </a:r>
            <a:r>
              <a:rPr lang="en-US" altLang="zh-CN" dirty="0"/>
              <a:t>Tanh</a:t>
            </a:r>
            <a:r>
              <a:rPr lang="en-US" altLang="zh-CN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altLang="zh-CN" dirty="0"/>
              <a:t>Forward</a:t>
            </a:r>
            <a:endParaRPr lang="zh-CN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606852-04AF-4BB6-B196-BB4B85CCCE32}"/>
              </a:ext>
            </a:extLst>
          </p:cNvPr>
          <p:cNvSpPr txBox="1"/>
          <p:nvPr/>
        </p:nvSpPr>
        <p:spPr>
          <a:xfrm>
            <a:off x="3968115" y="2848001"/>
            <a:ext cx="661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 </a:t>
            </a:r>
            <a:r>
              <a:rPr lang="en-US" altLang="zh-CN" dirty="0"/>
              <a:t>Derivative</a:t>
            </a: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983FCBD-857D-4F26-BD5F-5345E6593D43}"/>
                  </a:ext>
                </a:extLst>
              </p:cNvPr>
              <p:cNvSpPr txBox="1"/>
              <p:nvPr/>
            </p:nvSpPr>
            <p:spPr>
              <a:xfrm>
                <a:off x="6937522" y="2351325"/>
                <a:ext cx="2527714" cy="510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algn="ctr"/>
                <a14:m>
                  <m:oMath xmlns:m="http://schemas.openxmlformats.org/officeDocument/2006/math"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𝑡𝑎𝑛h</m:t>
                    </m:r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zh-CN" altLang="zh-CN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983FCBD-857D-4F26-BD5F-5345E6593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522" y="2351325"/>
                <a:ext cx="2527714" cy="510076"/>
              </a:xfrm>
              <a:prstGeom prst="rect">
                <a:avLst/>
              </a:prstGeom>
              <a:blipFill>
                <a:blip r:embed="rId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1E0D4CA-CE3B-4B46-AE2E-6B54A4DB86E0}"/>
                  </a:ext>
                </a:extLst>
              </p:cNvPr>
              <p:cNvSpPr txBox="1"/>
              <p:nvPr/>
            </p:nvSpPr>
            <p:spPr>
              <a:xfrm>
                <a:off x="7356965" y="2843897"/>
                <a:ext cx="2891935" cy="390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)=1−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𝑡𝑎𝑛h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1E0D4CA-CE3B-4B46-AE2E-6B54A4DB8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965" y="2843897"/>
                <a:ext cx="2891935" cy="390941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55653A05-9908-4AED-8E26-882B0E2F831E}"/>
              </a:ext>
            </a:extLst>
          </p:cNvPr>
          <p:cNvSpPr txBox="1"/>
          <p:nvPr/>
        </p:nvSpPr>
        <p:spPr>
          <a:xfrm>
            <a:off x="3968115" y="3576039"/>
            <a:ext cx="661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3)   </a:t>
            </a:r>
            <a:r>
              <a:rPr lang="en-US" altLang="zh-CN" dirty="0" err="1"/>
              <a:t>ReLU</a:t>
            </a:r>
            <a:r>
              <a:rPr lang="en-US" altLang="zh-CN" dirty="0"/>
              <a:t>     Forward</a:t>
            </a:r>
            <a:endParaRPr lang="zh-CN" altLang="zh-CN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7D88111-916B-405C-AA47-DFCA57B35FB5}"/>
              </a:ext>
            </a:extLst>
          </p:cNvPr>
          <p:cNvSpPr txBox="1"/>
          <p:nvPr/>
        </p:nvSpPr>
        <p:spPr>
          <a:xfrm>
            <a:off x="3968115" y="4268366"/>
            <a:ext cx="661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 </a:t>
            </a:r>
            <a:r>
              <a:rPr lang="en-US" altLang="zh-CN" dirty="0"/>
              <a:t>Derivative</a:t>
            </a: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A373B8C-74DC-48FF-82C6-0722374DB62F}"/>
                  </a:ext>
                </a:extLst>
              </p:cNvPr>
              <p:cNvSpPr txBox="1"/>
              <p:nvPr/>
            </p:nvSpPr>
            <p:spPr>
              <a:xfrm>
                <a:off x="7224279" y="3388477"/>
                <a:ext cx="2527714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A373B8C-74DC-48FF-82C6-0722374DB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79" y="3388477"/>
                <a:ext cx="2527714" cy="710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2F9BB1C-7234-46B2-BF79-4145F758C328}"/>
                  </a:ext>
                </a:extLst>
              </p:cNvPr>
              <p:cNvSpPr txBox="1"/>
              <p:nvPr/>
            </p:nvSpPr>
            <p:spPr>
              <a:xfrm>
                <a:off x="7273290" y="4101839"/>
                <a:ext cx="2466960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&amp;1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2F9BB1C-7234-46B2-BF79-4145F758C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290" y="4101839"/>
                <a:ext cx="2466960" cy="710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8BE68579-FE53-46D3-9DE0-988F9A47CCFE}"/>
              </a:ext>
            </a:extLst>
          </p:cNvPr>
          <p:cNvSpPr txBox="1"/>
          <p:nvPr/>
        </p:nvSpPr>
        <p:spPr>
          <a:xfrm>
            <a:off x="3968115" y="4983949"/>
            <a:ext cx="661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4)</a:t>
            </a:r>
            <a:r>
              <a:rPr lang="zh-CN" altLang="en-US" dirty="0"/>
              <a:t>*</a:t>
            </a:r>
            <a:r>
              <a:rPr lang="en-US" altLang="zh-CN" dirty="0"/>
              <a:t>  </a:t>
            </a:r>
            <a:r>
              <a:rPr lang="en-US" altLang="zh-CN" dirty="0" err="1"/>
              <a:t>Softmax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4F6D696-9718-440D-9689-8E1CE55BE9D2}"/>
                  </a:ext>
                </a:extLst>
              </p:cNvPr>
              <p:cNvSpPr txBox="1"/>
              <p:nvPr/>
            </p:nvSpPr>
            <p:spPr>
              <a:xfrm>
                <a:off x="5979160" y="4824199"/>
                <a:ext cx="6609080" cy="702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4F6D696-9718-440D-9689-8E1CE55BE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160" y="4824199"/>
                <a:ext cx="6609080" cy="7028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9564B6B9-2002-4028-AB7E-7B28C23E5FDB}"/>
              </a:ext>
            </a:extLst>
          </p:cNvPr>
          <p:cNvSpPr txBox="1"/>
          <p:nvPr/>
        </p:nvSpPr>
        <p:spPr>
          <a:xfrm>
            <a:off x="528281" y="98557"/>
            <a:ext cx="29057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Forward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F7262C8-A820-41FF-BF9C-73F69DBBF786}"/>
              </a:ext>
            </a:extLst>
          </p:cNvPr>
          <p:cNvSpPr txBox="1"/>
          <p:nvPr/>
        </p:nvSpPr>
        <p:spPr>
          <a:xfrm>
            <a:off x="4051790" y="5865827"/>
            <a:ext cx="661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 </a:t>
            </a:r>
            <a:r>
              <a:rPr lang="en-US" altLang="zh-CN" dirty="0"/>
              <a:t>Derivative</a:t>
            </a: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06A5620-4FB2-46CB-B5EE-94DCB34B3D80}"/>
                  </a:ext>
                </a:extLst>
              </p:cNvPr>
              <p:cNvSpPr txBox="1"/>
              <p:nvPr/>
            </p:nvSpPr>
            <p:spPr>
              <a:xfrm>
                <a:off x="6259285" y="5487012"/>
                <a:ext cx="6807200" cy="1320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  <m:d>
                        <m:d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     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 </a:t>
                </a:r>
                <a:endParaRPr lang="zh-CN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06A5620-4FB2-46CB-B5EE-94DCB34B3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285" y="5487012"/>
                <a:ext cx="6807200" cy="13202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45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8.png">
            <a:extLst>
              <a:ext uri="{FF2B5EF4-FFF2-40B4-BE49-F238E27FC236}">
                <a16:creationId xmlns:a16="http://schemas.microsoft.com/office/drawing/2014/main" id="{B4580812-D506-4883-8D4A-AAE2A2B7FCD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07855" y="1824379"/>
            <a:ext cx="2466960" cy="3209241"/>
          </a:xfrm>
          <a:prstGeom prst="rect">
            <a:avLst/>
          </a:prstGeom>
          <a:ln/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F64A9EC-51B1-4F84-B00D-3D06BE6E3051}"/>
              </a:ext>
            </a:extLst>
          </p:cNvPr>
          <p:cNvSpPr txBox="1"/>
          <p:nvPr/>
        </p:nvSpPr>
        <p:spPr>
          <a:xfrm>
            <a:off x="528281" y="603260"/>
            <a:ext cx="652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Implementing an activation layer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110B2F5-15E6-442C-A0F5-ADAF5BB40F47}"/>
                  </a:ext>
                </a:extLst>
              </p:cNvPr>
              <p:cNvSpPr txBox="1"/>
              <p:nvPr/>
            </p:nvSpPr>
            <p:spPr>
              <a:xfrm>
                <a:off x="-1027822" y="120678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110B2F5-15E6-442C-A0F5-ADAF5BB4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7822" y="1206785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9564B6B9-2002-4028-AB7E-7B28C23E5FDB}"/>
              </a:ext>
            </a:extLst>
          </p:cNvPr>
          <p:cNvSpPr txBox="1"/>
          <p:nvPr/>
        </p:nvSpPr>
        <p:spPr>
          <a:xfrm>
            <a:off x="528281" y="98557"/>
            <a:ext cx="29057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Forward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153D0FB-E650-4310-95A0-28666B7CC778}"/>
              </a:ext>
            </a:extLst>
          </p:cNvPr>
          <p:cNvSpPr txBox="1"/>
          <p:nvPr/>
        </p:nvSpPr>
        <p:spPr>
          <a:xfrm>
            <a:off x="4658399" y="244628"/>
            <a:ext cx="70459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Instructions on writing </a:t>
            </a:r>
            <a:r>
              <a:rPr lang="en-US" altLang="zh-CN" sz="18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mytorch.activation</a:t>
            </a:r>
            <a:r>
              <a:rPr lang="en-US" altLang="zh-C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8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mytorch</a:t>
            </a:r>
            <a:r>
              <a:rPr lang="en-US" altLang="zh-C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/activation.py</a:t>
            </a:r>
            <a:r>
              <a:rPr lang="en-US" altLang="zh-C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implement the </a:t>
            </a:r>
            <a:r>
              <a:rPr lang="en-US" altLang="zh-C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US" altLang="zh-C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function for each activation class. And we also show the way to calculate the derivative during the backward pass.</a:t>
            </a:r>
            <a:endParaRPr lang="zh-CN" altLang="zh-C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en-US" altLang="zh-CN" sz="1800" u="none" strike="noStrik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1800" b="1" u="none" strike="noStrik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identity</a:t>
            </a:r>
            <a:r>
              <a:rPr lang="en-US" altLang="zh-CN" sz="1800" u="none" strike="noStrik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has been implemented for you as an example. </a:t>
            </a:r>
            <a:endParaRPr lang="zh-CN" altLang="zh-CN" sz="1800" u="none" strike="noStrike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en-US" altLang="zh-CN" sz="1800" u="none" strike="noStrik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output of the activation should be stored in the </a:t>
            </a:r>
            <a:r>
              <a:rPr lang="en-US" altLang="zh-CN" sz="1800" b="1" u="none" strike="noStrik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zh-CN" sz="1800" u="none" strike="noStrik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1800" u="none" strike="noStrike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zh-C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variable should be used for calculating the derivative during the backward pass. 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99CA7D-21A6-4C4B-A6E7-BEE676621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399" y="2911584"/>
            <a:ext cx="7262495" cy="344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1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DF4C8B-BD99-41C0-AFFD-E478835CB69B}"/>
              </a:ext>
            </a:extLst>
          </p:cNvPr>
          <p:cNvSpPr txBox="1"/>
          <p:nvPr/>
        </p:nvSpPr>
        <p:spPr>
          <a:xfrm>
            <a:off x="528281" y="133299"/>
            <a:ext cx="6093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Forward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64A9EC-51B1-4F84-B00D-3D06BE6E3051}"/>
              </a:ext>
            </a:extLst>
          </p:cNvPr>
          <p:cNvSpPr txBox="1"/>
          <p:nvPr/>
        </p:nvSpPr>
        <p:spPr>
          <a:xfrm>
            <a:off x="528281" y="676056"/>
            <a:ext cx="652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Implementing a complete MLP</a:t>
            </a:r>
            <a:endParaRPr lang="zh-CN" altLang="en-US" dirty="0">
              <a:latin typeface="+mj-lt"/>
            </a:endParaRPr>
          </a:p>
        </p:txBody>
      </p:sp>
      <p:pic>
        <p:nvPicPr>
          <p:cNvPr id="18" name="image9.png">
            <a:extLst>
              <a:ext uri="{FF2B5EF4-FFF2-40B4-BE49-F238E27FC236}">
                <a16:creationId xmlns:a16="http://schemas.microsoft.com/office/drawing/2014/main" id="{993BDDFF-D38C-4047-AFF1-497A4170CCD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02539" y="1346557"/>
            <a:ext cx="6526530" cy="3416920"/>
          </a:xfrm>
          <a:prstGeom prst="rect">
            <a:avLst/>
          </a:prstGeom>
          <a:ln/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331BAA0-3D9D-4F0B-94E7-37BD427750BE}"/>
              </a:ext>
            </a:extLst>
          </p:cNvPr>
          <p:cNvSpPr txBox="1"/>
          <p:nvPr/>
        </p:nvSpPr>
        <p:spPr>
          <a:xfrm>
            <a:off x="7584669" y="2043486"/>
            <a:ext cx="60930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en-US" altLang="zh-CN" sz="1800" b="1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Y1lin = linear1.forward(X)</a:t>
            </a:r>
            <a:br>
              <a:rPr lang="en-US" altLang="zh-CN" sz="1800" b="1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</a:br>
            <a:r>
              <a:rPr lang="en-US" altLang="zh-CN" sz="1800" b="1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Y1 = relu1.forward(Y1lin)</a:t>
            </a:r>
            <a:br>
              <a:rPr lang="en-US" altLang="zh-CN" sz="1800" b="1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</a:b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altLang="zh-CN" sz="1800" b="1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Y2lin = linear2.forward(Y1)</a:t>
            </a:r>
            <a:br>
              <a:rPr lang="en-US" altLang="zh-CN" sz="1800" b="1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</a:br>
            <a:r>
              <a:rPr lang="en-US" altLang="zh-CN" sz="1800" b="1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Y2 = relu2.forward(Y2lin)</a:t>
            </a:r>
            <a:br>
              <a:rPr lang="en-US" altLang="zh-CN" sz="1800" b="1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</a:b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altLang="zh-CN" sz="1800" b="1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Y3lin = linear3.forward(Y2)</a:t>
            </a:r>
            <a:br>
              <a:rPr lang="en-US" altLang="zh-CN" sz="1800" b="1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</a:br>
            <a:r>
              <a:rPr lang="en-US" altLang="zh-CN" sz="1800" b="1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Y3 = </a:t>
            </a:r>
            <a:r>
              <a:rPr lang="en-US" altLang="zh-CN" sz="1800" b="1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softmax.forward</a:t>
            </a:r>
            <a:r>
              <a:rPr lang="en-US" altLang="zh-CN" sz="1800" b="1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(Y3lin)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2A8CC2-D300-4002-A5C6-AC597CD63865}"/>
              </a:ext>
            </a:extLst>
          </p:cNvPr>
          <p:cNvSpPr/>
          <p:nvPr/>
        </p:nvSpPr>
        <p:spPr>
          <a:xfrm>
            <a:off x="7886700" y="1837652"/>
            <a:ext cx="4114800" cy="2719991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87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DF4C8B-BD99-41C0-AFFD-E478835CB69B}"/>
              </a:ext>
            </a:extLst>
          </p:cNvPr>
          <p:cNvSpPr txBox="1"/>
          <p:nvPr/>
        </p:nvSpPr>
        <p:spPr>
          <a:xfrm>
            <a:off x="528281" y="133299"/>
            <a:ext cx="6093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Forward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64A9EC-51B1-4F84-B00D-3D06BE6E3051}"/>
              </a:ext>
            </a:extLst>
          </p:cNvPr>
          <p:cNvSpPr txBox="1"/>
          <p:nvPr/>
        </p:nvSpPr>
        <p:spPr>
          <a:xfrm>
            <a:off x="528281" y="676056"/>
            <a:ext cx="652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Implementing a complete MLP</a:t>
            </a:r>
            <a:endParaRPr lang="zh-CN" altLang="en-US" dirty="0">
              <a:latin typeface="+mj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6BAFDAE-3929-4F98-A0B5-3638C5E3DC0C}"/>
              </a:ext>
            </a:extLst>
          </p:cNvPr>
          <p:cNvGrpSpPr/>
          <p:nvPr/>
        </p:nvGrpSpPr>
        <p:grpSpPr>
          <a:xfrm>
            <a:off x="402550" y="1214378"/>
            <a:ext cx="10808375" cy="5174028"/>
            <a:chOff x="276820" y="1346557"/>
            <a:chExt cx="10808375" cy="5174028"/>
          </a:xfrm>
        </p:grpSpPr>
        <p:pic>
          <p:nvPicPr>
            <p:cNvPr id="18" name="image9.png">
              <a:extLst>
                <a:ext uri="{FF2B5EF4-FFF2-40B4-BE49-F238E27FC236}">
                  <a16:creationId xmlns:a16="http://schemas.microsoft.com/office/drawing/2014/main" id="{993BDDFF-D38C-4047-AFF1-497A4170CCDD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02539" y="1346557"/>
              <a:ext cx="4898161" cy="2564399"/>
            </a:xfrm>
            <a:prstGeom prst="rect">
              <a:avLst/>
            </a:prstGeom>
            <a:ln/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D4ADE83-6DB1-460B-AA78-5E37DD84F8FE}"/>
                </a:ext>
              </a:extLst>
            </p:cNvPr>
            <p:cNvSpPr txBox="1"/>
            <p:nvPr/>
          </p:nvSpPr>
          <p:spPr>
            <a:xfrm>
              <a:off x="276820" y="4127857"/>
              <a:ext cx="10570249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/>
              <a: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Y = X</a:t>
              </a:r>
              <a:b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for layer = 1:num_hidden_layers</a:t>
              </a:r>
              <a:b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   </a:t>
              </a:r>
              <a:r>
                <a:rPr lang="en-US" altLang="zh-CN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Ylin</a:t>
              </a:r>
              <a: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= </a:t>
              </a:r>
              <a:r>
                <a:rPr lang="en-US" altLang="zh-CN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LinerLayers</a:t>
              </a:r>
              <a: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[layer].forward(Y)</a:t>
              </a:r>
              <a:b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   Y = </a:t>
              </a:r>
              <a:r>
                <a:rPr lang="en-US" altLang="zh-CN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ActivationLayers</a:t>
              </a:r>
              <a: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[layer].forward(</a:t>
              </a:r>
              <a:r>
                <a:rPr lang="en-US" altLang="zh-CN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Ylin</a:t>
              </a:r>
              <a: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b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</a:t>
              </a:r>
              <a:endParaRPr lang="zh-CN" altLang="zh-C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7200"/>
              <a:r>
                <a:rPr lang="en-US" altLang="zh-CN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The output layer immediately follows the hidden layers</a:t>
              </a:r>
              <a:br>
                <a:rPr lang="en-US" altLang="zh-CN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r>
                <a:rPr lang="en-US" altLang="zh-CN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YlinFinal</a:t>
              </a:r>
              <a: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= </a:t>
              </a:r>
              <a:r>
                <a:rPr lang="en-US" altLang="zh-CN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LinerLayers</a:t>
              </a:r>
              <a: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[-1].forward(Y)</a:t>
              </a:r>
              <a:b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r>
                <a:rPr lang="en-US" altLang="zh-CN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Yout</a:t>
              </a:r>
              <a: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= </a:t>
              </a:r>
              <a:r>
                <a:rPr lang="en-US" altLang="zh-CN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softmax.forward</a:t>
              </a:r>
              <a: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r>
                <a:rPr lang="en-US" altLang="zh-CN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Ylin</a:t>
              </a:r>
              <a:r>
                <a:rPr lang="en-US" altLang="zh-CN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zh-CN" altLang="zh-C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1EB3B24-6A94-4F74-83AE-F4317C9F2E8F}"/>
                </a:ext>
              </a:extLst>
            </p:cNvPr>
            <p:cNvSpPr/>
            <p:nvPr/>
          </p:nvSpPr>
          <p:spPr>
            <a:xfrm>
              <a:off x="619125" y="4043453"/>
              <a:ext cx="10466070" cy="24771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28829D1-A9AF-4618-A1FC-6FC55318017B}"/>
              </a:ext>
            </a:extLst>
          </p:cNvPr>
          <p:cNvSpPr txBox="1"/>
          <p:nvPr/>
        </p:nvSpPr>
        <p:spPr>
          <a:xfrm>
            <a:off x="5977890" y="256956"/>
            <a:ext cx="59164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Instructions on writing hw1.hw1:</a:t>
            </a:r>
            <a:endParaRPr lang="en-US" altLang="zh-C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hw1/hw1.py</a:t>
            </a:r>
            <a:r>
              <a:rPr lang="en-US" altLang="zh-C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implement the </a:t>
            </a:r>
            <a:r>
              <a:rPr lang="en-US" altLang="zh-C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US" altLang="zh-C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function for </a:t>
            </a:r>
            <a:r>
              <a:rPr lang="en-US" altLang="zh-C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</a:p>
          <a:p>
            <a:pPr marL="342900" indent="-342900">
              <a:buFont typeface="Arial" panose="020B0604020202020204" pitchFamily="34" charset="0"/>
              <a:buChar char="●"/>
            </a:pPr>
            <a:r>
              <a:rPr lang="en-US" altLang="zh-CN" dirty="0">
                <a:cs typeface="Times New Roman" panose="02020603050405020304" pitchFamily="18" charset="0"/>
              </a:rPr>
              <a:t>Store all your layers in a list (</a:t>
            </a:r>
            <a:r>
              <a:rPr lang="en-US" altLang="zh-CN" b="1" dirty="0" err="1">
                <a:cs typeface="Times New Roman" panose="02020603050405020304" pitchFamily="18" charset="0"/>
              </a:rPr>
              <a:t>linear_layers</a:t>
            </a:r>
            <a:r>
              <a:rPr lang="en-US" altLang="zh-CN" dirty="0">
                <a:cs typeface="Times New Roman" panose="02020603050405020304" pitchFamily="18" charset="0"/>
              </a:rPr>
              <a:t>). </a:t>
            </a:r>
            <a:endParaRPr lang="zh-CN" altLang="zh-CN" sz="1800" u="none" strike="noStrike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en-US" altLang="zh-CN" dirty="0">
                <a:cs typeface="Times New Roman" panose="02020603050405020304" pitchFamily="18" charset="0"/>
              </a:rPr>
              <a:t>In addition, a similar initialization can be done for the BN layer (</a:t>
            </a:r>
            <a:r>
              <a:rPr lang="en-US" altLang="zh-CN" b="1" dirty="0" err="1">
                <a:cs typeface="Times New Roman" panose="02020603050405020304" pitchFamily="18" charset="0"/>
              </a:rPr>
              <a:t>BN_layers</a:t>
            </a:r>
            <a:r>
              <a:rPr lang="en-US" altLang="zh-CN" dirty="0">
                <a:cs typeface="Times New Roman" panose="02020603050405020304" pitchFamily="18" charset="0"/>
              </a:rPr>
              <a:t>). </a:t>
            </a: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en-US" altLang="zh-CN" dirty="0">
                <a:cs typeface="Times New Roman" panose="02020603050405020304" pitchFamily="18" charset="0"/>
              </a:rPr>
              <a:t>Loop over the hidden layers to pass forward</a:t>
            </a:r>
          </a:p>
          <a:p>
            <a:pPr marL="342900" indent="-342900">
              <a:buFont typeface="Arial" panose="020B0604020202020204" pitchFamily="34" charset="0"/>
              <a:buChar char="●"/>
            </a:pPr>
            <a:r>
              <a:rPr lang="en-US" altLang="zh-CN" b="1" u="sng" dirty="0">
                <a:cs typeface="Times New Roman" panose="02020603050405020304" pitchFamily="18" charset="0"/>
              </a:rPr>
              <a:t>Terminology</a:t>
            </a:r>
            <a:r>
              <a:rPr lang="en-US" altLang="zh-CN" dirty="0">
                <a:cs typeface="Times New Roman" panose="02020603050405020304" pitchFamily="18" charset="0"/>
              </a:rPr>
              <a:t>:  The outputs of the final linear layer (i.e. </a:t>
            </a:r>
            <a:r>
              <a:rPr lang="en-US" altLang="zh-CN" b="1" dirty="0" err="1">
                <a:latin typeface="Courier New" panose="02070309020205020404" pitchFamily="49" charset="0"/>
              </a:rPr>
              <a:t>YlinFinal</a:t>
            </a:r>
            <a:r>
              <a:rPr lang="en-US" altLang="zh-CN" dirty="0">
                <a:cs typeface="Times New Roman" panose="02020603050405020304" pitchFamily="18" charset="0"/>
              </a:rPr>
              <a:t>) are often called the </a:t>
            </a:r>
            <a:r>
              <a:rPr lang="en-US" altLang="zh-CN" b="1" i="1" dirty="0">
                <a:solidFill>
                  <a:srgbClr val="C00000"/>
                </a:solidFill>
                <a:cs typeface="Times New Roman" panose="02020603050405020304" pitchFamily="18" charset="0"/>
              </a:rPr>
              <a:t>logits</a:t>
            </a:r>
            <a:r>
              <a:rPr lang="en-US" altLang="zh-CN" dirty="0">
                <a:cs typeface="Times New Roman" panose="02020603050405020304" pitchFamily="18" charset="0"/>
              </a:rPr>
              <a:t>.  You will encounter this term frequently.</a:t>
            </a:r>
            <a:endParaRPr lang="zh-CN" altLang="zh-CN" dirty="0"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●"/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20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DF4C8B-BD99-41C0-AFFD-E478835CB69B}"/>
              </a:ext>
            </a:extLst>
          </p:cNvPr>
          <p:cNvSpPr txBox="1"/>
          <p:nvPr/>
        </p:nvSpPr>
        <p:spPr>
          <a:xfrm>
            <a:off x="528281" y="174882"/>
            <a:ext cx="6093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j-lt"/>
              </a:rPr>
              <a:t>Computing the Loss</a:t>
            </a:r>
            <a:endParaRPr lang="zh-CN" altLang="en-US" sz="3200" dirty="0">
              <a:latin typeface="+mj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2E49FC-E82E-4E0C-BE9C-7B03AEA0C515}"/>
              </a:ext>
            </a:extLst>
          </p:cNvPr>
          <p:cNvGrpSpPr/>
          <p:nvPr/>
        </p:nvGrpSpPr>
        <p:grpSpPr>
          <a:xfrm>
            <a:off x="528280" y="2432463"/>
            <a:ext cx="10910414" cy="4112377"/>
            <a:chOff x="528281" y="1766694"/>
            <a:chExt cx="10910414" cy="411237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441EF44-7472-406A-827D-A398A3FA27FA}"/>
                </a:ext>
              </a:extLst>
            </p:cNvPr>
            <p:cNvSpPr txBox="1"/>
            <p:nvPr/>
          </p:nvSpPr>
          <p:spPr>
            <a:xfrm>
              <a:off x="528281" y="1766694"/>
              <a:ext cx="6610350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0" indent="-342900">
                <a:buFont typeface="+mj-lt"/>
                <a:buAutoNum type="arabicParenR"/>
              </a:pPr>
              <a:r>
                <a:rPr lang="en-US" altLang="zh-CN" dirty="0">
                  <a:ea typeface="Times New Roman" panose="02020603050405020304" pitchFamily="18" charset="0"/>
                </a:rPr>
                <a:t>L2 Loss</a:t>
              </a:r>
            </a:p>
            <a:p>
              <a:pPr marL="342900" lvl="0" indent="-342900">
                <a:buFont typeface="+mj-lt"/>
                <a:buAutoNum type="arabicParenR"/>
              </a:pPr>
              <a:endParaRPr lang="en-US" altLang="zh-CN" sz="1800" u="none" strike="noStrike" dirty="0">
                <a:effectLst/>
                <a:ea typeface="Times New Roman" panose="02020603050405020304" pitchFamily="18" charset="0"/>
              </a:endParaRPr>
            </a:p>
            <a:p>
              <a:pPr marL="342900" lvl="0" indent="-342900">
                <a:buFont typeface="+mj-lt"/>
                <a:buAutoNum type="arabicParenR"/>
              </a:pPr>
              <a:endParaRPr lang="en-US" altLang="zh-CN" dirty="0">
                <a:ea typeface="Times New Roman" panose="02020603050405020304" pitchFamily="18" charset="0"/>
              </a:endParaRPr>
            </a:p>
            <a:p>
              <a:pPr lvl="0"/>
              <a:endParaRPr lang="en-US" altLang="zh-CN" sz="1800" u="none" strike="noStrike" dirty="0">
                <a:effectLst/>
                <a:ea typeface="Times New Roman" panose="02020603050405020304" pitchFamily="18" charset="0"/>
              </a:endParaRPr>
            </a:p>
            <a:p>
              <a:pPr marL="342900" lvl="0" indent="-342900">
                <a:buAutoNum type="arabicParenR" startAt="2"/>
              </a:pPr>
              <a:r>
                <a:rPr lang="en-US" altLang="zh-CN" sz="1800" u="none" strike="noStrike" dirty="0">
                  <a:effectLst/>
                  <a:ea typeface="Times New Roman" panose="02020603050405020304" pitchFamily="18" charset="0"/>
                </a:rPr>
                <a:t>Cross-Entropy Loss</a:t>
              </a:r>
              <a:endParaRPr lang="en-US" altLang="zh-CN" dirty="0">
                <a:ea typeface="Times New Roman" panose="02020603050405020304" pitchFamily="18" charset="0"/>
              </a:endParaRPr>
            </a:p>
            <a:p>
              <a:pPr marL="342900" lvl="0" indent="-342900">
                <a:buAutoNum type="arabicParenR" startAt="2"/>
              </a:pPr>
              <a:endParaRPr lang="en-US" altLang="zh-CN" sz="1800" u="none" strike="noStrike" dirty="0">
                <a:effectLst/>
                <a:ea typeface="Times New Roman" panose="02020603050405020304" pitchFamily="18" charset="0"/>
              </a:endParaRPr>
            </a:p>
            <a:p>
              <a:pPr marL="342900" lvl="0" indent="-342900">
                <a:buAutoNum type="arabicParenR" startAt="2"/>
              </a:pPr>
              <a:endParaRPr lang="en-US" altLang="zh-CN" dirty="0">
                <a:ea typeface="Times New Roman" panose="02020603050405020304" pitchFamily="18" charset="0"/>
              </a:endParaRPr>
            </a:p>
            <a:p>
              <a:pPr marL="342900" lvl="0" indent="-342900">
                <a:buAutoNum type="arabicParenR" startAt="2"/>
              </a:pPr>
              <a:endParaRPr lang="en-US" altLang="zh-CN" sz="1800" u="none" strike="noStrike" dirty="0">
                <a:effectLst/>
                <a:ea typeface="Times New Roman" panose="02020603050405020304" pitchFamily="18" charset="0"/>
              </a:endParaRPr>
            </a:p>
            <a:p>
              <a:r>
                <a:rPr lang="en-US" altLang="zh-CN" dirty="0">
                  <a:ea typeface="Times New Roman" panose="02020603050405020304" pitchFamily="18" charset="0"/>
                </a:rPr>
                <a:t>3</a:t>
              </a:r>
              <a:r>
                <a:rPr lang="en-US" altLang="zh-CN" sz="1800" u="none" strike="noStrike" dirty="0">
                  <a:effectLst/>
                  <a:ea typeface="Times New Roman" panose="02020603050405020304" pitchFamily="18" charset="0"/>
                </a:rPr>
                <a:t>)*  </a:t>
              </a:r>
              <a:r>
                <a:rPr lang="en-US" altLang="zh-CN" sz="1800" u="none" strike="noStrike" dirty="0" err="1">
                  <a:effectLst/>
                  <a:ea typeface="Times New Roman" panose="02020603050405020304" pitchFamily="18" charset="0"/>
                </a:rPr>
                <a:t>Softmax</a:t>
              </a:r>
              <a:r>
                <a:rPr lang="en-US" altLang="zh-CN" sz="1800" u="none" strike="noStrike" dirty="0">
                  <a:effectLst/>
                  <a:ea typeface="Times New Roman" panose="02020603050405020304" pitchFamily="18" charset="0"/>
                </a:rPr>
                <a:t> Cross-Entropy Loss</a:t>
              </a:r>
              <a:endParaRPr lang="zh-CN" altLang="zh-CN" sz="1800" u="none" strike="noStrike" dirty="0">
                <a:effectLst/>
                <a:ea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EE75343-CB94-40A8-9738-E1E4BB255CAE}"/>
                    </a:ext>
                  </a:extLst>
                </p:cNvPr>
                <p:cNvSpPr txBox="1"/>
                <p:nvPr/>
              </p:nvSpPr>
              <p:spPr>
                <a:xfrm>
                  <a:off x="1350449" y="2054761"/>
                  <a:ext cx="2138192" cy="6836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–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EE75343-CB94-40A8-9738-E1E4BB255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449" y="2054761"/>
                  <a:ext cx="2138192" cy="68364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1838222-D8AF-4AAB-B90B-CC178010258F}"/>
                    </a:ext>
                  </a:extLst>
                </p:cNvPr>
                <p:cNvSpPr txBox="1"/>
                <p:nvPr/>
              </p:nvSpPr>
              <p:spPr>
                <a:xfrm>
                  <a:off x="1350450" y="3203389"/>
                  <a:ext cx="2138191" cy="6836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1838222-D8AF-4AAB-B90B-CC1780102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450" y="3203389"/>
                  <a:ext cx="2138191" cy="6836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584219B-75DB-40D3-9C78-07761FE2CAFF}"/>
                </a:ext>
              </a:extLst>
            </p:cNvPr>
            <p:cNvSpPr txBox="1"/>
            <p:nvPr/>
          </p:nvSpPr>
          <p:spPr>
            <a:xfrm>
              <a:off x="5342695" y="2139043"/>
              <a:ext cx="60930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/>
              <a:r>
                <a:rPr lang="en-US" altLang="zh-CN" sz="18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L = L2.forward(Y, D)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439BF4E-48E0-4150-9D0B-FB590CADA69C}"/>
                </a:ext>
              </a:extLst>
            </p:cNvPr>
            <p:cNvSpPr txBox="1"/>
            <p:nvPr/>
          </p:nvSpPr>
          <p:spPr>
            <a:xfrm>
              <a:off x="5342695" y="490401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/>
              <a:r>
                <a:rPr lang="en-US" altLang="zh-CN" sz="18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L = </a:t>
              </a:r>
              <a:r>
                <a:rPr lang="en-US" altLang="zh-CN" sz="18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SoftmaxCrossEntropy.forward</a:t>
              </a:r>
              <a:r>
                <a:rPr lang="en-US" altLang="zh-CN" sz="18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(Y, D)</a:t>
              </a:r>
              <a:endParaRPr lang="zh-CN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10C5687-D50D-4FF6-A7A8-66CA2E2F2956}"/>
                    </a:ext>
                  </a:extLst>
                </p:cNvPr>
                <p:cNvSpPr txBox="1"/>
                <p:nvPr/>
              </p:nvSpPr>
              <p:spPr>
                <a:xfrm>
                  <a:off x="1237185" y="4385794"/>
                  <a:ext cx="1697550" cy="7028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10C5687-D50D-4FF6-A7A8-66CA2E2F2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7185" y="4385794"/>
                  <a:ext cx="1697550" cy="7028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B39C9D3-7684-4D61-A63D-99C2298C8ED7}"/>
                    </a:ext>
                  </a:extLst>
                </p:cNvPr>
                <p:cNvSpPr txBox="1"/>
                <p:nvPr/>
              </p:nvSpPr>
              <p:spPr>
                <a:xfrm>
                  <a:off x="1154439" y="5160220"/>
                  <a:ext cx="4840751" cy="7188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B39C9D3-7684-4D61-A63D-99C2298C8E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439" y="5160220"/>
                  <a:ext cx="4840751" cy="71885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4BFC47F-518B-4A7C-81C8-B820356FD091}"/>
                  </a:ext>
                </a:extLst>
              </p:cNvPr>
              <p:cNvSpPr txBox="1"/>
              <p:nvPr/>
            </p:nvSpPr>
            <p:spPr>
              <a:xfrm>
                <a:off x="528280" y="669177"/>
                <a:ext cx="1027179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ffectLst/>
                    <a:latin typeface="+mn-ea"/>
                  </a:rPr>
                  <a:t>The loss quantifies the discrepancy between the actual output of a network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effectLst/>
                    <a:latin typeface="+mn-ea"/>
                  </a:rPr>
                  <a:t>, and the target</a:t>
                </a:r>
                <a:r>
                  <a:rPr lang="en-US" altLang="zh-CN" sz="1800" i="1" dirty="0">
                    <a:effectLst/>
                    <a:latin typeface="+mn-ea"/>
                  </a:rPr>
                  <a:t> </a:t>
                </a:r>
                <a:r>
                  <a:rPr lang="en-US" altLang="zh-CN" sz="1800" dirty="0">
                    <a:effectLst/>
                    <a:latin typeface="+mn-ea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1800" dirty="0">
                    <a:effectLst/>
                    <a:latin typeface="+mn-ea"/>
                  </a:rPr>
                  <a:t>, and is typically computed on training inputs, for which both the input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effectLst/>
                    <a:latin typeface="+mn-ea"/>
                  </a:rPr>
                  <a:t> and the target output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4BFC47F-518B-4A7C-81C8-B820356FD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80" y="669177"/>
                <a:ext cx="10271799" cy="646331"/>
              </a:xfrm>
              <a:prstGeom prst="rect">
                <a:avLst/>
              </a:prstGeom>
              <a:blipFill>
                <a:blip r:embed="rId6"/>
                <a:stretch>
                  <a:fillRect l="-534" t="-5660" r="-77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C76091E5-FE3B-455B-8781-66208DEEE140}"/>
              </a:ext>
            </a:extLst>
          </p:cNvPr>
          <p:cNvSpPr txBox="1"/>
          <p:nvPr/>
        </p:nvSpPr>
        <p:spPr>
          <a:xfrm>
            <a:off x="528281" y="2000017"/>
            <a:ext cx="997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ea typeface="Times New Roman" panose="02020603050405020304" pitchFamily="18" charset="0"/>
              </a:rPr>
              <a:t>Concept                                                                     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25CEB8F-086D-42E8-8F67-CE27C7A41442}"/>
                  </a:ext>
                </a:extLst>
              </p:cNvPr>
              <p:cNvSpPr txBox="1"/>
              <p:nvPr/>
            </p:nvSpPr>
            <p:spPr>
              <a:xfrm>
                <a:off x="1350449" y="138504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25CEB8F-086D-42E8-8F67-CE27C7A41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49" y="1385047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BCFF9938-74A8-464F-BEC3-7F1A9903FE17}"/>
              </a:ext>
            </a:extLst>
          </p:cNvPr>
          <p:cNvSpPr/>
          <p:nvPr/>
        </p:nvSpPr>
        <p:spPr>
          <a:xfrm>
            <a:off x="5743576" y="2740459"/>
            <a:ext cx="3086099" cy="48138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F2C85E7-3562-4040-B20F-06CB030B89F7}"/>
              </a:ext>
            </a:extLst>
          </p:cNvPr>
          <p:cNvSpPr/>
          <p:nvPr/>
        </p:nvSpPr>
        <p:spPr>
          <a:xfrm>
            <a:off x="5760524" y="5513753"/>
            <a:ext cx="5277038" cy="48138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AE9EFA-0F5E-421B-A1FB-B2975099E299}"/>
              </a:ext>
            </a:extLst>
          </p:cNvPr>
          <p:cNvSpPr txBox="1"/>
          <p:nvPr/>
        </p:nvSpPr>
        <p:spPr>
          <a:xfrm>
            <a:off x="5743576" y="3982347"/>
            <a:ext cx="5771956" cy="39010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dirty="0">
                <a:effectLst/>
                <a:latin typeface="Noto Sans Symbols"/>
                <a:ea typeface="Times New Roman" panose="02020603050405020304" pitchFamily="18" charset="0"/>
              </a:rPr>
              <a:t>CE Loss is not calculated separately during implementation</a:t>
            </a:r>
            <a:endParaRPr lang="zh-CN" altLang="zh-CN" dirty="0">
              <a:effectLst/>
              <a:latin typeface="Noto Sans Symbols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09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F8CF7B-E336-460C-B434-5801F12AFF4B}"/>
              </a:ext>
            </a:extLst>
          </p:cNvPr>
          <p:cNvSpPr txBox="1"/>
          <p:nvPr/>
        </p:nvSpPr>
        <p:spPr>
          <a:xfrm>
            <a:off x="284440" y="107343"/>
            <a:ext cx="316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Backward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E1D207-DC69-4ADD-B7C9-6F805004DDC8}"/>
              </a:ext>
            </a:extLst>
          </p:cNvPr>
          <p:cNvSpPr txBox="1"/>
          <p:nvPr/>
        </p:nvSpPr>
        <p:spPr>
          <a:xfrm>
            <a:off x="284441" y="643878"/>
            <a:ext cx="2885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Computing Derivatives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93E6D65-E8CC-41E6-A863-5B5C45577912}"/>
                  </a:ext>
                </a:extLst>
              </p:cNvPr>
              <p:cNvSpPr txBox="1"/>
              <p:nvPr/>
            </p:nvSpPr>
            <p:spPr>
              <a:xfrm>
                <a:off x="284440" y="1182402"/>
                <a:ext cx="565916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ffectLst/>
                    <a:ea typeface="Times New Roman" panose="02020603050405020304" pitchFamily="18" charset="0"/>
                  </a:rPr>
                  <a:t>We can now specify the following rules:</a:t>
                </a:r>
                <a:endParaRPr lang="zh-CN" altLang="zh-CN" sz="1800" dirty="0">
                  <a:effectLst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●"/>
                </a:pP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oto Sans Symbols"/>
                    <a:ea typeface="Calibri" panose="020F0502020204030204" pitchFamily="34" charset="0"/>
                    <a:cs typeface="Noto Sans Symbols"/>
                  </a:rPr>
                  <a:t>The gradient of the loss (which is a scalar) with respect to a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1 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×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𝑁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oto Sans Symbols"/>
                    <a:ea typeface="Calibri" panose="020F0502020204030204" pitchFamily="34" charset="0"/>
                    <a:cs typeface="Noto Sans Symbols"/>
                  </a:rPr>
                  <a:t> row vector is a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1 ×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𝑁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oto Sans Symbols"/>
                    <a:ea typeface="Calibri" panose="020F0502020204030204" pitchFamily="34" charset="0"/>
                    <a:cs typeface="Noto Sans Symbols"/>
                  </a:rPr>
                  <a:t> row vector.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93E6D65-E8CC-41E6-A863-5B5C45577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40" y="1182402"/>
                <a:ext cx="5659160" cy="923330"/>
              </a:xfrm>
              <a:prstGeom prst="rect">
                <a:avLst/>
              </a:prstGeom>
              <a:blipFill>
                <a:blip r:embed="rId3"/>
                <a:stretch>
                  <a:fillRect l="-970" t="-3974" r="-75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1.png">
            <a:extLst>
              <a:ext uri="{FF2B5EF4-FFF2-40B4-BE49-F238E27FC236}">
                <a16:creationId xmlns:a16="http://schemas.microsoft.com/office/drawing/2014/main" id="{D8E5EA0D-34F1-4F4D-A7C4-870B2DE9602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30766" y="2289304"/>
            <a:ext cx="4532826" cy="1979122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E4FCEEA-5F85-4E44-9118-B709359758D5}"/>
                  </a:ext>
                </a:extLst>
              </p:cNvPr>
              <p:cNvSpPr txBox="1"/>
              <p:nvPr/>
            </p:nvSpPr>
            <p:spPr>
              <a:xfrm>
                <a:off x="6132155" y="1459401"/>
                <a:ext cx="47346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●"/>
                </a:pP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oto Sans Symbols"/>
                    <a:ea typeface="Calibri" panose="020F0502020204030204" pitchFamily="34" charset="0"/>
                    <a:cs typeface="Noto Sans Symbols"/>
                  </a:rPr>
                  <a:t>The gradient of the loss with respect to an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𝑀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 ×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𝑁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oto Sans Symbols"/>
                    <a:ea typeface="Calibri" panose="020F0502020204030204" pitchFamily="34" charset="0"/>
                    <a:cs typeface="Noto Sans Symbols"/>
                  </a:rPr>
                  <a:t> matrix will also be an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𝑀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 ×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𝑁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oto Sans Symbols"/>
                    <a:ea typeface="Calibri" panose="020F0502020204030204" pitchFamily="34" charset="0"/>
                    <a:cs typeface="Noto Sans Symbols"/>
                  </a:rPr>
                  <a:t> matrix.</a:t>
                </a:r>
                <a:endParaRPr lang="zh-CN" altLang="zh-CN" sz="1800" dirty="0">
                  <a:effectLst/>
                  <a:latin typeface="Noto Sans Symbols"/>
                  <a:ea typeface="Noto Sans Symbols"/>
                  <a:cs typeface="Noto Sans Symbol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E4FCEEA-5F85-4E44-9118-B70935975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155" y="1459401"/>
                <a:ext cx="4734600" cy="646331"/>
              </a:xfrm>
              <a:prstGeom prst="rect">
                <a:avLst/>
              </a:prstGeom>
              <a:blipFill>
                <a:blip r:embed="rId5"/>
                <a:stretch>
                  <a:fillRect l="-901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2.png">
            <a:extLst>
              <a:ext uri="{FF2B5EF4-FFF2-40B4-BE49-F238E27FC236}">
                <a16:creationId xmlns:a16="http://schemas.microsoft.com/office/drawing/2014/main" id="{5E3D7325-0912-42B1-B1F3-1271D0DF6B20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573004" y="2197497"/>
            <a:ext cx="3898265" cy="2481742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E2FB782-D0B2-4523-B166-ECF6D8034920}"/>
                  </a:ext>
                </a:extLst>
              </p:cNvPr>
              <p:cNvSpPr txBox="1"/>
              <p:nvPr/>
            </p:nvSpPr>
            <p:spPr>
              <a:xfrm>
                <a:off x="6444734" y="4749758"/>
                <a:ext cx="6096000" cy="563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(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𝑖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,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𝑗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)</m:t>
                    </m:r>
                  </m:oMath>
                </a14:m>
                <a:r>
                  <a:rPr lang="en-US" altLang="zh-CN" dirty="0" err="1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th</a:t>
                </a:r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  <m:t>𝛻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  <m:t>𝑋</m:t>
                        </m:r>
                      </m:sub>
                    </m:sSub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 is the partial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  <m:t>𝜕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  <m:t>𝐿</m:t>
                        </m:r>
                      </m:num>
                      <m:den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oto Sans Symbols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oto Sans Symbols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oto Sans Symbols"/>
                              </a:rPr>
                              <m:t>𝑖</m:t>
                            </m:r>
                            <m: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oto Sans Symbols"/>
                              </a:rPr>
                              <m:t>,</m:t>
                            </m:r>
                            <m: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oto Sans Symbols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. </a:t>
                </a:r>
                <a:endParaRPr lang="zh-CN" altLang="zh-CN" dirty="0">
                  <a:solidFill>
                    <a:srgbClr val="000000"/>
                  </a:solidFill>
                  <a:latin typeface="Noto Sans Symbols"/>
                  <a:ea typeface="Calibri" panose="020F0502020204030204" pitchFamily="34" charset="0"/>
                  <a:cs typeface="Noto Sans Symbol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E2FB782-D0B2-4523-B166-ECF6D8034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734" y="4749758"/>
                <a:ext cx="6096000" cy="563616"/>
              </a:xfrm>
              <a:prstGeom prst="rect">
                <a:avLst/>
              </a:prstGeom>
              <a:blipFill>
                <a:blip r:embed="rId7"/>
                <a:stretch>
                  <a:fillRect l="-800" b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9F107C-A3B5-4639-BF17-62A6C7868DE7}"/>
                  </a:ext>
                </a:extLst>
              </p:cNvPr>
              <p:cNvSpPr txBox="1"/>
              <p:nvPr/>
            </p:nvSpPr>
            <p:spPr>
              <a:xfrm>
                <a:off x="628650" y="4777586"/>
                <a:ext cx="6496050" cy="535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The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i-th</a:t>
                </a:r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 component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  <m:t>𝛻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  <m:t>𝑋</m:t>
                        </m:r>
                      </m:sub>
                    </m:sSub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 is the partial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  <m:t>𝜕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  <m:t>𝐿</m:t>
                        </m:r>
                      </m:num>
                      <m:den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oto Sans Symbols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oto Sans Symbols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oto Sans Symbols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.</a:t>
                </a:r>
                <a:endParaRPr lang="zh-CN" altLang="en-US" dirty="0">
                  <a:solidFill>
                    <a:srgbClr val="000000"/>
                  </a:solidFill>
                  <a:latin typeface="Noto Sans Symbols"/>
                  <a:ea typeface="Calibri" panose="020F0502020204030204" pitchFamily="34" charset="0"/>
                  <a:cs typeface="Noto Sans Symbol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9F107C-A3B5-4639-BF17-62A6C7868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77586"/>
                <a:ext cx="6496050" cy="535788"/>
              </a:xfrm>
              <a:prstGeom prst="rect">
                <a:avLst/>
              </a:prstGeom>
              <a:blipFill>
                <a:blip r:embed="rId8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563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661FCB8-EF6A-4B24-BCBB-129BCCEDC15C}"/>
                  </a:ext>
                </a:extLst>
              </p:cNvPr>
              <p:cNvSpPr txBox="1"/>
              <p:nvPr/>
            </p:nvSpPr>
            <p:spPr>
              <a:xfrm>
                <a:off x="528280" y="1063675"/>
                <a:ext cx="105461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●"/>
                </a:pP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oto Sans Symbols"/>
                    <a:ea typeface="Calibri" panose="020F0502020204030204" pitchFamily="34" charset="0"/>
                    <a:cs typeface="Noto Sans Symbols"/>
                  </a:rPr>
                  <a:t>The Jacobian of a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1 ×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𝑁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oto Sans Symbols"/>
                    <a:ea typeface="Calibri" panose="020F0502020204030204" pitchFamily="34" charset="0"/>
                    <a:cs typeface="Noto Sans Symbols"/>
                  </a:rPr>
                  <a:t>row vector with respect to a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1 ×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𝑀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oto Sans Symbols"/>
                    <a:ea typeface="Calibri" panose="020F0502020204030204" pitchFamily="34" charset="0"/>
                    <a:cs typeface="Noto Sans Symbols"/>
                  </a:rPr>
                  <a:t> row vector will be an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𝑁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 ×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Symbols"/>
                      </a:rPr>
                      <m:t>𝑀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oto Sans Symbols"/>
                    <a:ea typeface="Calibri" panose="020F0502020204030204" pitchFamily="34" charset="0"/>
                    <a:cs typeface="Noto Sans Symbols"/>
                  </a:rPr>
                  <a:t> matrix.</a:t>
                </a:r>
                <a:endParaRPr lang="zh-CN" altLang="zh-CN" sz="1800" dirty="0">
                  <a:effectLst/>
                  <a:latin typeface="Noto Sans Symbols"/>
                  <a:ea typeface="Noto Sans Symbols"/>
                  <a:cs typeface="Noto Sans Symbol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661FCB8-EF6A-4B24-BCBB-129BCCEDC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80" y="1063675"/>
                <a:ext cx="10546119" cy="369332"/>
              </a:xfrm>
              <a:prstGeom prst="rect">
                <a:avLst/>
              </a:prstGeom>
              <a:blipFill>
                <a:blip r:embed="rId3"/>
                <a:stretch>
                  <a:fillRect l="-40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3.png">
            <a:extLst>
              <a:ext uri="{FF2B5EF4-FFF2-40B4-BE49-F238E27FC236}">
                <a16:creationId xmlns:a16="http://schemas.microsoft.com/office/drawing/2014/main" id="{ABFEAF5F-5BB2-4225-BF2B-F06B4588D6DA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270885" y="1524090"/>
            <a:ext cx="4877435" cy="3205237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4DF833A-5EA3-4C05-8A8B-4C3AC4C24D2C}"/>
                  </a:ext>
                </a:extLst>
              </p:cNvPr>
              <p:cNvSpPr txBox="1"/>
              <p:nvPr/>
            </p:nvSpPr>
            <p:spPr>
              <a:xfrm>
                <a:off x="650240" y="4958519"/>
                <a:ext cx="9814560" cy="1117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(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𝑖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,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𝑗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)</m:t>
                    </m:r>
                  </m:oMath>
                </a14:m>
                <a:r>
                  <a:rPr lang="en-US" altLang="zh-CN" dirty="0" err="1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th</a:t>
                </a:r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  <m:t>𝛻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  <m:t>𝑋</m:t>
                        </m:r>
                      </m:sub>
                    </m:sSub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𝑍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 is the partial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oto Sans Symbols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oto Sans Symbols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oto Sans Symbols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oto Sans Symbols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oto Sans Symbols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oto Sans Symbols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.   Note the indices: The numerator index in the partial derivative corresponds to the first (row) index in the Jacobian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  <m:t>𝛻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oto Sans Symbols"/>
                          </a:rPr>
                          <m:t>𝑋</m:t>
                        </m:r>
                      </m:sub>
                    </m:sSub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𝑍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, and the denominator index corresponds to the second (column) index.</a:t>
                </a:r>
                <a:endParaRPr lang="zh-CN" altLang="zh-CN" dirty="0">
                  <a:solidFill>
                    <a:srgbClr val="000000"/>
                  </a:solidFill>
                  <a:latin typeface="Noto Sans Symbols"/>
                  <a:ea typeface="Calibri" panose="020F0502020204030204" pitchFamily="34" charset="0"/>
                  <a:cs typeface="Noto Sans Symbol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4DF833A-5EA3-4C05-8A8B-4C3AC4C24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" y="4958519"/>
                <a:ext cx="9814560" cy="1117614"/>
              </a:xfrm>
              <a:prstGeom prst="rect">
                <a:avLst/>
              </a:prstGeom>
              <a:blipFill>
                <a:blip r:embed="rId5"/>
                <a:stretch>
                  <a:fillRect b="-7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C82BBE3F-F677-42ED-8202-497C18B79687}"/>
              </a:ext>
            </a:extLst>
          </p:cNvPr>
          <p:cNvSpPr txBox="1"/>
          <p:nvPr/>
        </p:nvSpPr>
        <p:spPr>
          <a:xfrm>
            <a:off x="284440" y="107343"/>
            <a:ext cx="316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Backward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62D5DA-512A-4CAE-B726-C1E57D949915}"/>
              </a:ext>
            </a:extLst>
          </p:cNvPr>
          <p:cNvSpPr txBox="1"/>
          <p:nvPr/>
        </p:nvSpPr>
        <p:spPr>
          <a:xfrm>
            <a:off x="284441" y="643878"/>
            <a:ext cx="2885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Computing Derivatives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55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6E88F5-45B8-477C-A2FC-AFA8996865B2}"/>
                  </a:ext>
                </a:extLst>
              </p:cNvPr>
              <p:cNvSpPr txBox="1"/>
              <p:nvPr/>
            </p:nvSpPr>
            <p:spPr>
              <a:xfrm>
                <a:off x="284440" y="973944"/>
                <a:ext cx="5821719" cy="4513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14000"/>
                  </a:lnSpc>
                  <a:buFont typeface="Arial" panose="020B0604020202020204" pitchFamily="34" charset="0"/>
                  <a:buChar char="●"/>
                </a:pP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Noto Sans Symbols"/>
                    <a:ea typeface="Calibri" panose="020F0502020204030204" pitchFamily="34" charset="0"/>
                    <a:cs typeface="Noto Sans Symbols"/>
                  </a:rPr>
                  <a:t>In any application of the chain rule, the dimensions must match up. So, for </a:t>
                </a:r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instance, if we have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𝐿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 = 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𝑓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(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𝑍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) 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𝑍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 = 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h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(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𝑋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,  where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 is a scalar (e.g. a loss), 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𝑍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1 ×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𝑀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  row vector and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1 ×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Noto Sans Symbols"/>
                      </a:rPr>
                      <m:t>𝑁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Noto Sans Symbols"/>
                    <a:ea typeface="Calibri" panose="020F0502020204030204" pitchFamily="34" charset="0"/>
                    <a:cs typeface="Noto Sans Symbols"/>
                  </a:rPr>
                  <a:t> row vector,  then, by the rules given just above</a:t>
                </a:r>
                <a:endParaRPr lang="zh-CN" altLang="zh-CN" dirty="0">
                  <a:solidFill>
                    <a:srgbClr val="000000"/>
                  </a:solidFill>
                  <a:latin typeface="Noto Sans Symbols"/>
                  <a:ea typeface="Calibri" panose="020F0502020204030204" pitchFamily="34" charset="0"/>
                  <a:cs typeface="Noto Sans Symbols"/>
                </a:endParaRPr>
              </a:p>
              <a:p>
                <a:pPr marL="742950" lvl="1" indent="-285750">
                  <a:lnSpc>
                    <a:spcPct val="114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Courier New" panose="02070309020205020404" pitchFamily="49" charset="0"/>
                            <a:cs typeface="Courier New" panose="02070309020205020404" pitchFamily="49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𝑋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, the gradient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w.r.t.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must be a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1 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row vector.</a:t>
                </a:r>
                <a:endParaRPr lang="zh-CN" altLang="zh-CN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742950" lvl="1" indent="-285750">
                  <a:lnSpc>
                    <a:spcPct val="114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3333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Courier New" panose="02070309020205020404" pitchFamily="49" charset="0"/>
                            <a:cs typeface="Courier New" panose="02070309020205020404" pitchFamily="49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333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𝑍</m:t>
                        </m:r>
                      </m:sub>
                    </m:sSub>
                    <m:r>
                      <a:rPr lang="en-US" altLang="zh-CN" i="1">
                        <a:solidFill>
                          <a:srgbClr val="3333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, the gradient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w.r.t.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𝑍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must be a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1 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row vector</a:t>
                </a:r>
                <a:endParaRPr lang="zh-CN" altLang="zh-CN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742950" lvl="1" indent="-285750">
                  <a:lnSpc>
                    <a:spcPct val="114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Courier New" panose="02070309020205020404" pitchFamily="49" charset="0"/>
                            <a:cs typeface="Courier New" panose="02070309020205020404" pitchFamily="49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𝑋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𝑍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, the Jacobian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𝑍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w.r.t.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must be an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matrix</a:t>
                </a:r>
                <a:endParaRPr lang="zh-CN" altLang="zh-CN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742950" lvl="1" indent="-285750">
                  <a:lnSpc>
                    <a:spcPct val="114000"/>
                  </a:lnSpc>
                  <a:buFont typeface="Courier New" panose="02070309020205020404" pitchFamily="49" charset="0"/>
                  <a:buChar char="o"/>
                </a:pP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The chain rule for the derivatives now is given by:</a:t>
                </a:r>
                <a:endParaRPr lang="zh-CN" altLang="zh-CN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3333FF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FF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6E88F5-45B8-477C-A2FC-AFA899686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40" y="973944"/>
                <a:ext cx="5821719" cy="4513415"/>
              </a:xfrm>
              <a:prstGeom prst="rect">
                <a:avLst/>
              </a:prstGeom>
              <a:blipFill>
                <a:blip r:embed="rId3"/>
                <a:stretch>
                  <a:fillRect l="-733" t="-405" r="-3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3DD025C-5EFB-499F-B610-630A74FBE982}"/>
              </a:ext>
            </a:extLst>
          </p:cNvPr>
          <p:cNvGrpSpPr/>
          <p:nvPr/>
        </p:nvGrpSpPr>
        <p:grpSpPr>
          <a:xfrm>
            <a:off x="6330951" y="382916"/>
            <a:ext cx="5382262" cy="5051046"/>
            <a:chOff x="6616700" y="991274"/>
            <a:chExt cx="4912360" cy="4610061"/>
          </a:xfrm>
        </p:grpSpPr>
        <p:pic>
          <p:nvPicPr>
            <p:cNvPr id="9" name="image14.png">
              <a:extLst>
                <a:ext uri="{FF2B5EF4-FFF2-40B4-BE49-F238E27FC236}">
                  <a16:creationId xmlns:a16="http://schemas.microsoft.com/office/drawing/2014/main" id="{A5D611BD-B376-4813-9D39-FE1E7E3CC3D9}"/>
                </a:ext>
              </a:extLst>
            </p:cNvPr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6616700" y="991274"/>
              <a:ext cx="4912360" cy="608965"/>
            </a:xfrm>
            <a:prstGeom prst="rect">
              <a:avLst/>
            </a:prstGeom>
            <a:ln/>
          </p:spPr>
        </p:pic>
        <p:pic>
          <p:nvPicPr>
            <p:cNvPr id="10" name="image11.png">
              <a:extLst>
                <a:ext uri="{FF2B5EF4-FFF2-40B4-BE49-F238E27FC236}">
                  <a16:creationId xmlns:a16="http://schemas.microsoft.com/office/drawing/2014/main" id="{4D44AFDF-00F5-4B93-8D87-B4FD83E1149E}"/>
                </a:ext>
              </a:extLst>
            </p:cNvPr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6685915" y="1988820"/>
              <a:ext cx="4843145" cy="1661160"/>
            </a:xfrm>
            <a:prstGeom prst="rect">
              <a:avLst/>
            </a:prstGeom>
            <a:ln/>
          </p:spPr>
        </p:pic>
        <p:pic>
          <p:nvPicPr>
            <p:cNvPr id="13" name="image5.png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3DA35F9-4353-4EF5-B913-7AEC3DC4A5A7}"/>
                </a:ext>
              </a:extLst>
            </p:cNvPr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7468552" y="3938905"/>
              <a:ext cx="3277870" cy="1662430"/>
            </a:xfrm>
            <a:prstGeom prst="rect">
              <a:avLst/>
            </a:prstGeom>
            <a:ln/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D50BFB1-76EC-4B06-B780-92AA356C1057}"/>
              </a:ext>
            </a:extLst>
          </p:cNvPr>
          <p:cNvSpPr txBox="1"/>
          <p:nvPr/>
        </p:nvSpPr>
        <p:spPr>
          <a:xfrm>
            <a:off x="2376765" y="5769185"/>
            <a:ext cx="6878360" cy="7058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dirty="0">
                <a:effectLst/>
                <a:latin typeface="Noto Sans Symbols"/>
                <a:ea typeface="Times New Roman" panose="02020603050405020304" pitchFamily="18" charset="0"/>
              </a:rPr>
              <a:t>the shape of the loss derivative with respect to </a:t>
            </a:r>
            <a:r>
              <a:rPr lang="en-US" altLang="zh-CN" i="1" dirty="0">
                <a:effectLst/>
                <a:latin typeface="Noto Sans Symbols"/>
                <a:ea typeface="Times New Roman" panose="02020603050405020304" pitchFamily="18" charset="0"/>
              </a:rPr>
              <a:t>any </a:t>
            </a:r>
            <a:r>
              <a:rPr lang="en-US" altLang="zh-CN" dirty="0">
                <a:effectLst/>
                <a:latin typeface="Noto Sans Symbols"/>
                <a:ea typeface="Times New Roman" panose="02020603050405020304" pitchFamily="18" charset="0"/>
              </a:rPr>
              <a:t>network parameter or intermediate variable will be the </a:t>
            </a:r>
            <a:r>
              <a:rPr lang="en-US" altLang="zh-CN" i="1" dirty="0">
                <a:effectLst/>
                <a:latin typeface="Noto Sans Symbols"/>
                <a:ea typeface="Times New Roman" panose="02020603050405020304" pitchFamily="18" charset="0"/>
              </a:rPr>
              <a:t>transpose </a:t>
            </a:r>
            <a:r>
              <a:rPr lang="en-US" altLang="zh-CN" dirty="0">
                <a:effectLst/>
                <a:latin typeface="Noto Sans Symbols"/>
                <a:ea typeface="Times New Roman" panose="02020603050405020304" pitchFamily="18" charset="0"/>
              </a:rPr>
              <a:t>of their shapes.</a:t>
            </a:r>
            <a:endParaRPr lang="zh-CN" altLang="zh-CN" dirty="0">
              <a:effectLst/>
              <a:latin typeface="Noto Sans Symbols"/>
              <a:ea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0B954F-B00F-49AD-AAA6-9AA4E5BF1D07}"/>
              </a:ext>
            </a:extLst>
          </p:cNvPr>
          <p:cNvSpPr txBox="1"/>
          <p:nvPr/>
        </p:nvSpPr>
        <p:spPr>
          <a:xfrm>
            <a:off x="284440" y="107343"/>
            <a:ext cx="316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Backward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E586E2-4A53-4FC7-849A-F05809850BBF}"/>
              </a:ext>
            </a:extLst>
          </p:cNvPr>
          <p:cNvSpPr txBox="1"/>
          <p:nvPr/>
        </p:nvSpPr>
        <p:spPr>
          <a:xfrm>
            <a:off x="284441" y="643878"/>
            <a:ext cx="2885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Computing Derivatives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12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1DE509B-E028-46FD-BAA5-E5DD593D59CA}"/>
                  </a:ext>
                </a:extLst>
              </p:cNvPr>
              <p:cNvSpPr txBox="1"/>
              <p:nvPr/>
            </p:nvSpPr>
            <p:spPr>
              <a:xfrm>
                <a:off x="284440" y="1138666"/>
                <a:ext cx="5811560" cy="5355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effectLst/>
                    <a:ea typeface="Times New Roman" panose="02020603050405020304" pitchFamily="18" charset="0"/>
                  </a:rPr>
                  <a:t>Additional rules:</a:t>
                </a:r>
                <a:endParaRPr lang="zh-CN" altLang="zh-CN" sz="1800" dirty="0">
                  <a:effectLst/>
                  <a:ea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ffectLst/>
                    <a:ea typeface="Times New Roman" panose="02020603050405020304" pitchFamily="18" charset="0"/>
                  </a:rPr>
                  <a:t>We will additionally use the following simple rules in computing derivatives:</a:t>
                </a:r>
                <a:endParaRPr lang="zh-CN" altLang="zh-CN" sz="1800" dirty="0">
                  <a:effectLst/>
                  <a:ea typeface="Times New Roman" panose="02020603050405020304" pitchFamily="18" charset="0"/>
                </a:endParaRPr>
              </a:p>
              <a:p>
                <a:pPr lvl="0"/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(1) For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any computation of the kind  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= 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 where the operation takes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in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variables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 and computes values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 the derivative computation will be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backward: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  </a:t>
                </a:r>
                <a:endParaRPr lang="zh-CN" altLang="zh-CN" sz="1800" dirty="0">
                  <a:effectLst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𝜕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 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 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 are the derivatives of the loss with respect to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respectively and B() is the function that computes the derivative for F().</a:t>
                </a:r>
              </a:p>
              <a:p>
                <a:endParaRPr lang="en-US" altLang="zh-CN" dirty="0">
                  <a:ea typeface="Calibri" panose="020F0502020204030204" pitchFamily="34" charset="0"/>
                </a:endParaRPr>
              </a:p>
              <a:p>
                <a:r>
                  <a:rPr lang="en-US" altLang="zh-CN" sz="1800" dirty="0">
                    <a:solidFill>
                      <a:srgbClr val="C00000"/>
                    </a:solidFill>
                    <a:effectLst/>
                    <a:ea typeface="Calibri" panose="020F0502020204030204" pitchFamily="34" charset="0"/>
                  </a:rPr>
                  <a:t>Note the reverse in the order of variables: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 while computing derivatives, the derivatives </a:t>
                </a:r>
                <a:r>
                  <a:rPr lang="en-US" altLang="zh-CN" sz="1800" dirty="0" err="1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w.r.t.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the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output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variables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of the “forward” function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are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input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to the “backward” function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. The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output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of the backward function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the derivatives w.r.t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 which are the inputs to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.</a:t>
                </a:r>
                <a:endParaRPr lang="zh-CN" altLang="zh-CN" sz="18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1DE509B-E028-46FD-BAA5-E5DD593D5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40" y="1138666"/>
                <a:ext cx="5811560" cy="5355312"/>
              </a:xfrm>
              <a:prstGeom prst="rect">
                <a:avLst/>
              </a:prstGeom>
              <a:blipFill>
                <a:blip r:embed="rId3"/>
                <a:stretch>
                  <a:fillRect l="-944" t="-683" b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8C49F00-7BC8-43A7-9642-E1A8ED5EA1DA}"/>
                  </a:ext>
                </a:extLst>
              </p:cNvPr>
              <p:cNvSpPr txBox="1"/>
              <p:nvPr/>
            </p:nvSpPr>
            <p:spPr>
              <a:xfrm>
                <a:off x="6289001" y="1924040"/>
                <a:ext cx="5872480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(2) In order to compute the derivatives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 you first need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and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.  So, if we have a sequence of operations:</a:t>
                </a:r>
                <a:endParaRPr lang="zh-CN" altLang="zh-CN" sz="1800" dirty="0">
                  <a:effectLst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sz="18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8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 = 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solidFill>
                            <a:srgbClr val="3333FF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800" i="1">
                          <a:solidFill>
                            <a:srgbClr val="3333FF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i="1">
                          <a:solidFill>
                            <a:srgbClr val="3333FF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1800" i="1">
                          <a:solidFill>
                            <a:srgbClr val="3333FF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i="1">
                          <a:solidFill>
                            <a:srgbClr val="3333FF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800" dirty="0">
                  <a:effectLst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then we must first compute derivatives for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,and then use those to compute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3333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800" i="1">
                        <a:solidFill>
                          <a:srgbClr val="3333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rgbClr val="3333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3333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1800" i="1">
                        <a:solidFill>
                          <a:srgbClr val="3333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rgbClr val="3333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sz="1800" i="1">
                        <a:solidFill>
                          <a:srgbClr val="3333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.  So to compute the derivatives with respect to the earliest variables in the sequence of operations, we must compute them in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reverse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order, starting with the last operation, and then working our way backwards. </a:t>
                </a:r>
                <a:endParaRPr lang="zh-CN" altLang="zh-CN" sz="1800" dirty="0">
                  <a:effectLst/>
                  <a:ea typeface="Times New Roman" panose="02020603050405020304" pitchFamily="18" charset="0"/>
                </a:endParaRPr>
              </a:p>
              <a:p>
                <a:r>
                  <a:rPr lang="en-US" altLang="zh-CN" sz="1800" b="1" dirty="0">
                    <a:effectLst/>
                    <a:ea typeface="Times New Roman" panose="02020603050405020304" pitchFamily="18" charset="0"/>
                  </a:rPr>
                  <a:t>Now we are set to go.</a:t>
                </a:r>
                <a:endParaRPr lang="zh-CN" altLang="zh-CN" sz="18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8C49F00-7BC8-43A7-9642-E1A8ED5EA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001" y="1924040"/>
                <a:ext cx="5872480" cy="3416320"/>
              </a:xfrm>
              <a:prstGeom prst="rect">
                <a:avLst/>
              </a:prstGeom>
              <a:blipFill>
                <a:blip r:embed="rId4"/>
                <a:stretch>
                  <a:fillRect l="-935" t="-1071" r="-1142" b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5363C86B-EE1C-4546-BD4F-8FD52AFDEFEE}"/>
              </a:ext>
            </a:extLst>
          </p:cNvPr>
          <p:cNvSpPr txBox="1"/>
          <p:nvPr/>
        </p:nvSpPr>
        <p:spPr>
          <a:xfrm>
            <a:off x="284440" y="107343"/>
            <a:ext cx="316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Backward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DE3BCCC-1F7E-40AA-AB59-CD39946A8E68}"/>
              </a:ext>
            </a:extLst>
          </p:cNvPr>
          <p:cNvSpPr txBox="1"/>
          <p:nvPr/>
        </p:nvSpPr>
        <p:spPr>
          <a:xfrm>
            <a:off x="284441" y="643878"/>
            <a:ext cx="2885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Computing Derivatives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30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EB8F744-D476-4F93-B528-924B05C48346}"/>
              </a:ext>
            </a:extLst>
          </p:cNvPr>
          <p:cNvSpPr txBox="1"/>
          <p:nvPr/>
        </p:nvSpPr>
        <p:spPr>
          <a:xfrm>
            <a:off x="363718" y="252217"/>
            <a:ext cx="9476242" cy="628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i="0" dirty="0">
                <a:solidFill>
                  <a:srgbClr val="212121"/>
                </a:solidFill>
                <a:effectLst/>
              </a:rPr>
              <a:t>Homework 1 Part 1 Bootcamp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i="0" dirty="0">
                <a:solidFill>
                  <a:srgbClr val="212121"/>
                </a:solidFill>
                <a:effectLst/>
              </a:rPr>
              <a:t>Forward: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CN" sz="2000" b="0" i="0" dirty="0">
                <a:solidFill>
                  <a:srgbClr val="212121"/>
                </a:solidFill>
                <a:effectLst/>
              </a:rPr>
              <a:t>Linear 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CN" sz="2000" b="0" i="0" dirty="0">
                <a:solidFill>
                  <a:srgbClr val="212121"/>
                </a:solidFill>
                <a:effectLst/>
              </a:rPr>
              <a:t>Batch Norm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CN" sz="2000" b="0" i="0" dirty="0">
                <a:solidFill>
                  <a:srgbClr val="212121"/>
                </a:solidFill>
                <a:effectLst/>
              </a:rPr>
              <a:t>Activation 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CN" sz="2000" b="0" i="0" dirty="0">
                <a:solidFill>
                  <a:srgbClr val="212121"/>
                </a:solidFill>
                <a:effectLst/>
              </a:rPr>
              <a:t>Loss </a:t>
            </a:r>
            <a:endParaRPr lang="en-US" altLang="zh-CN" b="1" i="0" dirty="0">
              <a:solidFill>
                <a:srgbClr val="212121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i="0" dirty="0">
                <a:solidFill>
                  <a:srgbClr val="212121"/>
                </a:solidFill>
                <a:effectLst/>
              </a:rPr>
              <a:t>Backward:</a:t>
            </a:r>
          </a:p>
          <a:p>
            <a:pPr lvl="1">
              <a:lnSpc>
                <a:spcPct val="150000"/>
              </a:lnSpc>
            </a:pPr>
            <a:r>
              <a:rPr lang="en-US" altLang="zh-CN" sz="2000" b="0" i="0" dirty="0">
                <a:solidFill>
                  <a:srgbClr val="212121"/>
                </a:solidFill>
                <a:effectLst/>
              </a:rPr>
              <a:t>(1) Loss </a:t>
            </a:r>
            <a:endParaRPr lang="en-US" altLang="zh-CN" sz="2000" dirty="0">
              <a:solidFill>
                <a:srgbClr val="21212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CN" sz="2000" b="0" i="0" dirty="0">
                <a:solidFill>
                  <a:srgbClr val="212121"/>
                </a:solidFill>
                <a:effectLst/>
              </a:rPr>
              <a:t>Activation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en-US" altLang="zh-CN" sz="2000" b="0" i="0" dirty="0">
                <a:solidFill>
                  <a:srgbClr val="212121"/>
                </a:solidFill>
                <a:effectLst/>
              </a:rPr>
              <a:t>Batch Norm 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CN" sz="2000" b="0" i="0" dirty="0">
                <a:solidFill>
                  <a:srgbClr val="212121"/>
                </a:solidFill>
                <a:effectLst/>
              </a:rPr>
              <a:t>Linear</a:t>
            </a:r>
            <a:r>
              <a:rPr lang="en-US" altLang="zh-CN" b="0" i="0" dirty="0">
                <a:solidFill>
                  <a:srgbClr val="212121"/>
                </a:solidFill>
                <a:effectLst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i="0" dirty="0">
                <a:solidFill>
                  <a:srgbClr val="212121"/>
                </a:solidFill>
                <a:effectLst/>
              </a:rPr>
              <a:t>Gradient Descent</a:t>
            </a:r>
          </a:p>
          <a:p>
            <a:pPr lvl="1">
              <a:lnSpc>
                <a:spcPct val="150000"/>
              </a:lnSpc>
            </a:pPr>
            <a:endParaRPr lang="en-US" altLang="zh-CN" b="1" i="0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495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B7E1D207-DC69-4ADD-B7C9-6F805004DDC8}"/>
              </a:ext>
            </a:extLst>
          </p:cNvPr>
          <p:cNvSpPr txBox="1"/>
          <p:nvPr/>
        </p:nvSpPr>
        <p:spPr>
          <a:xfrm>
            <a:off x="284440" y="643878"/>
            <a:ext cx="2763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The Gradient of the Loss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EE47E5-CEE9-429B-BCDD-35744458D53F}"/>
              </a:ext>
            </a:extLst>
          </p:cNvPr>
          <p:cNvSpPr txBox="1"/>
          <p:nvPr/>
        </p:nvSpPr>
        <p:spPr>
          <a:xfrm>
            <a:off x="284440" y="107343"/>
            <a:ext cx="316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Backward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39F47C-2376-48BF-90BF-A5C7221E74FB}"/>
              </a:ext>
            </a:extLst>
          </p:cNvPr>
          <p:cNvSpPr txBox="1"/>
          <p:nvPr/>
        </p:nvSpPr>
        <p:spPr>
          <a:xfrm>
            <a:off x="487678" y="1268161"/>
            <a:ext cx="274320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ea typeface="Times New Roman" panose="02020603050405020304" pitchFamily="18" charset="0"/>
              </a:rPr>
              <a:t>The loss is always a scalar</a:t>
            </a:r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51C6377-DF92-4D96-A088-EECEC0C3341E}"/>
              </a:ext>
            </a:extLst>
          </p:cNvPr>
          <p:cNvGrpSpPr/>
          <p:nvPr/>
        </p:nvGrpSpPr>
        <p:grpSpPr>
          <a:xfrm>
            <a:off x="1488440" y="1268161"/>
            <a:ext cx="6096000" cy="369332"/>
            <a:chOff x="-792480" y="1958585"/>
            <a:chExt cx="60960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FFA8B9F-EE21-4BC4-ABD4-3E8EF918B937}"/>
                    </a:ext>
                  </a:extLst>
                </p:cNvPr>
                <p:cNvSpPr txBox="1"/>
                <p:nvPr/>
              </p:nvSpPr>
              <p:spPr>
                <a:xfrm>
                  <a:off x="-792480" y="1958585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FFA8B9F-EE21-4BC4-ABD4-3E8EF918B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92480" y="1958585"/>
                  <a:ext cx="60960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3168FC8-74C3-4924-92F2-37E43F11D9AB}"/>
                </a:ext>
              </a:extLst>
            </p:cNvPr>
            <p:cNvCxnSpPr>
              <a:cxnSpLocks/>
            </p:cNvCxnSpPr>
            <p:nvPr/>
          </p:nvCxnSpPr>
          <p:spPr>
            <a:xfrm>
              <a:off x="3230880" y="2143760"/>
              <a:ext cx="1259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1658BFF-C221-48C2-8199-DB195292B000}"/>
                    </a:ext>
                  </a:extLst>
                </p:cNvPr>
                <p:cNvSpPr txBox="1"/>
                <p:nvPr/>
              </p:nvSpPr>
              <p:spPr>
                <a:xfrm>
                  <a:off x="4475480" y="1958585"/>
                  <a:ext cx="7314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1658BFF-C221-48C2-8199-DB195292B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80" y="1958585"/>
                  <a:ext cx="7314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3957EAA-9A46-4EA0-BC94-29CF207A5228}"/>
                  </a:ext>
                </a:extLst>
              </p:cNvPr>
              <p:cNvSpPr txBox="1"/>
              <p:nvPr/>
            </p:nvSpPr>
            <p:spPr>
              <a:xfrm>
                <a:off x="1816100" y="3464880"/>
                <a:ext cx="176276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𝑑𝑌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3957EAA-9A46-4EA0-BC94-29CF207A5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0" y="3464880"/>
                <a:ext cx="1762760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EB64AFC-F355-4580-ACBF-F2ABE7977E42}"/>
                  </a:ext>
                </a:extLst>
              </p:cNvPr>
              <p:cNvSpPr txBox="1"/>
              <p:nvPr/>
            </p:nvSpPr>
            <p:spPr>
              <a:xfrm>
                <a:off x="7307581" y="3045709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will be a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1 ×</m:t>
                    </m:r>
                    <m:r>
                      <a:rPr lang="en-US" altLang="zh-CN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row vector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EB64AFC-F355-4580-ACBF-F2ABE7977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81" y="3045709"/>
                <a:ext cx="325120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B1002A7-05FC-4A49-80F5-B27A522EAF64}"/>
                  </a:ext>
                </a:extLst>
              </p:cNvPr>
              <p:cNvSpPr txBox="1"/>
              <p:nvPr/>
            </p:nvSpPr>
            <p:spPr>
              <a:xfrm>
                <a:off x="501637" y="2700363"/>
                <a:ext cx="249174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effectLst/>
                    <a:ea typeface="Times New Roman" panose="02020603050405020304" pitchFamily="18" charset="0"/>
                  </a:rPr>
                  <a:t> a single probability value between 0 and 1</a:t>
                </a:r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B1002A7-05FC-4A49-80F5-B27A522EA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7" y="2700363"/>
                <a:ext cx="2491741" cy="646331"/>
              </a:xfrm>
              <a:prstGeom prst="rect">
                <a:avLst/>
              </a:prstGeom>
              <a:blipFill>
                <a:blip r:embed="rId7"/>
                <a:stretch>
                  <a:fillRect l="-1956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D06F533D-385C-495B-B790-C2D4955531C3}"/>
              </a:ext>
            </a:extLst>
          </p:cNvPr>
          <p:cNvSpPr txBox="1"/>
          <p:nvPr/>
        </p:nvSpPr>
        <p:spPr>
          <a:xfrm>
            <a:off x="6908779" y="2427357"/>
            <a:ext cx="115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 of class</a:t>
            </a:r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1836AAD-971D-4BF8-ADCC-6AE383F6C25C}"/>
              </a:ext>
            </a:extLst>
          </p:cNvPr>
          <p:cNvGrpSpPr/>
          <p:nvPr/>
        </p:nvGrpSpPr>
        <p:grpSpPr>
          <a:xfrm>
            <a:off x="487677" y="2076080"/>
            <a:ext cx="2956561" cy="378390"/>
            <a:chOff x="487677" y="2043036"/>
            <a:chExt cx="2956561" cy="37839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B5EEC82-439B-4C8E-9776-FDF06BA8AF7B}"/>
                </a:ext>
              </a:extLst>
            </p:cNvPr>
            <p:cNvSpPr txBox="1"/>
            <p:nvPr/>
          </p:nvSpPr>
          <p:spPr>
            <a:xfrm>
              <a:off x="487677" y="2043036"/>
              <a:ext cx="29565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effectLst/>
                  <a:ea typeface="Times New Roman" panose="02020603050405020304" pitchFamily="18" charset="0"/>
                </a:rPr>
                <a:t>simple binary classifier or</a:t>
              </a:r>
              <a:endParaRPr lang="zh-CN" altLang="en-US" b="1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D1C4B19-4FD8-47D1-8663-7C39CD70905E}"/>
                </a:ext>
              </a:extLst>
            </p:cNvPr>
            <p:cNvSpPr/>
            <p:nvPr/>
          </p:nvSpPr>
          <p:spPr>
            <a:xfrm>
              <a:off x="487678" y="2052094"/>
              <a:ext cx="2491741" cy="36933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F507A98-113F-47CB-A163-0EF454F12B7A}"/>
              </a:ext>
            </a:extLst>
          </p:cNvPr>
          <p:cNvGrpSpPr/>
          <p:nvPr/>
        </p:nvGrpSpPr>
        <p:grpSpPr>
          <a:xfrm>
            <a:off x="6286499" y="2075756"/>
            <a:ext cx="5064762" cy="369656"/>
            <a:chOff x="6172198" y="2085138"/>
            <a:chExt cx="5064762" cy="369656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8EC4592-A6D7-4574-89F1-6354FA833133}"/>
                </a:ext>
              </a:extLst>
            </p:cNvPr>
            <p:cNvSpPr txBox="1"/>
            <p:nvPr/>
          </p:nvSpPr>
          <p:spPr>
            <a:xfrm>
              <a:off x="6172198" y="2085138"/>
              <a:ext cx="50647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effectLst/>
                  <a:ea typeface="Times New Roman" panose="02020603050405020304" pitchFamily="18" charset="0"/>
                </a:rPr>
                <a:t>multi-class classification or vector regression</a:t>
              </a:r>
              <a:endParaRPr lang="zh-CN" altLang="en-US" b="1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857705A-8D17-474E-89AB-9690DE549ABD}"/>
                </a:ext>
              </a:extLst>
            </p:cNvPr>
            <p:cNvSpPr/>
            <p:nvPr/>
          </p:nvSpPr>
          <p:spPr>
            <a:xfrm>
              <a:off x="6177254" y="2085462"/>
              <a:ext cx="2641626" cy="36933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113AFDA-BE57-480E-B3EE-D3F4DD2AE709}"/>
                </a:ext>
              </a:extLst>
            </p:cNvPr>
            <p:cNvSpPr/>
            <p:nvPr/>
          </p:nvSpPr>
          <p:spPr>
            <a:xfrm>
              <a:off x="9083037" y="2085138"/>
              <a:ext cx="1899923" cy="36933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C11907A-AEFB-4DA6-81D4-605A71373BD7}"/>
              </a:ext>
            </a:extLst>
          </p:cNvPr>
          <p:cNvCxnSpPr>
            <a:stCxn id="32" idx="0"/>
            <a:endCxn id="44" idx="2"/>
          </p:cNvCxnSpPr>
          <p:nvPr/>
        </p:nvCxnSpPr>
        <p:spPr>
          <a:xfrm flipH="1" flipV="1">
            <a:off x="7487899" y="2796689"/>
            <a:ext cx="1445282" cy="24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30BF53F1-7A20-4909-810D-B33E2BF28371}"/>
              </a:ext>
            </a:extLst>
          </p:cNvPr>
          <p:cNvSpPr txBox="1"/>
          <p:nvPr/>
        </p:nvSpPr>
        <p:spPr>
          <a:xfrm>
            <a:off x="9113499" y="2454470"/>
            <a:ext cx="298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dim of the output prediction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7104E1F-4A7E-43E2-A726-307E1F98EB13}"/>
              </a:ext>
            </a:extLst>
          </p:cNvPr>
          <p:cNvCxnSpPr>
            <a:stCxn id="32" idx="0"/>
            <a:endCxn id="54" idx="2"/>
          </p:cNvCxnSpPr>
          <p:nvPr/>
        </p:nvCxnSpPr>
        <p:spPr>
          <a:xfrm flipV="1">
            <a:off x="8933181" y="2823802"/>
            <a:ext cx="1671298" cy="22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F51839C-DF3F-4B1E-B51A-A8128FE6B7EB}"/>
                  </a:ext>
                </a:extLst>
              </p:cNvPr>
              <p:cNvSpPr txBox="1"/>
              <p:nvPr/>
            </p:nvSpPr>
            <p:spPr>
              <a:xfrm>
                <a:off x="7708895" y="3441059"/>
                <a:ext cx="2448571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=[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…,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en-US" altLang="zh-CN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F51839C-DF3F-4B1E-B51A-A8128FE6B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895" y="3441059"/>
                <a:ext cx="2448571" cy="665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组合 74">
            <a:extLst>
              <a:ext uri="{FF2B5EF4-FFF2-40B4-BE49-F238E27FC236}">
                <a16:creationId xmlns:a16="http://schemas.microsoft.com/office/drawing/2014/main" id="{91C284A5-AD4A-4217-AF7D-AE494B6FC98F}"/>
              </a:ext>
            </a:extLst>
          </p:cNvPr>
          <p:cNvGrpSpPr/>
          <p:nvPr/>
        </p:nvGrpSpPr>
        <p:grpSpPr>
          <a:xfrm>
            <a:off x="-350520" y="4599881"/>
            <a:ext cx="7806669" cy="646331"/>
            <a:chOff x="-330201" y="4475744"/>
            <a:chExt cx="7806669" cy="646331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4FDD95F-2C9C-4FA1-9419-EDB3A57DA2A1}"/>
                </a:ext>
              </a:extLst>
            </p:cNvPr>
            <p:cNvSpPr txBox="1"/>
            <p:nvPr/>
          </p:nvSpPr>
          <p:spPr>
            <a:xfrm>
              <a:off x="406399" y="4638591"/>
              <a:ext cx="12598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0" indent="-342900">
                <a:buFont typeface="+mj-lt"/>
                <a:buAutoNum type="arabicParenR"/>
              </a:pPr>
              <a:r>
                <a:rPr lang="en-US" altLang="zh-CN" dirty="0">
                  <a:ea typeface="Times New Roman" panose="02020603050405020304" pitchFamily="18" charset="0"/>
                </a:rPr>
                <a:t>L2 Loss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C97936E9-B75A-475A-B59B-65DC9EAD9436}"/>
                    </a:ext>
                  </a:extLst>
                </p:cNvPr>
                <p:cNvSpPr txBox="1"/>
                <p:nvPr/>
              </p:nvSpPr>
              <p:spPr>
                <a:xfrm>
                  <a:off x="-330201" y="4638591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𝑌𝑙𝑖𝑛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C97936E9-B75A-475A-B59B-65DC9EAD9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0201" y="4638591"/>
                  <a:ext cx="60960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8D834D-016E-4E7A-99C9-644E2EFB4B4A}"/>
                    </a:ext>
                  </a:extLst>
                </p:cNvPr>
                <p:cNvSpPr txBox="1"/>
                <p:nvPr/>
              </p:nvSpPr>
              <p:spPr>
                <a:xfrm>
                  <a:off x="4024629" y="4475744"/>
                  <a:ext cx="3451839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𝑔𝑟𝑎𝑑𝑌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𝑑𝑒𝑟𝑖𝑣𝑎𝑡𝑖𝑣𝑒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()</m:t>
                        </m:r>
                      </m:oMath>
                    </m:oMathPara>
                  </a14:m>
                  <a:endParaRPr lang="en-US" altLang="zh-CN" dirty="0"/>
                </a:p>
                <a:p>
                  <a:r>
                    <a:rPr lang="en-US" altLang="zh-CN" dirty="0"/>
                    <a:t>     return </a:t>
                  </a:r>
                  <a:r>
                    <a:rPr lang="zh-CN" altLang="zh-CN" sz="1800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𝑠𝑒𝑙𝑓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𝑠𝑒𝑙𝑓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8D834D-016E-4E7A-99C9-644E2EFB4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629" y="4475744"/>
                  <a:ext cx="3451839" cy="646331"/>
                </a:xfrm>
                <a:prstGeom prst="rect">
                  <a:avLst/>
                </a:prstGeom>
                <a:blipFill>
                  <a:blip r:embed="rId10"/>
                  <a:stretch>
                    <a:fillRect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5D295ED-E180-440D-8F68-463FAAC2232C}"/>
              </a:ext>
            </a:extLst>
          </p:cNvPr>
          <p:cNvGrpSpPr/>
          <p:nvPr/>
        </p:nvGrpSpPr>
        <p:grpSpPr>
          <a:xfrm>
            <a:off x="396239" y="5472976"/>
            <a:ext cx="9591040" cy="1085024"/>
            <a:chOff x="406399" y="5589839"/>
            <a:chExt cx="9591040" cy="1085024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BA5C84D-A477-4FAD-A916-9A509DC50F35}"/>
                </a:ext>
              </a:extLst>
            </p:cNvPr>
            <p:cNvSpPr txBox="1"/>
            <p:nvPr/>
          </p:nvSpPr>
          <p:spPr>
            <a:xfrm>
              <a:off x="406399" y="5589839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u="none" strike="noStrike" dirty="0">
                  <a:effectLst/>
                  <a:ea typeface="Times New Roman" panose="02020603050405020304" pitchFamily="18" charset="0"/>
                </a:rPr>
                <a:t>2)  </a:t>
              </a:r>
              <a:r>
                <a:rPr lang="en-US" altLang="zh-CN" sz="1800" u="none" strike="noStrike" dirty="0" err="1">
                  <a:effectLst/>
                  <a:ea typeface="Times New Roman" panose="02020603050405020304" pitchFamily="18" charset="0"/>
                </a:rPr>
                <a:t>Softmax</a:t>
              </a:r>
              <a:r>
                <a:rPr lang="en-US" altLang="zh-CN" sz="1800" u="none" strike="noStrike" dirty="0">
                  <a:effectLst/>
                  <a:ea typeface="Times New Roman" panose="02020603050405020304" pitchFamily="18" charset="0"/>
                </a:rPr>
                <a:t> Cross-Entropy Loss</a:t>
              </a:r>
              <a:endParaRPr lang="zh-CN" altLang="zh-CN" sz="1800" u="none" strike="noStrike" dirty="0">
                <a:effectLst/>
                <a:ea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88849B86-4CC5-42F7-B707-3A80E9376D8F}"/>
                    </a:ext>
                  </a:extLst>
                </p:cNvPr>
                <p:cNvSpPr txBox="1"/>
                <p:nvPr/>
              </p:nvSpPr>
              <p:spPr>
                <a:xfrm>
                  <a:off x="3454399" y="6028532"/>
                  <a:ext cx="654304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𝑠𝑜𝑓𝑡𝑚𝑎𝑥𝐶𝑟𝑜𝑠𝑠𝐸𝑛𝑡𝑟𝑜𝑝𝑦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𝑑𝑒𝑟𝑖𝑣𝑎𝑡𝑖𝑣𝑒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()</m:t>
                        </m:r>
                      </m:oMath>
                    </m:oMathPara>
                  </a14:m>
                  <a:endParaRPr lang="en-US" altLang="zh-CN" dirty="0"/>
                </a:p>
                <a:p>
                  <a:r>
                    <a:rPr lang="en-US" altLang="zh-CN" dirty="0"/>
                    <a:t>             return </a:t>
                  </a:r>
                  <a:r>
                    <a:rPr lang="zh-CN" altLang="zh-CN" sz="1800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𝑠𝑒𝑙𝑓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𝑠𝑒𝑙𝑓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88849B86-4CC5-42F7-B707-3A80E9376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4399" y="6028532"/>
                  <a:ext cx="6543040" cy="646331"/>
                </a:xfrm>
                <a:prstGeom prst="rect">
                  <a:avLst/>
                </a:prstGeom>
                <a:blipFill>
                  <a:blip r:embed="rId11"/>
                  <a:stretch>
                    <a:fillRect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88F9525-559F-4614-8A11-C25C35B0FA1C}"/>
                    </a:ext>
                  </a:extLst>
                </p:cNvPr>
                <p:cNvSpPr txBox="1"/>
                <p:nvPr/>
              </p:nvSpPr>
              <p:spPr>
                <a:xfrm>
                  <a:off x="1656081" y="6134716"/>
                  <a:ext cx="18338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88F9525-559F-4614-8A11-C25C35B0F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6081" y="6134716"/>
                  <a:ext cx="183388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92B6751B-72DC-46C8-9F97-C3DBE9FC0431}"/>
              </a:ext>
            </a:extLst>
          </p:cNvPr>
          <p:cNvSpPr txBox="1"/>
          <p:nvPr/>
        </p:nvSpPr>
        <p:spPr>
          <a:xfrm>
            <a:off x="386080" y="4240305"/>
            <a:ext cx="669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Implementation</a:t>
            </a:r>
            <a:endParaRPr lang="zh-CN" altLang="en-US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6F6366E-A0FB-4395-A650-71A6E5B865B2}"/>
              </a:ext>
            </a:extLst>
          </p:cNvPr>
          <p:cNvSpPr/>
          <p:nvPr/>
        </p:nvSpPr>
        <p:spPr>
          <a:xfrm>
            <a:off x="1767840" y="4584226"/>
            <a:ext cx="5720060" cy="757869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332E52-617B-4C17-9468-325D52C6EC8B}"/>
              </a:ext>
            </a:extLst>
          </p:cNvPr>
          <p:cNvSpPr/>
          <p:nvPr/>
        </p:nvSpPr>
        <p:spPr>
          <a:xfrm>
            <a:off x="1736088" y="5842308"/>
            <a:ext cx="7461249" cy="757869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3FAC198-087C-4D70-B3F3-2E91FDFC8BDF}"/>
              </a:ext>
            </a:extLst>
          </p:cNvPr>
          <p:cNvGrpSpPr/>
          <p:nvPr/>
        </p:nvGrpSpPr>
        <p:grpSpPr>
          <a:xfrm>
            <a:off x="3182596" y="2077529"/>
            <a:ext cx="2057423" cy="378390"/>
            <a:chOff x="487678" y="2043036"/>
            <a:chExt cx="2560322" cy="378390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FF94555-26F0-4AC8-9A5C-E0DECAE69978}"/>
                </a:ext>
              </a:extLst>
            </p:cNvPr>
            <p:cNvSpPr txBox="1"/>
            <p:nvPr/>
          </p:nvSpPr>
          <p:spPr>
            <a:xfrm>
              <a:off x="487678" y="2043036"/>
              <a:ext cx="25603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ea typeface="Times New Roman" panose="02020603050405020304" pitchFamily="18" charset="0"/>
                </a:rPr>
                <a:t>s</a:t>
              </a:r>
              <a:r>
                <a:rPr lang="en-US" altLang="zh-CN" sz="1800" b="1" dirty="0">
                  <a:effectLst/>
                  <a:ea typeface="Times New Roman" panose="02020603050405020304" pitchFamily="18" charset="0"/>
                </a:rPr>
                <a:t>imple regression</a:t>
              </a:r>
              <a:endParaRPr lang="zh-CN" altLang="en-US" b="1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ABA5844-AFCF-4420-A5CC-7A6FEDD89BD1}"/>
                </a:ext>
              </a:extLst>
            </p:cNvPr>
            <p:cNvSpPr/>
            <p:nvPr/>
          </p:nvSpPr>
          <p:spPr>
            <a:xfrm>
              <a:off x="566702" y="2052094"/>
              <a:ext cx="2481298" cy="36933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BBCCC2C-CE69-4FCD-B1EB-2A00C9945B2D}"/>
                  </a:ext>
                </a:extLst>
              </p:cNvPr>
              <p:cNvSpPr txBox="1"/>
              <p:nvPr/>
            </p:nvSpPr>
            <p:spPr>
              <a:xfrm>
                <a:off x="3227048" y="2771466"/>
                <a:ext cx="24917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effectLst/>
                    <a:ea typeface="Times New Roman" panose="02020603050405020304" pitchFamily="18" charset="0"/>
                  </a:rPr>
                  <a:t> a scalar predicts</a:t>
                </a:r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BBCCC2C-CE69-4FCD-B1EB-2A00C994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048" y="2771466"/>
                <a:ext cx="2491741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20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E3B07-3059-4CFD-A5B7-7CCD03F8C422}"/>
                  </a:ext>
                </a:extLst>
              </p:cNvPr>
              <p:cNvSpPr txBox="1"/>
              <p:nvPr/>
            </p:nvSpPr>
            <p:spPr>
              <a:xfrm>
                <a:off x="5796280" y="2025438"/>
                <a:ext cx="6685280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E3B07-3059-4CFD-A5B7-7CCD03F8C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280" y="2025438"/>
                <a:ext cx="6685280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3CC42F5-C1F0-4A50-820D-3C5EC77BB299}"/>
              </a:ext>
            </a:extLst>
          </p:cNvPr>
          <p:cNvSpPr txBox="1"/>
          <p:nvPr/>
        </p:nvSpPr>
        <p:spPr>
          <a:xfrm>
            <a:off x="-680720" y="3911806"/>
            <a:ext cx="677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gradZ</a:t>
            </a:r>
            <a:r>
              <a:rPr lang="en-US" altLang="zh-CN" sz="1800" b="1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</a:t>
            </a:r>
            <a:r>
              <a:rPr lang="en-US" altLang="zh-CN" sz="1800" b="1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relu.derivative</a:t>
            </a:r>
            <a:r>
              <a:rPr lang="en-US" altLang="zh-CN" sz="1800" b="1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altLang="zh-CN" sz="1800" b="1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gradY</a:t>
            </a:r>
            <a:r>
              <a:rPr lang="en-US" altLang="zh-CN" sz="1800" b="1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2B9E31-278D-4660-BB6E-24625DDFC455}"/>
              </a:ext>
            </a:extLst>
          </p:cNvPr>
          <p:cNvSpPr txBox="1"/>
          <p:nvPr/>
        </p:nvSpPr>
        <p:spPr>
          <a:xfrm>
            <a:off x="1651000" y="4412800"/>
            <a:ext cx="3855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sigmoid.derivative</a:t>
            </a:r>
            <a:r>
              <a:rPr lang="en-US" altLang="zh-CN" sz="1800" b="1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36903E-38FD-4AAE-A787-D0A54D75A7D2}"/>
              </a:ext>
            </a:extLst>
          </p:cNvPr>
          <p:cNvSpPr txBox="1"/>
          <p:nvPr/>
        </p:nvSpPr>
        <p:spPr>
          <a:xfrm>
            <a:off x="1651000" y="4913795"/>
            <a:ext cx="3205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tanh.derivative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7A44F40-CB47-484A-A209-79C28590C441}"/>
                  </a:ext>
                </a:extLst>
              </p:cNvPr>
              <p:cNvSpPr txBox="1"/>
              <p:nvPr/>
            </p:nvSpPr>
            <p:spPr>
              <a:xfrm>
                <a:off x="284440" y="1270473"/>
                <a:ext cx="5222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ffectLst/>
                    <a:ea typeface="Times New Roman" panose="02020603050405020304" pitchFamily="18" charset="0"/>
                  </a:rPr>
                  <a:t>The typical activation layer has the form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7A44F40-CB47-484A-A209-79C28590C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40" y="1270473"/>
                <a:ext cx="5222280" cy="369332"/>
              </a:xfrm>
              <a:prstGeom prst="rect">
                <a:avLst/>
              </a:prstGeom>
              <a:blipFill>
                <a:blip r:embed="rId4"/>
                <a:stretch>
                  <a:fillRect l="-105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AF7E665-44DC-46AF-BC58-AF87D9D77465}"/>
              </a:ext>
            </a:extLst>
          </p:cNvPr>
          <p:cNvSpPr txBox="1"/>
          <p:nvPr/>
        </p:nvSpPr>
        <p:spPr>
          <a:xfrm>
            <a:off x="284440" y="643878"/>
            <a:ext cx="5608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The Gradient of the Activation Layers</a:t>
            </a:r>
            <a:endParaRPr lang="zh-CN" altLang="zh-CN" b="1" dirty="0">
              <a:solidFill>
                <a:srgbClr val="000000"/>
              </a:solidFill>
            </a:endParaRPr>
          </a:p>
          <a:p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58F9F6-CBDA-4B19-B364-1FE0B3705B4D}"/>
              </a:ext>
            </a:extLst>
          </p:cNvPr>
          <p:cNvSpPr txBox="1"/>
          <p:nvPr/>
        </p:nvSpPr>
        <p:spPr>
          <a:xfrm>
            <a:off x="284440" y="107343"/>
            <a:ext cx="316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Backward</a:t>
            </a:r>
            <a:endParaRPr lang="zh-CN" altLang="en-US" sz="3200" dirty="0">
              <a:latin typeface="+mj-lt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47301C-CE6D-453E-8370-E7A9DABF0B3E}"/>
              </a:ext>
            </a:extLst>
          </p:cNvPr>
          <p:cNvCxnSpPr>
            <a:cxnSpLocks/>
          </p:cNvCxnSpPr>
          <p:nvPr/>
        </p:nvCxnSpPr>
        <p:spPr>
          <a:xfrm>
            <a:off x="5511800" y="1453336"/>
            <a:ext cx="78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379D975-7097-4DF0-8BA5-E6B4808573AF}"/>
                  </a:ext>
                </a:extLst>
              </p:cNvPr>
              <p:cNvSpPr txBox="1"/>
              <p:nvPr/>
            </p:nvSpPr>
            <p:spPr>
              <a:xfrm>
                <a:off x="6299200" y="1268670"/>
                <a:ext cx="61823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𝐿</m:t>
                    </m:r>
                    <m: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𝐿</m:t>
                    </m:r>
                    <m: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dirty="0">
                    <a:ea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dirty="0">
                    <a:ea typeface="Times New Roman" panose="02020603050405020304" pitchFamily="18" charset="0"/>
                  </a:rPr>
                  <a:t> is the Jacobian of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dirty="0">
                    <a:ea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ea typeface="Times New Roman" panose="02020603050405020304" pitchFamily="18" charset="0"/>
                  </a:rPr>
                  <a:t>w.r.t.</a:t>
                </a:r>
                <a:r>
                  <a:rPr lang="en-US" altLang="zh-CN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𝑍</m:t>
                    </m:r>
                  </m:oMath>
                </a14:m>
                <a:endParaRPr lang="zh-CN" alt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379D975-7097-4DF0-8BA5-E6B480857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0" y="1268670"/>
                <a:ext cx="618236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下 29">
            <a:extLst>
              <a:ext uri="{FF2B5EF4-FFF2-40B4-BE49-F238E27FC236}">
                <a16:creationId xmlns:a16="http://schemas.microsoft.com/office/drawing/2014/main" id="{A105886A-A566-48C0-BEED-2D6EDE546E42}"/>
              </a:ext>
            </a:extLst>
          </p:cNvPr>
          <p:cNvSpPr/>
          <p:nvPr/>
        </p:nvSpPr>
        <p:spPr>
          <a:xfrm>
            <a:off x="8321040" y="1656106"/>
            <a:ext cx="1137920" cy="36933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357878-4217-4ABD-B01B-D7AA4756C15E}"/>
              </a:ext>
            </a:extLst>
          </p:cNvPr>
          <p:cNvSpPr txBox="1"/>
          <p:nvPr/>
        </p:nvSpPr>
        <p:spPr>
          <a:xfrm>
            <a:off x="284440" y="2917336"/>
            <a:ext cx="669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Implementation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1FC180-CA95-491E-8128-E1A5686AA82E}"/>
              </a:ext>
            </a:extLst>
          </p:cNvPr>
          <p:cNvSpPr txBox="1"/>
          <p:nvPr/>
        </p:nvSpPr>
        <p:spPr>
          <a:xfrm>
            <a:off x="284440" y="3410811"/>
            <a:ext cx="41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ea typeface="Times New Roman" panose="02020603050405020304" pitchFamily="18" charset="0"/>
              </a:rPr>
              <a:t>You need to write functions of the kind: 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68676B5-F74C-47CF-BF92-0F2312FC6ABE}"/>
              </a:ext>
            </a:extLst>
          </p:cNvPr>
          <p:cNvSpPr txBox="1"/>
          <p:nvPr/>
        </p:nvSpPr>
        <p:spPr>
          <a:xfrm>
            <a:off x="284440" y="5374003"/>
            <a:ext cx="1219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Times New Roman" panose="02020603050405020304" pitchFamily="18" charset="0"/>
              </a:rPr>
              <a:t>I</a:t>
            </a:r>
            <a:r>
              <a:rPr lang="en-US" altLang="zh-CN" sz="1800" dirty="0">
                <a:effectLst/>
                <a:ea typeface="Times New Roman" panose="02020603050405020304" pitchFamily="18" charset="0"/>
              </a:rPr>
              <a:t>nternal implementation of the functions are shown on </a:t>
            </a:r>
            <a:r>
              <a:rPr lang="en-US" altLang="zh-CN" sz="1800" i="1" dirty="0">
                <a:effectLst/>
                <a:ea typeface="Times New Roman" panose="02020603050405020304" pitchFamily="18" charset="0"/>
              </a:rPr>
              <a:t>page 8 </a:t>
            </a:r>
            <a:r>
              <a:rPr lang="en-US" altLang="zh-CN" sz="1800" dirty="0">
                <a:effectLst/>
                <a:ea typeface="Times New Roman" panose="02020603050405020304" pitchFamily="18" charset="0"/>
              </a:rPr>
              <a:t>of slides, </a:t>
            </a:r>
            <a:r>
              <a:rPr lang="en-US" altLang="zh-CN" sz="1800" i="1" dirty="0">
                <a:effectLst/>
                <a:ea typeface="Times New Roman" panose="02020603050405020304" pitchFamily="18" charset="0"/>
              </a:rPr>
              <a:t>page 6 </a:t>
            </a:r>
            <a:r>
              <a:rPr lang="en-US" altLang="zh-CN" sz="1800" dirty="0">
                <a:effectLst/>
                <a:ea typeface="Times New Roman" panose="02020603050405020304" pitchFamily="18" charset="0"/>
              </a:rPr>
              <a:t>of </a:t>
            </a:r>
            <a:r>
              <a:rPr lang="en-US" altLang="zh-CN" dirty="0">
                <a:ea typeface="Times New Roman" panose="02020603050405020304" pitchFamily="18" charset="0"/>
              </a:rPr>
              <a:t>w</a:t>
            </a:r>
            <a:r>
              <a:rPr lang="en-US" altLang="zh-CN" sz="1800" dirty="0">
                <a:effectLst/>
                <a:ea typeface="Times New Roman" panose="02020603050405020304" pitchFamily="18" charset="0"/>
              </a:rPr>
              <a:t>riteup, and </a:t>
            </a:r>
            <a:r>
              <a:rPr lang="en-US" altLang="zh-CN" sz="1800" i="1" dirty="0">
                <a:effectLst/>
                <a:ea typeface="Times New Roman" panose="02020603050405020304" pitchFamily="18" charset="0"/>
              </a:rPr>
              <a:t>page 4 </a:t>
            </a:r>
            <a:r>
              <a:rPr lang="en-US" altLang="zh-CN" sz="1800" dirty="0">
                <a:effectLst/>
                <a:ea typeface="Times New Roman" panose="02020603050405020304" pitchFamily="18" charset="0"/>
              </a:rPr>
              <a:t>of </a:t>
            </a:r>
            <a:r>
              <a:rPr lang="en-US" altLang="zh-CN" sz="1800" dirty="0" err="1">
                <a:effectLst/>
                <a:ea typeface="Times New Roman" panose="02020603050405020304" pitchFamily="18" charset="0"/>
              </a:rPr>
              <a:t>ToyProblem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7A366C-CC87-46C8-B446-0FA07475CC55}"/>
              </a:ext>
            </a:extLst>
          </p:cNvPr>
          <p:cNvSpPr/>
          <p:nvPr/>
        </p:nvSpPr>
        <p:spPr>
          <a:xfrm>
            <a:off x="352425" y="3780144"/>
            <a:ext cx="4504055" cy="1561952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69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B7E1D207-DC69-4ADD-B7C9-6F805004DDC8}"/>
              </a:ext>
            </a:extLst>
          </p:cNvPr>
          <p:cNvSpPr txBox="1"/>
          <p:nvPr/>
        </p:nvSpPr>
        <p:spPr>
          <a:xfrm>
            <a:off x="284440" y="648258"/>
            <a:ext cx="652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Gradient of a Linear </a:t>
            </a:r>
            <a:r>
              <a:rPr lang="en-US" altLang="zh-CN" b="1" dirty="0">
                <a:solidFill>
                  <a:srgbClr val="000000"/>
                </a:solidFill>
                <a:ea typeface="Times New Roman" panose="02020603050405020304" pitchFamily="18" charset="0"/>
              </a:rPr>
              <a:t>L</a:t>
            </a:r>
            <a:r>
              <a:rPr lang="en-US" altLang="zh-CN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ayer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19135B-2461-4DDE-A17B-C8A3089830CD}"/>
              </a:ext>
            </a:extLst>
          </p:cNvPr>
          <p:cNvSpPr txBox="1"/>
          <p:nvPr/>
        </p:nvSpPr>
        <p:spPr>
          <a:xfrm>
            <a:off x="284440" y="107343"/>
            <a:ext cx="316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Backward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71E612-90C3-4961-B564-E4B0DEB1AAAC}"/>
              </a:ext>
            </a:extLst>
          </p:cNvPr>
          <p:cNvSpPr txBox="1"/>
          <p:nvPr/>
        </p:nvSpPr>
        <p:spPr>
          <a:xfrm>
            <a:off x="284440" y="2627429"/>
            <a:ext cx="669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Implementation</a:t>
            </a:r>
            <a:endParaRPr lang="zh-CN" altLang="en-US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B68A23-00D1-4B8F-8E3E-AB0760577792}"/>
              </a:ext>
            </a:extLst>
          </p:cNvPr>
          <p:cNvGrpSpPr/>
          <p:nvPr/>
        </p:nvGrpSpPr>
        <p:grpSpPr>
          <a:xfrm>
            <a:off x="394255" y="3276352"/>
            <a:ext cx="4504055" cy="456968"/>
            <a:chOff x="365680" y="3032751"/>
            <a:chExt cx="4504055" cy="456968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0D33C75-62B3-43F1-B7DE-DD2224AB73D8}"/>
                </a:ext>
              </a:extLst>
            </p:cNvPr>
            <p:cNvSpPr txBox="1"/>
            <p:nvPr/>
          </p:nvSpPr>
          <p:spPr>
            <a:xfrm>
              <a:off x="365680" y="3076569"/>
              <a:ext cx="43282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gradX</a:t>
              </a:r>
              <a:r>
                <a:rPr lang="en-US" altLang="zh-CN" sz="18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= </a:t>
              </a:r>
              <a:r>
                <a:rPr lang="en-US" altLang="zh-CN" sz="18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linear.backward</a:t>
              </a:r>
              <a:r>
                <a:rPr lang="en-US" altLang="zh-CN" sz="18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r>
                <a:rPr lang="en-US" altLang="zh-CN" sz="18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gradZ</a:t>
              </a:r>
              <a:r>
                <a:rPr lang="en-US" altLang="zh-CN" sz="18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zh-CN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394B32-E519-4732-9B2F-BC7D263EAE6C}"/>
                </a:ext>
              </a:extLst>
            </p:cNvPr>
            <p:cNvSpPr/>
            <p:nvPr/>
          </p:nvSpPr>
          <p:spPr>
            <a:xfrm>
              <a:off x="365680" y="3032751"/>
              <a:ext cx="4504055" cy="45696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F14D8E-4143-44CC-91D8-9CE00E07EA0B}"/>
              </a:ext>
            </a:extLst>
          </p:cNvPr>
          <p:cNvGrpSpPr/>
          <p:nvPr/>
        </p:nvGrpSpPr>
        <p:grpSpPr>
          <a:xfrm>
            <a:off x="571460" y="1065639"/>
            <a:ext cx="4894754" cy="1236318"/>
            <a:chOff x="704810" y="905912"/>
            <a:chExt cx="4894754" cy="12363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F3C1069-7F52-44A1-9D5C-D448B4058E97}"/>
                    </a:ext>
                  </a:extLst>
                </p:cNvPr>
                <p:cNvSpPr txBox="1"/>
                <p:nvPr/>
              </p:nvSpPr>
              <p:spPr>
                <a:xfrm>
                  <a:off x="704810" y="1373839"/>
                  <a:ext cx="191647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zh-CN" sz="1800" dirty="0">
                      <a:effectLst/>
                      <a:ea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altLang="zh-CN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F3C1069-7F52-44A1-9D5C-D448B4058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810" y="1373839"/>
                  <a:ext cx="191647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D086C88-8E4E-4787-8DA2-D0613F63F304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2621280" y="1558505"/>
              <a:ext cx="9264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6AD52C9-1613-4F8E-BFDA-071CDF437FA4}"/>
                    </a:ext>
                  </a:extLst>
                </p:cNvPr>
                <p:cNvSpPr txBox="1"/>
                <p:nvPr/>
              </p:nvSpPr>
              <p:spPr>
                <a:xfrm>
                  <a:off x="3839863" y="1339405"/>
                  <a:ext cx="16782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8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zh-C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6AD52C9-1613-4F8E-BFDA-071CDF437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863" y="1339405"/>
                  <a:ext cx="16782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DC0ABEF-E701-481B-BD73-1196DF9542AE}"/>
                </a:ext>
              </a:extLst>
            </p:cNvPr>
            <p:cNvGrpSpPr/>
            <p:nvPr/>
          </p:nvGrpSpPr>
          <p:grpSpPr>
            <a:xfrm>
              <a:off x="3705225" y="905912"/>
              <a:ext cx="1894339" cy="1236318"/>
              <a:chOff x="3705225" y="905912"/>
              <a:chExt cx="1894339" cy="12363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FD522AE4-A943-4442-BDDC-0DEBFC50D2AA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164" y="905912"/>
                    <a:ext cx="180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18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oMath>
                      </m:oMathPara>
                    </a14:m>
                    <a:endParaRPr lang="zh-CN" altLang="zh-CN" sz="1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FD522AE4-A943-4442-BDDC-0DEBFC50D2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6164" y="905912"/>
                    <a:ext cx="18034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3CE91A6A-10E6-4E78-8DA3-48B821D826E6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225" y="1772898"/>
                    <a:ext cx="154305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18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3CE91A6A-10E6-4E78-8DA3-48B821D826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5225" y="1772898"/>
                    <a:ext cx="15430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F9DA4FC-7889-4702-A0A3-F507F6B89D8C}"/>
              </a:ext>
            </a:extLst>
          </p:cNvPr>
          <p:cNvSpPr txBox="1"/>
          <p:nvPr/>
        </p:nvSpPr>
        <p:spPr>
          <a:xfrm>
            <a:off x="394255" y="4091864"/>
            <a:ext cx="1060712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Noto Sans Symbols"/>
              </a:rPr>
              <a:t>Note that some of the terms in these equations are transposed with respect to the equations because we are now speaking of gradients rather than derivatives, and because we employ a row-vector notation for the vectors.</a:t>
            </a:r>
            <a:endParaRPr lang="zh-CN" altLang="zh-CN" dirty="0"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352794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F919135B-2461-4DDE-A17B-C8A3089830CD}"/>
              </a:ext>
            </a:extLst>
          </p:cNvPr>
          <p:cNvSpPr txBox="1"/>
          <p:nvPr/>
        </p:nvSpPr>
        <p:spPr>
          <a:xfrm>
            <a:off x="284440" y="107343"/>
            <a:ext cx="316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Backward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6AB9DB-7578-4FB5-998A-FC758F683882}"/>
              </a:ext>
            </a:extLst>
          </p:cNvPr>
          <p:cNvSpPr txBox="1"/>
          <p:nvPr/>
        </p:nvSpPr>
        <p:spPr>
          <a:xfrm>
            <a:off x="284440" y="671548"/>
            <a:ext cx="654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Implementing the backward pass for a complete MLP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27" name="image9.png">
            <a:extLst>
              <a:ext uri="{FF2B5EF4-FFF2-40B4-BE49-F238E27FC236}">
                <a16:creationId xmlns:a16="http://schemas.microsoft.com/office/drawing/2014/main" id="{6228E8A6-2139-4FFC-9D02-C83154AC801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1135" y="1256323"/>
            <a:ext cx="4947960" cy="2590923"/>
          </a:xfrm>
          <a:prstGeom prst="rect">
            <a:avLst/>
          </a:prstGeom>
          <a:ln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554118C-3F05-42E7-BF16-920F7440D84A}"/>
              </a:ext>
            </a:extLst>
          </p:cNvPr>
          <p:cNvSpPr/>
          <p:nvPr/>
        </p:nvSpPr>
        <p:spPr>
          <a:xfrm>
            <a:off x="4997450" y="1781173"/>
            <a:ext cx="461645" cy="164907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BD7AA7-014A-43F2-AB23-C67BD90E38CD}"/>
              </a:ext>
            </a:extLst>
          </p:cNvPr>
          <p:cNvGrpSpPr/>
          <p:nvPr/>
        </p:nvGrpSpPr>
        <p:grpSpPr>
          <a:xfrm>
            <a:off x="6096000" y="1365675"/>
            <a:ext cx="5733456" cy="369332"/>
            <a:chOff x="5947409" y="1982450"/>
            <a:chExt cx="5733456" cy="36933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B3EC7A9-63C2-47FA-8310-035D7473CF46}"/>
                </a:ext>
              </a:extLst>
            </p:cNvPr>
            <p:cNvSpPr txBox="1"/>
            <p:nvPr/>
          </p:nvSpPr>
          <p:spPr>
            <a:xfrm>
              <a:off x="6027419" y="1982450"/>
              <a:ext cx="54787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Loss = </a:t>
              </a:r>
              <a:r>
                <a:rPr lang="en-US" altLang="zh-CN" sz="16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softmaxCrossEntropy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(Y3, D)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DA1D3AE-E63E-4A9D-AFCA-E1070B559310}"/>
                </a:ext>
              </a:extLst>
            </p:cNvPr>
            <p:cNvSpPr/>
            <p:nvPr/>
          </p:nvSpPr>
          <p:spPr>
            <a:xfrm>
              <a:off x="5947409" y="1982450"/>
              <a:ext cx="5733456" cy="3693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3947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F919135B-2461-4DDE-A17B-C8A3089830CD}"/>
              </a:ext>
            </a:extLst>
          </p:cNvPr>
          <p:cNvSpPr txBox="1"/>
          <p:nvPr/>
        </p:nvSpPr>
        <p:spPr>
          <a:xfrm>
            <a:off x="284440" y="107343"/>
            <a:ext cx="316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Backward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6AB9DB-7578-4FB5-998A-FC758F683882}"/>
              </a:ext>
            </a:extLst>
          </p:cNvPr>
          <p:cNvSpPr txBox="1"/>
          <p:nvPr/>
        </p:nvSpPr>
        <p:spPr>
          <a:xfrm>
            <a:off x="284440" y="671548"/>
            <a:ext cx="654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Implementing the backward pass for a complete MLP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27" name="image9.png">
            <a:extLst>
              <a:ext uri="{FF2B5EF4-FFF2-40B4-BE49-F238E27FC236}">
                <a16:creationId xmlns:a16="http://schemas.microsoft.com/office/drawing/2014/main" id="{6228E8A6-2139-4FFC-9D02-C83154AC801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1135" y="1256323"/>
            <a:ext cx="4947960" cy="2590923"/>
          </a:xfrm>
          <a:prstGeom prst="rect">
            <a:avLst/>
          </a:prstGeom>
          <a:ln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554118C-3F05-42E7-BF16-920F7440D84A}"/>
              </a:ext>
            </a:extLst>
          </p:cNvPr>
          <p:cNvSpPr/>
          <p:nvPr/>
        </p:nvSpPr>
        <p:spPr>
          <a:xfrm>
            <a:off x="4543425" y="1781173"/>
            <a:ext cx="495300" cy="164907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BD7AA7-014A-43F2-AB23-C67BD90E38CD}"/>
              </a:ext>
            </a:extLst>
          </p:cNvPr>
          <p:cNvGrpSpPr/>
          <p:nvPr/>
        </p:nvGrpSpPr>
        <p:grpSpPr>
          <a:xfrm>
            <a:off x="6096000" y="1365675"/>
            <a:ext cx="5733456" cy="1129875"/>
            <a:chOff x="5947409" y="1982449"/>
            <a:chExt cx="5733456" cy="1815883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B3EC7A9-63C2-47FA-8310-035D7473CF46}"/>
                </a:ext>
              </a:extLst>
            </p:cNvPr>
            <p:cNvSpPr txBox="1"/>
            <p:nvPr/>
          </p:nvSpPr>
          <p:spPr>
            <a:xfrm>
              <a:off x="6027419" y="1982450"/>
              <a:ext cx="5478781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Loss = </a:t>
              </a:r>
              <a:r>
                <a:rPr lang="en-US" altLang="zh-CN" sz="16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softmaxCrossEntropy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(Y3, D)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First compute the gradient for the input to the final </a:t>
              </a:r>
              <a:r>
                <a:rPr lang="en-US" altLang="zh-CN" sz="1600" b="1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</a:t>
              </a:r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layer</a:t>
              </a: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gradY3lin = </a:t>
              </a:r>
              <a:r>
                <a:rPr lang="en-US" altLang="zh-CN" sz="16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softmaxCrossEntropy.derivative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b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DA1D3AE-E63E-4A9D-AFCA-E1070B559310}"/>
                </a:ext>
              </a:extLst>
            </p:cNvPr>
            <p:cNvSpPr/>
            <p:nvPr/>
          </p:nvSpPr>
          <p:spPr>
            <a:xfrm>
              <a:off x="5947409" y="1982449"/>
              <a:ext cx="5733456" cy="181567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6226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F919135B-2461-4DDE-A17B-C8A3089830CD}"/>
              </a:ext>
            </a:extLst>
          </p:cNvPr>
          <p:cNvSpPr txBox="1"/>
          <p:nvPr/>
        </p:nvSpPr>
        <p:spPr>
          <a:xfrm>
            <a:off x="284440" y="107343"/>
            <a:ext cx="316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Backward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6AB9DB-7578-4FB5-998A-FC758F683882}"/>
              </a:ext>
            </a:extLst>
          </p:cNvPr>
          <p:cNvSpPr txBox="1"/>
          <p:nvPr/>
        </p:nvSpPr>
        <p:spPr>
          <a:xfrm>
            <a:off x="284440" y="671548"/>
            <a:ext cx="654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Implementing the backward pass for a complete MLP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27" name="image9.png">
            <a:extLst>
              <a:ext uri="{FF2B5EF4-FFF2-40B4-BE49-F238E27FC236}">
                <a16:creationId xmlns:a16="http://schemas.microsoft.com/office/drawing/2014/main" id="{6228E8A6-2139-4FFC-9D02-C83154AC801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1135" y="1256323"/>
            <a:ext cx="4947960" cy="2590923"/>
          </a:xfrm>
          <a:prstGeom prst="rect">
            <a:avLst/>
          </a:prstGeom>
          <a:ln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554118C-3F05-42E7-BF16-920F7440D84A}"/>
              </a:ext>
            </a:extLst>
          </p:cNvPr>
          <p:cNvSpPr/>
          <p:nvPr/>
        </p:nvSpPr>
        <p:spPr>
          <a:xfrm>
            <a:off x="3533775" y="1256323"/>
            <a:ext cx="1028700" cy="270607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BD7AA7-014A-43F2-AB23-C67BD90E38CD}"/>
              </a:ext>
            </a:extLst>
          </p:cNvPr>
          <p:cNvGrpSpPr/>
          <p:nvPr/>
        </p:nvGrpSpPr>
        <p:grpSpPr>
          <a:xfrm>
            <a:off x="6096000" y="1365674"/>
            <a:ext cx="5733456" cy="1853776"/>
            <a:chOff x="5947409" y="1982449"/>
            <a:chExt cx="5733456" cy="286342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B3EC7A9-63C2-47FA-8310-035D7473CF46}"/>
                </a:ext>
              </a:extLst>
            </p:cNvPr>
            <p:cNvSpPr txBox="1"/>
            <p:nvPr/>
          </p:nvSpPr>
          <p:spPr>
            <a:xfrm>
              <a:off x="6027419" y="1982450"/>
              <a:ext cx="5478781" cy="2597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Loss = </a:t>
              </a:r>
              <a:r>
                <a:rPr lang="en-US" altLang="zh-CN" sz="16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softmaxCrossEntropy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(Y3, D)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First compute the gradient for the input to the final </a:t>
              </a:r>
              <a:r>
                <a:rPr lang="en-US" altLang="zh-CN" sz="1600" b="1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</a:t>
              </a:r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layer</a:t>
              </a: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gradY3lin = </a:t>
              </a:r>
              <a:r>
                <a:rPr lang="en-US" altLang="zh-CN" sz="16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softmaxCrossEntropy.derivative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Compute the gradients past the preceding linear layer.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</a:t>
              </a:r>
              <a:endParaRPr lang="en-US" altLang="zh-CN" sz="1600" b="1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gradY2 = linear3.backward(gradY3lin)</a:t>
              </a:r>
              <a:b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DA1D3AE-E63E-4A9D-AFCA-E1070B559310}"/>
                </a:ext>
              </a:extLst>
            </p:cNvPr>
            <p:cNvSpPr/>
            <p:nvPr/>
          </p:nvSpPr>
          <p:spPr>
            <a:xfrm>
              <a:off x="5947409" y="1982449"/>
              <a:ext cx="5733456" cy="286342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034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F919135B-2461-4DDE-A17B-C8A3089830CD}"/>
              </a:ext>
            </a:extLst>
          </p:cNvPr>
          <p:cNvSpPr txBox="1"/>
          <p:nvPr/>
        </p:nvSpPr>
        <p:spPr>
          <a:xfrm>
            <a:off x="284440" y="107343"/>
            <a:ext cx="316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Backward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6AB9DB-7578-4FB5-998A-FC758F683882}"/>
              </a:ext>
            </a:extLst>
          </p:cNvPr>
          <p:cNvSpPr txBox="1"/>
          <p:nvPr/>
        </p:nvSpPr>
        <p:spPr>
          <a:xfrm>
            <a:off x="284440" y="671548"/>
            <a:ext cx="654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Implementing the backward pass for a complete MLP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27" name="image9.png">
            <a:extLst>
              <a:ext uri="{FF2B5EF4-FFF2-40B4-BE49-F238E27FC236}">
                <a16:creationId xmlns:a16="http://schemas.microsoft.com/office/drawing/2014/main" id="{6228E8A6-2139-4FFC-9D02-C83154AC801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1135" y="1256323"/>
            <a:ext cx="4947960" cy="2590923"/>
          </a:xfrm>
          <a:prstGeom prst="rect">
            <a:avLst/>
          </a:prstGeom>
          <a:ln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554118C-3F05-42E7-BF16-920F7440D84A}"/>
              </a:ext>
            </a:extLst>
          </p:cNvPr>
          <p:cNvSpPr/>
          <p:nvPr/>
        </p:nvSpPr>
        <p:spPr>
          <a:xfrm>
            <a:off x="3038475" y="1198745"/>
            <a:ext cx="488295" cy="270607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BD7AA7-014A-43F2-AB23-C67BD90E38CD}"/>
              </a:ext>
            </a:extLst>
          </p:cNvPr>
          <p:cNvGrpSpPr/>
          <p:nvPr/>
        </p:nvGrpSpPr>
        <p:grpSpPr>
          <a:xfrm>
            <a:off x="6096000" y="1365675"/>
            <a:ext cx="5733456" cy="2590924"/>
            <a:chOff x="5947409" y="1982449"/>
            <a:chExt cx="5733456" cy="381592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B3EC7A9-63C2-47FA-8310-035D7473CF46}"/>
                </a:ext>
              </a:extLst>
            </p:cNvPr>
            <p:cNvSpPr txBox="1"/>
            <p:nvPr/>
          </p:nvSpPr>
          <p:spPr>
            <a:xfrm>
              <a:off x="6027419" y="1982450"/>
              <a:ext cx="5478781" cy="3532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Loss = </a:t>
              </a:r>
              <a:r>
                <a:rPr lang="en-US" altLang="zh-CN" sz="16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softmaxCrossEntropy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(Y3, D)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First compute the gradient for the input to the final </a:t>
              </a:r>
              <a:r>
                <a:rPr lang="en-US" altLang="zh-CN" sz="1600" b="1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</a:t>
              </a:r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layer</a:t>
              </a: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gradY3lin = </a:t>
              </a:r>
              <a:r>
                <a:rPr lang="en-US" altLang="zh-CN" sz="16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softmaxCrossEntropy.derivative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Compute the gradients past the preceding linear layer.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</a:t>
              </a:r>
              <a:endParaRPr lang="en-US" altLang="zh-CN" sz="1600" b="1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gradY2 = linear3.backward(gradY3lin)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The previous </a:t>
              </a:r>
              <a:r>
                <a:rPr lang="en-US" altLang="zh-CN" sz="1600" b="1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ReLu</a:t>
              </a:r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layer took in Y2lin and returned Y2. So…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</a:t>
              </a:r>
              <a:endParaRPr lang="en-US" altLang="zh-CN" sz="1600" b="1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gradY2lin = relu3.derivative()* gradY2</a:t>
              </a:r>
              <a:b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DA1D3AE-E63E-4A9D-AFCA-E1070B559310}"/>
                </a:ext>
              </a:extLst>
            </p:cNvPr>
            <p:cNvSpPr/>
            <p:nvPr/>
          </p:nvSpPr>
          <p:spPr>
            <a:xfrm>
              <a:off x="5947409" y="1982449"/>
              <a:ext cx="5733456" cy="381592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9400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F919135B-2461-4DDE-A17B-C8A3089830CD}"/>
              </a:ext>
            </a:extLst>
          </p:cNvPr>
          <p:cNvSpPr txBox="1"/>
          <p:nvPr/>
        </p:nvSpPr>
        <p:spPr>
          <a:xfrm>
            <a:off x="284440" y="107343"/>
            <a:ext cx="316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Backward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6AB9DB-7578-4FB5-998A-FC758F683882}"/>
              </a:ext>
            </a:extLst>
          </p:cNvPr>
          <p:cNvSpPr txBox="1"/>
          <p:nvPr/>
        </p:nvSpPr>
        <p:spPr>
          <a:xfrm>
            <a:off x="284440" y="671548"/>
            <a:ext cx="654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Implementing the backward pass for a complete MLP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27" name="image9.png">
            <a:extLst>
              <a:ext uri="{FF2B5EF4-FFF2-40B4-BE49-F238E27FC236}">
                <a16:creationId xmlns:a16="http://schemas.microsoft.com/office/drawing/2014/main" id="{6228E8A6-2139-4FFC-9D02-C83154AC801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1135" y="1256323"/>
            <a:ext cx="4947960" cy="2590923"/>
          </a:xfrm>
          <a:prstGeom prst="rect">
            <a:avLst/>
          </a:prstGeom>
          <a:ln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554118C-3F05-42E7-BF16-920F7440D84A}"/>
              </a:ext>
            </a:extLst>
          </p:cNvPr>
          <p:cNvSpPr/>
          <p:nvPr/>
        </p:nvSpPr>
        <p:spPr>
          <a:xfrm>
            <a:off x="2066925" y="1198745"/>
            <a:ext cx="962025" cy="270607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BD7AA7-014A-43F2-AB23-C67BD90E38CD}"/>
              </a:ext>
            </a:extLst>
          </p:cNvPr>
          <p:cNvGrpSpPr/>
          <p:nvPr/>
        </p:nvGrpSpPr>
        <p:grpSpPr>
          <a:xfrm>
            <a:off x="6096000" y="1365674"/>
            <a:ext cx="5733456" cy="3330151"/>
            <a:chOff x="5947409" y="1982449"/>
            <a:chExt cx="5733456" cy="381592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B3EC7A9-63C2-47FA-8310-035D7473CF46}"/>
                </a:ext>
              </a:extLst>
            </p:cNvPr>
            <p:cNvSpPr txBox="1"/>
            <p:nvPr/>
          </p:nvSpPr>
          <p:spPr>
            <a:xfrm>
              <a:off x="6027419" y="1982450"/>
              <a:ext cx="5478781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Loss = </a:t>
              </a:r>
              <a:r>
                <a:rPr lang="en-US" altLang="zh-CN" sz="16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softmaxCrossEntropy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(Y3, D)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First compute the gradient for the input to the final </a:t>
              </a:r>
              <a:r>
                <a:rPr lang="en-US" altLang="zh-CN" sz="1600" b="1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</a:t>
              </a:r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layer</a:t>
              </a: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gradY3lin = </a:t>
              </a:r>
              <a:r>
                <a:rPr lang="en-US" altLang="zh-CN" sz="16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softmaxCrossEntropy.derivative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Compute the gradients past the preceding linear layer.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</a:t>
              </a:r>
              <a:endParaRPr lang="en-US" altLang="zh-CN" sz="1600" b="1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gradY2 = linear3.backward(gradY3lin)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The previous </a:t>
              </a:r>
              <a:r>
                <a:rPr lang="en-US" altLang="zh-CN" sz="1600" b="1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ReLu</a:t>
              </a:r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layer took in Y2lin and returned Y2. So…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</a:t>
              </a:r>
              <a:endParaRPr lang="en-US" altLang="zh-CN" sz="1600" b="1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gradY2lin = relu3.derivative()* gradY2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The preceding linear layer took in Y1 and output Y2lin</a:t>
              </a:r>
              <a:endPara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Courier New" panose="02070309020205020404" pitchFamily="49" charset="0"/>
              </a:endParaRP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gradY1 = linear2.backward(gradY2lin)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DA1D3AE-E63E-4A9D-AFCA-E1070B559310}"/>
                </a:ext>
              </a:extLst>
            </p:cNvPr>
            <p:cNvSpPr/>
            <p:nvPr/>
          </p:nvSpPr>
          <p:spPr>
            <a:xfrm>
              <a:off x="5947409" y="1982449"/>
              <a:ext cx="5733456" cy="381592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457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F919135B-2461-4DDE-A17B-C8A3089830CD}"/>
              </a:ext>
            </a:extLst>
          </p:cNvPr>
          <p:cNvSpPr txBox="1"/>
          <p:nvPr/>
        </p:nvSpPr>
        <p:spPr>
          <a:xfrm>
            <a:off x="284440" y="107343"/>
            <a:ext cx="316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Backward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6AB9DB-7578-4FB5-998A-FC758F683882}"/>
              </a:ext>
            </a:extLst>
          </p:cNvPr>
          <p:cNvSpPr txBox="1"/>
          <p:nvPr/>
        </p:nvSpPr>
        <p:spPr>
          <a:xfrm>
            <a:off x="284440" y="671548"/>
            <a:ext cx="654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Implementing the backward pass for a complete MLP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27" name="image9.png">
            <a:extLst>
              <a:ext uri="{FF2B5EF4-FFF2-40B4-BE49-F238E27FC236}">
                <a16:creationId xmlns:a16="http://schemas.microsoft.com/office/drawing/2014/main" id="{6228E8A6-2139-4FFC-9D02-C83154AC801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1135" y="1256323"/>
            <a:ext cx="4947960" cy="2590923"/>
          </a:xfrm>
          <a:prstGeom prst="rect">
            <a:avLst/>
          </a:prstGeom>
          <a:ln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554118C-3F05-42E7-BF16-920F7440D84A}"/>
              </a:ext>
            </a:extLst>
          </p:cNvPr>
          <p:cNvSpPr/>
          <p:nvPr/>
        </p:nvSpPr>
        <p:spPr>
          <a:xfrm>
            <a:off x="1571625" y="1256323"/>
            <a:ext cx="514351" cy="270607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BD7AA7-014A-43F2-AB23-C67BD90E38CD}"/>
              </a:ext>
            </a:extLst>
          </p:cNvPr>
          <p:cNvGrpSpPr/>
          <p:nvPr/>
        </p:nvGrpSpPr>
        <p:grpSpPr>
          <a:xfrm>
            <a:off x="6096000" y="1365674"/>
            <a:ext cx="5733456" cy="4278095"/>
            <a:chOff x="5947409" y="1982449"/>
            <a:chExt cx="5733456" cy="427809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B3EC7A9-63C2-47FA-8310-035D7473CF46}"/>
                </a:ext>
              </a:extLst>
            </p:cNvPr>
            <p:cNvSpPr txBox="1"/>
            <p:nvPr/>
          </p:nvSpPr>
          <p:spPr>
            <a:xfrm>
              <a:off x="6027419" y="1982450"/>
              <a:ext cx="5478781" cy="4278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Loss = </a:t>
              </a:r>
              <a:r>
                <a:rPr lang="en-US" altLang="zh-CN" sz="16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softmaxCrossEntropy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(Y3, D)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First compute the gradient for the input to the final </a:t>
              </a:r>
              <a:r>
                <a:rPr lang="en-US" altLang="zh-CN" sz="1600" b="1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</a:t>
              </a:r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layer</a:t>
              </a: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gradY3lin = </a:t>
              </a:r>
              <a:r>
                <a:rPr lang="en-US" altLang="zh-CN" sz="16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softmaxCrossEntropy.derivative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Compute the gradients past the preceding linear layer.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</a:t>
              </a:r>
              <a:endParaRPr lang="en-US" altLang="zh-CN" sz="1600" b="1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gradY2 = linear3.backward(gradY3lin)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The previous </a:t>
              </a:r>
              <a:r>
                <a:rPr lang="en-US" altLang="zh-CN" sz="1600" b="1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ReLu</a:t>
              </a:r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layer took in Y2lin and returned Y2. So…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</a:t>
              </a:r>
              <a:endParaRPr lang="en-US" altLang="zh-CN" sz="1600" b="1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gradY2lin = relu3.derivative()* gradY2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The preceding linear layer took in Y1 and output Y2lin</a:t>
              </a:r>
              <a:endPara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Courier New" panose="02070309020205020404" pitchFamily="49" charset="0"/>
              </a:endParaRP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gradY1 = linear2.backward(gradY2lin)</a:t>
              </a:r>
              <a:b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The preceding </a:t>
              </a:r>
              <a:r>
                <a:rPr lang="en-US" altLang="zh-CN" sz="1600" b="1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ReLU</a:t>
              </a:r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layer took in Y1lin and output Y1</a:t>
              </a:r>
              <a:b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gradY1lin = relu2.derivative()* gradY1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DA1D3AE-E63E-4A9D-AFCA-E1070B559310}"/>
                </a:ext>
              </a:extLst>
            </p:cNvPr>
            <p:cNvSpPr/>
            <p:nvPr/>
          </p:nvSpPr>
          <p:spPr>
            <a:xfrm>
              <a:off x="5947409" y="1982449"/>
              <a:ext cx="5733456" cy="404452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530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F919135B-2461-4DDE-A17B-C8A3089830CD}"/>
              </a:ext>
            </a:extLst>
          </p:cNvPr>
          <p:cNvSpPr txBox="1"/>
          <p:nvPr/>
        </p:nvSpPr>
        <p:spPr>
          <a:xfrm>
            <a:off x="284440" y="107343"/>
            <a:ext cx="316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Backward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6AB9DB-7578-4FB5-998A-FC758F683882}"/>
              </a:ext>
            </a:extLst>
          </p:cNvPr>
          <p:cNvSpPr txBox="1"/>
          <p:nvPr/>
        </p:nvSpPr>
        <p:spPr>
          <a:xfrm>
            <a:off x="284440" y="671548"/>
            <a:ext cx="654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Implementing the backward pass for a complete MLP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27" name="image9.png">
            <a:extLst>
              <a:ext uri="{FF2B5EF4-FFF2-40B4-BE49-F238E27FC236}">
                <a16:creationId xmlns:a16="http://schemas.microsoft.com/office/drawing/2014/main" id="{6228E8A6-2139-4FFC-9D02-C83154AC801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1135" y="1256323"/>
            <a:ext cx="4947960" cy="2590923"/>
          </a:xfrm>
          <a:prstGeom prst="rect">
            <a:avLst/>
          </a:prstGeom>
          <a:ln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554118C-3F05-42E7-BF16-920F7440D84A}"/>
              </a:ext>
            </a:extLst>
          </p:cNvPr>
          <p:cNvSpPr/>
          <p:nvPr/>
        </p:nvSpPr>
        <p:spPr>
          <a:xfrm>
            <a:off x="511135" y="1256323"/>
            <a:ext cx="1089065" cy="270607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BD7AA7-014A-43F2-AB23-C67BD90E38CD}"/>
              </a:ext>
            </a:extLst>
          </p:cNvPr>
          <p:cNvGrpSpPr/>
          <p:nvPr/>
        </p:nvGrpSpPr>
        <p:grpSpPr>
          <a:xfrm>
            <a:off x="6096000" y="1365674"/>
            <a:ext cx="5733456" cy="5262980"/>
            <a:chOff x="5947409" y="1982449"/>
            <a:chExt cx="5733456" cy="526298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B3EC7A9-63C2-47FA-8310-035D7473CF46}"/>
                </a:ext>
              </a:extLst>
            </p:cNvPr>
            <p:cNvSpPr txBox="1"/>
            <p:nvPr/>
          </p:nvSpPr>
          <p:spPr>
            <a:xfrm>
              <a:off x="6027419" y="1982450"/>
              <a:ext cx="5478781" cy="5262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Loss = </a:t>
              </a:r>
              <a:r>
                <a:rPr lang="en-US" altLang="zh-CN" sz="16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softmaxCrossEntropy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(Y3, D)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First compute the gradient for the input to the final </a:t>
              </a:r>
              <a:r>
                <a:rPr lang="en-US" altLang="zh-CN" sz="1600" b="1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</a:t>
              </a:r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layer</a:t>
              </a: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gradY3lin = </a:t>
              </a:r>
              <a:r>
                <a:rPr lang="en-US" altLang="zh-CN" sz="16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softmaxCrossEntropy.derivative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Compute the gradients past the preceding linear layer.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</a:t>
              </a:r>
              <a:endParaRPr lang="en-US" altLang="zh-CN" sz="1600" b="1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gradY2 = linear3.backward(gradY3lin)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The previous </a:t>
              </a:r>
              <a:r>
                <a:rPr lang="en-US" altLang="zh-CN" sz="1600" b="1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ReLu</a:t>
              </a:r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layer took in Y2lin and returned Y2. So…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</a:t>
              </a:r>
              <a:endParaRPr lang="en-US" altLang="zh-CN" sz="1600" b="1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gradY2lin = relu3.derivative()* gradY2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The preceding linear layer took in Y1 and output Y2lin</a:t>
              </a:r>
              <a:endPara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Courier New" panose="02070309020205020404" pitchFamily="49" charset="0"/>
              </a:endParaRPr>
            </a:p>
            <a:p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gradY1 = linear2.backward(gradY2lin)</a:t>
              </a:r>
              <a:b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The preceding </a:t>
              </a:r>
              <a:r>
                <a:rPr lang="en-US" altLang="zh-CN" sz="1600" b="1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ReLU</a:t>
              </a:r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layer took in Y1lin and output Y1</a:t>
              </a:r>
              <a:b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gradY1lin = relu2.derivative()* gradY1</a:t>
              </a:r>
            </a:p>
            <a:p>
              <a:r>
                <a:rPr lang="en-US" altLang="zh-CN" sz="16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The preceding linear layer took in X and output Y1lin</a:t>
              </a:r>
              <a:b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r>
                <a:rPr lang="en-US" altLang="zh-CN" sz="16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gradX</a:t>
              </a:r>
              <a:r>
                <a:rPr lang="en-US" altLang="zh-CN" sz="16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= linear1.backward(gradY1lin)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DA1D3AE-E63E-4A9D-AFCA-E1070B559310}"/>
                </a:ext>
              </a:extLst>
            </p:cNvPr>
            <p:cNvSpPr/>
            <p:nvPr/>
          </p:nvSpPr>
          <p:spPr>
            <a:xfrm>
              <a:off x="5947409" y="1982449"/>
              <a:ext cx="5733456" cy="482077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0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EB8F744-D476-4F93-B528-924B05C48346}"/>
              </a:ext>
            </a:extLst>
          </p:cNvPr>
          <p:cNvSpPr txBox="1"/>
          <p:nvPr/>
        </p:nvSpPr>
        <p:spPr>
          <a:xfrm>
            <a:off x="744718" y="1471368"/>
            <a:ext cx="10837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/>
              <a:t>DO NOT:  </a:t>
            </a:r>
          </a:p>
          <a:p>
            <a:pPr algn="l"/>
            <a:r>
              <a:rPr lang="en-US" altLang="zh-CN" dirty="0"/>
              <a:t>– Import any other external libraries other than </a:t>
            </a:r>
            <a:r>
              <a:rPr lang="en-US" altLang="zh-CN" dirty="0" err="1"/>
              <a:t>numpy</a:t>
            </a:r>
            <a:r>
              <a:rPr lang="en-US" altLang="zh-CN" dirty="0"/>
              <a:t>, as extra packages that do not exist in </a:t>
            </a:r>
            <a:r>
              <a:rPr lang="en-US" altLang="zh-CN" dirty="0" err="1"/>
              <a:t>autolab</a:t>
            </a:r>
            <a:r>
              <a:rPr lang="en-US" altLang="zh-CN" dirty="0"/>
              <a:t> will cause submission failures. </a:t>
            </a:r>
          </a:p>
          <a:p>
            <a:pPr algn="l"/>
            <a:r>
              <a:rPr lang="en-US" altLang="zh-CN" dirty="0"/>
              <a:t>– Add, move, or remove any files or change any file names. </a:t>
            </a:r>
            <a:endParaRPr lang="en-US" altLang="zh-CN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B8CF9B-469F-42CA-BE33-3FC206BBEFFB}"/>
              </a:ext>
            </a:extLst>
          </p:cNvPr>
          <p:cNvSpPr txBox="1"/>
          <p:nvPr/>
        </p:nvSpPr>
        <p:spPr>
          <a:xfrm>
            <a:off x="744718" y="2828835"/>
            <a:ext cx="10837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MULTIPLE CHOICE</a:t>
            </a:r>
          </a:p>
          <a:p>
            <a:r>
              <a:rPr lang="en-US" altLang="zh-CN" dirty="0"/>
              <a:t>These questions are intended to give you major hints throughout the homework. Please try to thoroughly understand the questions and answers for each one. Each question has only a single correct answer. (*HINT: You can try to code some questions and verify your answers.)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84174F-278D-44A2-9EB8-E5F28CA999AD}"/>
              </a:ext>
            </a:extLst>
          </p:cNvPr>
          <p:cNvSpPr txBox="1"/>
          <p:nvPr/>
        </p:nvSpPr>
        <p:spPr>
          <a:xfrm>
            <a:off x="350520" y="336108"/>
            <a:ext cx="8823960" cy="755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i="0" dirty="0">
                <a:solidFill>
                  <a:srgbClr val="212121"/>
                </a:solidFill>
                <a:effectLst/>
              </a:rPr>
              <a:t>Hint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1F763F-FCF2-4A94-840A-3EA9C075DC19}"/>
              </a:ext>
            </a:extLst>
          </p:cNvPr>
          <p:cNvSpPr txBox="1"/>
          <p:nvPr/>
        </p:nvSpPr>
        <p:spPr>
          <a:xfrm>
            <a:off x="744718" y="418630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PYTHON VECTOR REPRESENT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3C3C08-F7AD-4182-A3A3-9ABA9CA18BC8}"/>
                  </a:ext>
                </a:extLst>
              </p:cNvPr>
              <p:cNvSpPr txBox="1"/>
              <p:nvPr/>
            </p:nvSpPr>
            <p:spPr>
              <a:xfrm>
                <a:off x="744718" y="4555634"/>
                <a:ext cx="1132872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We will use the vector notation that we learned in class. However, in keeping with the convention used by python, our vectors will be </a:t>
                </a:r>
                <a:r>
                  <a:rPr lang="en-US" altLang="zh-CN" b="1" i="1" dirty="0"/>
                  <a:t>row</a:t>
                </a:r>
                <a:r>
                  <a:rPr lang="en-US" altLang="zh-CN" dirty="0"/>
                  <a:t> vectors and not </a:t>
                </a:r>
                <a:r>
                  <a:rPr lang="en-US" altLang="zh-CN" b="1" i="1" dirty="0"/>
                  <a:t>column</a:t>
                </a:r>
                <a:r>
                  <a:rPr lang="en-US" altLang="zh-CN" dirty="0"/>
                  <a:t> vectors as taught in class. As a result, all operations will be transposed, </a:t>
                </a:r>
                <a:r>
                  <a:rPr lang="en-US" altLang="zh-CN" dirty="0" err="1"/>
                  <a:t>w.r.t.</a:t>
                </a:r>
                <a:r>
                  <a:rPr lang="en-US" altLang="zh-CN" dirty="0"/>
                  <a:t> the operations in class slides.</a:t>
                </a:r>
                <a:endParaRPr lang="zh-CN" altLang="zh-CN" dirty="0"/>
              </a:p>
              <a:p>
                <a:r>
                  <a:rPr lang="en-US" altLang="zh-CN" dirty="0"/>
                  <a:t>We learned in class that a layer of </a:t>
                </a:r>
                <a:r>
                  <a:rPr lang="en-US" altLang="zh-CN" dirty="0" err="1"/>
                  <a:t>perceptrons</a:t>
                </a:r>
                <a:r>
                  <a:rPr lang="en-US" altLang="zh-CN" dirty="0"/>
                  <a:t> performs the following computation:</a:t>
                </a:r>
                <a:endParaRPr lang="zh-CN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/>
                          </m:ctrlPr>
                        </m:sSubPr>
                        <m:e>
                          <m:r>
                            <a:rPr lang="en-US" altLang="zh-CN"/>
                            <m:t>𝑌</m:t>
                          </m:r>
                        </m:e>
                        <m:sub>
                          <m:r>
                            <a:rPr lang="en-US" altLang="zh-CN"/>
                            <m:t>𝑜𝑢𝑡</m:t>
                          </m:r>
                        </m:sub>
                      </m:sSub>
                      <m:r>
                        <a:rPr lang="en-US" altLang="zh-CN"/>
                        <m:t>=</m:t>
                      </m:r>
                      <m:r>
                        <a:rPr lang="en-US" altLang="zh-CN"/>
                        <m:t>𝑓</m:t>
                      </m:r>
                      <m:d>
                        <m:dPr>
                          <m:ctrlPr>
                            <a:rPr lang="zh-CN" altLang="zh-CN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/>
                              </m:ctrlPr>
                            </m:sSubPr>
                            <m:e>
                              <m:r>
                                <a:rPr lang="en-US" altLang="zh-CN"/>
                                <m:t>𝑌</m:t>
                              </m:r>
                            </m:e>
                            <m:sub>
                              <m:r>
                                <a:rPr lang="en-US" altLang="zh-CN"/>
                                <m:t>𝑖𝑛</m:t>
                              </m:r>
                            </m:sub>
                          </m:sSub>
                          <m:r>
                            <a:rPr lang="en-US" altLang="zh-CN"/>
                            <m:t>𝑊</m:t>
                          </m:r>
                          <m:r>
                            <a:rPr lang="en-US" altLang="zh-CN"/>
                            <m:t>+</m:t>
                          </m:r>
                          <m:r>
                            <a:rPr lang="en-US" altLang="zh-CN"/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𝑌</m:t>
                        </m:r>
                      </m:e>
                      <m:sub>
                        <m:r>
                          <a:rPr lang="en-US" altLang="zh-CN"/>
                          <m:t>𝑖𝑛</m:t>
                        </m:r>
                      </m:sub>
                    </m:sSub>
                  </m:oMath>
                </a14:m>
                <a:r>
                  <a:rPr lang="en-US" altLang="zh-CN" dirty="0"/>
                  <a:t> is the input to the layer, </a:t>
                </a:r>
                <a14:m>
                  <m:oMath xmlns:m="http://schemas.openxmlformats.org/officeDocument/2006/math">
                    <m:r>
                      <a:rPr lang="en-US" altLang="zh-CN"/>
                      <m:t>𝑊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/>
                      <m:t>𝐵</m:t>
                    </m:r>
                  </m:oMath>
                </a14:m>
                <a:r>
                  <a:rPr lang="en-US" altLang="zh-CN" dirty="0"/>
                  <a:t> are the weights and bias of the layer, and </a:t>
                </a:r>
                <a14:m>
                  <m:oMath xmlns:m="http://schemas.openxmlformats.org/officeDocument/2006/math">
                    <m:r>
                      <a:rPr lang="en-US" altLang="zh-CN"/>
                      <m:t>𝑓</m:t>
                    </m:r>
                    <m:r>
                      <a:rPr lang="en-US" altLang="zh-CN"/>
                      <m:t>()</m:t>
                    </m:r>
                  </m:oMath>
                </a14:m>
                <a:r>
                  <a:rPr lang="en-US" altLang="zh-CN" dirty="0"/>
                  <a:t> is an activation function. 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3C3C08-F7AD-4182-A3A3-9ABA9CA18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8" y="4555634"/>
                <a:ext cx="11328721" cy="1754326"/>
              </a:xfrm>
              <a:prstGeom prst="rect">
                <a:avLst/>
              </a:prstGeom>
              <a:blipFill>
                <a:blip r:embed="rId2"/>
                <a:stretch>
                  <a:fillRect l="-430" t="-1736" r="-1345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251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4101661-1582-4D67-9861-77D4D3B73344}"/>
              </a:ext>
            </a:extLst>
          </p:cNvPr>
          <p:cNvSpPr txBox="1"/>
          <p:nvPr/>
        </p:nvSpPr>
        <p:spPr>
          <a:xfrm>
            <a:off x="284440" y="654986"/>
            <a:ext cx="654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Implementing the backward pass for a complete MLP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E79780-1284-4CCB-889E-E8482E4258BF}"/>
              </a:ext>
            </a:extLst>
          </p:cNvPr>
          <p:cNvSpPr txBox="1"/>
          <p:nvPr/>
        </p:nvSpPr>
        <p:spPr>
          <a:xfrm>
            <a:off x="284440" y="107343"/>
            <a:ext cx="316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MLP Backward</a:t>
            </a:r>
            <a:endParaRPr lang="zh-CN" altLang="en-US" sz="3200" dirty="0">
              <a:latin typeface="+mj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72042C-469B-4E51-916A-F16D88FE1AC4}"/>
              </a:ext>
            </a:extLst>
          </p:cNvPr>
          <p:cNvGrpSpPr/>
          <p:nvPr/>
        </p:nvGrpSpPr>
        <p:grpSpPr>
          <a:xfrm>
            <a:off x="8008639" y="4275520"/>
            <a:ext cx="4368840" cy="1657135"/>
            <a:chOff x="7447241" y="4448277"/>
            <a:chExt cx="4368840" cy="165713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B9C00C5-A673-484F-A8CF-1EC6B4937BC5}"/>
                </a:ext>
              </a:extLst>
            </p:cNvPr>
            <p:cNvGrpSpPr/>
            <p:nvPr/>
          </p:nvGrpSpPr>
          <p:grpSpPr>
            <a:xfrm>
              <a:off x="7447241" y="4448277"/>
              <a:ext cx="4368840" cy="1205769"/>
              <a:chOff x="284440" y="4073505"/>
              <a:chExt cx="4368840" cy="1205769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4C0801F-A1FA-4AD1-B4F5-09BFF6D9E946}"/>
                  </a:ext>
                </a:extLst>
              </p:cNvPr>
              <p:cNvSpPr txBox="1"/>
              <p:nvPr/>
            </p:nvSpPr>
            <p:spPr>
              <a:xfrm>
                <a:off x="284440" y="4073505"/>
                <a:ext cx="4368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effectLst/>
                    <a:ea typeface="Times New Roman" panose="02020603050405020304" pitchFamily="18" charset="0"/>
                  </a:rPr>
                  <a:t>Update Parameters: Gradient Descent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812DB9B4-3A20-4D80-BD47-571CD2869FD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000" y="4632943"/>
                    <a:ext cx="2753360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𝑙𝑟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𝑔𝑟𝑎𝑑𝑊</m:t>
                          </m:r>
                        </m:oMath>
                      </m:oMathPara>
                    </a14:m>
                    <a:endParaRPr lang="zh-CN" altLang="zh-CN" sz="1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𝑙𝑟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𝑔𝑟𝑎𝑑𝐵</m:t>
                          </m:r>
                        </m:oMath>
                      </m:oMathPara>
                    </a14:m>
                    <a:endParaRPr lang="zh-CN" altLang="zh-CN" sz="1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812DB9B4-3A20-4D80-BD47-571CD2869F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000" y="4632943"/>
                    <a:ext cx="2753360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4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F6B92F7-06DA-4877-B813-222F902388C1}"/>
                    </a:ext>
                  </a:extLst>
                </p:cNvPr>
                <p:cNvSpPr txBox="1"/>
                <p:nvPr/>
              </p:nvSpPr>
              <p:spPr>
                <a:xfrm>
                  <a:off x="7538720" y="5736080"/>
                  <a:ext cx="339344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800" dirty="0">
                      <a:effectLst/>
                      <a:latin typeface="+mn-ea"/>
                    </a:rPr>
                    <a:t>where </a:t>
                  </a:r>
                  <a14:m>
                    <m:oMath xmlns:m="http://schemas.openxmlformats.org/officeDocument/2006/math"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altLang="zh-CN" sz="1800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1800" dirty="0">
                      <a:effectLst/>
                      <a:latin typeface="+mn-ea"/>
                    </a:rPr>
                    <a:t>is the learning rate.</a:t>
                  </a:r>
                  <a:endParaRPr lang="zh-CN" altLang="zh-CN" sz="1800" dirty="0">
                    <a:effectLst/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F6B92F7-06DA-4877-B813-222F90238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720" y="5736080"/>
                  <a:ext cx="339344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619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image9.png">
            <a:extLst>
              <a:ext uri="{FF2B5EF4-FFF2-40B4-BE49-F238E27FC236}">
                <a16:creationId xmlns:a16="http://schemas.microsoft.com/office/drawing/2014/main" id="{AA107FC0-2179-4132-A32E-3031D0278ABD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11135" y="1256323"/>
            <a:ext cx="4947960" cy="2590923"/>
          </a:xfrm>
          <a:prstGeom prst="rect">
            <a:avLst/>
          </a:prstGeom>
          <a:ln/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060106D2-85B5-4FEA-B7DF-92FE9536E61D}"/>
              </a:ext>
            </a:extLst>
          </p:cNvPr>
          <p:cNvGrpSpPr/>
          <p:nvPr/>
        </p:nvGrpSpPr>
        <p:grpSpPr>
          <a:xfrm>
            <a:off x="284439" y="4273531"/>
            <a:ext cx="7676240" cy="2414370"/>
            <a:chOff x="284440" y="3931026"/>
            <a:chExt cx="7676240" cy="241437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9182A5-4B87-4606-B1E7-ABB5C512BADF}"/>
                </a:ext>
              </a:extLst>
            </p:cNvPr>
            <p:cNvSpPr txBox="1"/>
            <p:nvPr/>
          </p:nvSpPr>
          <p:spPr>
            <a:xfrm>
              <a:off x="406046" y="4314071"/>
              <a:ext cx="7554634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First compute gradients for the final linear layer logits &amp; params</a:t>
              </a:r>
              <a:br>
                <a:rPr lang="en-US" altLang="zh-CN" sz="14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r>
                <a:rPr lang="en-US" altLang="zh-CN" sz="14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gradYlin</a:t>
              </a:r>
              <a: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= </a:t>
              </a:r>
              <a:r>
                <a:rPr lang="en-US" altLang="zh-CN" sz="14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softmaxCrossEntropy.derivative</a:t>
              </a:r>
              <a: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()</a:t>
              </a:r>
              <a:endParaRPr lang="zh-CN" altLang="zh-C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gradY2 = linear3.backward(</a:t>
              </a:r>
              <a:r>
                <a:rPr lang="en-US" altLang="zh-CN" sz="14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gradYlin</a:t>
              </a:r>
              <a: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zh-CN" altLang="zh-C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 </a:t>
              </a:r>
              <a:endParaRPr lang="zh-CN" altLang="zh-C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 We now wind down from the last-but-one layer down to the input</a:t>
              </a:r>
              <a:br>
                <a:rPr lang="en-US" altLang="zh-CN" sz="14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for layer = num_hidden_layers-1 </a:t>
              </a:r>
              <a:r>
                <a:rPr lang="en-US" altLang="zh-CN" sz="14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downto</a:t>
              </a:r>
              <a: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1</a:t>
              </a:r>
              <a:b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   </a:t>
              </a:r>
              <a:r>
                <a:rPr lang="en-US" altLang="zh-CN" sz="14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gradYlin</a:t>
              </a:r>
              <a: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= </a:t>
              </a:r>
              <a:r>
                <a:rPr lang="en-US" altLang="zh-CN" sz="14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ActivationLayers</a:t>
              </a:r>
              <a: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[layer].derivative()* </a:t>
              </a:r>
              <a:r>
                <a:rPr lang="en-US" altLang="zh-CN" sz="14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</a:t>
              </a:r>
              <a:b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</a:br>
              <a: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   </a:t>
              </a:r>
              <a:r>
                <a:rPr lang="en-US" altLang="zh-CN" sz="14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</a:t>
              </a:r>
              <a: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= </a:t>
              </a:r>
              <a:r>
                <a:rPr lang="en-US" altLang="zh-CN" sz="14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LinearLayers</a:t>
              </a:r>
              <a: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[layer].backward(</a:t>
              </a:r>
              <a:r>
                <a:rPr lang="en-US" altLang="zh-CN" sz="1400" b="1" dirty="0" err="1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gradYlin</a:t>
              </a:r>
              <a: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zh-CN" altLang="zh-C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400" b="1" dirty="0"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</a:t>
              </a:r>
              <a:endParaRPr lang="zh-CN" altLang="zh-C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0A123DE-B13C-46B4-9D57-244ED552D8F3}"/>
                </a:ext>
              </a:extLst>
            </p:cNvPr>
            <p:cNvSpPr txBox="1"/>
            <p:nvPr/>
          </p:nvSpPr>
          <p:spPr>
            <a:xfrm>
              <a:off x="284440" y="3931026"/>
              <a:ext cx="6115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effectLst/>
                  <a:ea typeface="Times New Roman" panose="02020603050405020304" pitchFamily="18" charset="0"/>
                </a:rPr>
                <a:t>Optimization: As Loop</a:t>
              </a:r>
              <a:endParaRPr lang="zh-CN" altLang="en-US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6D25BA9-A3A6-4625-8582-97DF00261A01}"/>
              </a:ext>
            </a:extLst>
          </p:cNvPr>
          <p:cNvSpPr/>
          <p:nvPr/>
        </p:nvSpPr>
        <p:spPr>
          <a:xfrm>
            <a:off x="406045" y="4642863"/>
            <a:ext cx="7554635" cy="2031325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0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F8CF7B-E336-460C-B434-5801F12AFF4B}"/>
              </a:ext>
            </a:extLst>
          </p:cNvPr>
          <p:cNvSpPr txBox="1"/>
          <p:nvPr/>
        </p:nvSpPr>
        <p:spPr>
          <a:xfrm>
            <a:off x="417810" y="215597"/>
            <a:ext cx="38913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Batch Normalization</a:t>
            </a:r>
            <a:endParaRPr lang="zh-CN" altLang="en-US" sz="3200" b="1" dirty="0">
              <a:latin typeface="+mj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E1D207-DC69-4ADD-B7C9-6F805004DDC8}"/>
              </a:ext>
            </a:extLst>
          </p:cNvPr>
          <p:cNvSpPr txBox="1"/>
          <p:nvPr/>
        </p:nvSpPr>
        <p:spPr>
          <a:xfrm>
            <a:off x="433031" y="757174"/>
            <a:ext cx="652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ea typeface="Times New Roman" panose="02020603050405020304" pitchFamily="18" charset="0"/>
              </a:rPr>
              <a:t>Batch Normalization Training Forward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5979DD-3D00-4BB0-8F6A-42273A156E46}"/>
              </a:ext>
            </a:extLst>
          </p:cNvPr>
          <p:cNvSpPr txBox="1"/>
          <p:nvPr/>
        </p:nvSpPr>
        <p:spPr>
          <a:xfrm>
            <a:off x="433031" y="1115521"/>
            <a:ext cx="9006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will include batch norm at each of the hidden layers, updating our MLP as such: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5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8AF554-B183-4154-97EA-DFCD4BDBE9E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905575"/>
            <a:ext cx="8204517" cy="360470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15414F9-9387-4396-88CD-D2A66C803B00}"/>
              </a:ext>
            </a:extLst>
          </p:cNvPr>
          <p:cNvSpPr/>
          <p:nvPr/>
        </p:nvSpPr>
        <p:spPr>
          <a:xfrm>
            <a:off x="3085744" y="1819850"/>
            <a:ext cx="686156" cy="39713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5B6F06-CE70-4678-85EE-B548EA86FE5A}"/>
              </a:ext>
            </a:extLst>
          </p:cNvPr>
          <p:cNvSpPr/>
          <p:nvPr/>
        </p:nvSpPr>
        <p:spPr>
          <a:xfrm>
            <a:off x="5752922" y="1849000"/>
            <a:ext cx="686156" cy="39713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05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F8CF7B-E336-460C-B434-5801F12AFF4B}"/>
              </a:ext>
            </a:extLst>
          </p:cNvPr>
          <p:cNvSpPr txBox="1"/>
          <p:nvPr/>
        </p:nvSpPr>
        <p:spPr>
          <a:xfrm>
            <a:off x="417810" y="215597"/>
            <a:ext cx="38913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Batch Normalization</a:t>
            </a:r>
            <a:endParaRPr lang="zh-CN" altLang="en-US" sz="3200" b="1" dirty="0">
              <a:latin typeface="+mj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E1D207-DC69-4ADD-B7C9-6F805004DDC8}"/>
              </a:ext>
            </a:extLst>
          </p:cNvPr>
          <p:cNvSpPr txBox="1"/>
          <p:nvPr/>
        </p:nvSpPr>
        <p:spPr>
          <a:xfrm>
            <a:off x="433031" y="757174"/>
            <a:ext cx="652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ea typeface="Times New Roman" panose="02020603050405020304" pitchFamily="18" charset="0"/>
              </a:rPr>
              <a:t>Batch Normalization Training Forward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9B65D9-A13C-4838-90A4-0AD545003924}"/>
              </a:ext>
            </a:extLst>
          </p:cNvPr>
          <p:cNvGrpSpPr/>
          <p:nvPr/>
        </p:nvGrpSpPr>
        <p:grpSpPr>
          <a:xfrm>
            <a:off x="433031" y="1800002"/>
            <a:ext cx="11831377" cy="4126831"/>
            <a:chOff x="433031" y="1391769"/>
            <a:chExt cx="11831377" cy="412683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95FDF0A-1C67-4DCC-94AF-873988F37274}"/>
                </a:ext>
              </a:extLst>
            </p:cNvPr>
            <p:cNvGrpSpPr/>
            <p:nvPr/>
          </p:nvGrpSpPr>
          <p:grpSpPr>
            <a:xfrm>
              <a:off x="433031" y="1825282"/>
              <a:ext cx="2499379" cy="3261376"/>
              <a:chOff x="528281" y="1182027"/>
              <a:chExt cx="2499379" cy="32613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A5A2EF2A-0CE0-4824-95E8-E82F2C0452B3}"/>
                      </a:ext>
                    </a:extLst>
                  </p:cNvPr>
                  <p:cNvSpPr txBox="1"/>
                  <p:nvPr/>
                </p:nvSpPr>
                <p:spPr>
                  <a:xfrm>
                    <a:off x="579100" y="2158955"/>
                    <a:ext cx="2448560" cy="84439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lang="zh-CN" altLang="zh-CN" dirty="0"/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A5A2EF2A-0CE0-4824-95E8-E82F2C0452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00" y="2158955"/>
                    <a:ext cx="2448560" cy="8443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BB153C3A-2760-46F0-98D2-83D80BEA27DE}"/>
                      </a:ext>
                    </a:extLst>
                  </p:cNvPr>
                  <p:cNvSpPr txBox="1"/>
                  <p:nvPr/>
                </p:nvSpPr>
                <p:spPr>
                  <a:xfrm>
                    <a:off x="528281" y="1182027"/>
                    <a:ext cx="1686560" cy="84856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BB153C3A-2760-46F0-98D2-83D80BEA27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281" y="1182027"/>
                    <a:ext cx="1686560" cy="8485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F0B7CD1-A8FF-40A2-9152-59D8988B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" y="3131715"/>
                    <a:ext cx="1656080" cy="68300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rad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F0B7CD1-A8FF-40A2-9152-59D8988B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3131715"/>
                    <a:ext cx="1656080" cy="68300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CF835AD2-7E47-4839-9689-FBED265ACE8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286" y="4074071"/>
                    <a:ext cx="154054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CF835AD2-7E47-4839-9689-FBED265AC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286" y="4074071"/>
                    <a:ext cx="154054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66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1831D1A-52F4-48E2-AC69-3C1C75BF5752}"/>
                </a:ext>
              </a:extLst>
            </p:cNvPr>
            <p:cNvSpPr txBox="1"/>
            <p:nvPr/>
          </p:nvSpPr>
          <p:spPr>
            <a:xfrm>
              <a:off x="4309129" y="1825281"/>
              <a:ext cx="7955279" cy="36933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# First compute the mean of the input</a:t>
              </a:r>
              <a:br>
                <a:rPr lang="en-US" altLang="zh-CN" sz="18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</a:br>
              <a:r>
                <a:rPr lang="en-US" altLang="zh-CN" sz="1800" b="1" dirty="0"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mean = </a:t>
              </a:r>
              <a:r>
                <a:rPr lang="en-US" altLang="zh-CN" sz="1800" b="1" dirty="0" err="1"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np.mean</a:t>
              </a:r>
              <a:r>
                <a:rPr lang="en-US" altLang="zh-CN" sz="1800" b="1" dirty="0"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(X, axis=0)</a:t>
              </a:r>
              <a:endParaRPr lang="zh-CN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8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# Then compute the variance of the input</a:t>
              </a:r>
            </a:p>
            <a:p>
              <a:r>
                <a:rPr lang="en-US" altLang="zh-CN" sz="1800" b="1" dirty="0"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var = </a:t>
              </a:r>
              <a:r>
                <a:rPr lang="en-US" altLang="zh-CN" sz="1800" b="1" dirty="0" err="1"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np.var</a:t>
              </a:r>
              <a:r>
                <a:rPr lang="en-US" altLang="zh-CN" sz="1800" b="1" dirty="0"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(X, axis=0)</a:t>
              </a:r>
              <a:endParaRPr lang="zh-CN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8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# Norm the input X using the mean and variance computed from above. Remember to add a small constant to avoid zero division.</a:t>
              </a:r>
              <a:endParaRPr lang="zh-CN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800" b="1" dirty="0"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norm = (X - mean)/sqrt(var + eps)</a:t>
              </a:r>
              <a:endParaRPr lang="zh-CN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8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# Do the affine transformation</a:t>
              </a:r>
            </a:p>
            <a:p>
              <a:r>
                <a:rPr lang="en-US" altLang="zh-CN" sz="1800" b="1" dirty="0"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Y = norm * gamma + beta</a:t>
              </a:r>
              <a:endParaRPr lang="zh-CN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8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# Update the </a:t>
              </a:r>
              <a:r>
                <a:rPr lang="en-US" altLang="zh-CN" sz="1800" b="1" dirty="0" err="1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running_mean</a:t>
              </a:r>
              <a:r>
                <a:rPr lang="en-US" altLang="zh-CN" sz="18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 and </a:t>
              </a:r>
              <a:r>
                <a:rPr lang="en-US" altLang="zh-CN" sz="1800" b="1" dirty="0" err="1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running_var</a:t>
              </a:r>
              <a:r>
                <a:rPr lang="en-US" altLang="zh-CN" sz="18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, alpha is a scaler to control the updating speed.</a:t>
              </a:r>
              <a:endParaRPr lang="zh-CN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800" b="1" dirty="0" err="1"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running_mean</a:t>
              </a:r>
              <a:r>
                <a:rPr lang="en-US" altLang="zh-CN" sz="1800" b="1" dirty="0"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 = alpha * </a:t>
              </a:r>
              <a:r>
                <a:rPr lang="en-US" altLang="zh-CN" sz="1800" b="1" dirty="0" err="1"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running_mean</a:t>
              </a:r>
              <a:r>
                <a:rPr lang="en-US" altLang="zh-CN" sz="1800" b="1" dirty="0"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 + (1 - alpha) * mean</a:t>
              </a:r>
              <a:endParaRPr lang="zh-CN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altLang="zh-CN" sz="1800" b="1" dirty="0" err="1"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running_var</a:t>
              </a:r>
              <a:r>
                <a:rPr lang="en-US" altLang="zh-CN" sz="1800" b="1" dirty="0"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 = alpha * </a:t>
              </a:r>
              <a:r>
                <a:rPr lang="en-US" altLang="zh-CN" sz="1800" b="1" dirty="0" err="1"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running_var</a:t>
              </a:r>
              <a:r>
                <a:rPr lang="en-US" altLang="zh-CN" sz="1800" b="1" dirty="0">
                  <a:effectLst/>
                  <a:latin typeface="Times New Roman" panose="02020603050405020304" pitchFamily="18" charset="0"/>
                  <a:ea typeface="Courier New" panose="02070309020205020404" pitchFamily="49" charset="0"/>
                </a:rPr>
                <a:t> + (1 - alpha) * var</a:t>
              </a:r>
              <a:endParaRPr lang="zh-CN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701F98D-E164-4AC5-9CC8-E5DC5893787D}"/>
                </a:ext>
              </a:extLst>
            </p:cNvPr>
            <p:cNvSpPr txBox="1"/>
            <p:nvPr/>
          </p:nvSpPr>
          <p:spPr>
            <a:xfrm>
              <a:off x="433031" y="1391769"/>
              <a:ext cx="99771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b="1" dirty="0">
                  <a:ea typeface="Times New Roman" panose="02020603050405020304" pitchFamily="18" charset="0"/>
                </a:rPr>
                <a:t>Concept                                             implementation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E5979DD-3D00-4BB0-8F6A-42273A156E46}"/>
              </a:ext>
            </a:extLst>
          </p:cNvPr>
          <p:cNvSpPr txBox="1"/>
          <p:nvPr/>
        </p:nvSpPr>
        <p:spPr>
          <a:xfrm>
            <a:off x="433031" y="11155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ea typeface="Times New Roman" panose="02020603050405020304" pitchFamily="18" charset="0"/>
              </a:rPr>
              <a:t>two phases in forward operation: training and evaluation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9470ED-C293-4FC1-9A87-E188E1D5B0FF}"/>
              </a:ext>
            </a:extLst>
          </p:cNvPr>
          <p:cNvSpPr/>
          <p:nvPr/>
        </p:nvSpPr>
        <p:spPr>
          <a:xfrm>
            <a:off x="4258289" y="2233514"/>
            <a:ext cx="7695585" cy="3757499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88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153C3A-2760-46F0-98D2-83D80BEA27DE}"/>
                  </a:ext>
                </a:extLst>
              </p:cNvPr>
              <p:cNvSpPr txBox="1"/>
              <p:nvPr/>
            </p:nvSpPr>
            <p:spPr>
              <a:xfrm>
                <a:off x="497865" y="1776025"/>
                <a:ext cx="1686560" cy="666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153C3A-2760-46F0-98D2-83D80BEA2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65" y="1776025"/>
                <a:ext cx="1686560" cy="666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FA0B7D-6B37-42A9-B763-3EDCCCF1DD9E}"/>
                  </a:ext>
                </a:extLst>
              </p:cNvPr>
              <p:cNvSpPr txBox="1"/>
              <p:nvPr/>
            </p:nvSpPr>
            <p:spPr>
              <a:xfrm>
                <a:off x="6492240" y="2702805"/>
                <a:ext cx="4836160" cy="688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FA0B7D-6B37-42A9-B763-3EDCCCF1D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40" y="2702805"/>
                <a:ext cx="4836160" cy="6885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D1E4B-9060-4270-A550-963BE257FE11}"/>
                  </a:ext>
                </a:extLst>
              </p:cNvPr>
              <p:cNvSpPr txBox="1"/>
              <p:nvPr/>
            </p:nvSpPr>
            <p:spPr>
              <a:xfrm>
                <a:off x="396240" y="2702805"/>
                <a:ext cx="6096000" cy="993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ϵ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p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D1E4B-9060-4270-A550-963BE257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702805"/>
                <a:ext cx="6096000" cy="993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12BDBA7-92EF-4E03-9E41-9081F793581B}"/>
                  </a:ext>
                </a:extLst>
              </p:cNvPr>
              <p:cNvSpPr txBox="1"/>
              <p:nvPr/>
            </p:nvSpPr>
            <p:spPr>
              <a:xfrm>
                <a:off x="497865" y="4925896"/>
                <a:ext cx="2407910" cy="666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12BDBA7-92EF-4E03-9E41-9081F7935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65" y="4925896"/>
                <a:ext cx="2407910" cy="6665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4E90F7D-888D-483A-9E5F-93DA21903CC0}"/>
                  </a:ext>
                </a:extLst>
              </p:cNvPr>
              <p:cNvSpPr txBox="1"/>
              <p:nvPr/>
            </p:nvSpPr>
            <p:spPr>
              <a:xfrm>
                <a:off x="3257654" y="4924082"/>
                <a:ext cx="1832571" cy="666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β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4E90F7D-888D-483A-9E5F-93DA21903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54" y="4924082"/>
                <a:ext cx="1832571" cy="6665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759F4B4F-578F-45E4-8E5C-0DCDF1C67264}"/>
              </a:ext>
            </a:extLst>
          </p:cNvPr>
          <p:cNvGrpSpPr/>
          <p:nvPr/>
        </p:nvGrpSpPr>
        <p:grpSpPr>
          <a:xfrm>
            <a:off x="5836925" y="4353051"/>
            <a:ext cx="11816080" cy="1187430"/>
            <a:chOff x="-711200" y="5473312"/>
            <a:chExt cx="11816080" cy="118743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CC103FD-236F-47FA-9299-EEE984B38A24}"/>
                </a:ext>
              </a:extLst>
            </p:cNvPr>
            <p:cNvSpPr txBox="1"/>
            <p:nvPr/>
          </p:nvSpPr>
          <p:spPr>
            <a:xfrm>
              <a:off x="609600" y="5473312"/>
              <a:ext cx="10495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Update the gamma and beta </a:t>
              </a:r>
              <a:r>
                <a:rPr lang="en-US" altLang="zh-CN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with GD</a:t>
              </a:r>
              <a:r>
                <a:rPr lang="en-US" altLang="zh-CN" sz="18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: </a:t>
              </a:r>
              <a:endParaRPr lang="zh-CN" altLang="zh-CN" sz="1800" dirty="0">
                <a:effectLst/>
                <a:ea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9F2D0F5-4D89-4365-B74C-0AB4C05BE387}"/>
                    </a:ext>
                  </a:extLst>
                </p:cNvPr>
                <p:cNvSpPr txBox="1"/>
                <p:nvPr/>
              </p:nvSpPr>
              <p:spPr>
                <a:xfrm>
                  <a:off x="-238760" y="5882361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𝑔𝑎𝑚𝑚𝑎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𝑔𝑎𝑚𝑚𝑎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𝑙𝑟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𝑔𝑟𝑎𝑑𝐺𝑎𝑚𝑚𝑎</m:t>
                        </m:r>
                      </m:oMath>
                    </m:oMathPara>
                  </a14:m>
                  <a:endParaRPr lang="zh-CN" altLang="zh-C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9F2D0F5-4D89-4365-B74C-0AB4C05BE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8760" y="5882361"/>
                  <a:ext cx="609600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58CBFB1-41C8-428F-9974-02A9FA7F3CE7}"/>
                    </a:ext>
                  </a:extLst>
                </p:cNvPr>
                <p:cNvSpPr txBox="1"/>
                <p:nvPr/>
              </p:nvSpPr>
              <p:spPr>
                <a:xfrm>
                  <a:off x="-711200" y="6291410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𝑏𝑒𝑡𝑎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𝑏𝑒𝑡𝑎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𝑙𝑟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𝑔𝑟𝑎𝑑𝐵𝑒𝑡𝑎</m:t>
                        </m:r>
                      </m:oMath>
                    </m:oMathPara>
                  </a14:m>
                  <a:endParaRPr lang="zh-CN" altLang="zh-C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58CBFB1-41C8-428F-9974-02A9FA7F3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11200" y="6291410"/>
                  <a:ext cx="609600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0A0FAC9-D9BD-4CD0-A6F9-52219829BFB3}"/>
              </a:ext>
            </a:extLst>
          </p:cNvPr>
          <p:cNvSpPr txBox="1"/>
          <p:nvPr/>
        </p:nvSpPr>
        <p:spPr>
          <a:xfrm>
            <a:off x="513060" y="263222"/>
            <a:ext cx="38913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Batch Normalization</a:t>
            </a:r>
            <a:endParaRPr lang="zh-CN" altLang="en-US" sz="3200" b="1" dirty="0">
              <a:latin typeface="+mj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9CF1E7-34DC-4515-92B0-81218F28A86E}"/>
              </a:ext>
            </a:extLst>
          </p:cNvPr>
          <p:cNvSpPr txBox="1"/>
          <p:nvPr/>
        </p:nvSpPr>
        <p:spPr>
          <a:xfrm>
            <a:off x="528281" y="804799"/>
            <a:ext cx="652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ea typeface="Times New Roman" panose="02020603050405020304" pitchFamily="18" charset="0"/>
              </a:rPr>
              <a:t>Batch Normalization Training Backward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53C94A3-4DEC-47CC-9CE9-452749A54EF4}"/>
              </a:ext>
            </a:extLst>
          </p:cNvPr>
          <p:cNvSpPr txBox="1"/>
          <p:nvPr/>
        </p:nvSpPr>
        <p:spPr>
          <a:xfrm>
            <a:off x="528281" y="1301946"/>
            <a:ext cx="997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ea typeface="Times New Roman" panose="02020603050405020304" pitchFamily="18" charset="0"/>
              </a:rPr>
              <a:t>Concept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7A8653B-B596-4B2C-8EFF-1E7E0DB8A8C4}"/>
              </a:ext>
            </a:extLst>
          </p:cNvPr>
          <p:cNvSpPr txBox="1"/>
          <p:nvPr/>
        </p:nvSpPr>
        <p:spPr>
          <a:xfrm>
            <a:off x="513060" y="5723477"/>
            <a:ext cx="997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ea typeface="Times New Roman" panose="02020603050405020304" pitchFamily="18" charset="0"/>
              </a:rPr>
              <a:t>Implementation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4F5F8B-9B7D-4008-9B59-D0F67C5E20F3}"/>
              </a:ext>
            </a:extLst>
          </p:cNvPr>
          <p:cNvSpPr txBox="1"/>
          <p:nvPr/>
        </p:nvSpPr>
        <p:spPr>
          <a:xfrm>
            <a:off x="513060" y="6132526"/>
            <a:ext cx="901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BN Backward function implementation details are shown on </a:t>
            </a:r>
            <a:r>
              <a:rPr lang="en-US" altLang="zh-CN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ToyProblem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pages 27-28</a:t>
            </a:r>
            <a:endParaRPr lang="zh-CN" altLang="zh-CN" sz="1800" i="1" dirty="0">
              <a:effectLst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0D48518-E62C-4209-A17E-2108AE52DE11}"/>
                  </a:ext>
                </a:extLst>
              </p:cNvPr>
              <p:cNvSpPr txBox="1"/>
              <p:nvPr/>
            </p:nvSpPr>
            <p:spPr>
              <a:xfrm>
                <a:off x="497865" y="3841344"/>
                <a:ext cx="5339060" cy="974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</m:ra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0D48518-E62C-4209-A17E-2108AE52D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65" y="3841344"/>
                <a:ext cx="5339060" cy="9744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637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C4318F53-B65A-4174-922D-2CE1592FE285}"/>
              </a:ext>
            </a:extLst>
          </p:cNvPr>
          <p:cNvSpPr txBox="1"/>
          <p:nvPr/>
        </p:nvSpPr>
        <p:spPr>
          <a:xfrm>
            <a:off x="588567" y="3429000"/>
            <a:ext cx="10109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# Norm the input X using the 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running_mean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and 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running_var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computed from the training process.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94410"/>
            <a:r>
              <a:rPr lang="en-US" altLang="zh-CN" sz="1800" b="1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norm = (X - </a:t>
            </a:r>
            <a:r>
              <a:rPr lang="en-US" altLang="zh-CN" sz="1800" b="1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running_mean</a:t>
            </a:r>
            <a:r>
              <a:rPr lang="en-US" altLang="zh-CN" sz="1800" b="1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)/sqrt(</a:t>
            </a:r>
            <a:r>
              <a:rPr lang="en-US" altLang="zh-CN" sz="1800" b="1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running_var</a:t>
            </a:r>
            <a:r>
              <a:rPr lang="en-US" altLang="zh-CN" sz="1800" b="1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+ eps)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# Do the affine transformation, gamma and beta are 1xM row vectors.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300480"/>
            <a:r>
              <a:rPr lang="en-US" altLang="zh-CN" sz="1800" b="1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Y = norm * gamma + beta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0E1B2F-C20E-4F33-BDE2-68FAE89FB664}"/>
              </a:ext>
            </a:extLst>
          </p:cNvPr>
          <p:cNvSpPr txBox="1"/>
          <p:nvPr/>
        </p:nvSpPr>
        <p:spPr>
          <a:xfrm>
            <a:off x="513060" y="263222"/>
            <a:ext cx="38913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+mj-lt"/>
                <a:ea typeface="Times New Roman" panose="02020603050405020304" pitchFamily="18" charset="0"/>
              </a:rPr>
              <a:t>Batch Normalization</a:t>
            </a:r>
            <a:endParaRPr lang="zh-CN" altLang="en-US" sz="3200" b="1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BB2ADB-7664-449E-AF61-00DDC7AC345E}"/>
              </a:ext>
            </a:extLst>
          </p:cNvPr>
          <p:cNvSpPr txBox="1"/>
          <p:nvPr/>
        </p:nvSpPr>
        <p:spPr>
          <a:xfrm>
            <a:off x="528281" y="804799"/>
            <a:ext cx="652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ea typeface="Times New Roman" panose="02020603050405020304" pitchFamily="18" charset="0"/>
              </a:rPr>
              <a:t>Batch Normalization Inference Forward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5995ED-0761-41E1-8FFC-AA2C7CF91D90}"/>
              </a:ext>
            </a:extLst>
          </p:cNvPr>
          <p:cNvSpPr txBox="1"/>
          <p:nvPr/>
        </p:nvSpPr>
        <p:spPr>
          <a:xfrm>
            <a:off x="528281" y="2902830"/>
            <a:ext cx="8983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ea typeface="Times New Roman" panose="02020603050405020304" pitchFamily="18" charset="0"/>
              </a:rPr>
              <a:t>Implementation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172606A-10D2-445C-B464-7B7FF9230F6D}"/>
              </a:ext>
            </a:extLst>
          </p:cNvPr>
          <p:cNvGrpSpPr/>
          <p:nvPr/>
        </p:nvGrpSpPr>
        <p:grpSpPr>
          <a:xfrm>
            <a:off x="528281" y="1754726"/>
            <a:ext cx="3389668" cy="683007"/>
            <a:chOff x="609600" y="3803134"/>
            <a:chExt cx="3389668" cy="6830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7772DC4-AA10-4D2F-BFDB-648CB2452077}"/>
                    </a:ext>
                  </a:extLst>
                </p:cNvPr>
                <p:cNvSpPr txBox="1"/>
                <p:nvPr/>
              </p:nvSpPr>
              <p:spPr>
                <a:xfrm>
                  <a:off x="609600" y="3803134"/>
                  <a:ext cx="1656080" cy="6830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7772DC4-AA10-4D2F-BFDB-648CB2452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3803134"/>
                  <a:ext cx="1656080" cy="6830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468181C-3448-4F90-AA3A-812DB5AA162B}"/>
                    </a:ext>
                  </a:extLst>
                </p:cNvPr>
                <p:cNvSpPr txBox="1"/>
                <p:nvPr/>
              </p:nvSpPr>
              <p:spPr>
                <a:xfrm>
                  <a:off x="2458719" y="3959971"/>
                  <a:ext cx="154054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468181C-3448-4F90-AA3A-812DB5AA1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719" y="3959971"/>
                  <a:ext cx="154054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667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F699E1E-27FD-42C5-BEC5-FF649C6813A1}"/>
              </a:ext>
            </a:extLst>
          </p:cNvPr>
          <p:cNvSpPr txBox="1"/>
          <p:nvPr/>
        </p:nvSpPr>
        <p:spPr>
          <a:xfrm>
            <a:off x="528281" y="1310393"/>
            <a:ext cx="997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ea typeface="Times New Roman" panose="02020603050405020304" pitchFamily="18" charset="0"/>
              </a:rPr>
              <a:t>Concept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C65BD5-AB35-4A85-AEF8-9C8E1EA6DEC3}"/>
              </a:ext>
            </a:extLst>
          </p:cNvPr>
          <p:cNvSpPr/>
          <p:nvPr/>
        </p:nvSpPr>
        <p:spPr>
          <a:xfrm>
            <a:off x="588567" y="3426469"/>
            <a:ext cx="9916834" cy="1269356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783CBEC-DA54-4161-9F47-DDEAE1D21252}"/>
              </a:ext>
            </a:extLst>
          </p:cNvPr>
          <p:cNvSpPr/>
          <p:nvPr/>
        </p:nvSpPr>
        <p:spPr>
          <a:xfrm>
            <a:off x="-584463" y="970961"/>
            <a:ext cx="13206945" cy="2555633"/>
          </a:xfrm>
          <a:prstGeom prst="rect">
            <a:avLst/>
          </a:prstGeom>
          <a:solidFill>
            <a:schemeClr val="accent6">
              <a:lumMod val="60000"/>
              <a:lumOff val="40000"/>
              <a:alpha val="3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832F59E-83D9-41E6-8347-6614D27AF5A8}"/>
              </a:ext>
            </a:extLst>
          </p:cNvPr>
          <p:cNvSpPr/>
          <p:nvPr/>
        </p:nvSpPr>
        <p:spPr>
          <a:xfrm>
            <a:off x="-584463" y="3901552"/>
            <a:ext cx="13206945" cy="2555633"/>
          </a:xfrm>
          <a:prstGeom prst="rect">
            <a:avLst/>
          </a:prstGeom>
          <a:solidFill>
            <a:schemeClr val="accent2">
              <a:lumMod val="60000"/>
              <a:lumOff val="40000"/>
              <a:alpha val="3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7E5303-CB99-48A1-8183-8AB41BEDE537}"/>
              </a:ext>
            </a:extLst>
          </p:cNvPr>
          <p:cNvGrpSpPr/>
          <p:nvPr/>
        </p:nvGrpSpPr>
        <p:grpSpPr>
          <a:xfrm>
            <a:off x="857834" y="1536566"/>
            <a:ext cx="2215299" cy="999241"/>
            <a:chOff x="1923067" y="1508289"/>
            <a:chExt cx="2215299" cy="99924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489BD62-DBA0-47AE-8465-C815CFF4AEBF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B8321AD-7AC6-4D57-9FFC-46DA72AA49ED}"/>
                </a:ext>
              </a:extLst>
            </p:cNvPr>
            <p:cNvSpPr txBox="1"/>
            <p:nvPr/>
          </p:nvSpPr>
          <p:spPr>
            <a:xfrm>
              <a:off x="2342557" y="1823242"/>
              <a:ext cx="1376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Linear Layer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A1196F-3297-4A75-8BC3-88695CCC7DC0}"/>
              </a:ext>
            </a:extLst>
          </p:cNvPr>
          <p:cNvGrpSpPr/>
          <p:nvPr/>
        </p:nvGrpSpPr>
        <p:grpSpPr>
          <a:xfrm>
            <a:off x="3996957" y="1527129"/>
            <a:ext cx="2215299" cy="999241"/>
            <a:chOff x="1923067" y="1508289"/>
            <a:chExt cx="2215299" cy="99924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B33E811-D844-41C2-8329-F64200F0330C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1A3A742-74FA-48BD-8FD7-60FD10306BF0}"/>
                </a:ext>
              </a:extLst>
            </p:cNvPr>
            <p:cNvSpPr txBox="1"/>
            <p:nvPr/>
          </p:nvSpPr>
          <p:spPr>
            <a:xfrm>
              <a:off x="1960776" y="1823242"/>
              <a:ext cx="217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Batch Normalization</a:t>
              </a:r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2C4E0FD-E357-48A9-974F-EE735CDCFA70}"/>
              </a:ext>
            </a:extLst>
          </p:cNvPr>
          <p:cNvGrpSpPr/>
          <p:nvPr/>
        </p:nvGrpSpPr>
        <p:grpSpPr>
          <a:xfrm>
            <a:off x="7173788" y="1527124"/>
            <a:ext cx="2215299" cy="999241"/>
            <a:chOff x="1923067" y="1508289"/>
            <a:chExt cx="2215299" cy="99924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D9E99D4-3422-41AB-8EAF-D33DA91AE94B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A69D3EA-0CF4-4ED9-A8D3-E1E770FE1FA3}"/>
                </a:ext>
              </a:extLst>
            </p:cNvPr>
            <p:cNvSpPr txBox="1"/>
            <p:nvPr/>
          </p:nvSpPr>
          <p:spPr>
            <a:xfrm>
              <a:off x="2521666" y="1823242"/>
              <a:ext cx="117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Activation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6925CD0-A406-4515-888B-57DC2E603C85}"/>
              </a:ext>
            </a:extLst>
          </p:cNvPr>
          <p:cNvGrpSpPr/>
          <p:nvPr/>
        </p:nvGrpSpPr>
        <p:grpSpPr>
          <a:xfrm>
            <a:off x="9607477" y="2455857"/>
            <a:ext cx="2215299" cy="999241"/>
            <a:chOff x="1923067" y="1508289"/>
            <a:chExt cx="2215299" cy="99924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D6B4DF5-C27A-41B7-8C63-FD745A32697A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3B8EE56-BBB4-4332-A920-E589226CDAF3}"/>
                </a:ext>
              </a:extLst>
            </p:cNvPr>
            <p:cNvSpPr txBox="1"/>
            <p:nvPr/>
          </p:nvSpPr>
          <p:spPr>
            <a:xfrm>
              <a:off x="2312690" y="1823243"/>
              <a:ext cx="170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Loss Function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75F5DF4-4596-4EEE-ABF8-64F85619993A}"/>
              </a:ext>
            </a:extLst>
          </p:cNvPr>
          <p:cNvCxnSpPr>
            <a:cxnSpLocks/>
          </p:cNvCxnSpPr>
          <p:nvPr/>
        </p:nvCxnSpPr>
        <p:spPr>
          <a:xfrm>
            <a:off x="292230" y="2007906"/>
            <a:ext cx="593887" cy="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89524B0-E378-45A0-B9F3-BC4C62A1363C}"/>
              </a:ext>
            </a:extLst>
          </p:cNvPr>
          <p:cNvSpPr txBox="1"/>
          <p:nvPr/>
        </p:nvSpPr>
        <p:spPr>
          <a:xfrm>
            <a:off x="400637" y="1573432"/>
            <a:ext cx="22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224598-2157-4518-9FA8-5AE2F5A01D52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3073133" y="2026750"/>
            <a:ext cx="923824" cy="9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039A3D6-3C87-4EA6-ACFA-10120C5299F8}"/>
              </a:ext>
            </a:extLst>
          </p:cNvPr>
          <p:cNvSpPr txBox="1"/>
          <p:nvPr/>
        </p:nvSpPr>
        <p:spPr>
          <a:xfrm>
            <a:off x="3393642" y="1601709"/>
            <a:ext cx="22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A3FFA15-7B38-48DE-A16B-1E349135C47B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212256" y="2026745"/>
            <a:ext cx="961532" cy="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83F6318-6FB4-44D3-9A3F-B46D5A7FFD7B}"/>
              </a:ext>
            </a:extLst>
          </p:cNvPr>
          <p:cNvSpPr txBox="1"/>
          <p:nvPr/>
        </p:nvSpPr>
        <p:spPr>
          <a:xfrm>
            <a:off x="6249965" y="1601709"/>
            <a:ext cx="9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z_norm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69C2B2-BF15-4394-A321-D8A89646C245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9389087" y="2026745"/>
            <a:ext cx="1326040" cy="429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E704F26-80ED-4FE4-AE6E-5027B68D1374}"/>
              </a:ext>
            </a:extLst>
          </p:cNvPr>
          <p:cNvSpPr txBox="1"/>
          <p:nvPr/>
        </p:nvSpPr>
        <p:spPr>
          <a:xfrm>
            <a:off x="9949977" y="1712892"/>
            <a:ext cx="31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8B6674-E84D-47D2-8446-5DBBF302BFAA}"/>
              </a:ext>
            </a:extLst>
          </p:cNvPr>
          <p:cNvCxnSpPr>
            <a:endCxn id="19" idx="1"/>
          </p:cNvCxnSpPr>
          <p:nvPr/>
        </p:nvCxnSpPr>
        <p:spPr>
          <a:xfrm>
            <a:off x="9106292" y="2955477"/>
            <a:ext cx="5011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33E0AD0-ADA8-4589-840C-80F197A48469}"/>
              </a:ext>
            </a:extLst>
          </p:cNvPr>
          <p:cNvSpPr txBox="1"/>
          <p:nvPr/>
        </p:nvSpPr>
        <p:spPr>
          <a:xfrm>
            <a:off x="8753576" y="2770811"/>
            <a:ext cx="31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EF47756-E9AF-4F4A-A760-BE443678E073}"/>
              </a:ext>
            </a:extLst>
          </p:cNvPr>
          <p:cNvGrpSpPr/>
          <p:nvPr/>
        </p:nvGrpSpPr>
        <p:grpSpPr>
          <a:xfrm>
            <a:off x="857834" y="4776616"/>
            <a:ext cx="2215299" cy="999241"/>
            <a:chOff x="1923067" y="1508289"/>
            <a:chExt cx="2215299" cy="99924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BC5699A-71ED-4D6C-93A5-325DD08AD2F5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CD46722-945A-4E2A-BE2F-AF2859DABB3C}"/>
                </a:ext>
              </a:extLst>
            </p:cNvPr>
            <p:cNvSpPr txBox="1"/>
            <p:nvPr/>
          </p:nvSpPr>
          <p:spPr>
            <a:xfrm>
              <a:off x="2342557" y="1823242"/>
              <a:ext cx="1376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Linear Layer</a:t>
              </a:r>
              <a:endParaRPr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3D08C8E-0FAC-4C3C-9556-C28424329A69}"/>
              </a:ext>
            </a:extLst>
          </p:cNvPr>
          <p:cNvGrpSpPr/>
          <p:nvPr/>
        </p:nvGrpSpPr>
        <p:grpSpPr>
          <a:xfrm>
            <a:off x="3996957" y="4767179"/>
            <a:ext cx="2215299" cy="999241"/>
            <a:chOff x="1923067" y="1508289"/>
            <a:chExt cx="2215299" cy="99924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81521A1-0F5D-4025-BF25-98C07EBF973E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B05FE00-DDD6-49FC-B03D-3AECC9658FAC}"/>
                </a:ext>
              </a:extLst>
            </p:cNvPr>
            <p:cNvSpPr txBox="1"/>
            <p:nvPr/>
          </p:nvSpPr>
          <p:spPr>
            <a:xfrm>
              <a:off x="1960776" y="1823242"/>
              <a:ext cx="217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Batch Normalization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0DF6FE7-F77E-44DC-A361-7DACBED41958}"/>
              </a:ext>
            </a:extLst>
          </p:cNvPr>
          <p:cNvGrpSpPr/>
          <p:nvPr/>
        </p:nvGrpSpPr>
        <p:grpSpPr>
          <a:xfrm>
            <a:off x="7173788" y="4767174"/>
            <a:ext cx="2215299" cy="999241"/>
            <a:chOff x="1923067" y="1508289"/>
            <a:chExt cx="2215299" cy="99924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622EA5E-2C00-4930-B042-6C4DEB47A97C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4F10A92-25FC-41DB-AFEF-5BA740DF443B}"/>
                </a:ext>
              </a:extLst>
            </p:cNvPr>
            <p:cNvSpPr txBox="1"/>
            <p:nvPr/>
          </p:nvSpPr>
          <p:spPr>
            <a:xfrm>
              <a:off x="2521666" y="1823242"/>
              <a:ext cx="117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Activation</a:t>
              </a:r>
              <a:endParaRPr lang="zh-CN" altLang="en-US" dirty="0"/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91F7F6F-A06D-4874-BB82-B12CE55AE064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15792" y="5276237"/>
            <a:ext cx="542042" cy="8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393628C-2A0B-4611-8AE0-AAED74E754E4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3073133" y="5266800"/>
            <a:ext cx="923824" cy="9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508F3F4-FD30-4926-AA57-FE1E2770CDD2}"/>
              </a:ext>
            </a:extLst>
          </p:cNvPr>
          <p:cNvCxnSpPr>
            <a:cxnSpLocks/>
            <a:stCxn id="49" idx="1"/>
            <a:endCxn id="46" idx="3"/>
          </p:cNvCxnSpPr>
          <p:nvPr/>
        </p:nvCxnSpPr>
        <p:spPr>
          <a:xfrm flipH="1">
            <a:off x="6212256" y="5266795"/>
            <a:ext cx="961532" cy="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76A500A-46B7-4E56-BB43-86B36B946DF9}"/>
              </a:ext>
            </a:extLst>
          </p:cNvPr>
          <p:cNvCxnSpPr>
            <a:cxnSpLocks/>
            <a:stCxn id="63" idx="2"/>
            <a:endCxn id="49" idx="3"/>
          </p:cNvCxnSpPr>
          <p:nvPr/>
        </p:nvCxnSpPr>
        <p:spPr>
          <a:xfrm flipH="1">
            <a:off x="9389087" y="4989795"/>
            <a:ext cx="1326040" cy="27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C6BC488-9FB3-48DC-9E95-C484957BC84F}"/>
              </a:ext>
            </a:extLst>
          </p:cNvPr>
          <p:cNvSpPr txBox="1"/>
          <p:nvPr/>
        </p:nvSpPr>
        <p:spPr>
          <a:xfrm>
            <a:off x="10159731" y="4305508"/>
            <a:ext cx="122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Derivative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3D61686-58B5-4B7C-B21B-697C38554FFF}"/>
              </a:ext>
            </a:extLst>
          </p:cNvPr>
          <p:cNvSpPr/>
          <p:nvPr/>
        </p:nvSpPr>
        <p:spPr>
          <a:xfrm>
            <a:off x="9607477" y="3990554"/>
            <a:ext cx="2215299" cy="999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7907D47-0CED-4C42-9A88-C6C0B703695D}"/>
              </a:ext>
            </a:extLst>
          </p:cNvPr>
          <p:cNvCxnSpPr>
            <a:stCxn id="19" idx="2"/>
            <a:endCxn id="63" idx="0"/>
          </p:cNvCxnSpPr>
          <p:nvPr/>
        </p:nvCxnSpPr>
        <p:spPr>
          <a:xfrm>
            <a:off x="10715127" y="3455098"/>
            <a:ext cx="0" cy="5354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BF1B5CD-6BEA-48A8-9579-80E840F45733}"/>
              </a:ext>
            </a:extLst>
          </p:cNvPr>
          <p:cNvSpPr txBox="1"/>
          <p:nvPr/>
        </p:nvSpPr>
        <p:spPr>
          <a:xfrm>
            <a:off x="5395664" y="573777"/>
            <a:ext cx="170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FORWARD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8081F7D-BAE1-4826-9BB6-45D478B3F97F}"/>
              </a:ext>
            </a:extLst>
          </p:cNvPr>
          <p:cNvSpPr txBox="1"/>
          <p:nvPr/>
        </p:nvSpPr>
        <p:spPr>
          <a:xfrm>
            <a:off x="5395664" y="3580858"/>
            <a:ext cx="170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BACKWARD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637B2F5-03EF-45EA-9E80-CD528826F495}"/>
              </a:ext>
            </a:extLst>
          </p:cNvPr>
          <p:cNvSpPr txBox="1"/>
          <p:nvPr/>
        </p:nvSpPr>
        <p:spPr>
          <a:xfrm>
            <a:off x="56093" y="4827413"/>
            <a:ext cx="109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dL/ dx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E8A3B1E-3EE2-4729-971C-5B7297B1CA27}"/>
              </a:ext>
            </a:extLst>
          </p:cNvPr>
          <p:cNvSpPr txBox="1"/>
          <p:nvPr/>
        </p:nvSpPr>
        <p:spPr>
          <a:xfrm>
            <a:off x="3068416" y="4821814"/>
            <a:ext cx="111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dL/ </a:t>
            </a:r>
            <a:r>
              <a:rPr lang="en-US" altLang="zh-CN" dirty="0" err="1"/>
              <a:t>dz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A54330E-1BEC-4645-A181-43F9BF09B659}"/>
              </a:ext>
            </a:extLst>
          </p:cNvPr>
          <p:cNvSpPr txBox="1"/>
          <p:nvPr/>
        </p:nvSpPr>
        <p:spPr>
          <a:xfrm>
            <a:off x="6000144" y="4407284"/>
            <a:ext cx="146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dL/ </a:t>
            </a:r>
            <a:r>
              <a:rPr lang="en-US" altLang="zh-CN" dirty="0" err="1"/>
              <a:t>dz_norm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416F662-6E07-410E-8615-35F50E483A90}"/>
              </a:ext>
            </a:extLst>
          </p:cNvPr>
          <p:cNvSpPr txBox="1"/>
          <p:nvPr/>
        </p:nvSpPr>
        <p:spPr>
          <a:xfrm>
            <a:off x="10826654" y="3528888"/>
            <a:ext cx="85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 (loss)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84C3E84-705B-4486-BABA-B21844F1E407}"/>
              </a:ext>
            </a:extLst>
          </p:cNvPr>
          <p:cNvSpPr txBox="1"/>
          <p:nvPr/>
        </p:nvSpPr>
        <p:spPr>
          <a:xfrm>
            <a:off x="9928767" y="5179369"/>
            <a:ext cx="88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dL/</a:t>
            </a:r>
            <a:r>
              <a:rPr lang="en-US" altLang="zh-CN" dirty="0" err="1"/>
              <a:t>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9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5AA4EEF0-FECE-44DB-9DB5-A217BD2EB601}"/>
              </a:ext>
            </a:extLst>
          </p:cNvPr>
          <p:cNvGrpSpPr/>
          <p:nvPr/>
        </p:nvGrpSpPr>
        <p:grpSpPr>
          <a:xfrm>
            <a:off x="9566620" y="547159"/>
            <a:ext cx="2501236" cy="5646238"/>
            <a:chOff x="711725" y="547159"/>
            <a:chExt cx="2501236" cy="5646238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9818AF3-E973-4DBE-9829-9BC74501CBC7}"/>
                </a:ext>
              </a:extLst>
            </p:cNvPr>
            <p:cNvSpPr/>
            <p:nvPr/>
          </p:nvSpPr>
          <p:spPr>
            <a:xfrm>
              <a:off x="711725" y="936752"/>
              <a:ext cx="2501236" cy="525664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2F5014C-21D3-4004-BFFA-D128F663029D}"/>
                </a:ext>
              </a:extLst>
            </p:cNvPr>
            <p:cNvSpPr txBox="1"/>
            <p:nvPr/>
          </p:nvSpPr>
          <p:spPr>
            <a:xfrm>
              <a:off x="1630021" y="547159"/>
              <a:ext cx="65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Loss</a:t>
              </a:r>
              <a:endParaRPr lang="zh-CN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457AC67-94BD-42A3-ADB2-36E791F9A1C5}"/>
              </a:ext>
            </a:extLst>
          </p:cNvPr>
          <p:cNvGrpSpPr/>
          <p:nvPr/>
        </p:nvGrpSpPr>
        <p:grpSpPr>
          <a:xfrm>
            <a:off x="6963287" y="567420"/>
            <a:ext cx="2501236" cy="5625977"/>
            <a:chOff x="711725" y="567420"/>
            <a:chExt cx="2501236" cy="562597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362A902-BF1C-48F1-ABE0-E0D948CB29E8}"/>
                </a:ext>
              </a:extLst>
            </p:cNvPr>
            <p:cNvSpPr/>
            <p:nvPr/>
          </p:nvSpPr>
          <p:spPr>
            <a:xfrm>
              <a:off x="711725" y="936752"/>
              <a:ext cx="2501236" cy="525664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988D200-2787-4C9D-A64F-D47DC8BB822E}"/>
                </a:ext>
              </a:extLst>
            </p:cNvPr>
            <p:cNvSpPr txBox="1"/>
            <p:nvPr/>
          </p:nvSpPr>
          <p:spPr>
            <a:xfrm>
              <a:off x="1347236" y="567420"/>
              <a:ext cx="1527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8FAADC"/>
                  </a:solidFill>
                </a:rPr>
                <a:t>Activations</a:t>
              </a:r>
              <a:endParaRPr lang="zh-CN" altLang="en-US" b="1" dirty="0">
                <a:solidFill>
                  <a:srgbClr val="8FAADC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42E011E-C531-4237-BDF7-14D9D2022A89}"/>
              </a:ext>
            </a:extLst>
          </p:cNvPr>
          <p:cNvGrpSpPr/>
          <p:nvPr/>
        </p:nvGrpSpPr>
        <p:grpSpPr>
          <a:xfrm>
            <a:off x="3822578" y="567420"/>
            <a:ext cx="2501236" cy="5625977"/>
            <a:chOff x="711725" y="567420"/>
            <a:chExt cx="2501236" cy="5625977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8E59A17-5CD6-45E5-A0AA-A0E43171FD39}"/>
                </a:ext>
              </a:extLst>
            </p:cNvPr>
            <p:cNvSpPr/>
            <p:nvPr/>
          </p:nvSpPr>
          <p:spPr>
            <a:xfrm>
              <a:off x="711725" y="936752"/>
              <a:ext cx="2501236" cy="525664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EC9DCA47-5508-4061-AAF3-EC18BB4384DC}"/>
                </a:ext>
              </a:extLst>
            </p:cNvPr>
            <p:cNvSpPr txBox="1"/>
            <p:nvPr/>
          </p:nvSpPr>
          <p:spPr>
            <a:xfrm>
              <a:off x="886104" y="567420"/>
              <a:ext cx="2326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Batch Normalization</a:t>
              </a:r>
              <a:endParaRPr lang="zh-CN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7E5303-CB99-48A1-8183-8AB41BEDE537}"/>
              </a:ext>
            </a:extLst>
          </p:cNvPr>
          <p:cNvGrpSpPr/>
          <p:nvPr/>
        </p:nvGrpSpPr>
        <p:grpSpPr>
          <a:xfrm>
            <a:off x="857834" y="1536566"/>
            <a:ext cx="2215299" cy="999241"/>
            <a:chOff x="1923067" y="1508289"/>
            <a:chExt cx="2215299" cy="99924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489BD62-DBA0-47AE-8465-C815CFF4AEBF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B8321AD-7AC6-4D57-9FFC-46DA72AA49ED}"/>
                </a:ext>
              </a:extLst>
            </p:cNvPr>
            <p:cNvSpPr txBox="1"/>
            <p:nvPr/>
          </p:nvSpPr>
          <p:spPr>
            <a:xfrm>
              <a:off x="2568807" y="1813800"/>
              <a:ext cx="1008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forward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A1196F-3297-4A75-8BC3-88695CCC7DC0}"/>
              </a:ext>
            </a:extLst>
          </p:cNvPr>
          <p:cNvGrpSpPr/>
          <p:nvPr/>
        </p:nvGrpSpPr>
        <p:grpSpPr>
          <a:xfrm>
            <a:off x="3996957" y="1527129"/>
            <a:ext cx="2215299" cy="999241"/>
            <a:chOff x="1923067" y="1508289"/>
            <a:chExt cx="2215299" cy="99924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B33E811-D844-41C2-8329-F64200F0330C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1A3A742-74FA-48BD-8FD7-60FD10306BF0}"/>
                </a:ext>
              </a:extLst>
            </p:cNvPr>
            <p:cNvSpPr txBox="1"/>
            <p:nvPr/>
          </p:nvSpPr>
          <p:spPr>
            <a:xfrm>
              <a:off x="2521666" y="1823242"/>
              <a:ext cx="961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forward</a:t>
              </a:r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2C4E0FD-E357-48A9-974F-EE735CDCFA70}"/>
              </a:ext>
            </a:extLst>
          </p:cNvPr>
          <p:cNvGrpSpPr/>
          <p:nvPr/>
        </p:nvGrpSpPr>
        <p:grpSpPr>
          <a:xfrm>
            <a:off x="7173788" y="1527124"/>
            <a:ext cx="2215299" cy="999241"/>
            <a:chOff x="1923067" y="1508289"/>
            <a:chExt cx="2215299" cy="99924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D9E99D4-3422-41AB-8EAF-D33DA91AE94B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A69D3EA-0CF4-4ED9-A8D3-E1E770FE1FA3}"/>
                </a:ext>
              </a:extLst>
            </p:cNvPr>
            <p:cNvSpPr txBox="1"/>
            <p:nvPr/>
          </p:nvSpPr>
          <p:spPr>
            <a:xfrm>
              <a:off x="2568805" y="1823242"/>
              <a:ext cx="961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forward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6925CD0-A406-4515-888B-57DC2E603C85}"/>
              </a:ext>
            </a:extLst>
          </p:cNvPr>
          <p:cNvGrpSpPr/>
          <p:nvPr/>
        </p:nvGrpSpPr>
        <p:grpSpPr>
          <a:xfrm>
            <a:off x="9607477" y="2455857"/>
            <a:ext cx="2215299" cy="999241"/>
            <a:chOff x="1923067" y="1508289"/>
            <a:chExt cx="2215299" cy="99924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D6B4DF5-C27A-41B7-8C63-FD745A32697A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3B8EE56-BBB4-4332-A920-E589226CDAF3}"/>
                </a:ext>
              </a:extLst>
            </p:cNvPr>
            <p:cNvSpPr txBox="1"/>
            <p:nvPr/>
          </p:nvSpPr>
          <p:spPr>
            <a:xfrm>
              <a:off x="2581376" y="1823243"/>
              <a:ext cx="1013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forward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75F5DF4-4596-4EEE-ABF8-64F85619993A}"/>
              </a:ext>
            </a:extLst>
          </p:cNvPr>
          <p:cNvCxnSpPr>
            <a:cxnSpLocks/>
          </p:cNvCxnSpPr>
          <p:nvPr/>
        </p:nvCxnSpPr>
        <p:spPr>
          <a:xfrm>
            <a:off x="292230" y="2007906"/>
            <a:ext cx="593887" cy="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89524B0-E378-45A0-B9F3-BC4C62A1363C}"/>
              </a:ext>
            </a:extLst>
          </p:cNvPr>
          <p:cNvSpPr txBox="1"/>
          <p:nvPr/>
        </p:nvSpPr>
        <p:spPr>
          <a:xfrm>
            <a:off x="400637" y="1573432"/>
            <a:ext cx="22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224598-2157-4518-9FA8-5AE2F5A01D52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3073133" y="2026750"/>
            <a:ext cx="923824" cy="9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039A3D6-3C87-4EA6-ACFA-10120C5299F8}"/>
              </a:ext>
            </a:extLst>
          </p:cNvPr>
          <p:cNvSpPr txBox="1"/>
          <p:nvPr/>
        </p:nvSpPr>
        <p:spPr>
          <a:xfrm>
            <a:off x="3393642" y="1601709"/>
            <a:ext cx="22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A3FFA15-7B38-48DE-A16B-1E349135C47B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212256" y="2026745"/>
            <a:ext cx="961532" cy="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83F6318-6FB4-44D3-9A3F-B46D5A7FFD7B}"/>
              </a:ext>
            </a:extLst>
          </p:cNvPr>
          <p:cNvSpPr txBox="1"/>
          <p:nvPr/>
        </p:nvSpPr>
        <p:spPr>
          <a:xfrm>
            <a:off x="6249965" y="1601709"/>
            <a:ext cx="9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z_norm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69C2B2-BF15-4394-A321-D8A89646C245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9389087" y="2026745"/>
            <a:ext cx="1326040" cy="429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E704F26-80ED-4FE4-AE6E-5027B68D1374}"/>
              </a:ext>
            </a:extLst>
          </p:cNvPr>
          <p:cNvSpPr txBox="1"/>
          <p:nvPr/>
        </p:nvSpPr>
        <p:spPr>
          <a:xfrm>
            <a:off x="9949977" y="1712892"/>
            <a:ext cx="31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8B6674-E84D-47D2-8446-5DBBF302BFAA}"/>
              </a:ext>
            </a:extLst>
          </p:cNvPr>
          <p:cNvCxnSpPr>
            <a:endCxn id="19" idx="1"/>
          </p:cNvCxnSpPr>
          <p:nvPr/>
        </p:nvCxnSpPr>
        <p:spPr>
          <a:xfrm>
            <a:off x="9106292" y="2955477"/>
            <a:ext cx="5011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33E0AD0-ADA8-4589-840C-80F197A48469}"/>
              </a:ext>
            </a:extLst>
          </p:cNvPr>
          <p:cNvSpPr txBox="1"/>
          <p:nvPr/>
        </p:nvSpPr>
        <p:spPr>
          <a:xfrm>
            <a:off x="8753576" y="2770811"/>
            <a:ext cx="31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EF47756-E9AF-4F4A-A760-BE443678E073}"/>
              </a:ext>
            </a:extLst>
          </p:cNvPr>
          <p:cNvGrpSpPr/>
          <p:nvPr/>
        </p:nvGrpSpPr>
        <p:grpSpPr>
          <a:xfrm>
            <a:off x="857834" y="4776616"/>
            <a:ext cx="2215299" cy="999241"/>
            <a:chOff x="1923067" y="1508289"/>
            <a:chExt cx="2215299" cy="99924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BC5699A-71ED-4D6C-93A5-325DD08AD2F5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CD46722-945A-4E2A-BE2F-AF2859DABB3C}"/>
                </a:ext>
              </a:extLst>
            </p:cNvPr>
            <p:cNvSpPr txBox="1"/>
            <p:nvPr/>
          </p:nvSpPr>
          <p:spPr>
            <a:xfrm>
              <a:off x="2427387" y="1823243"/>
              <a:ext cx="1197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backward</a:t>
              </a:r>
              <a:endParaRPr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3D08C8E-0FAC-4C3C-9556-C28424329A69}"/>
              </a:ext>
            </a:extLst>
          </p:cNvPr>
          <p:cNvGrpSpPr/>
          <p:nvPr/>
        </p:nvGrpSpPr>
        <p:grpSpPr>
          <a:xfrm>
            <a:off x="3996957" y="4767179"/>
            <a:ext cx="2215299" cy="999241"/>
            <a:chOff x="1923067" y="1508289"/>
            <a:chExt cx="2215299" cy="99924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81521A1-0F5D-4025-BF25-98C07EBF973E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B05FE00-DDD6-49FC-B03D-3AECC9658FAC}"/>
                </a:ext>
              </a:extLst>
            </p:cNvPr>
            <p:cNvSpPr txBox="1"/>
            <p:nvPr/>
          </p:nvSpPr>
          <p:spPr>
            <a:xfrm>
              <a:off x="2441534" y="1823237"/>
              <a:ext cx="1181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backward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0DF6FE7-F77E-44DC-A361-7DACBED41958}"/>
              </a:ext>
            </a:extLst>
          </p:cNvPr>
          <p:cNvGrpSpPr/>
          <p:nvPr/>
        </p:nvGrpSpPr>
        <p:grpSpPr>
          <a:xfrm>
            <a:off x="7173788" y="4767174"/>
            <a:ext cx="2215299" cy="999241"/>
            <a:chOff x="1923067" y="1508289"/>
            <a:chExt cx="2215299" cy="99924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622EA5E-2C00-4930-B042-6C4DEB47A97C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4F10A92-25FC-41DB-AFEF-5BA740DF443B}"/>
                </a:ext>
              </a:extLst>
            </p:cNvPr>
            <p:cNvSpPr txBox="1"/>
            <p:nvPr/>
          </p:nvSpPr>
          <p:spPr>
            <a:xfrm>
              <a:off x="2502815" y="1823242"/>
              <a:ext cx="1229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backward</a:t>
              </a:r>
              <a:endParaRPr lang="zh-CN" altLang="en-US" dirty="0"/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91F7F6F-A06D-4874-BB82-B12CE55AE064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15792" y="5276237"/>
            <a:ext cx="542042" cy="8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7C47693-C28B-4CF6-BEA8-55F5D15D9CE0}"/>
              </a:ext>
            </a:extLst>
          </p:cNvPr>
          <p:cNvSpPr txBox="1"/>
          <p:nvPr/>
        </p:nvSpPr>
        <p:spPr>
          <a:xfrm>
            <a:off x="56093" y="4827413"/>
            <a:ext cx="109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dL/ dx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393628C-2A0B-4611-8AE0-AAED74E754E4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3073133" y="5266800"/>
            <a:ext cx="923824" cy="9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1346D33-CB3D-429F-9CCD-B6BD6944D095}"/>
              </a:ext>
            </a:extLst>
          </p:cNvPr>
          <p:cNvSpPr txBox="1"/>
          <p:nvPr/>
        </p:nvSpPr>
        <p:spPr>
          <a:xfrm>
            <a:off x="3068416" y="4821814"/>
            <a:ext cx="111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dL/ </a:t>
            </a:r>
            <a:r>
              <a:rPr lang="en-US" altLang="zh-CN" dirty="0" err="1"/>
              <a:t>dz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508F3F4-FD30-4926-AA57-FE1E2770CDD2}"/>
              </a:ext>
            </a:extLst>
          </p:cNvPr>
          <p:cNvCxnSpPr>
            <a:cxnSpLocks/>
            <a:stCxn id="49" idx="1"/>
            <a:endCxn id="46" idx="3"/>
          </p:cNvCxnSpPr>
          <p:nvPr/>
        </p:nvCxnSpPr>
        <p:spPr>
          <a:xfrm flipH="1">
            <a:off x="6212256" y="5266795"/>
            <a:ext cx="961532" cy="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8A0D18C-F55C-4A6F-8369-8A8257C2C7F9}"/>
              </a:ext>
            </a:extLst>
          </p:cNvPr>
          <p:cNvSpPr txBox="1"/>
          <p:nvPr/>
        </p:nvSpPr>
        <p:spPr>
          <a:xfrm>
            <a:off x="6000144" y="4407284"/>
            <a:ext cx="146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dL/ </a:t>
            </a:r>
            <a:r>
              <a:rPr lang="en-US" altLang="zh-CN" dirty="0" err="1"/>
              <a:t>dz_norm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76A500A-46B7-4E56-BB43-86B36B946DF9}"/>
              </a:ext>
            </a:extLst>
          </p:cNvPr>
          <p:cNvCxnSpPr>
            <a:cxnSpLocks/>
            <a:stCxn id="63" idx="2"/>
            <a:endCxn id="49" idx="3"/>
          </p:cNvCxnSpPr>
          <p:nvPr/>
        </p:nvCxnSpPr>
        <p:spPr>
          <a:xfrm flipH="1">
            <a:off x="9389087" y="4989795"/>
            <a:ext cx="1326040" cy="27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C6BC488-9FB3-48DC-9E95-C484957BC84F}"/>
              </a:ext>
            </a:extLst>
          </p:cNvPr>
          <p:cNvSpPr txBox="1"/>
          <p:nvPr/>
        </p:nvSpPr>
        <p:spPr>
          <a:xfrm>
            <a:off x="10209213" y="4293957"/>
            <a:ext cx="11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derivative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7BBEAF6-DAD9-4EBD-933E-5E2B993085C5}"/>
              </a:ext>
            </a:extLst>
          </p:cNvPr>
          <p:cNvGrpSpPr/>
          <p:nvPr/>
        </p:nvGrpSpPr>
        <p:grpSpPr>
          <a:xfrm>
            <a:off x="9607477" y="3990554"/>
            <a:ext cx="2215299" cy="2587291"/>
            <a:chOff x="1923067" y="1508289"/>
            <a:chExt cx="2215299" cy="258729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3D61686-58B5-4B7C-B21B-697C38554FFF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A4A247B-9D72-4EEE-BF9F-1B21E5F688E0}"/>
                </a:ext>
              </a:extLst>
            </p:cNvPr>
            <p:cNvSpPr txBox="1"/>
            <p:nvPr/>
          </p:nvSpPr>
          <p:spPr>
            <a:xfrm>
              <a:off x="2244357" y="3726248"/>
              <a:ext cx="170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</p:grp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7907D47-0CED-4C42-9A88-C6C0B703695D}"/>
              </a:ext>
            </a:extLst>
          </p:cNvPr>
          <p:cNvCxnSpPr>
            <a:stCxn id="19" idx="2"/>
            <a:endCxn id="63" idx="0"/>
          </p:cNvCxnSpPr>
          <p:nvPr/>
        </p:nvCxnSpPr>
        <p:spPr>
          <a:xfrm>
            <a:off x="10715127" y="3455098"/>
            <a:ext cx="0" cy="5354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49F184DA-B2ED-4AED-84CD-29B8EA313A56}"/>
              </a:ext>
            </a:extLst>
          </p:cNvPr>
          <p:cNvSpPr txBox="1"/>
          <p:nvPr/>
        </p:nvSpPr>
        <p:spPr>
          <a:xfrm>
            <a:off x="10826654" y="3528888"/>
            <a:ext cx="85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 (loss)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E6AA880-9D95-43BC-9BD9-5B11C2D7B6C4}"/>
              </a:ext>
            </a:extLst>
          </p:cNvPr>
          <p:cNvSpPr txBox="1"/>
          <p:nvPr/>
        </p:nvSpPr>
        <p:spPr>
          <a:xfrm>
            <a:off x="9928767" y="5179369"/>
            <a:ext cx="88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dL/</a:t>
            </a:r>
            <a:r>
              <a:rPr lang="en-US" altLang="zh-CN" dirty="0" err="1"/>
              <a:t>dy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1F57D6A-B5B4-4C35-A2DB-486531E31C0B}"/>
              </a:ext>
            </a:extLst>
          </p:cNvPr>
          <p:cNvGrpSpPr/>
          <p:nvPr/>
        </p:nvGrpSpPr>
        <p:grpSpPr>
          <a:xfrm>
            <a:off x="711725" y="567420"/>
            <a:ext cx="2501236" cy="5625977"/>
            <a:chOff x="711725" y="567420"/>
            <a:chExt cx="2501236" cy="562597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92E16E-5D5E-48DA-A5C4-DAEC8CD4991D}"/>
                </a:ext>
              </a:extLst>
            </p:cNvPr>
            <p:cNvSpPr/>
            <p:nvPr/>
          </p:nvSpPr>
          <p:spPr>
            <a:xfrm>
              <a:off x="711725" y="936752"/>
              <a:ext cx="2501236" cy="5256645"/>
            </a:xfrm>
            <a:prstGeom prst="rect">
              <a:avLst/>
            </a:prstGeom>
            <a:solidFill>
              <a:srgbClr val="8FAADC">
                <a:alpha val="3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8081F7D-BAE1-4826-9BB6-45D478B3F97F}"/>
                </a:ext>
              </a:extLst>
            </p:cNvPr>
            <p:cNvSpPr txBox="1"/>
            <p:nvPr/>
          </p:nvSpPr>
          <p:spPr>
            <a:xfrm>
              <a:off x="1277324" y="567420"/>
              <a:ext cx="1708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8FAADC"/>
                  </a:solidFill>
                </a:rPr>
                <a:t>Linear Layer</a:t>
              </a:r>
              <a:endParaRPr lang="zh-CN" altLang="en-US" b="1" dirty="0">
                <a:solidFill>
                  <a:srgbClr val="8FAADC"/>
                </a:solidFill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6FEC1DD3-50B5-4585-8301-C3EEA16A5B83}"/>
              </a:ext>
            </a:extLst>
          </p:cNvPr>
          <p:cNvSpPr txBox="1"/>
          <p:nvPr/>
        </p:nvSpPr>
        <p:spPr>
          <a:xfrm>
            <a:off x="513758" y="132944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Consider object-oriented programming ideas </a:t>
            </a:r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5307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F8CF7B-E336-460C-B434-5801F12AFF4B}"/>
              </a:ext>
            </a:extLst>
          </p:cNvPr>
          <p:cNvSpPr txBox="1"/>
          <p:nvPr/>
        </p:nvSpPr>
        <p:spPr>
          <a:xfrm>
            <a:off x="528281" y="98557"/>
            <a:ext cx="6093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effectLst/>
                <a:latin typeface="+mj-lt"/>
                <a:ea typeface="Times New Roman" panose="02020603050405020304" pitchFamily="18" charset="0"/>
              </a:rPr>
              <a:t>MyTorch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C990B7-AC83-4AB1-A185-6B43162A1536}"/>
              </a:ext>
            </a:extLst>
          </p:cNvPr>
          <p:cNvSpPr txBox="1"/>
          <p:nvPr/>
        </p:nvSpPr>
        <p:spPr>
          <a:xfrm>
            <a:off x="6324600" y="390944"/>
            <a:ext cx="944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• </a:t>
            </a:r>
            <a:r>
              <a:rPr lang="en-US" altLang="zh-CN" sz="2000" dirty="0" err="1"/>
              <a:t>mytorch</a:t>
            </a:r>
            <a:r>
              <a:rPr lang="en-US" altLang="zh-CN" sz="20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21BEAB-4FC8-4759-B950-D54BFDE6564A}"/>
              </a:ext>
            </a:extLst>
          </p:cNvPr>
          <p:cNvSpPr txBox="1"/>
          <p:nvPr/>
        </p:nvSpPr>
        <p:spPr>
          <a:xfrm>
            <a:off x="528281" y="998696"/>
            <a:ext cx="170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8FAADC"/>
                </a:solidFill>
              </a:rPr>
              <a:t>Linear Layer</a:t>
            </a:r>
            <a:endParaRPr lang="zh-CN" altLang="en-US" b="1" dirty="0">
              <a:solidFill>
                <a:srgbClr val="8FAADC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B4A7CC-5629-4CA9-8882-2494288ED4E8}"/>
              </a:ext>
            </a:extLst>
          </p:cNvPr>
          <p:cNvSpPr txBox="1"/>
          <p:nvPr/>
        </p:nvSpPr>
        <p:spPr>
          <a:xfrm>
            <a:off x="528281" y="1787604"/>
            <a:ext cx="23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Batch Normalization</a:t>
            </a:r>
            <a:endParaRPr lang="zh-CN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B25739-9BFF-4C11-A91F-CA7996A0CC14}"/>
              </a:ext>
            </a:extLst>
          </p:cNvPr>
          <p:cNvSpPr txBox="1"/>
          <p:nvPr/>
        </p:nvSpPr>
        <p:spPr>
          <a:xfrm>
            <a:off x="528281" y="2576512"/>
            <a:ext cx="152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8FAADC"/>
                </a:solidFill>
              </a:rPr>
              <a:t>Activations</a:t>
            </a:r>
            <a:endParaRPr lang="zh-CN" altLang="en-US" b="1" dirty="0">
              <a:solidFill>
                <a:srgbClr val="8FAADC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0F4C9A-10B9-4697-A17E-E9584A0141D3}"/>
              </a:ext>
            </a:extLst>
          </p:cNvPr>
          <p:cNvSpPr txBox="1"/>
          <p:nvPr/>
        </p:nvSpPr>
        <p:spPr>
          <a:xfrm>
            <a:off x="528281" y="3411140"/>
            <a:ext cx="65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Loss</a:t>
            </a:r>
            <a:endParaRPr lang="zh-CN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3D2A75E-6A59-4486-B2CD-1FFBC4401D1A}"/>
              </a:ext>
            </a:extLst>
          </p:cNvPr>
          <p:cNvCxnSpPr>
            <a:stCxn id="11" idx="3"/>
          </p:cNvCxnSpPr>
          <p:nvPr/>
        </p:nvCxnSpPr>
        <p:spPr>
          <a:xfrm>
            <a:off x="2236882" y="1183362"/>
            <a:ext cx="4727798" cy="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182D26-57E7-421D-9DC6-E52CC4431747}"/>
              </a:ext>
            </a:extLst>
          </p:cNvPr>
          <p:cNvCxnSpPr>
            <a:stCxn id="12" idx="3"/>
          </p:cNvCxnSpPr>
          <p:nvPr/>
        </p:nvCxnSpPr>
        <p:spPr>
          <a:xfrm flipV="1">
            <a:off x="2855138" y="1950720"/>
            <a:ext cx="4109542" cy="21550"/>
          </a:xfrm>
          <a:prstGeom prst="straightConnector1">
            <a:avLst/>
          </a:prstGeom>
          <a:ln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9E68868-1DEB-4D61-90A5-BCD2A0D1D0F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055422" y="2755820"/>
            <a:ext cx="4909258" cy="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80F4455-3EF6-4BC8-BFA5-1B51FAA359C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188205" y="3595806"/>
            <a:ext cx="5776475" cy="0"/>
          </a:xfrm>
          <a:prstGeom prst="straightConnector1">
            <a:avLst/>
          </a:prstGeom>
          <a:ln>
            <a:solidFill>
              <a:srgbClr val="9D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CC8AB30-B559-4804-8753-EB6D2E478D3D}"/>
              </a:ext>
            </a:extLst>
          </p:cNvPr>
          <p:cNvSpPr txBox="1"/>
          <p:nvPr/>
        </p:nvSpPr>
        <p:spPr>
          <a:xfrm>
            <a:off x="7106265" y="1766054"/>
            <a:ext cx="697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– batchnorm.py 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21C18C-153A-4F32-9DB6-5C7E145BFC10}"/>
              </a:ext>
            </a:extLst>
          </p:cNvPr>
          <p:cNvSpPr txBox="1"/>
          <p:nvPr/>
        </p:nvSpPr>
        <p:spPr>
          <a:xfrm>
            <a:off x="7106265" y="2576512"/>
            <a:ext cx="788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– activation.py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2CF1B1-6FA4-454F-BE40-DD11FA751D49}"/>
              </a:ext>
            </a:extLst>
          </p:cNvPr>
          <p:cNvSpPr txBox="1"/>
          <p:nvPr/>
        </p:nvSpPr>
        <p:spPr>
          <a:xfrm>
            <a:off x="7106265" y="995544"/>
            <a:ext cx="788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– linear.py 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100210C-DD27-48CB-9CB7-06887E52BBCA}"/>
              </a:ext>
            </a:extLst>
          </p:cNvPr>
          <p:cNvSpPr txBox="1"/>
          <p:nvPr/>
        </p:nvSpPr>
        <p:spPr>
          <a:xfrm>
            <a:off x="7106265" y="3411140"/>
            <a:ext cx="788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– loss.py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04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F8CF7B-E336-460C-B434-5801F12AFF4B}"/>
              </a:ext>
            </a:extLst>
          </p:cNvPr>
          <p:cNvSpPr txBox="1"/>
          <p:nvPr/>
        </p:nvSpPr>
        <p:spPr>
          <a:xfrm>
            <a:off x="528281" y="98557"/>
            <a:ext cx="6093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effectLst/>
                <a:latin typeface="+mj-lt"/>
                <a:ea typeface="Times New Roman" panose="02020603050405020304" pitchFamily="18" charset="0"/>
              </a:rPr>
              <a:t>MyTorch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C990B7-AC83-4AB1-A185-6B43162A1536}"/>
              </a:ext>
            </a:extLst>
          </p:cNvPr>
          <p:cNvSpPr txBox="1"/>
          <p:nvPr/>
        </p:nvSpPr>
        <p:spPr>
          <a:xfrm>
            <a:off x="4654775" y="519441"/>
            <a:ext cx="9448800" cy="295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• </a:t>
            </a:r>
            <a:r>
              <a:rPr lang="en-US" altLang="zh-CN" dirty="0" err="1"/>
              <a:t>mytorch</a:t>
            </a:r>
            <a:r>
              <a:rPr lang="en-US" altLang="zh-CN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– linear.py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– batchnorm.py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– activation.py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– loss.py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• hw1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– hw1.py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8BE7A8-C3EA-4D64-B14B-66A3819ED145}"/>
              </a:ext>
            </a:extLst>
          </p:cNvPr>
          <p:cNvGrpSpPr/>
          <p:nvPr/>
        </p:nvGrpSpPr>
        <p:grpSpPr>
          <a:xfrm>
            <a:off x="528281" y="1052664"/>
            <a:ext cx="4519969" cy="2233461"/>
            <a:chOff x="528281" y="1052664"/>
            <a:chExt cx="4519969" cy="2233461"/>
          </a:xfrm>
        </p:grpSpPr>
        <p:cxnSp>
          <p:nvCxnSpPr>
            <p:cNvPr id="4" name="连接符: 肘形 3">
              <a:extLst>
                <a:ext uri="{FF2B5EF4-FFF2-40B4-BE49-F238E27FC236}">
                  <a16:creationId xmlns:a16="http://schemas.microsoft.com/office/drawing/2014/main" id="{F60CE051-C879-4EEF-B9C3-A20275E4479F}"/>
                </a:ext>
              </a:extLst>
            </p:cNvPr>
            <p:cNvCxnSpPr>
              <a:stCxn id="2" idx="1"/>
            </p:cNvCxnSpPr>
            <p:nvPr/>
          </p:nvCxnSpPr>
          <p:spPr>
            <a:xfrm rot="10800000" flipH="1" flipV="1">
              <a:off x="3003350" y="1833617"/>
              <a:ext cx="2044900" cy="1452508"/>
            </a:xfrm>
            <a:prstGeom prst="bentConnector3">
              <a:avLst>
                <a:gd name="adj1" fmla="val 423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98844A2-1414-4697-AFC2-30C008A371C9}"/>
                </a:ext>
              </a:extLst>
            </p:cNvPr>
            <p:cNvGrpSpPr/>
            <p:nvPr/>
          </p:nvGrpSpPr>
          <p:grpSpPr>
            <a:xfrm>
              <a:off x="528281" y="1052664"/>
              <a:ext cx="3282975" cy="1500090"/>
              <a:chOff x="528281" y="1052664"/>
              <a:chExt cx="3282975" cy="1500090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321BEAB-4FC8-4759-B950-D54BFDE6564A}"/>
                  </a:ext>
                </a:extLst>
              </p:cNvPr>
              <p:cNvSpPr txBox="1"/>
              <p:nvPr/>
            </p:nvSpPr>
            <p:spPr>
              <a:xfrm>
                <a:off x="528281" y="1052664"/>
                <a:ext cx="1708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8FAADC"/>
                    </a:solidFill>
                  </a:rPr>
                  <a:t>Linear Layer</a:t>
                </a:r>
                <a:endParaRPr lang="zh-CN" altLang="en-US" b="1" dirty="0">
                  <a:solidFill>
                    <a:srgbClr val="8FAADC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FB4A7CC-5629-4CA9-8882-2494288ED4E8}"/>
                  </a:ext>
                </a:extLst>
              </p:cNvPr>
              <p:cNvSpPr txBox="1"/>
              <p:nvPr/>
            </p:nvSpPr>
            <p:spPr>
              <a:xfrm>
                <a:off x="528281" y="1444758"/>
                <a:ext cx="2326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Batch Normalization</a:t>
                </a:r>
                <a:endParaRPr lang="zh-CN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B25739-9BFF-4C11-A91F-CA7996A0CC14}"/>
                  </a:ext>
                </a:extLst>
              </p:cNvPr>
              <p:cNvSpPr txBox="1"/>
              <p:nvPr/>
            </p:nvSpPr>
            <p:spPr>
              <a:xfrm>
                <a:off x="528281" y="1814090"/>
                <a:ext cx="1527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8FAADC"/>
                    </a:solidFill>
                  </a:rPr>
                  <a:t>Activations</a:t>
                </a:r>
                <a:endParaRPr lang="zh-CN" altLang="en-US" b="1" dirty="0">
                  <a:solidFill>
                    <a:srgbClr val="8FAADC"/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B0F4C9A-10B9-4697-A17E-E9584A0141D3}"/>
                  </a:ext>
                </a:extLst>
              </p:cNvPr>
              <p:cNvSpPr txBox="1"/>
              <p:nvPr/>
            </p:nvSpPr>
            <p:spPr>
              <a:xfrm>
                <a:off x="528281" y="2183422"/>
                <a:ext cx="659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Loss</a:t>
                </a:r>
                <a:endParaRPr lang="zh-CN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" name="右大括号 1">
                <a:extLst>
                  <a:ext uri="{FF2B5EF4-FFF2-40B4-BE49-F238E27FC236}">
                    <a16:creationId xmlns:a16="http://schemas.microsoft.com/office/drawing/2014/main" id="{2EB4423C-AABC-42A9-8127-461A6D57CA57}"/>
                  </a:ext>
                </a:extLst>
              </p:cNvPr>
              <p:cNvSpPr/>
              <p:nvPr/>
            </p:nvSpPr>
            <p:spPr>
              <a:xfrm>
                <a:off x="2736650" y="1114479"/>
                <a:ext cx="266700" cy="1438275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36DAE5-3F2F-41B1-9BC2-1A8D07907940}"/>
                  </a:ext>
                </a:extLst>
              </p:cNvPr>
              <p:cNvSpPr txBox="1"/>
              <p:nvPr/>
            </p:nvSpPr>
            <p:spPr>
              <a:xfrm>
                <a:off x="3096257" y="1658475"/>
                <a:ext cx="714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/>
                    </a:solidFill>
                  </a:rPr>
                  <a:t>MLP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09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F8CF7B-E336-460C-B434-5801F12AFF4B}"/>
              </a:ext>
            </a:extLst>
          </p:cNvPr>
          <p:cNvSpPr txBox="1"/>
          <p:nvPr/>
        </p:nvSpPr>
        <p:spPr>
          <a:xfrm>
            <a:off x="528281" y="98557"/>
            <a:ext cx="6093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effectLst/>
                <a:latin typeface="+mj-lt"/>
                <a:ea typeface="Times New Roman" panose="02020603050405020304" pitchFamily="18" charset="0"/>
              </a:rPr>
              <a:t>MyTorch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C990B7-AC83-4AB1-A185-6B43162A1536}"/>
              </a:ext>
            </a:extLst>
          </p:cNvPr>
          <p:cNvSpPr txBox="1"/>
          <p:nvPr/>
        </p:nvSpPr>
        <p:spPr>
          <a:xfrm>
            <a:off x="4416650" y="502157"/>
            <a:ext cx="9448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• </a:t>
            </a:r>
            <a:r>
              <a:rPr lang="en-US" altLang="zh-CN" dirty="0" err="1"/>
              <a:t>mytorch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– linear.py </a:t>
            </a:r>
          </a:p>
          <a:p>
            <a:pPr lvl="1"/>
            <a:r>
              <a:rPr lang="en-US" altLang="zh-CN" dirty="0"/>
              <a:t>– batchnorm.py </a:t>
            </a:r>
          </a:p>
          <a:p>
            <a:pPr lvl="1"/>
            <a:r>
              <a:rPr lang="en-US" altLang="zh-CN" dirty="0"/>
              <a:t>– activation.py </a:t>
            </a:r>
          </a:p>
          <a:p>
            <a:pPr lvl="1"/>
            <a:r>
              <a:rPr lang="en-US" altLang="zh-CN" dirty="0"/>
              <a:t>– loss.py </a:t>
            </a:r>
          </a:p>
          <a:p>
            <a:r>
              <a:rPr lang="en-US" altLang="zh-CN" dirty="0"/>
              <a:t>• hw1</a:t>
            </a:r>
          </a:p>
          <a:p>
            <a:pPr lvl="1"/>
            <a:r>
              <a:rPr lang="en-US" altLang="zh-CN" dirty="0"/>
              <a:t>– hw1.py</a:t>
            </a:r>
          </a:p>
          <a:p>
            <a:r>
              <a:rPr lang="en-US" altLang="zh-CN" dirty="0"/>
              <a:t>• </a:t>
            </a:r>
            <a:r>
              <a:rPr lang="en-US" altLang="zh-CN" dirty="0" err="1"/>
              <a:t>autograder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– hw1_autograder </a:t>
            </a:r>
          </a:p>
          <a:p>
            <a:pPr lvl="1"/>
            <a:r>
              <a:rPr lang="en-US" altLang="zh-CN" dirty="0"/>
              <a:t>	∗ runner.py </a:t>
            </a:r>
          </a:p>
          <a:p>
            <a:pPr lvl="1"/>
            <a:r>
              <a:rPr lang="en-US" altLang="zh-CN" dirty="0"/>
              <a:t>	∗ test.py </a:t>
            </a:r>
          </a:p>
          <a:p>
            <a:r>
              <a:rPr lang="en-US" altLang="zh-CN" dirty="0"/>
              <a:t>• </a:t>
            </a:r>
            <a:r>
              <a:rPr lang="en-US" altLang="zh-CN" dirty="0" err="1"/>
              <a:t>toyproblem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– toy.py </a:t>
            </a:r>
          </a:p>
          <a:p>
            <a:pPr lvl="1"/>
            <a:r>
              <a:rPr lang="en-US" altLang="zh-CN" dirty="0"/>
              <a:t>– Toyproblem.pdf </a:t>
            </a:r>
          </a:p>
          <a:p>
            <a:r>
              <a:rPr lang="en-US" altLang="zh-CN" dirty="0"/>
              <a:t>• </a:t>
            </a:r>
            <a:r>
              <a:rPr lang="en-US" altLang="zh-CN" dirty="0" err="1"/>
              <a:t>expected_graphs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– train_error.png </a:t>
            </a:r>
          </a:p>
          <a:p>
            <a:pPr lvl="1"/>
            <a:r>
              <a:rPr lang="en-US" altLang="zh-CN" dirty="0"/>
              <a:t>– train_loss.png </a:t>
            </a:r>
          </a:p>
          <a:p>
            <a:pPr lvl="1"/>
            <a:r>
              <a:rPr lang="en-US" altLang="zh-CN" dirty="0"/>
              <a:t>– val_error.png </a:t>
            </a:r>
          </a:p>
          <a:p>
            <a:pPr lvl="1"/>
            <a:r>
              <a:rPr lang="en-US" altLang="zh-CN" dirty="0"/>
              <a:t>– val_loss.png </a:t>
            </a:r>
          </a:p>
          <a:p>
            <a:r>
              <a:rPr lang="en-US" altLang="zh-CN" dirty="0"/>
              <a:t>• create_tarball.sh 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7268FA-4578-4F08-BE61-7FC5095D40D4}"/>
              </a:ext>
            </a:extLst>
          </p:cNvPr>
          <p:cNvGrpSpPr/>
          <p:nvPr/>
        </p:nvGrpSpPr>
        <p:grpSpPr>
          <a:xfrm>
            <a:off x="528281" y="761750"/>
            <a:ext cx="4358043" cy="1600450"/>
            <a:chOff x="514555" y="1152697"/>
            <a:chExt cx="4358043" cy="1600450"/>
          </a:xfrm>
        </p:grpSpPr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68E85B3A-7438-4157-9593-E098D4302C4C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 flipH="1" flipV="1">
              <a:off x="2968554" y="1771089"/>
              <a:ext cx="1904044" cy="982058"/>
            </a:xfrm>
            <a:prstGeom prst="bentConnector3">
              <a:avLst>
                <a:gd name="adj1" fmla="val 465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10450DA-FA9E-4E7E-AC7F-660E26F1E2BC}"/>
                </a:ext>
              </a:extLst>
            </p:cNvPr>
            <p:cNvGrpSpPr/>
            <p:nvPr/>
          </p:nvGrpSpPr>
          <p:grpSpPr>
            <a:xfrm>
              <a:off x="514555" y="1152697"/>
              <a:ext cx="3155985" cy="1236783"/>
              <a:chOff x="514555" y="1152697"/>
              <a:chExt cx="3155985" cy="123678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CEF8F7A-5123-4F7B-9E52-9846A56EF0CC}"/>
                  </a:ext>
                </a:extLst>
              </p:cNvPr>
              <p:cNvSpPr txBox="1"/>
              <p:nvPr/>
            </p:nvSpPr>
            <p:spPr>
              <a:xfrm>
                <a:off x="514555" y="1154591"/>
                <a:ext cx="1708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8FAADC"/>
                    </a:solidFill>
                  </a:rPr>
                  <a:t>Linear Layer</a:t>
                </a:r>
                <a:endParaRPr lang="zh-CN" altLang="en-US" b="1" dirty="0">
                  <a:solidFill>
                    <a:srgbClr val="8FAADC"/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168F3D8-7362-4927-96E9-CACFF09C7222}"/>
                  </a:ext>
                </a:extLst>
              </p:cNvPr>
              <p:cNvSpPr txBox="1"/>
              <p:nvPr/>
            </p:nvSpPr>
            <p:spPr>
              <a:xfrm>
                <a:off x="514555" y="1438946"/>
                <a:ext cx="2326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Batch Normalization</a:t>
                </a:r>
                <a:endParaRPr lang="zh-CN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BB33037-8064-4912-A2E5-2D05AC92CDD3}"/>
                  </a:ext>
                </a:extLst>
              </p:cNvPr>
              <p:cNvSpPr txBox="1"/>
              <p:nvPr/>
            </p:nvSpPr>
            <p:spPr>
              <a:xfrm>
                <a:off x="514555" y="1723200"/>
                <a:ext cx="1527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8FAADC"/>
                    </a:solidFill>
                  </a:rPr>
                  <a:t>Activations</a:t>
                </a:r>
                <a:endParaRPr lang="zh-CN" altLang="en-US" b="1" dirty="0">
                  <a:solidFill>
                    <a:srgbClr val="8FAADC"/>
                  </a:solidFill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F2EA47-C1D4-4FAF-BEB4-B1EBBDD50642}"/>
                  </a:ext>
                </a:extLst>
              </p:cNvPr>
              <p:cNvSpPr txBox="1"/>
              <p:nvPr/>
            </p:nvSpPr>
            <p:spPr>
              <a:xfrm>
                <a:off x="514555" y="2020148"/>
                <a:ext cx="659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Loss</a:t>
                </a:r>
                <a:endParaRPr lang="zh-CN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0" name="右大括号 19">
                <a:extLst>
                  <a:ext uri="{FF2B5EF4-FFF2-40B4-BE49-F238E27FC236}">
                    <a16:creationId xmlns:a16="http://schemas.microsoft.com/office/drawing/2014/main" id="{43F32E02-43F9-4A3C-BF41-F5BD2FE3D28E}"/>
                  </a:ext>
                </a:extLst>
              </p:cNvPr>
              <p:cNvSpPr/>
              <p:nvPr/>
            </p:nvSpPr>
            <p:spPr>
              <a:xfrm>
                <a:off x="2645851" y="1152697"/>
                <a:ext cx="322703" cy="123678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FE9C5CE-0BE1-4C77-B8C9-509A5328C5CE}"/>
                  </a:ext>
                </a:extLst>
              </p:cNvPr>
              <p:cNvSpPr txBox="1"/>
              <p:nvPr/>
            </p:nvSpPr>
            <p:spPr>
              <a:xfrm>
                <a:off x="2955541" y="1586422"/>
                <a:ext cx="714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/>
                    </a:solidFill>
                  </a:rPr>
                  <a:t>MLP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098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5AA4EEF0-FECE-44DB-9DB5-A217BD2EB601}"/>
              </a:ext>
            </a:extLst>
          </p:cNvPr>
          <p:cNvGrpSpPr/>
          <p:nvPr/>
        </p:nvGrpSpPr>
        <p:grpSpPr>
          <a:xfrm>
            <a:off x="9566620" y="547159"/>
            <a:ext cx="2501236" cy="5646238"/>
            <a:chOff x="711725" y="547159"/>
            <a:chExt cx="2501236" cy="5646238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9818AF3-E973-4DBE-9829-9BC74501CBC7}"/>
                </a:ext>
              </a:extLst>
            </p:cNvPr>
            <p:cNvSpPr/>
            <p:nvPr/>
          </p:nvSpPr>
          <p:spPr>
            <a:xfrm>
              <a:off x="711725" y="936752"/>
              <a:ext cx="2501236" cy="5256645"/>
            </a:xfrm>
            <a:prstGeom prst="rect">
              <a:avLst/>
            </a:prstGeom>
            <a:noFill/>
            <a:ln w="38100">
              <a:solidFill>
                <a:srgbClr val="9DC3E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2F5014C-21D3-4004-BFFA-D128F663029D}"/>
                </a:ext>
              </a:extLst>
            </p:cNvPr>
            <p:cNvSpPr txBox="1"/>
            <p:nvPr/>
          </p:nvSpPr>
          <p:spPr>
            <a:xfrm>
              <a:off x="1630021" y="547159"/>
              <a:ext cx="65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Loss</a:t>
              </a:r>
              <a:endParaRPr lang="zh-CN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457AC67-94BD-42A3-ADB2-36E791F9A1C5}"/>
              </a:ext>
            </a:extLst>
          </p:cNvPr>
          <p:cNvGrpSpPr/>
          <p:nvPr/>
        </p:nvGrpSpPr>
        <p:grpSpPr>
          <a:xfrm>
            <a:off x="6963287" y="567420"/>
            <a:ext cx="2501236" cy="5625977"/>
            <a:chOff x="711725" y="567420"/>
            <a:chExt cx="2501236" cy="562597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362A902-BF1C-48F1-ABE0-E0D948CB29E8}"/>
                </a:ext>
              </a:extLst>
            </p:cNvPr>
            <p:cNvSpPr/>
            <p:nvPr/>
          </p:nvSpPr>
          <p:spPr>
            <a:xfrm>
              <a:off x="711725" y="936752"/>
              <a:ext cx="2501236" cy="5256645"/>
            </a:xfrm>
            <a:prstGeom prst="rect">
              <a:avLst/>
            </a:prstGeom>
            <a:noFill/>
            <a:ln w="38100">
              <a:solidFill>
                <a:srgbClr val="8FAAD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988D200-2787-4C9D-A64F-D47DC8BB822E}"/>
                </a:ext>
              </a:extLst>
            </p:cNvPr>
            <p:cNvSpPr txBox="1"/>
            <p:nvPr/>
          </p:nvSpPr>
          <p:spPr>
            <a:xfrm>
              <a:off x="1347236" y="567420"/>
              <a:ext cx="1527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8FAADC"/>
                  </a:solidFill>
                </a:rPr>
                <a:t>Activations</a:t>
              </a:r>
              <a:endParaRPr lang="zh-CN" altLang="en-US" b="1" dirty="0">
                <a:solidFill>
                  <a:srgbClr val="8FAADC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42E011E-C531-4237-BDF7-14D9D2022A89}"/>
              </a:ext>
            </a:extLst>
          </p:cNvPr>
          <p:cNvGrpSpPr/>
          <p:nvPr/>
        </p:nvGrpSpPr>
        <p:grpSpPr>
          <a:xfrm>
            <a:off x="3822578" y="567420"/>
            <a:ext cx="2501236" cy="5625977"/>
            <a:chOff x="711725" y="567420"/>
            <a:chExt cx="2501236" cy="5625977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8E59A17-5CD6-45E5-A0AA-A0E43171FD39}"/>
                </a:ext>
              </a:extLst>
            </p:cNvPr>
            <p:cNvSpPr/>
            <p:nvPr/>
          </p:nvSpPr>
          <p:spPr>
            <a:xfrm>
              <a:off x="711725" y="936752"/>
              <a:ext cx="2501236" cy="5256645"/>
            </a:xfrm>
            <a:prstGeom prst="rect">
              <a:avLst/>
            </a:prstGeom>
            <a:noFill/>
            <a:ln w="38100">
              <a:solidFill>
                <a:srgbClr val="9DC3E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EC9DCA47-5508-4061-AAF3-EC18BB4384DC}"/>
                </a:ext>
              </a:extLst>
            </p:cNvPr>
            <p:cNvSpPr txBox="1"/>
            <p:nvPr/>
          </p:nvSpPr>
          <p:spPr>
            <a:xfrm>
              <a:off x="886104" y="567420"/>
              <a:ext cx="2326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Batch Normalization</a:t>
              </a:r>
              <a:endParaRPr lang="zh-CN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7E5303-CB99-48A1-8183-8AB41BEDE537}"/>
              </a:ext>
            </a:extLst>
          </p:cNvPr>
          <p:cNvGrpSpPr/>
          <p:nvPr/>
        </p:nvGrpSpPr>
        <p:grpSpPr>
          <a:xfrm>
            <a:off x="857834" y="1536566"/>
            <a:ext cx="2215299" cy="999241"/>
            <a:chOff x="1923067" y="1508289"/>
            <a:chExt cx="2215299" cy="99924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489BD62-DBA0-47AE-8465-C815CFF4AEBF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B8321AD-7AC6-4D57-9FFC-46DA72AA49ED}"/>
                </a:ext>
              </a:extLst>
            </p:cNvPr>
            <p:cNvSpPr txBox="1"/>
            <p:nvPr/>
          </p:nvSpPr>
          <p:spPr>
            <a:xfrm>
              <a:off x="2568807" y="1813800"/>
              <a:ext cx="1008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forward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A1196F-3297-4A75-8BC3-88695CCC7DC0}"/>
              </a:ext>
            </a:extLst>
          </p:cNvPr>
          <p:cNvGrpSpPr/>
          <p:nvPr/>
        </p:nvGrpSpPr>
        <p:grpSpPr>
          <a:xfrm>
            <a:off x="3996957" y="1527129"/>
            <a:ext cx="2215299" cy="999241"/>
            <a:chOff x="1923067" y="1508289"/>
            <a:chExt cx="2215299" cy="99924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B33E811-D844-41C2-8329-F64200F0330C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1A3A742-74FA-48BD-8FD7-60FD10306BF0}"/>
                </a:ext>
              </a:extLst>
            </p:cNvPr>
            <p:cNvSpPr txBox="1"/>
            <p:nvPr/>
          </p:nvSpPr>
          <p:spPr>
            <a:xfrm>
              <a:off x="2521666" y="1823242"/>
              <a:ext cx="961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forward</a:t>
              </a:r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2C4E0FD-E357-48A9-974F-EE735CDCFA70}"/>
              </a:ext>
            </a:extLst>
          </p:cNvPr>
          <p:cNvGrpSpPr/>
          <p:nvPr/>
        </p:nvGrpSpPr>
        <p:grpSpPr>
          <a:xfrm>
            <a:off x="7173788" y="1527124"/>
            <a:ext cx="2215299" cy="999241"/>
            <a:chOff x="1923067" y="1508289"/>
            <a:chExt cx="2215299" cy="99924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D9E99D4-3422-41AB-8EAF-D33DA91AE94B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A69D3EA-0CF4-4ED9-A8D3-E1E770FE1FA3}"/>
                </a:ext>
              </a:extLst>
            </p:cNvPr>
            <p:cNvSpPr txBox="1"/>
            <p:nvPr/>
          </p:nvSpPr>
          <p:spPr>
            <a:xfrm>
              <a:off x="2568805" y="1823242"/>
              <a:ext cx="961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forward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6925CD0-A406-4515-888B-57DC2E603C85}"/>
              </a:ext>
            </a:extLst>
          </p:cNvPr>
          <p:cNvGrpSpPr/>
          <p:nvPr/>
        </p:nvGrpSpPr>
        <p:grpSpPr>
          <a:xfrm>
            <a:off x="9607477" y="2455857"/>
            <a:ext cx="2215299" cy="999241"/>
            <a:chOff x="1923067" y="1508289"/>
            <a:chExt cx="2215299" cy="99924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D6B4DF5-C27A-41B7-8C63-FD745A32697A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3B8EE56-BBB4-4332-A920-E589226CDAF3}"/>
                </a:ext>
              </a:extLst>
            </p:cNvPr>
            <p:cNvSpPr txBox="1"/>
            <p:nvPr/>
          </p:nvSpPr>
          <p:spPr>
            <a:xfrm>
              <a:off x="2581376" y="1823243"/>
              <a:ext cx="1013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forward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75F5DF4-4596-4EEE-ABF8-64F85619993A}"/>
              </a:ext>
            </a:extLst>
          </p:cNvPr>
          <p:cNvCxnSpPr>
            <a:cxnSpLocks/>
          </p:cNvCxnSpPr>
          <p:nvPr/>
        </p:nvCxnSpPr>
        <p:spPr>
          <a:xfrm>
            <a:off x="292230" y="2007906"/>
            <a:ext cx="593887" cy="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89524B0-E378-45A0-B9F3-BC4C62A1363C}"/>
              </a:ext>
            </a:extLst>
          </p:cNvPr>
          <p:cNvSpPr txBox="1"/>
          <p:nvPr/>
        </p:nvSpPr>
        <p:spPr>
          <a:xfrm>
            <a:off x="400637" y="1573432"/>
            <a:ext cx="22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224598-2157-4518-9FA8-5AE2F5A01D52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3073133" y="2026750"/>
            <a:ext cx="923824" cy="9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039A3D6-3C87-4EA6-ACFA-10120C5299F8}"/>
              </a:ext>
            </a:extLst>
          </p:cNvPr>
          <p:cNvSpPr txBox="1"/>
          <p:nvPr/>
        </p:nvSpPr>
        <p:spPr>
          <a:xfrm>
            <a:off x="3393642" y="1601709"/>
            <a:ext cx="22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A3FFA15-7B38-48DE-A16B-1E349135C47B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212256" y="2026745"/>
            <a:ext cx="961532" cy="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83F6318-6FB4-44D3-9A3F-B46D5A7FFD7B}"/>
              </a:ext>
            </a:extLst>
          </p:cNvPr>
          <p:cNvSpPr txBox="1"/>
          <p:nvPr/>
        </p:nvSpPr>
        <p:spPr>
          <a:xfrm>
            <a:off x="6249965" y="1601709"/>
            <a:ext cx="9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z_norm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69C2B2-BF15-4394-A321-D8A89646C245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9389087" y="2026745"/>
            <a:ext cx="1326040" cy="429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E704F26-80ED-4FE4-AE6E-5027B68D1374}"/>
              </a:ext>
            </a:extLst>
          </p:cNvPr>
          <p:cNvSpPr txBox="1"/>
          <p:nvPr/>
        </p:nvSpPr>
        <p:spPr>
          <a:xfrm>
            <a:off x="9949977" y="1712892"/>
            <a:ext cx="31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8B6674-E84D-47D2-8446-5DBBF302BFAA}"/>
              </a:ext>
            </a:extLst>
          </p:cNvPr>
          <p:cNvCxnSpPr>
            <a:endCxn id="19" idx="1"/>
          </p:cNvCxnSpPr>
          <p:nvPr/>
        </p:nvCxnSpPr>
        <p:spPr>
          <a:xfrm>
            <a:off x="9106292" y="2955477"/>
            <a:ext cx="5011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33E0AD0-ADA8-4589-840C-80F197A48469}"/>
              </a:ext>
            </a:extLst>
          </p:cNvPr>
          <p:cNvSpPr txBox="1"/>
          <p:nvPr/>
        </p:nvSpPr>
        <p:spPr>
          <a:xfrm>
            <a:off x="8753576" y="2770811"/>
            <a:ext cx="31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EF47756-E9AF-4F4A-A760-BE443678E073}"/>
              </a:ext>
            </a:extLst>
          </p:cNvPr>
          <p:cNvGrpSpPr/>
          <p:nvPr/>
        </p:nvGrpSpPr>
        <p:grpSpPr>
          <a:xfrm>
            <a:off x="857834" y="4776616"/>
            <a:ext cx="2215299" cy="999241"/>
            <a:chOff x="1923067" y="1508289"/>
            <a:chExt cx="2215299" cy="99924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BC5699A-71ED-4D6C-93A5-325DD08AD2F5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CD46722-945A-4E2A-BE2F-AF2859DABB3C}"/>
                </a:ext>
              </a:extLst>
            </p:cNvPr>
            <p:cNvSpPr txBox="1"/>
            <p:nvPr/>
          </p:nvSpPr>
          <p:spPr>
            <a:xfrm>
              <a:off x="2427387" y="1823243"/>
              <a:ext cx="1197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backward</a:t>
              </a:r>
              <a:endParaRPr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3D08C8E-0FAC-4C3C-9556-C28424329A69}"/>
              </a:ext>
            </a:extLst>
          </p:cNvPr>
          <p:cNvGrpSpPr/>
          <p:nvPr/>
        </p:nvGrpSpPr>
        <p:grpSpPr>
          <a:xfrm>
            <a:off x="3996957" y="4767179"/>
            <a:ext cx="2215299" cy="999241"/>
            <a:chOff x="1923067" y="1508289"/>
            <a:chExt cx="2215299" cy="99924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81521A1-0F5D-4025-BF25-98C07EBF973E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B05FE00-DDD6-49FC-B03D-3AECC9658FAC}"/>
                </a:ext>
              </a:extLst>
            </p:cNvPr>
            <p:cNvSpPr txBox="1"/>
            <p:nvPr/>
          </p:nvSpPr>
          <p:spPr>
            <a:xfrm>
              <a:off x="2441534" y="1823237"/>
              <a:ext cx="1181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backward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0DF6FE7-F77E-44DC-A361-7DACBED41958}"/>
              </a:ext>
            </a:extLst>
          </p:cNvPr>
          <p:cNvGrpSpPr/>
          <p:nvPr/>
        </p:nvGrpSpPr>
        <p:grpSpPr>
          <a:xfrm>
            <a:off x="7173788" y="4767174"/>
            <a:ext cx="2215299" cy="999241"/>
            <a:chOff x="1923067" y="1508289"/>
            <a:chExt cx="2215299" cy="99924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622EA5E-2C00-4930-B042-6C4DEB47A97C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4F10A92-25FC-41DB-AFEF-5BA740DF443B}"/>
                </a:ext>
              </a:extLst>
            </p:cNvPr>
            <p:cNvSpPr txBox="1"/>
            <p:nvPr/>
          </p:nvSpPr>
          <p:spPr>
            <a:xfrm>
              <a:off x="2502815" y="1823242"/>
              <a:ext cx="1229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backward</a:t>
              </a:r>
              <a:endParaRPr lang="zh-CN" altLang="en-US" dirty="0"/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91F7F6F-A06D-4874-BB82-B12CE55AE064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15792" y="5276237"/>
            <a:ext cx="542042" cy="8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7C47693-C28B-4CF6-BEA8-55F5D15D9CE0}"/>
              </a:ext>
            </a:extLst>
          </p:cNvPr>
          <p:cNvSpPr txBox="1"/>
          <p:nvPr/>
        </p:nvSpPr>
        <p:spPr>
          <a:xfrm>
            <a:off x="56093" y="4827413"/>
            <a:ext cx="109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dL/ dx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393628C-2A0B-4611-8AE0-AAED74E754E4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3073133" y="5266800"/>
            <a:ext cx="923824" cy="9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1346D33-CB3D-429F-9CCD-B6BD6944D095}"/>
              </a:ext>
            </a:extLst>
          </p:cNvPr>
          <p:cNvSpPr txBox="1"/>
          <p:nvPr/>
        </p:nvSpPr>
        <p:spPr>
          <a:xfrm>
            <a:off x="3068416" y="4821814"/>
            <a:ext cx="111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dL/ </a:t>
            </a:r>
            <a:r>
              <a:rPr lang="en-US" altLang="zh-CN" dirty="0" err="1"/>
              <a:t>dz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508F3F4-FD30-4926-AA57-FE1E2770CDD2}"/>
              </a:ext>
            </a:extLst>
          </p:cNvPr>
          <p:cNvCxnSpPr>
            <a:cxnSpLocks/>
            <a:stCxn id="49" idx="1"/>
            <a:endCxn id="46" idx="3"/>
          </p:cNvCxnSpPr>
          <p:nvPr/>
        </p:nvCxnSpPr>
        <p:spPr>
          <a:xfrm flipH="1">
            <a:off x="6212256" y="5266795"/>
            <a:ext cx="961532" cy="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8A0D18C-F55C-4A6F-8369-8A8257C2C7F9}"/>
              </a:ext>
            </a:extLst>
          </p:cNvPr>
          <p:cNvSpPr txBox="1"/>
          <p:nvPr/>
        </p:nvSpPr>
        <p:spPr>
          <a:xfrm>
            <a:off x="6000144" y="4407284"/>
            <a:ext cx="146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dL/ </a:t>
            </a:r>
            <a:r>
              <a:rPr lang="en-US" altLang="zh-CN" dirty="0" err="1"/>
              <a:t>dz_norm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76A500A-46B7-4E56-BB43-86B36B946DF9}"/>
              </a:ext>
            </a:extLst>
          </p:cNvPr>
          <p:cNvCxnSpPr>
            <a:cxnSpLocks/>
            <a:stCxn id="63" idx="2"/>
            <a:endCxn id="49" idx="3"/>
          </p:cNvCxnSpPr>
          <p:nvPr/>
        </p:nvCxnSpPr>
        <p:spPr>
          <a:xfrm flipH="1">
            <a:off x="9389087" y="4989795"/>
            <a:ext cx="1326040" cy="27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C6BC488-9FB3-48DC-9E95-C484957BC84F}"/>
              </a:ext>
            </a:extLst>
          </p:cNvPr>
          <p:cNvSpPr txBox="1"/>
          <p:nvPr/>
        </p:nvSpPr>
        <p:spPr>
          <a:xfrm>
            <a:off x="10209213" y="4293957"/>
            <a:ext cx="11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derivative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7BBEAF6-DAD9-4EBD-933E-5E2B993085C5}"/>
              </a:ext>
            </a:extLst>
          </p:cNvPr>
          <p:cNvGrpSpPr/>
          <p:nvPr/>
        </p:nvGrpSpPr>
        <p:grpSpPr>
          <a:xfrm>
            <a:off x="9607477" y="3990554"/>
            <a:ext cx="2215299" cy="2587291"/>
            <a:chOff x="1923067" y="1508289"/>
            <a:chExt cx="2215299" cy="258729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3D61686-58B5-4B7C-B21B-697C38554FFF}"/>
                </a:ext>
              </a:extLst>
            </p:cNvPr>
            <p:cNvSpPr/>
            <p:nvPr/>
          </p:nvSpPr>
          <p:spPr>
            <a:xfrm>
              <a:off x="1923067" y="1508289"/>
              <a:ext cx="2215299" cy="9992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A4A247B-9D72-4EEE-BF9F-1B21E5F688E0}"/>
                </a:ext>
              </a:extLst>
            </p:cNvPr>
            <p:cNvSpPr txBox="1"/>
            <p:nvPr/>
          </p:nvSpPr>
          <p:spPr>
            <a:xfrm>
              <a:off x="2244357" y="3726248"/>
              <a:ext cx="170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</p:grp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7907D47-0CED-4C42-9A88-C6C0B703695D}"/>
              </a:ext>
            </a:extLst>
          </p:cNvPr>
          <p:cNvCxnSpPr>
            <a:stCxn id="19" idx="2"/>
            <a:endCxn id="63" idx="0"/>
          </p:cNvCxnSpPr>
          <p:nvPr/>
        </p:nvCxnSpPr>
        <p:spPr>
          <a:xfrm>
            <a:off x="10715127" y="3455098"/>
            <a:ext cx="0" cy="5354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49F184DA-B2ED-4AED-84CD-29B8EA313A56}"/>
              </a:ext>
            </a:extLst>
          </p:cNvPr>
          <p:cNvSpPr txBox="1"/>
          <p:nvPr/>
        </p:nvSpPr>
        <p:spPr>
          <a:xfrm>
            <a:off x="10826654" y="3528888"/>
            <a:ext cx="85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 (loss)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E6AA880-9D95-43BC-9BD9-5B11C2D7B6C4}"/>
              </a:ext>
            </a:extLst>
          </p:cNvPr>
          <p:cNvSpPr txBox="1"/>
          <p:nvPr/>
        </p:nvSpPr>
        <p:spPr>
          <a:xfrm>
            <a:off x="9928767" y="5179369"/>
            <a:ext cx="88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dL/</a:t>
            </a:r>
            <a:r>
              <a:rPr lang="en-US" altLang="zh-CN" dirty="0" err="1"/>
              <a:t>dy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1F57D6A-B5B4-4C35-A2DB-486531E31C0B}"/>
              </a:ext>
            </a:extLst>
          </p:cNvPr>
          <p:cNvGrpSpPr/>
          <p:nvPr/>
        </p:nvGrpSpPr>
        <p:grpSpPr>
          <a:xfrm>
            <a:off x="711725" y="567420"/>
            <a:ext cx="2501236" cy="5625977"/>
            <a:chOff x="711725" y="567420"/>
            <a:chExt cx="2501236" cy="562597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92E16E-5D5E-48DA-A5C4-DAEC8CD4991D}"/>
                </a:ext>
              </a:extLst>
            </p:cNvPr>
            <p:cNvSpPr/>
            <p:nvPr/>
          </p:nvSpPr>
          <p:spPr>
            <a:xfrm>
              <a:off x="711725" y="936752"/>
              <a:ext cx="2501236" cy="5256645"/>
            </a:xfrm>
            <a:prstGeom prst="rect">
              <a:avLst/>
            </a:prstGeom>
            <a:noFill/>
            <a:ln w="38100">
              <a:solidFill>
                <a:srgbClr val="8FAAD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8081F7D-BAE1-4826-9BB6-45D478B3F97F}"/>
                </a:ext>
              </a:extLst>
            </p:cNvPr>
            <p:cNvSpPr txBox="1"/>
            <p:nvPr/>
          </p:nvSpPr>
          <p:spPr>
            <a:xfrm>
              <a:off x="1277324" y="567420"/>
              <a:ext cx="1708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8FAADC"/>
                  </a:solidFill>
                </a:rPr>
                <a:t>Linear Layer</a:t>
              </a:r>
              <a:endParaRPr lang="zh-CN" altLang="en-US" b="1" dirty="0">
                <a:solidFill>
                  <a:srgbClr val="8FAADC"/>
                </a:solidFill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4E540DDA-ED97-47EA-B78A-9AA5CD0E4522}"/>
              </a:ext>
            </a:extLst>
          </p:cNvPr>
          <p:cNvSpPr/>
          <p:nvPr/>
        </p:nvSpPr>
        <p:spPr>
          <a:xfrm>
            <a:off x="-603329" y="1037192"/>
            <a:ext cx="13206945" cy="2555633"/>
          </a:xfrm>
          <a:prstGeom prst="rect">
            <a:avLst/>
          </a:prstGeom>
          <a:solidFill>
            <a:schemeClr val="accent6">
              <a:lumMod val="60000"/>
              <a:lumOff val="40000"/>
              <a:alpha val="3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3A6F95C-13B3-46C4-849B-E790EB3AD51F}"/>
              </a:ext>
            </a:extLst>
          </p:cNvPr>
          <p:cNvSpPr/>
          <p:nvPr/>
        </p:nvSpPr>
        <p:spPr>
          <a:xfrm>
            <a:off x="-584463" y="3901553"/>
            <a:ext cx="13206945" cy="2389028"/>
          </a:xfrm>
          <a:prstGeom prst="rect">
            <a:avLst/>
          </a:prstGeom>
          <a:solidFill>
            <a:schemeClr val="accent2">
              <a:lumMod val="60000"/>
              <a:lumOff val="40000"/>
              <a:alpha val="3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71A7985-0BF6-4C23-B9A0-63FD679308AE}"/>
              </a:ext>
            </a:extLst>
          </p:cNvPr>
          <p:cNvSpPr txBox="1"/>
          <p:nvPr/>
        </p:nvSpPr>
        <p:spPr>
          <a:xfrm>
            <a:off x="5898535" y="174647"/>
            <a:ext cx="170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FORWARD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6F57F4C-F6A8-415A-8101-C27692062EDF}"/>
              </a:ext>
            </a:extLst>
          </p:cNvPr>
          <p:cNvSpPr txBox="1"/>
          <p:nvPr/>
        </p:nvSpPr>
        <p:spPr>
          <a:xfrm>
            <a:off x="5898535" y="6440035"/>
            <a:ext cx="170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BACKWARD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6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8642</TotalTime>
  <Words>3964</Words>
  <Application>Microsoft Office PowerPoint</Application>
  <PresentationFormat>宽屏</PresentationFormat>
  <Paragraphs>462</Paragraphs>
  <Slides>34</Slides>
  <Notes>23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Noto Sans Symbols</vt:lpstr>
      <vt:lpstr>等线</vt:lpstr>
      <vt:lpstr>等线 Light</vt:lpstr>
      <vt:lpstr>Arial</vt:lpstr>
      <vt:lpstr>Calibri</vt:lpstr>
      <vt:lpstr>Cambria Math</vt:lpstr>
      <vt:lpstr>Courier New</vt:lpstr>
      <vt:lpstr>Roboto</vt:lpstr>
      <vt:lpstr>Times New Roman</vt:lpstr>
      <vt:lpstr>Office 主题​​</vt:lpstr>
      <vt:lpstr>HW1P1 Bootcamp An Introduction to Neural Networks FALL 2021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rogerszhou(周帆)</dc:creator>
  <cp:lastModifiedBy>rogerszhou(周帆)</cp:lastModifiedBy>
  <cp:revision>47</cp:revision>
  <dcterms:created xsi:type="dcterms:W3CDTF">2021-09-05T13:17:58Z</dcterms:created>
  <dcterms:modified xsi:type="dcterms:W3CDTF">2021-09-14T00:03:22Z</dcterms:modified>
</cp:coreProperties>
</file>