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58" r:id="rId4"/>
    <p:sldId id="260" r:id="rId5"/>
    <p:sldId id="267" r:id="rId6"/>
    <p:sldId id="268" r:id="rId7"/>
    <p:sldId id="269" r:id="rId8"/>
    <p:sldId id="270" r:id="rId9"/>
    <p:sldId id="271" r:id="rId10"/>
    <p:sldId id="272" r:id="rId11"/>
    <p:sldId id="273" r:id="rId12"/>
    <p:sldId id="274" r:id="rId13"/>
    <p:sldId id="276"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p:cViewPr varScale="1">
        <p:scale>
          <a:sx n="150" d="100"/>
          <a:sy n="150" d="100"/>
        </p:scale>
        <p:origin x="624" y="13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a:t>
            </a:r>
            <a:r>
              <a:rPr lang="en-US" baseline="0" dirty="0"/>
              <a:t> of Least Popular Items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SBC Dog Ball Launcher</c:v>
                </c:pt>
                <c:pt idx="1">
                  <c:v>SBC Stat Sticker Pack</c:v>
                </c:pt>
                <c:pt idx="2">
                  <c:v>SBC Pride Sticker Pack</c:v>
                </c:pt>
                <c:pt idx="3">
                  <c:v>SBC Blood Donors Are... Sticker Pack</c:v>
                </c:pt>
                <c:pt idx="4">
                  <c:v>SBC Arcade Sticker Pack</c:v>
                </c:pt>
                <c:pt idx="5">
                  <c:v>Recycled Dog Leash</c:v>
                </c:pt>
              </c:strCache>
            </c:strRef>
          </c:cat>
          <c:val>
            <c:numRef>
              <c:f>Sheet1!$B$2:$B$7</c:f>
              <c:numCache>
                <c:formatCode>General</c:formatCode>
                <c:ptCount val="6"/>
                <c:pt idx="0">
                  <c:v>4</c:v>
                </c:pt>
                <c:pt idx="1">
                  <c:v>5</c:v>
                </c:pt>
                <c:pt idx="2">
                  <c:v>6</c:v>
                </c:pt>
                <c:pt idx="3">
                  <c:v>7</c:v>
                </c:pt>
                <c:pt idx="4">
                  <c:v>9</c:v>
                </c:pt>
                <c:pt idx="5">
                  <c:v>9</c:v>
                </c:pt>
              </c:numCache>
            </c:numRef>
          </c:val>
          <c:extLst>
            <c:ext xmlns:c16="http://schemas.microsoft.com/office/drawing/2014/chart" uri="{C3380CC4-5D6E-409C-BE32-E72D297353CC}">
              <c16:uniqueId val="{00000000-3995-49B1-94AB-9D1ED8D1E6B7}"/>
            </c:ext>
          </c:extLst>
        </c:ser>
        <c:dLbls>
          <c:dLblPos val="outEnd"/>
          <c:showLegendKey val="0"/>
          <c:showVal val="1"/>
          <c:showCatName val="0"/>
          <c:showSerName val="0"/>
          <c:showPercent val="0"/>
          <c:showBubbleSize val="0"/>
        </c:dLbls>
        <c:gapWidth val="219"/>
        <c:overlap val="-27"/>
        <c:axId val="1583632191"/>
        <c:axId val="1583643711"/>
      </c:barChart>
      <c:catAx>
        <c:axId val="1583632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3643711"/>
        <c:crosses val="autoZero"/>
        <c:auto val="1"/>
        <c:lblAlgn val="ctr"/>
        <c:lblOffset val="100"/>
        <c:noMultiLvlLbl val="0"/>
      </c:catAx>
      <c:valAx>
        <c:axId val="1583643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3632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Count of Most Popular Products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 eGift Card</c:v>
                </c:pt>
                <c:pt idx="1">
                  <c:v>$50 eGift Card</c:v>
                </c:pt>
                <c:pt idx="2">
                  <c:v>$25 eGift Card</c:v>
                </c:pt>
                <c:pt idx="3">
                  <c:v>$10 eGift Card</c:v>
                </c:pt>
                <c:pt idx="4">
                  <c:v>Donor ID Card</c:v>
                </c:pt>
                <c:pt idx="5">
                  <c:v>Four Seasons T-shirt</c:v>
                </c:pt>
              </c:strCache>
            </c:strRef>
          </c:cat>
          <c:val>
            <c:numRef>
              <c:f>Sheet1!$B$2:$B$7</c:f>
              <c:numCache>
                <c:formatCode>General</c:formatCode>
                <c:ptCount val="6"/>
                <c:pt idx="0">
                  <c:v>417</c:v>
                </c:pt>
                <c:pt idx="1">
                  <c:v>425</c:v>
                </c:pt>
                <c:pt idx="2">
                  <c:v>488</c:v>
                </c:pt>
                <c:pt idx="3">
                  <c:v>725</c:v>
                </c:pt>
                <c:pt idx="4">
                  <c:v>836</c:v>
                </c:pt>
                <c:pt idx="5">
                  <c:v>3147</c:v>
                </c:pt>
              </c:numCache>
            </c:numRef>
          </c:val>
          <c:extLst>
            <c:ext xmlns:c16="http://schemas.microsoft.com/office/drawing/2014/chart" uri="{C3380CC4-5D6E-409C-BE32-E72D297353CC}">
              <c16:uniqueId val="{00000000-7095-4EDF-82AE-365E7C2B770F}"/>
            </c:ext>
          </c:extLst>
        </c:ser>
        <c:dLbls>
          <c:showLegendKey val="0"/>
          <c:showVal val="0"/>
          <c:showCatName val="0"/>
          <c:showSerName val="0"/>
          <c:showPercent val="0"/>
          <c:showBubbleSize val="0"/>
        </c:dLbls>
        <c:gapWidth val="219"/>
        <c:overlap val="-27"/>
        <c:axId val="1643648191"/>
        <c:axId val="1643656831"/>
      </c:barChart>
      <c:catAx>
        <c:axId val="16436481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3656831"/>
        <c:crosses val="autoZero"/>
        <c:auto val="1"/>
        <c:lblAlgn val="ctr"/>
        <c:lblOffset val="100"/>
        <c:noMultiLvlLbl val="0"/>
      </c:catAx>
      <c:valAx>
        <c:axId val="1643656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4364819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Revenue</c:v>
                </c:pt>
              </c:strCache>
            </c:strRef>
          </c:tx>
          <c:spPr>
            <a:solidFill>
              <a:schemeClr val="accent1"/>
            </a:solidFill>
            <a:ln>
              <a:noFill/>
            </a:ln>
            <a:effectLst/>
          </c:spPr>
          <c:invertIfNegative val="0"/>
          <c:dPt>
            <c:idx val="1"/>
            <c:invertIfNegative val="0"/>
            <c:bubble3D val="0"/>
            <c:spPr>
              <a:solidFill>
                <a:schemeClr val="tx1"/>
              </a:solidFill>
              <a:ln>
                <a:noFill/>
              </a:ln>
              <a:effectLst/>
            </c:spPr>
            <c:extLst>
              <c:ext xmlns:c16="http://schemas.microsoft.com/office/drawing/2014/chart" uri="{C3380CC4-5D6E-409C-BE32-E72D297353CC}">
                <c16:uniqueId val="{00000006-A5A0-41D0-B124-A148A580F988}"/>
              </c:ext>
            </c:extLst>
          </c:dPt>
          <c:dPt>
            <c:idx val="4"/>
            <c:invertIfNegative val="0"/>
            <c:bubble3D val="0"/>
            <c:spPr>
              <a:solidFill>
                <a:schemeClr val="tx1"/>
              </a:solidFill>
              <a:ln>
                <a:noFill/>
              </a:ln>
              <a:effectLst/>
            </c:spPr>
            <c:extLst>
              <c:ext xmlns:c16="http://schemas.microsoft.com/office/drawing/2014/chart" uri="{C3380CC4-5D6E-409C-BE32-E72D297353CC}">
                <c16:uniqueId val="{00000009-A5A0-41D0-B124-A148A580F988}"/>
              </c:ext>
            </c:extLst>
          </c:dPt>
          <c:dLbls>
            <c:spPr>
              <a:noFill/>
              <a:ln>
                <a:noFill/>
              </a:ln>
              <a:effectLst/>
            </c:spPr>
            <c:txPr>
              <a:bodyPr rot="2820000" spcFirstLastPara="1" vertOverflow="overflow" horzOverflow="overflow"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Sheet1!$A$2:$A$7</c:f>
              <c:strCache>
                <c:ptCount val="5"/>
                <c:pt idx="0">
                  <c:v>T1, San Jose</c:v>
                </c:pt>
                <c:pt idx="1">
                  <c:v>WB, San Jose</c:v>
                </c:pt>
                <c:pt idx="2">
                  <c:v>T1, Palo Alto</c:v>
                </c:pt>
                <c:pt idx="3">
                  <c:v>T1, Menlo Park</c:v>
                </c:pt>
                <c:pt idx="4">
                  <c:v>WB, Sunnyvale</c:v>
                </c:pt>
              </c:strCache>
            </c:strRef>
          </c:cat>
          <c:val>
            <c:numRef>
              <c:f>Sheet1!$B$2:$B$7</c:f>
              <c:numCache>
                <c:formatCode>General</c:formatCode>
                <c:ptCount val="6"/>
                <c:pt idx="0">
                  <c:v>8669830</c:v>
                </c:pt>
                <c:pt idx="1">
                  <c:v>8452180</c:v>
                </c:pt>
                <c:pt idx="2">
                  <c:v>2499863</c:v>
                </c:pt>
                <c:pt idx="3">
                  <c:v>2409576</c:v>
                </c:pt>
                <c:pt idx="4">
                  <c:v>2395611</c:v>
                </c:pt>
              </c:numCache>
            </c:numRef>
          </c:val>
          <c:extLst>
            <c:ext xmlns:c16="http://schemas.microsoft.com/office/drawing/2014/chart" uri="{C3380CC4-5D6E-409C-BE32-E72D297353CC}">
              <c16:uniqueId val="{00000000-A5A0-41D0-B124-A148A580F988}"/>
            </c:ext>
          </c:extLst>
        </c:ser>
        <c:dLbls>
          <c:showLegendKey val="0"/>
          <c:showVal val="0"/>
          <c:showCatName val="0"/>
          <c:showSerName val="0"/>
          <c:showPercent val="0"/>
          <c:showBubbleSize val="0"/>
        </c:dLbls>
        <c:gapWidth val="219"/>
        <c:axId val="907020559"/>
        <c:axId val="677385504"/>
      </c:barChart>
      <c:catAx>
        <c:axId val="90702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1200000" spcFirstLastPara="1" vertOverflow="ellipsis"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77385504"/>
        <c:crosses val="autoZero"/>
        <c:auto val="1"/>
        <c:lblAlgn val="ctr"/>
        <c:lblOffset val="100"/>
        <c:noMultiLvlLbl val="0"/>
      </c:catAx>
      <c:valAx>
        <c:axId val="677385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07020559"/>
        <c:crosses val="autoZero"/>
        <c:crossBetween val="between"/>
      </c:valAx>
      <c:spPr>
        <a:noFill/>
        <a:ln>
          <a:noFill/>
        </a:ln>
        <a:effectLst/>
      </c:spPr>
    </c:plotArea>
    <c:legend>
      <c:legendPos val="b"/>
      <c:legendEntry>
        <c:idx val="5"/>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B2B2C-1CFC-402E-89CA-9E33F6C5A03E}" type="doc">
      <dgm:prSet loTypeId="urn:microsoft.com/office/officeart/2009/3/layout/RandomtoResultProcess" loCatId="process" qsTypeId="urn:microsoft.com/office/officeart/2005/8/quickstyle/simple1" qsCatId="simple" csTypeId="urn:microsoft.com/office/officeart/2005/8/colors/accent1_2" csCatId="accent1"/>
      <dgm:spPr/>
      <dgm:t>
        <a:bodyPr/>
        <a:lstStyle/>
        <a:p>
          <a:endParaRPr lang="en-US"/>
        </a:p>
      </dgm:t>
    </dgm:pt>
    <dgm:pt modelId="{EA678D60-A626-4FE4-86D8-EBCA2394478F}">
      <dgm:prSet/>
      <dgm:spPr/>
      <dgm:t>
        <a:bodyPr/>
        <a:lstStyle/>
        <a:p>
          <a:r>
            <a:rPr lang="en-US"/>
            <a:t>Overview of Data</a:t>
          </a:r>
        </a:p>
      </dgm:t>
    </dgm:pt>
    <dgm:pt modelId="{32D77F8A-42A9-417B-9E0C-BF189C6C7EF5}" type="parTrans" cxnId="{85C5AC71-7830-4996-BC1A-2CE97338A486}">
      <dgm:prSet/>
      <dgm:spPr/>
      <dgm:t>
        <a:bodyPr/>
        <a:lstStyle/>
        <a:p>
          <a:endParaRPr lang="en-US"/>
        </a:p>
      </dgm:t>
    </dgm:pt>
    <dgm:pt modelId="{C580778D-E9D7-49D2-8C26-E89416243402}" type="sibTrans" cxnId="{85C5AC71-7830-4996-BC1A-2CE97338A486}">
      <dgm:prSet/>
      <dgm:spPr/>
      <dgm:t>
        <a:bodyPr/>
        <a:lstStyle/>
        <a:p>
          <a:endParaRPr lang="en-US"/>
        </a:p>
      </dgm:t>
    </dgm:pt>
    <dgm:pt modelId="{162588F0-0AE8-4E66-B027-FE1B31ACE6D7}">
      <dgm:prSet/>
      <dgm:spPr/>
      <dgm:t>
        <a:bodyPr/>
        <a:lstStyle/>
        <a:p>
          <a:r>
            <a:rPr lang="en-US"/>
            <a:t>Most Popular vs Least Popular Items</a:t>
          </a:r>
        </a:p>
      </dgm:t>
    </dgm:pt>
    <dgm:pt modelId="{9F1F6C96-40D3-4E97-9B32-F50F3AE47832}" type="parTrans" cxnId="{37A44228-1D59-4D9A-89DD-165461ECCC59}">
      <dgm:prSet/>
      <dgm:spPr/>
      <dgm:t>
        <a:bodyPr/>
        <a:lstStyle/>
        <a:p>
          <a:endParaRPr lang="en-US"/>
        </a:p>
      </dgm:t>
    </dgm:pt>
    <dgm:pt modelId="{EE4ED737-D472-4B50-ABF5-D46C8865ADB7}" type="sibTrans" cxnId="{37A44228-1D59-4D9A-89DD-165461ECCC59}">
      <dgm:prSet/>
      <dgm:spPr/>
      <dgm:t>
        <a:bodyPr/>
        <a:lstStyle/>
        <a:p>
          <a:endParaRPr lang="en-US"/>
        </a:p>
      </dgm:t>
    </dgm:pt>
    <dgm:pt modelId="{9145D1A0-3CE0-4BFB-9B01-AB4E1C706938}">
      <dgm:prSet/>
      <dgm:spPr/>
      <dgm:t>
        <a:bodyPr/>
        <a:lstStyle/>
        <a:p>
          <a:r>
            <a:rPr lang="en-US" dirty="0"/>
            <a:t>Linear Regression Analysis on Donations &amp; Items Redeemed</a:t>
          </a:r>
        </a:p>
      </dgm:t>
    </dgm:pt>
    <dgm:pt modelId="{4476DACB-D02A-4894-8F22-BD6B13EAB432}" type="parTrans" cxnId="{AC30ACCC-A862-49C5-BE63-DEB008DA427E}">
      <dgm:prSet/>
      <dgm:spPr/>
      <dgm:t>
        <a:bodyPr/>
        <a:lstStyle/>
        <a:p>
          <a:endParaRPr lang="en-US"/>
        </a:p>
      </dgm:t>
    </dgm:pt>
    <dgm:pt modelId="{F8866736-3B96-42E7-9660-6AF8991F3495}" type="sibTrans" cxnId="{AC30ACCC-A862-49C5-BE63-DEB008DA427E}">
      <dgm:prSet/>
      <dgm:spPr/>
      <dgm:t>
        <a:bodyPr/>
        <a:lstStyle/>
        <a:p>
          <a:endParaRPr lang="en-US"/>
        </a:p>
      </dgm:t>
    </dgm:pt>
    <dgm:pt modelId="{C5DBF266-6184-4738-9682-7B836DBF840B}">
      <dgm:prSet/>
      <dgm:spPr/>
      <dgm:t>
        <a:bodyPr/>
        <a:lstStyle/>
        <a:p>
          <a:r>
            <a:rPr lang="en-US"/>
            <a:t>Multiple Regression Analysis on Revenue</a:t>
          </a:r>
        </a:p>
      </dgm:t>
    </dgm:pt>
    <dgm:pt modelId="{7942AFB6-9EEA-4934-B1AB-32C814C78A02}" type="parTrans" cxnId="{E1D335B1-F75C-4FF7-A59C-2CB9C49BB1F8}">
      <dgm:prSet/>
      <dgm:spPr/>
      <dgm:t>
        <a:bodyPr/>
        <a:lstStyle/>
        <a:p>
          <a:endParaRPr lang="en-US"/>
        </a:p>
      </dgm:t>
    </dgm:pt>
    <dgm:pt modelId="{F55D2A17-617E-479E-B561-9C232188D2C5}" type="sibTrans" cxnId="{E1D335B1-F75C-4FF7-A59C-2CB9C49BB1F8}">
      <dgm:prSet/>
      <dgm:spPr/>
      <dgm:t>
        <a:bodyPr/>
        <a:lstStyle/>
        <a:p>
          <a:endParaRPr lang="en-US"/>
        </a:p>
      </dgm:t>
    </dgm:pt>
    <dgm:pt modelId="{7DA95B29-B3D3-4829-A9C9-46C60D8C6FE4}">
      <dgm:prSet/>
      <dgm:spPr/>
      <dgm:t>
        <a:bodyPr/>
        <a:lstStyle/>
        <a:p>
          <a:r>
            <a:rPr lang="en-US"/>
            <a:t>Revenue By Donation Type and City</a:t>
          </a:r>
        </a:p>
      </dgm:t>
    </dgm:pt>
    <dgm:pt modelId="{B9970A64-1BF3-40FA-A5F9-71AC36468B17}" type="parTrans" cxnId="{6C28EB57-BAED-4442-B668-0B2D1749AB0C}">
      <dgm:prSet/>
      <dgm:spPr/>
      <dgm:t>
        <a:bodyPr/>
        <a:lstStyle/>
        <a:p>
          <a:endParaRPr lang="en-US"/>
        </a:p>
      </dgm:t>
    </dgm:pt>
    <dgm:pt modelId="{5CB53190-FDC6-4DCB-9DF2-16905C20A145}" type="sibTrans" cxnId="{6C28EB57-BAED-4442-B668-0B2D1749AB0C}">
      <dgm:prSet/>
      <dgm:spPr/>
      <dgm:t>
        <a:bodyPr/>
        <a:lstStyle/>
        <a:p>
          <a:endParaRPr lang="en-US"/>
        </a:p>
      </dgm:t>
    </dgm:pt>
    <dgm:pt modelId="{F4740154-B820-4FEA-9CA9-469F1D05BE91}">
      <dgm:prSet/>
      <dgm:spPr/>
      <dgm:t>
        <a:bodyPr/>
        <a:lstStyle/>
        <a:p>
          <a:r>
            <a:rPr lang="en-US"/>
            <a:t>DEF vs DON Logisitic Regression Analysis</a:t>
          </a:r>
        </a:p>
      </dgm:t>
    </dgm:pt>
    <dgm:pt modelId="{6913A8CC-172F-48AF-BE81-9283A08691B4}" type="parTrans" cxnId="{EAB05E10-4E80-4205-BC9C-87EAF282CF74}">
      <dgm:prSet/>
      <dgm:spPr/>
      <dgm:t>
        <a:bodyPr/>
        <a:lstStyle/>
        <a:p>
          <a:endParaRPr lang="en-US"/>
        </a:p>
      </dgm:t>
    </dgm:pt>
    <dgm:pt modelId="{9DF850E6-F793-45E0-9112-16D098AD26D6}" type="sibTrans" cxnId="{EAB05E10-4E80-4205-BC9C-87EAF282CF74}">
      <dgm:prSet/>
      <dgm:spPr/>
      <dgm:t>
        <a:bodyPr/>
        <a:lstStyle/>
        <a:p>
          <a:endParaRPr lang="en-US"/>
        </a:p>
      </dgm:t>
    </dgm:pt>
    <dgm:pt modelId="{96641560-DB8E-4DB0-9511-BEC28FE9967B}">
      <dgm:prSet/>
      <dgm:spPr/>
      <dgm:t>
        <a:bodyPr/>
        <a:lstStyle/>
        <a:p>
          <a:r>
            <a:rPr lang="en-US"/>
            <a:t>Interpretation of Logistic Regression Analysis</a:t>
          </a:r>
        </a:p>
      </dgm:t>
    </dgm:pt>
    <dgm:pt modelId="{2F3ABA2D-E0AA-43B7-A94C-11879E1D04F8}" type="parTrans" cxnId="{AA2D5245-73C9-47AA-96DC-0B892E21821B}">
      <dgm:prSet/>
      <dgm:spPr/>
      <dgm:t>
        <a:bodyPr/>
        <a:lstStyle/>
        <a:p>
          <a:endParaRPr lang="en-US"/>
        </a:p>
      </dgm:t>
    </dgm:pt>
    <dgm:pt modelId="{5565E194-E1C6-4355-8D16-2CAA6F8D8AB9}" type="sibTrans" cxnId="{AA2D5245-73C9-47AA-96DC-0B892E21821B}">
      <dgm:prSet/>
      <dgm:spPr/>
      <dgm:t>
        <a:bodyPr/>
        <a:lstStyle/>
        <a:p>
          <a:endParaRPr lang="en-US"/>
        </a:p>
      </dgm:t>
    </dgm:pt>
    <dgm:pt modelId="{EC3976A6-0A73-48F2-A2D0-AAEEDD0588A5}">
      <dgm:prSet/>
      <dgm:spPr/>
      <dgm:t>
        <a:bodyPr/>
        <a:lstStyle/>
        <a:p>
          <a:r>
            <a:rPr lang="en-US"/>
            <a:t>Log-Odds</a:t>
          </a:r>
        </a:p>
      </dgm:t>
    </dgm:pt>
    <dgm:pt modelId="{EA69043E-0993-4149-855B-9A533BC988D0}" type="parTrans" cxnId="{D1991AA4-4C0D-4D9E-990B-61C5D66DECE6}">
      <dgm:prSet/>
      <dgm:spPr/>
      <dgm:t>
        <a:bodyPr/>
        <a:lstStyle/>
        <a:p>
          <a:endParaRPr lang="en-US"/>
        </a:p>
      </dgm:t>
    </dgm:pt>
    <dgm:pt modelId="{1551ED47-420E-4507-87C8-B185FB33F6F6}" type="sibTrans" cxnId="{D1991AA4-4C0D-4D9E-990B-61C5D66DECE6}">
      <dgm:prSet/>
      <dgm:spPr/>
      <dgm:t>
        <a:bodyPr/>
        <a:lstStyle/>
        <a:p>
          <a:endParaRPr lang="en-US"/>
        </a:p>
      </dgm:t>
    </dgm:pt>
    <dgm:pt modelId="{FF6FBCD7-6ED9-4DB1-B176-0E33ABDCE590}">
      <dgm:prSet/>
      <dgm:spPr/>
      <dgm:t>
        <a:bodyPr/>
        <a:lstStyle/>
        <a:p>
          <a:r>
            <a:rPr lang="en-US"/>
            <a:t>Odds Ratio</a:t>
          </a:r>
        </a:p>
      </dgm:t>
    </dgm:pt>
    <dgm:pt modelId="{29A9A5A0-74D6-4EA3-9FB6-CE9872AE1EBE}" type="parTrans" cxnId="{90C9CDFA-3586-4343-8BC6-03E0D54721B2}">
      <dgm:prSet/>
      <dgm:spPr/>
      <dgm:t>
        <a:bodyPr/>
        <a:lstStyle/>
        <a:p>
          <a:endParaRPr lang="en-US"/>
        </a:p>
      </dgm:t>
    </dgm:pt>
    <dgm:pt modelId="{806AB05F-3576-48E6-9F57-1E380FC79B02}" type="sibTrans" cxnId="{90C9CDFA-3586-4343-8BC6-03E0D54721B2}">
      <dgm:prSet/>
      <dgm:spPr/>
      <dgm:t>
        <a:bodyPr/>
        <a:lstStyle/>
        <a:p>
          <a:endParaRPr lang="en-US"/>
        </a:p>
      </dgm:t>
    </dgm:pt>
    <dgm:pt modelId="{26DFA8DA-360F-4028-8D18-286D917D6A26}">
      <dgm:prSet/>
      <dgm:spPr/>
      <dgm:t>
        <a:bodyPr/>
        <a:lstStyle/>
        <a:p>
          <a:r>
            <a:rPr lang="en-US"/>
            <a:t>Probability</a:t>
          </a:r>
        </a:p>
      </dgm:t>
    </dgm:pt>
    <dgm:pt modelId="{6CB4ECE8-9D1B-469B-8770-756EB94FBCDD}" type="parTrans" cxnId="{A9902A56-E1FD-48F3-94D8-EE029C028728}">
      <dgm:prSet/>
      <dgm:spPr/>
      <dgm:t>
        <a:bodyPr/>
        <a:lstStyle/>
        <a:p>
          <a:endParaRPr lang="en-US"/>
        </a:p>
      </dgm:t>
    </dgm:pt>
    <dgm:pt modelId="{E5A9488C-4EEE-418B-86D4-FFBC917B4FEC}" type="sibTrans" cxnId="{A9902A56-E1FD-48F3-94D8-EE029C028728}">
      <dgm:prSet/>
      <dgm:spPr/>
      <dgm:t>
        <a:bodyPr/>
        <a:lstStyle/>
        <a:p>
          <a:endParaRPr lang="en-US"/>
        </a:p>
      </dgm:t>
    </dgm:pt>
    <dgm:pt modelId="{3BF7229C-0A38-4237-A9D6-FED7DD56B8CC}">
      <dgm:prSet/>
      <dgm:spPr/>
      <dgm:t>
        <a:bodyPr/>
        <a:lstStyle/>
        <a:p>
          <a:r>
            <a:rPr lang="en-US"/>
            <a:t>Shortcomings</a:t>
          </a:r>
        </a:p>
      </dgm:t>
    </dgm:pt>
    <dgm:pt modelId="{CB021E15-10BA-4533-B3FB-81A776630DA2}" type="parTrans" cxnId="{B60F6920-76DE-407F-B84D-AE854D03B18E}">
      <dgm:prSet/>
      <dgm:spPr/>
      <dgm:t>
        <a:bodyPr/>
        <a:lstStyle/>
        <a:p>
          <a:endParaRPr lang="en-US"/>
        </a:p>
      </dgm:t>
    </dgm:pt>
    <dgm:pt modelId="{11447C14-F39F-4B49-87FC-1B892C05B20B}" type="sibTrans" cxnId="{B60F6920-76DE-407F-B84D-AE854D03B18E}">
      <dgm:prSet/>
      <dgm:spPr/>
      <dgm:t>
        <a:bodyPr/>
        <a:lstStyle/>
        <a:p>
          <a:endParaRPr lang="en-US"/>
        </a:p>
      </dgm:t>
    </dgm:pt>
    <dgm:pt modelId="{793BB0EE-7560-4A5C-A476-D5DA66417BDA}">
      <dgm:prSet/>
      <dgm:spPr/>
      <dgm:t>
        <a:bodyPr/>
        <a:lstStyle/>
        <a:p>
          <a:r>
            <a:rPr lang="en-US"/>
            <a:t>Recommendations</a:t>
          </a:r>
        </a:p>
      </dgm:t>
    </dgm:pt>
    <dgm:pt modelId="{62D9F358-EA16-4892-9541-0E07C5FA9CED}" type="parTrans" cxnId="{7D9054E3-EA70-4F66-9548-ADE68F59CBC7}">
      <dgm:prSet/>
      <dgm:spPr/>
      <dgm:t>
        <a:bodyPr/>
        <a:lstStyle/>
        <a:p>
          <a:endParaRPr lang="en-US"/>
        </a:p>
      </dgm:t>
    </dgm:pt>
    <dgm:pt modelId="{84E9EEAE-5C20-4772-B193-1D2056CEA028}" type="sibTrans" cxnId="{7D9054E3-EA70-4F66-9548-ADE68F59CBC7}">
      <dgm:prSet/>
      <dgm:spPr/>
      <dgm:t>
        <a:bodyPr/>
        <a:lstStyle/>
        <a:p>
          <a:endParaRPr lang="en-US"/>
        </a:p>
      </dgm:t>
    </dgm:pt>
    <dgm:pt modelId="{D6F67E50-94D9-4951-88CB-FE30AB6D4C74}">
      <dgm:prSet/>
      <dgm:spPr/>
      <dgm:t>
        <a:bodyPr/>
        <a:lstStyle/>
        <a:p>
          <a:r>
            <a:rPr lang="en-US"/>
            <a:t>Conclude</a:t>
          </a:r>
        </a:p>
      </dgm:t>
    </dgm:pt>
    <dgm:pt modelId="{6755B4F3-5163-4B10-866A-4BD11C935DB9}" type="parTrans" cxnId="{F349F414-8101-4065-9909-9A138E254101}">
      <dgm:prSet/>
      <dgm:spPr/>
      <dgm:t>
        <a:bodyPr/>
        <a:lstStyle/>
        <a:p>
          <a:endParaRPr lang="en-US"/>
        </a:p>
      </dgm:t>
    </dgm:pt>
    <dgm:pt modelId="{68BA6B1C-22F7-4C1D-80DB-A3185B587642}" type="sibTrans" cxnId="{F349F414-8101-4065-9909-9A138E254101}">
      <dgm:prSet/>
      <dgm:spPr/>
      <dgm:t>
        <a:bodyPr/>
        <a:lstStyle/>
        <a:p>
          <a:endParaRPr lang="en-US"/>
        </a:p>
      </dgm:t>
    </dgm:pt>
    <dgm:pt modelId="{AB588F72-BDE0-4A33-AA55-3C7EEF6B07C1}" type="pres">
      <dgm:prSet presAssocID="{B76B2B2C-1CFC-402E-89CA-9E33F6C5A03E}" presName="Name0" presStyleCnt="0">
        <dgm:presLayoutVars>
          <dgm:dir/>
          <dgm:animOne val="branch"/>
          <dgm:animLvl val="lvl"/>
        </dgm:presLayoutVars>
      </dgm:prSet>
      <dgm:spPr/>
    </dgm:pt>
    <dgm:pt modelId="{36BFB037-F753-44F6-B3CB-D0AAD1D26D27}" type="pres">
      <dgm:prSet presAssocID="{EA678D60-A626-4FE4-86D8-EBCA2394478F}" presName="chaos" presStyleCnt="0"/>
      <dgm:spPr/>
    </dgm:pt>
    <dgm:pt modelId="{F08BDAFF-31D8-4932-8DE4-1CFCDDFD319D}" type="pres">
      <dgm:prSet presAssocID="{EA678D60-A626-4FE4-86D8-EBCA2394478F}" presName="parTx1" presStyleLbl="revTx" presStyleIdx="0" presStyleCnt="12"/>
      <dgm:spPr/>
    </dgm:pt>
    <dgm:pt modelId="{6A8E08B4-228B-44A9-82C1-6427A31F3211}" type="pres">
      <dgm:prSet presAssocID="{EA678D60-A626-4FE4-86D8-EBCA2394478F}" presName="c1" presStyleLbl="node1" presStyleIdx="0" presStyleCnt="19"/>
      <dgm:spPr/>
    </dgm:pt>
    <dgm:pt modelId="{EE3B8B65-B0C3-47CE-B769-7DE5BF364275}" type="pres">
      <dgm:prSet presAssocID="{EA678D60-A626-4FE4-86D8-EBCA2394478F}" presName="c2" presStyleLbl="node1" presStyleIdx="1" presStyleCnt="19"/>
      <dgm:spPr/>
    </dgm:pt>
    <dgm:pt modelId="{1E7DA38B-FAA7-4E3E-90E6-DDAB232FC727}" type="pres">
      <dgm:prSet presAssocID="{EA678D60-A626-4FE4-86D8-EBCA2394478F}" presName="c3" presStyleLbl="node1" presStyleIdx="2" presStyleCnt="19"/>
      <dgm:spPr/>
    </dgm:pt>
    <dgm:pt modelId="{FE708903-8FAE-4DAE-9BB9-49050580D0E1}" type="pres">
      <dgm:prSet presAssocID="{EA678D60-A626-4FE4-86D8-EBCA2394478F}" presName="c4" presStyleLbl="node1" presStyleIdx="3" presStyleCnt="19"/>
      <dgm:spPr/>
    </dgm:pt>
    <dgm:pt modelId="{8FAE207A-AE37-42ED-827E-30B038057683}" type="pres">
      <dgm:prSet presAssocID="{EA678D60-A626-4FE4-86D8-EBCA2394478F}" presName="c5" presStyleLbl="node1" presStyleIdx="4" presStyleCnt="19"/>
      <dgm:spPr/>
    </dgm:pt>
    <dgm:pt modelId="{F39207C6-4453-4E2E-85F4-72A4E41DB8FD}" type="pres">
      <dgm:prSet presAssocID="{EA678D60-A626-4FE4-86D8-EBCA2394478F}" presName="c6" presStyleLbl="node1" presStyleIdx="5" presStyleCnt="19"/>
      <dgm:spPr/>
    </dgm:pt>
    <dgm:pt modelId="{610FEC32-C2D4-47F3-8E64-15B8130CD0BF}" type="pres">
      <dgm:prSet presAssocID="{EA678D60-A626-4FE4-86D8-EBCA2394478F}" presName="c7" presStyleLbl="node1" presStyleIdx="6" presStyleCnt="19"/>
      <dgm:spPr/>
    </dgm:pt>
    <dgm:pt modelId="{64E0E927-7ED9-426F-BA9C-1006873A89E5}" type="pres">
      <dgm:prSet presAssocID="{EA678D60-A626-4FE4-86D8-EBCA2394478F}" presName="c8" presStyleLbl="node1" presStyleIdx="7" presStyleCnt="19"/>
      <dgm:spPr/>
    </dgm:pt>
    <dgm:pt modelId="{5D3C7241-D4FC-4185-8D88-E2FB7982A43A}" type="pres">
      <dgm:prSet presAssocID="{EA678D60-A626-4FE4-86D8-EBCA2394478F}" presName="c9" presStyleLbl="node1" presStyleIdx="8" presStyleCnt="19"/>
      <dgm:spPr/>
    </dgm:pt>
    <dgm:pt modelId="{B8C1FA27-3646-4DE4-AB4F-19FD3AB6FB9F}" type="pres">
      <dgm:prSet presAssocID="{EA678D60-A626-4FE4-86D8-EBCA2394478F}" presName="c10" presStyleLbl="node1" presStyleIdx="9" presStyleCnt="19"/>
      <dgm:spPr/>
    </dgm:pt>
    <dgm:pt modelId="{9620827D-D8E1-438B-B21C-815485230AD6}" type="pres">
      <dgm:prSet presAssocID="{EA678D60-A626-4FE4-86D8-EBCA2394478F}" presName="c11" presStyleLbl="node1" presStyleIdx="10" presStyleCnt="19"/>
      <dgm:spPr/>
    </dgm:pt>
    <dgm:pt modelId="{F8077A3B-9142-49E9-8474-10FB372F025A}" type="pres">
      <dgm:prSet presAssocID="{EA678D60-A626-4FE4-86D8-EBCA2394478F}" presName="c12" presStyleLbl="node1" presStyleIdx="11" presStyleCnt="19"/>
      <dgm:spPr/>
    </dgm:pt>
    <dgm:pt modelId="{550BBA0C-DDDF-4D95-8E09-38F026DC574F}" type="pres">
      <dgm:prSet presAssocID="{EA678D60-A626-4FE4-86D8-EBCA2394478F}" presName="c13" presStyleLbl="node1" presStyleIdx="12" presStyleCnt="19"/>
      <dgm:spPr/>
    </dgm:pt>
    <dgm:pt modelId="{A1EDDBE6-FDAC-4233-AFE5-D5C8816B9E8F}" type="pres">
      <dgm:prSet presAssocID="{EA678D60-A626-4FE4-86D8-EBCA2394478F}" presName="c14" presStyleLbl="node1" presStyleIdx="13" presStyleCnt="19"/>
      <dgm:spPr/>
    </dgm:pt>
    <dgm:pt modelId="{8FD94500-90A8-45B5-B652-44AD97E18D7A}" type="pres">
      <dgm:prSet presAssocID="{EA678D60-A626-4FE4-86D8-EBCA2394478F}" presName="c15" presStyleLbl="node1" presStyleIdx="14" presStyleCnt="19"/>
      <dgm:spPr/>
    </dgm:pt>
    <dgm:pt modelId="{3F7CB7FC-FD97-45AE-B72D-A3552CCCB8B0}" type="pres">
      <dgm:prSet presAssocID="{EA678D60-A626-4FE4-86D8-EBCA2394478F}" presName="c16" presStyleLbl="node1" presStyleIdx="15" presStyleCnt="19"/>
      <dgm:spPr/>
    </dgm:pt>
    <dgm:pt modelId="{DB742DBF-6AB6-4D17-9905-876D1B5B8D33}" type="pres">
      <dgm:prSet presAssocID="{EA678D60-A626-4FE4-86D8-EBCA2394478F}" presName="c17" presStyleLbl="node1" presStyleIdx="16" presStyleCnt="19"/>
      <dgm:spPr/>
    </dgm:pt>
    <dgm:pt modelId="{0900A3B4-A993-4888-81E1-3B1114694A2F}" type="pres">
      <dgm:prSet presAssocID="{EA678D60-A626-4FE4-86D8-EBCA2394478F}" presName="c18" presStyleLbl="node1" presStyleIdx="17" presStyleCnt="19"/>
      <dgm:spPr/>
    </dgm:pt>
    <dgm:pt modelId="{A6ADE19C-4799-461D-93AA-5F5EFBEB2F77}" type="pres">
      <dgm:prSet presAssocID="{C580778D-E9D7-49D2-8C26-E89416243402}" presName="chevronComposite1" presStyleCnt="0"/>
      <dgm:spPr/>
    </dgm:pt>
    <dgm:pt modelId="{1A34F3D0-8B4C-44D6-A04A-96628DB572BC}" type="pres">
      <dgm:prSet presAssocID="{C580778D-E9D7-49D2-8C26-E89416243402}" presName="chevron1" presStyleLbl="sibTrans2D1" presStyleIdx="0" presStyleCnt="12"/>
      <dgm:spPr/>
    </dgm:pt>
    <dgm:pt modelId="{C2883370-F8FE-462E-BA04-370AE952EE1E}" type="pres">
      <dgm:prSet presAssocID="{C580778D-E9D7-49D2-8C26-E89416243402}" presName="spChevron1" presStyleCnt="0"/>
      <dgm:spPr/>
    </dgm:pt>
    <dgm:pt modelId="{4D2B4AAA-3A00-4CFE-9810-1CDBB8A11E66}" type="pres">
      <dgm:prSet presAssocID="{162588F0-0AE8-4E66-B027-FE1B31ACE6D7}" presName="middle" presStyleCnt="0"/>
      <dgm:spPr/>
    </dgm:pt>
    <dgm:pt modelId="{851223DF-B8B4-4618-BB15-9E3D10B1A7D5}" type="pres">
      <dgm:prSet presAssocID="{162588F0-0AE8-4E66-B027-FE1B31ACE6D7}" presName="parTxMid" presStyleLbl="revTx" presStyleIdx="1" presStyleCnt="12"/>
      <dgm:spPr/>
    </dgm:pt>
    <dgm:pt modelId="{D7755E7E-CC51-4844-BADA-2B02E3DEA7C2}" type="pres">
      <dgm:prSet presAssocID="{162588F0-0AE8-4E66-B027-FE1B31ACE6D7}" presName="spMid" presStyleCnt="0"/>
      <dgm:spPr/>
    </dgm:pt>
    <dgm:pt modelId="{2B203DDC-C24E-412A-8C83-2543DFA0AD5F}" type="pres">
      <dgm:prSet presAssocID="{EE4ED737-D472-4B50-ABF5-D46C8865ADB7}" presName="chevronComposite1" presStyleCnt="0"/>
      <dgm:spPr/>
    </dgm:pt>
    <dgm:pt modelId="{D2440673-AE44-423F-8951-428D74EA8210}" type="pres">
      <dgm:prSet presAssocID="{EE4ED737-D472-4B50-ABF5-D46C8865ADB7}" presName="chevron1" presStyleLbl="sibTrans2D1" presStyleIdx="1" presStyleCnt="12"/>
      <dgm:spPr/>
    </dgm:pt>
    <dgm:pt modelId="{D7C436BB-C240-4882-A4EE-A21FA52518B2}" type="pres">
      <dgm:prSet presAssocID="{EE4ED737-D472-4B50-ABF5-D46C8865ADB7}" presName="spChevron1" presStyleCnt="0"/>
      <dgm:spPr/>
    </dgm:pt>
    <dgm:pt modelId="{72A57367-004E-4FA6-A02E-DE9395C9DCA1}" type="pres">
      <dgm:prSet presAssocID="{9145D1A0-3CE0-4BFB-9B01-AB4E1C706938}" presName="middle" presStyleCnt="0"/>
      <dgm:spPr/>
    </dgm:pt>
    <dgm:pt modelId="{946D2B59-6A15-4F4E-9B1D-035B3F6FA91D}" type="pres">
      <dgm:prSet presAssocID="{9145D1A0-3CE0-4BFB-9B01-AB4E1C706938}" presName="parTxMid" presStyleLbl="revTx" presStyleIdx="2" presStyleCnt="12"/>
      <dgm:spPr/>
    </dgm:pt>
    <dgm:pt modelId="{5DA671D2-3367-4917-8419-03C09E5CE65F}" type="pres">
      <dgm:prSet presAssocID="{9145D1A0-3CE0-4BFB-9B01-AB4E1C706938}" presName="spMid" presStyleCnt="0"/>
      <dgm:spPr/>
    </dgm:pt>
    <dgm:pt modelId="{F72C480A-A20E-4C41-B8CA-68AFD4749519}" type="pres">
      <dgm:prSet presAssocID="{F8866736-3B96-42E7-9660-6AF8991F3495}" presName="chevronComposite1" presStyleCnt="0"/>
      <dgm:spPr/>
    </dgm:pt>
    <dgm:pt modelId="{66196818-01DE-44C9-9BB2-6026A68117DC}" type="pres">
      <dgm:prSet presAssocID="{F8866736-3B96-42E7-9660-6AF8991F3495}" presName="chevron1" presStyleLbl="sibTrans2D1" presStyleIdx="2" presStyleCnt="12"/>
      <dgm:spPr/>
    </dgm:pt>
    <dgm:pt modelId="{A88F573C-7511-47A1-8C62-D225A6C924DA}" type="pres">
      <dgm:prSet presAssocID="{F8866736-3B96-42E7-9660-6AF8991F3495}" presName="spChevron1" presStyleCnt="0"/>
      <dgm:spPr/>
    </dgm:pt>
    <dgm:pt modelId="{8516D67F-CA1D-4854-B2EC-EF4D24F4802A}" type="pres">
      <dgm:prSet presAssocID="{C5DBF266-6184-4738-9682-7B836DBF840B}" presName="middle" presStyleCnt="0"/>
      <dgm:spPr/>
    </dgm:pt>
    <dgm:pt modelId="{A8645DC3-A2AB-414F-8041-13EFBC6CC2AA}" type="pres">
      <dgm:prSet presAssocID="{C5DBF266-6184-4738-9682-7B836DBF840B}" presName="parTxMid" presStyleLbl="revTx" presStyleIdx="3" presStyleCnt="12"/>
      <dgm:spPr/>
    </dgm:pt>
    <dgm:pt modelId="{EF953AE7-CC99-429E-BDA4-FC7E411887B6}" type="pres">
      <dgm:prSet presAssocID="{C5DBF266-6184-4738-9682-7B836DBF840B}" presName="spMid" presStyleCnt="0"/>
      <dgm:spPr/>
    </dgm:pt>
    <dgm:pt modelId="{D07A8E60-C776-4629-98F2-987CDF86C51B}" type="pres">
      <dgm:prSet presAssocID="{F55D2A17-617E-479E-B561-9C232188D2C5}" presName="chevronComposite1" presStyleCnt="0"/>
      <dgm:spPr/>
    </dgm:pt>
    <dgm:pt modelId="{E404D3A4-2004-4FE2-8EA4-786405947EAA}" type="pres">
      <dgm:prSet presAssocID="{F55D2A17-617E-479E-B561-9C232188D2C5}" presName="chevron1" presStyleLbl="sibTrans2D1" presStyleIdx="3" presStyleCnt="12"/>
      <dgm:spPr/>
    </dgm:pt>
    <dgm:pt modelId="{ED25ACCE-9AC0-4465-B1C3-208C87D64EDC}" type="pres">
      <dgm:prSet presAssocID="{F55D2A17-617E-479E-B561-9C232188D2C5}" presName="spChevron1" presStyleCnt="0"/>
      <dgm:spPr/>
    </dgm:pt>
    <dgm:pt modelId="{4A8776B9-7D3A-463A-A7C3-CDB2BDAE6BCD}" type="pres">
      <dgm:prSet presAssocID="{7DA95B29-B3D3-4829-A9C9-46C60D8C6FE4}" presName="middle" presStyleCnt="0"/>
      <dgm:spPr/>
    </dgm:pt>
    <dgm:pt modelId="{FD10314C-7A80-4686-83A7-2797C508638F}" type="pres">
      <dgm:prSet presAssocID="{7DA95B29-B3D3-4829-A9C9-46C60D8C6FE4}" presName="parTxMid" presStyleLbl="revTx" presStyleIdx="4" presStyleCnt="12"/>
      <dgm:spPr/>
    </dgm:pt>
    <dgm:pt modelId="{4E0708E1-08EC-4A44-8F5F-ED0B046268FF}" type="pres">
      <dgm:prSet presAssocID="{7DA95B29-B3D3-4829-A9C9-46C60D8C6FE4}" presName="spMid" presStyleCnt="0"/>
      <dgm:spPr/>
    </dgm:pt>
    <dgm:pt modelId="{C1A8816E-C132-4D45-9CB1-33395FA89637}" type="pres">
      <dgm:prSet presAssocID="{5CB53190-FDC6-4DCB-9DF2-16905C20A145}" presName="chevronComposite1" presStyleCnt="0"/>
      <dgm:spPr/>
    </dgm:pt>
    <dgm:pt modelId="{6E58CDC8-6A97-4A38-81C8-713D1E5AF7F5}" type="pres">
      <dgm:prSet presAssocID="{5CB53190-FDC6-4DCB-9DF2-16905C20A145}" presName="chevron1" presStyleLbl="sibTrans2D1" presStyleIdx="4" presStyleCnt="12"/>
      <dgm:spPr/>
    </dgm:pt>
    <dgm:pt modelId="{6290C49C-BC19-4935-A2FE-7F2A5AA2F1F1}" type="pres">
      <dgm:prSet presAssocID="{5CB53190-FDC6-4DCB-9DF2-16905C20A145}" presName="spChevron1" presStyleCnt="0"/>
      <dgm:spPr/>
    </dgm:pt>
    <dgm:pt modelId="{DA115005-3E41-4A3F-B018-A7E61BD74024}" type="pres">
      <dgm:prSet presAssocID="{F4740154-B820-4FEA-9CA9-469F1D05BE91}" presName="middle" presStyleCnt="0"/>
      <dgm:spPr/>
    </dgm:pt>
    <dgm:pt modelId="{4CE4700F-6A88-44C3-A5BC-17AE25FC8476}" type="pres">
      <dgm:prSet presAssocID="{F4740154-B820-4FEA-9CA9-469F1D05BE91}" presName="parTxMid" presStyleLbl="revTx" presStyleIdx="5" presStyleCnt="12"/>
      <dgm:spPr/>
    </dgm:pt>
    <dgm:pt modelId="{ACACCA67-2CAE-456F-A82E-19B3E340566B}" type="pres">
      <dgm:prSet presAssocID="{F4740154-B820-4FEA-9CA9-469F1D05BE91}" presName="spMid" presStyleCnt="0"/>
      <dgm:spPr/>
    </dgm:pt>
    <dgm:pt modelId="{B87D37F0-E9C5-469E-87BC-70BD94FF4CA8}" type="pres">
      <dgm:prSet presAssocID="{9DF850E6-F793-45E0-9112-16D098AD26D6}" presName="chevronComposite1" presStyleCnt="0"/>
      <dgm:spPr/>
    </dgm:pt>
    <dgm:pt modelId="{D5EF8C22-1CA8-4818-A869-C4A00DDE387F}" type="pres">
      <dgm:prSet presAssocID="{9DF850E6-F793-45E0-9112-16D098AD26D6}" presName="chevron1" presStyleLbl="sibTrans2D1" presStyleIdx="5" presStyleCnt="12"/>
      <dgm:spPr/>
    </dgm:pt>
    <dgm:pt modelId="{95077118-85B0-4967-A555-F87B03F43276}" type="pres">
      <dgm:prSet presAssocID="{9DF850E6-F793-45E0-9112-16D098AD26D6}" presName="spChevron1" presStyleCnt="0"/>
      <dgm:spPr/>
    </dgm:pt>
    <dgm:pt modelId="{D67C9F04-4ED8-461D-A937-DA41139D1E47}" type="pres">
      <dgm:prSet presAssocID="{96641560-DB8E-4DB0-9511-BEC28FE9967B}" presName="middle" presStyleCnt="0"/>
      <dgm:spPr/>
    </dgm:pt>
    <dgm:pt modelId="{4648CDED-49C4-45AA-991F-65FBF5048FFA}" type="pres">
      <dgm:prSet presAssocID="{96641560-DB8E-4DB0-9511-BEC28FE9967B}" presName="parTxMid" presStyleLbl="revTx" presStyleIdx="6" presStyleCnt="12"/>
      <dgm:spPr/>
    </dgm:pt>
    <dgm:pt modelId="{DF703AEC-2FE3-4906-A0B2-F4905C4D6F4F}" type="pres">
      <dgm:prSet presAssocID="{96641560-DB8E-4DB0-9511-BEC28FE9967B}" presName="spMid" presStyleCnt="0"/>
      <dgm:spPr/>
    </dgm:pt>
    <dgm:pt modelId="{9B826143-EF01-4516-AB9D-F7B453937156}" type="pres">
      <dgm:prSet presAssocID="{5565E194-E1C6-4355-8D16-2CAA6F8D8AB9}" presName="chevronComposite1" presStyleCnt="0"/>
      <dgm:spPr/>
    </dgm:pt>
    <dgm:pt modelId="{A825E2B3-6169-48C9-B29F-9EB04B52F1EB}" type="pres">
      <dgm:prSet presAssocID="{5565E194-E1C6-4355-8D16-2CAA6F8D8AB9}" presName="chevron1" presStyleLbl="sibTrans2D1" presStyleIdx="6" presStyleCnt="12"/>
      <dgm:spPr/>
    </dgm:pt>
    <dgm:pt modelId="{52262C1F-452D-4712-9745-D32DF896CC26}" type="pres">
      <dgm:prSet presAssocID="{5565E194-E1C6-4355-8D16-2CAA6F8D8AB9}" presName="spChevron1" presStyleCnt="0"/>
      <dgm:spPr/>
    </dgm:pt>
    <dgm:pt modelId="{E6F2385B-3BC4-45F7-AB06-84B2E3D3C4B9}" type="pres">
      <dgm:prSet presAssocID="{EC3976A6-0A73-48F2-A2D0-AAEEDD0588A5}" presName="middle" presStyleCnt="0"/>
      <dgm:spPr/>
    </dgm:pt>
    <dgm:pt modelId="{D67818C5-E185-45A9-A8E0-829B17D8A7AB}" type="pres">
      <dgm:prSet presAssocID="{EC3976A6-0A73-48F2-A2D0-AAEEDD0588A5}" presName="parTxMid" presStyleLbl="revTx" presStyleIdx="7" presStyleCnt="12"/>
      <dgm:spPr/>
    </dgm:pt>
    <dgm:pt modelId="{9B0B2D9F-3807-494C-A04D-5FE8F07C8572}" type="pres">
      <dgm:prSet presAssocID="{EC3976A6-0A73-48F2-A2D0-AAEEDD0588A5}" presName="spMid" presStyleCnt="0"/>
      <dgm:spPr/>
    </dgm:pt>
    <dgm:pt modelId="{D79DFA69-8CFD-482A-B91D-60763E61AA23}" type="pres">
      <dgm:prSet presAssocID="{1551ED47-420E-4507-87C8-B185FB33F6F6}" presName="chevronComposite1" presStyleCnt="0"/>
      <dgm:spPr/>
    </dgm:pt>
    <dgm:pt modelId="{123CD197-911E-4FAB-8B2F-B5263C0626C0}" type="pres">
      <dgm:prSet presAssocID="{1551ED47-420E-4507-87C8-B185FB33F6F6}" presName="chevron1" presStyleLbl="sibTrans2D1" presStyleIdx="7" presStyleCnt="12"/>
      <dgm:spPr/>
    </dgm:pt>
    <dgm:pt modelId="{03ADC8E3-0D3D-408D-825A-D21F51E49C98}" type="pres">
      <dgm:prSet presAssocID="{1551ED47-420E-4507-87C8-B185FB33F6F6}" presName="spChevron1" presStyleCnt="0"/>
      <dgm:spPr/>
    </dgm:pt>
    <dgm:pt modelId="{282EE536-7CB2-46F8-A1A8-AE584A2FC20E}" type="pres">
      <dgm:prSet presAssocID="{FF6FBCD7-6ED9-4DB1-B176-0E33ABDCE590}" presName="middle" presStyleCnt="0"/>
      <dgm:spPr/>
    </dgm:pt>
    <dgm:pt modelId="{F5BC4408-DEE8-484E-A082-4580E43B77C6}" type="pres">
      <dgm:prSet presAssocID="{FF6FBCD7-6ED9-4DB1-B176-0E33ABDCE590}" presName="parTxMid" presStyleLbl="revTx" presStyleIdx="8" presStyleCnt="12"/>
      <dgm:spPr/>
    </dgm:pt>
    <dgm:pt modelId="{52F6160A-AC44-4ADF-A7A9-89D50DE8C53B}" type="pres">
      <dgm:prSet presAssocID="{FF6FBCD7-6ED9-4DB1-B176-0E33ABDCE590}" presName="spMid" presStyleCnt="0"/>
      <dgm:spPr/>
    </dgm:pt>
    <dgm:pt modelId="{A39C3D54-EC87-495C-9B36-C0216E53B8E6}" type="pres">
      <dgm:prSet presAssocID="{806AB05F-3576-48E6-9F57-1E380FC79B02}" presName="chevronComposite1" presStyleCnt="0"/>
      <dgm:spPr/>
    </dgm:pt>
    <dgm:pt modelId="{A6BE2858-D8B1-4793-89E8-DE7FA88DC57A}" type="pres">
      <dgm:prSet presAssocID="{806AB05F-3576-48E6-9F57-1E380FC79B02}" presName="chevron1" presStyleLbl="sibTrans2D1" presStyleIdx="8" presStyleCnt="12"/>
      <dgm:spPr/>
    </dgm:pt>
    <dgm:pt modelId="{57A5960E-B6B7-4896-A221-5A4C3757F321}" type="pres">
      <dgm:prSet presAssocID="{806AB05F-3576-48E6-9F57-1E380FC79B02}" presName="spChevron1" presStyleCnt="0"/>
      <dgm:spPr/>
    </dgm:pt>
    <dgm:pt modelId="{E14E0B3E-7556-4D8F-982F-C0277BFF4218}" type="pres">
      <dgm:prSet presAssocID="{26DFA8DA-360F-4028-8D18-286D917D6A26}" presName="middle" presStyleCnt="0"/>
      <dgm:spPr/>
    </dgm:pt>
    <dgm:pt modelId="{BCE5CFAB-0E1F-481E-8338-ABA4FDE36330}" type="pres">
      <dgm:prSet presAssocID="{26DFA8DA-360F-4028-8D18-286D917D6A26}" presName="parTxMid" presStyleLbl="revTx" presStyleIdx="9" presStyleCnt="12"/>
      <dgm:spPr/>
    </dgm:pt>
    <dgm:pt modelId="{39FC1D66-8951-49CF-A354-98E184EFA8E3}" type="pres">
      <dgm:prSet presAssocID="{26DFA8DA-360F-4028-8D18-286D917D6A26}" presName="spMid" presStyleCnt="0"/>
      <dgm:spPr/>
    </dgm:pt>
    <dgm:pt modelId="{754FD919-E72B-4820-80A9-DEC805D3ECDC}" type="pres">
      <dgm:prSet presAssocID="{E5A9488C-4EEE-418B-86D4-FFBC917B4FEC}" presName="chevronComposite1" presStyleCnt="0"/>
      <dgm:spPr/>
    </dgm:pt>
    <dgm:pt modelId="{8C9A2129-EE92-466A-8436-62050279DED5}" type="pres">
      <dgm:prSet presAssocID="{E5A9488C-4EEE-418B-86D4-FFBC917B4FEC}" presName="chevron1" presStyleLbl="sibTrans2D1" presStyleIdx="9" presStyleCnt="12"/>
      <dgm:spPr/>
    </dgm:pt>
    <dgm:pt modelId="{79371B7F-46C4-41CB-976F-0ED9BA5A1BC9}" type="pres">
      <dgm:prSet presAssocID="{E5A9488C-4EEE-418B-86D4-FFBC917B4FEC}" presName="spChevron1" presStyleCnt="0"/>
      <dgm:spPr/>
    </dgm:pt>
    <dgm:pt modelId="{7289859F-7ED7-4115-909A-EBDEE3DEAC67}" type="pres">
      <dgm:prSet presAssocID="{3BF7229C-0A38-4237-A9D6-FED7DD56B8CC}" presName="middle" presStyleCnt="0"/>
      <dgm:spPr/>
    </dgm:pt>
    <dgm:pt modelId="{B1F13ABC-67FC-4A84-805A-4636C3355624}" type="pres">
      <dgm:prSet presAssocID="{3BF7229C-0A38-4237-A9D6-FED7DD56B8CC}" presName="parTxMid" presStyleLbl="revTx" presStyleIdx="10" presStyleCnt="12"/>
      <dgm:spPr/>
    </dgm:pt>
    <dgm:pt modelId="{164D8B87-3CBF-47DE-A8E2-91D11C9FF838}" type="pres">
      <dgm:prSet presAssocID="{3BF7229C-0A38-4237-A9D6-FED7DD56B8CC}" presName="spMid" presStyleCnt="0"/>
      <dgm:spPr/>
    </dgm:pt>
    <dgm:pt modelId="{62377832-18C6-4419-AE5A-6342EAE9F63A}" type="pres">
      <dgm:prSet presAssocID="{11447C14-F39F-4B49-87FC-1B892C05B20B}" presName="chevronComposite1" presStyleCnt="0"/>
      <dgm:spPr/>
    </dgm:pt>
    <dgm:pt modelId="{419E0BAE-7A27-4D0F-A306-F4FF98A91855}" type="pres">
      <dgm:prSet presAssocID="{11447C14-F39F-4B49-87FC-1B892C05B20B}" presName="chevron1" presStyleLbl="sibTrans2D1" presStyleIdx="10" presStyleCnt="12"/>
      <dgm:spPr/>
    </dgm:pt>
    <dgm:pt modelId="{5AC3D864-5704-48AB-B7AB-72EEE13755C5}" type="pres">
      <dgm:prSet presAssocID="{11447C14-F39F-4B49-87FC-1B892C05B20B}" presName="spChevron1" presStyleCnt="0"/>
      <dgm:spPr/>
    </dgm:pt>
    <dgm:pt modelId="{CBFA830D-B3EB-45F3-887B-1CC7368573C4}" type="pres">
      <dgm:prSet presAssocID="{793BB0EE-7560-4A5C-A476-D5DA66417BDA}" presName="middle" presStyleCnt="0"/>
      <dgm:spPr/>
    </dgm:pt>
    <dgm:pt modelId="{E8CD44E2-26C3-4FAE-AA33-13B5AE8117D5}" type="pres">
      <dgm:prSet presAssocID="{793BB0EE-7560-4A5C-A476-D5DA66417BDA}" presName="parTxMid" presStyleLbl="revTx" presStyleIdx="11" presStyleCnt="12"/>
      <dgm:spPr/>
    </dgm:pt>
    <dgm:pt modelId="{75E24C28-D7B7-4255-88B3-14D7ED39E1E3}" type="pres">
      <dgm:prSet presAssocID="{793BB0EE-7560-4A5C-A476-D5DA66417BDA}" presName="spMid" presStyleCnt="0"/>
      <dgm:spPr/>
    </dgm:pt>
    <dgm:pt modelId="{63A321F5-00CF-48D1-8C14-EDF9209A2E60}" type="pres">
      <dgm:prSet presAssocID="{84E9EEAE-5C20-4772-B193-1D2056CEA028}" presName="chevronComposite1" presStyleCnt="0"/>
      <dgm:spPr/>
    </dgm:pt>
    <dgm:pt modelId="{A67E2F8E-C0FB-45CC-9750-6AB0054B5B19}" type="pres">
      <dgm:prSet presAssocID="{84E9EEAE-5C20-4772-B193-1D2056CEA028}" presName="chevron1" presStyleLbl="sibTrans2D1" presStyleIdx="11" presStyleCnt="12"/>
      <dgm:spPr/>
    </dgm:pt>
    <dgm:pt modelId="{7A8E98CB-6AC3-42FC-9037-EAF48812830E}" type="pres">
      <dgm:prSet presAssocID="{84E9EEAE-5C20-4772-B193-1D2056CEA028}" presName="spChevron1" presStyleCnt="0"/>
      <dgm:spPr/>
    </dgm:pt>
    <dgm:pt modelId="{26978968-53A7-4A81-B5C5-3AF0B1E7D798}" type="pres">
      <dgm:prSet presAssocID="{D6F67E50-94D9-4951-88CB-FE30AB6D4C74}" presName="last" presStyleCnt="0"/>
      <dgm:spPr/>
    </dgm:pt>
    <dgm:pt modelId="{8FE95FC1-0A6A-4125-A7A7-607949968B3D}" type="pres">
      <dgm:prSet presAssocID="{D6F67E50-94D9-4951-88CB-FE30AB6D4C74}" presName="circleTx" presStyleLbl="node1" presStyleIdx="18" presStyleCnt="19"/>
      <dgm:spPr/>
    </dgm:pt>
    <dgm:pt modelId="{2770EF28-A425-4D6C-9F61-50CB0377FB35}" type="pres">
      <dgm:prSet presAssocID="{D6F67E50-94D9-4951-88CB-FE30AB6D4C74}" presName="spN" presStyleCnt="0"/>
      <dgm:spPr/>
    </dgm:pt>
  </dgm:ptLst>
  <dgm:cxnLst>
    <dgm:cxn modelId="{55DD4D09-752B-48E9-8A1D-E11C7232F169}" type="presOf" srcId="{7DA95B29-B3D3-4829-A9C9-46C60D8C6FE4}" destId="{FD10314C-7A80-4686-83A7-2797C508638F}" srcOrd="0" destOrd="0" presId="urn:microsoft.com/office/officeart/2009/3/layout/RandomtoResultProcess"/>
    <dgm:cxn modelId="{F4AD780D-E119-4894-ACF0-ACA0453C0CE6}" type="presOf" srcId="{793BB0EE-7560-4A5C-A476-D5DA66417BDA}" destId="{E8CD44E2-26C3-4FAE-AA33-13B5AE8117D5}" srcOrd="0" destOrd="0" presId="urn:microsoft.com/office/officeart/2009/3/layout/RandomtoResultProcess"/>
    <dgm:cxn modelId="{EAB05E10-4E80-4205-BC9C-87EAF282CF74}" srcId="{B76B2B2C-1CFC-402E-89CA-9E33F6C5A03E}" destId="{F4740154-B820-4FEA-9CA9-469F1D05BE91}" srcOrd="5" destOrd="0" parTransId="{6913A8CC-172F-48AF-BE81-9283A08691B4}" sibTransId="{9DF850E6-F793-45E0-9112-16D098AD26D6}"/>
    <dgm:cxn modelId="{F349F414-8101-4065-9909-9A138E254101}" srcId="{B76B2B2C-1CFC-402E-89CA-9E33F6C5A03E}" destId="{D6F67E50-94D9-4951-88CB-FE30AB6D4C74}" srcOrd="12" destOrd="0" parTransId="{6755B4F3-5163-4B10-866A-4BD11C935DB9}" sibTransId="{68BA6B1C-22F7-4C1D-80DB-A3185B587642}"/>
    <dgm:cxn modelId="{B60F6920-76DE-407F-B84D-AE854D03B18E}" srcId="{B76B2B2C-1CFC-402E-89CA-9E33F6C5A03E}" destId="{3BF7229C-0A38-4237-A9D6-FED7DD56B8CC}" srcOrd="10" destOrd="0" parTransId="{CB021E15-10BA-4533-B3FB-81A776630DA2}" sibTransId="{11447C14-F39F-4B49-87FC-1B892C05B20B}"/>
    <dgm:cxn modelId="{4D574C22-C644-4E6A-B6DE-0919664D09B3}" type="presOf" srcId="{3BF7229C-0A38-4237-A9D6-FED7DD56B8CC}" destId="{B1F13ABC-67FC-4A84-805A-4636C3355624}" srcOrd="0" destOrd="0" presId="urn:microsoft.com/office/officeart/2009/3/layout/RandomtoResultProcess"/>
    <dgm:cxn modelId="{37A44228-1D59-4D9A-89DD-165461ECCC59}" srcId="{B76B2B2C-1CFC-402E-89CA-9E33F6C5A03E}" destId="{162588F0-0AE8-4E66-B027-FE1B31ACE6D7}" srcOrd="1" destOrd="0" parTransId="{9F1F6C96-40D3-4E97-9B32-F50F3AE47832}" sibTransId="{EE4ED737-D472-4B50-ABF5-D46C8865ADB7}"/>
    <dgm:cxn modelId="{AA18943A-894A-40C8-A254-CFCA9E1536DD}" type="presOf" srcId="{96641560-DB8E-4DB0-9511-BEC28FE9967B}" destId="{4648CDED-49C4-45AA-991F-65FBF5048FFA}" srcOrd="0" destOrd="0" presId="urn:microsoft.com/office/officeart/2009/3/layout/RandomtoResultProcess"/>
    <dgm:cxn modelId="{AA2D5245-73C9-47AA-96DC-0B892E21821B}" srcId="{B76B2B2C-1CFC-402E-89CA-9E33F6C5A03E}" destId="{96641560-DB8E-4DB0-9511-BEC28FE9967B}" srcOrd="6" destOrd="0" parTransId="{2F3ABA2D-E0AA-43B7-A94C-11879E1D04F8}" sibTransId="{5565E194-E1C6-4355-8D16-2CAA6F8D8AB9}"/>
    <dgm:cxn modelId="{85C5AC71-7830-4996-BC1A-2CE97338A486}" srcId="{B76B2B2C-1CFC-402E-89CA-9E33F6C5A03E}" destId="{EA678D60-A626-4FE4-86D8-EBCA2394478F}" srcOrd="0" destOrd="0" parTransId="{32D77F8A-42A9-417B-9E0C-BF189C6C7EF5}" sibTransId="{C580778D-E9D7-49D2-8C26-E89416243402}"/>
    <dgm:cxn modelId="{A9902A56-E1FD-48F3-94D8-EE029C028728}" srcId="{B76B2B2C-1CFC-402E-89CA-9E33F6C5A03E}" destId="{26DFA8DA-360F-4028-8D18-286D917D6A26}" srcOrd="9" destOrd="0" parTransId="{6CB4ECE8-9D1B-469B-8770-756EB94FBCDD}" sibTransId="{E5A9488C-4EEE-418B-86D4-FFBC917B4FEC}"/>
    <dgm:cxn modelId="{6C28EB57-BAED-4442-B668-0B2D1749AB0C}" srcId="{B76B2B2C-1CFC-402E-89CA-9E33F6C5A03E}" destId="{7DA95B29-B3D3-4829-A9C9-46C60D8C6FE4}" srcOrd="4" destOrd="0" parTransId="{B9970A64-1BF3-40FA-A5F9-71AC36468B17}" sibTransId="{5CB53190-FDC6-4DCB-9DF2-16905C20A145}"/>
    <dgm:cxn modelId="{D0583778-9E23-4C90-A9D4-8781BEBA5753}" type="presOf" srcId="{162588F0-0AE8-4E66-B027-FE1B31ACE6D7}" destId="{851223DF-B8B4-4618-BB15-9E3D10B1A7D5}" srcOrd="0" destOrd="0" presId="urn:microsoft.com/office/officeart/2009/3/layout/RandomtoResultProcess"/>
    <dgm:cxn modelId="{E6E1E779-4733-4D1A-B85A-2F91A36380DC}" type="presOf" srcId="{B76B2B2C-1CFC-402E-89CA-9E33F6C5A03E}" destId="{AB588F72-BDE0-4A33-AA55-3C7EEF6B07C1}" srcOrd="0" destOrd="0" presId="urn:microsoft.com/office/officeart/2009/3/layout/RandomtoResultProcess"/>
    <dgm:cxn modelId="{D22AD87F-254F-4913-A256-A0A7F904C66D}" type="presOf" srcId="{26DFA8DA-360F-4028-8D18-286D917D6A26}" destId="{BCE5CFAB-0E1F-481E-8338-ABA4FDE36330}" srcOrd="0" destOrd="0" presId="urn:microsoft.com/office/officeart/2009/3/layout/RandomtoResultProcess"/>
    <dgm:cxn modelId="{D1991AA4-4C0D-4D9E-990B-61C5D66DECE6}" srcId="{B76B2B2C-1CFC-402E-89CA-9E33F6C5A03E}" destId="{EC3976A6-0A73-48F2-A2D0-AAEEDD0588A5}" srcOrd="7" destOrd="0" parTransId="{EA69043E-0993-4149-855B-9A533BC988D0}" sibTransId="{1551ED47-420E-4507-87C8-B185FB33F6F6}"/>
    <dgm:cxn modelId="{A4B9B8AB-20A3-459C-998C-12F776D4560E}" type="presOf" srcId="{F4740154-B820-4FEA-9CA9-469F1D05BE91}" destId="{4CE4700F-6A88-44C3-A5BC-17AE25FC8476}" srcOrd="0" destOrd="0" presId="urn:microsoft.com/office/officeart/2009/3/layout/RandomtoResultProcess"/>
    <dgm:cxn modelId="{E1D335B1-F75C-4FF7-A59C-2CB9C49BB1F8}" srcId="{B76B2B2C-1CFC-402E-89CA-9E33F6C5A03E}" destId="{C5DBF266-6184-4738-9682-7B836DBF840B}" srcOrd="3" destOrd="0" parTransId="{7942AFB6-9EEA-4934-B1AB-32C814C78A02}" sibTransId="{F55D2A17-617E-479E-B561-9C232188D2C5}"/>
    <dgm:cxn modelId="{C90D59B1-D9C7-45C1-B4A6-E333F72490C6}" type="presOf" srcId="{9145D1A0-3CE0-4BFB-9B01-AB4E1C706938}" destId="{946D2B59-6A15-4F4E-9B1D-035B3F6FA91D}" srcOrd="0" destOrd="0" presId="urn:microsoft.com/office/officeart/2009/3/layout/RandomtoResultProcess"/>
    <dgm:cxn modelId="{E46C92B4-AF5D-488D-B9B0-E718BEAB5AFA}" type="presOf" srcId="{FF6FBCD7-6ED9-4DB1-B176-0E33ABDCE590}" destId="{F5BC4408-DEE8-484E-A082-4580E43B77C6}" srcOrd="0" destOrd="0" presId="urn:microsoft.com/office/officeart/2009/3/layout/RandomtoResultProcess"/>
    <dgm:cxn modelId="{AC30ACCC-A862-49C5-BE63-DEB008DA427E}" srcId="{B76B2B2C-1CFC-402E-89CA-9E33F6C5A03E}" destId="{9145D1A0-3CE0-4BFB-9B01-AB4E1C706938}" srcOrd="2" destOrd="0" parTransId="{4476DACB-D02A-4894-8F22-BD6B13EAB432}" sibTransId="{F8866736-3B96-42E7-9660-6AF8991F3495}"/>
    <dgm:cxn modelId="{19DA0AD8-C4BD-4989-8D96-2EDB262B9272}" type="presOf" srcId="{D6F67E50-94D9-4951-88CB-FE30AB6D4C74}" destId="{8FE95FC1-0A6A-4125-A7A7-607949968B3D}" srcOrd="0" destOrd="0" presId="urn:microsoft.com/office/officeart/2009/3/layout/RandomtoResultProcess"/>
    <dgm:cxn modelId="{4298C1DA-9F30-4514-B596-B44A82BB3314}" type="presOf" srcId="{EA678D60-A626-4FE4-86D8-EBCA2394478F}" destId="{F08BDAFF-31D8-4932-8DE4-1CFCDDFD319D}" srcOrd="0" destOrd="0" presId="urn:microsoft.com/office/officeart/2009/3/layout/RandomtoResultProcess"/>
    <dgm:cxn modelId="{7D9054E3-EA70-4F66-9548-ADE68F59CBC7}" srcId="{B76B2B2C-1CFC-402E-89CA-9E33F6C5A03E}" destId="{793BB0EE-7560-4A5C-A476-D5DA66417BDA}" srcOrd="11" destOrd="0" parTransId="{62D9F358-EA16-4892-9541-0E07C5FA9CED}" sibTransId="{84E9EEAE-5C20-4772-B193-1D2056CEA028}"/>
    <dgm:cxn modelId="{08A974E3-E9E0-4345-A104-A0A042616BC2}" type="presOf" srcId="{C5DBF266-6184-4738-9682-7B836DBF840B}" destId="{A8645DC3-A2AB-414F-8041-13EFBC6CC2AA}" srcOrd="0" destOrd="0" presId="urn:microsoft.com/office/officeart/2009/3/layout/RandomtoResultProcess"/>
    <dgm:cxn modelId="{4DEBD7F7-4545-4AA1-9DCC-D5A66AD4DD43}" type="presOf" srcId="{EC3976A6-0A73-48F2-A2D0-AAEEDD0588A5}" destId="{D67818C5-E185-45A9-A8E0-829B17D8A7AB}" srcOrd="0" destOrd="0" presId="urn:microsoft.com/office/officeart/2009/3/layout/RandomtoResultProcess"/>
    <dgm:cxn modelId="{90C9CDFA-3586-4343-8BC6-03E0D54721B2}" srcId="{B76B2B2C-1CFC-402E-89CA-9E33F6C5A03E}" destId="{FF6FBCD7-6ED9-4DB1-B176-0E33ABDCE590}" srcOrd="8" destOrd="0" parTransId="{29A9A5A0-74D6-4EA3-9FB6-CE9872AE1EBE}" sibTransId="{806AB05F-3576-48E6-9F57-1E380FC79B02}"/>
    <dgm:cxn modelId="{5623C187-3CCC-4042-9D87-838BA6A450AF}" type="presParOf" srcId="{AB588F72-BDE0-4A33-AA55-3C7EEF6B07C1}" destId="{36BFB037-F753-44F6-B3CB-D0AAD1D26D27}" srcOrd="0" destOrd="0" presId="urn:microsoft.com/office/officeart/2009/3/layout/RandomtoResultProcess"/>
    <dgm:cxn modelId="{370A34DF-B13D-46C9-B819-C72FFAE428E2}" type="presParOf" srcId="{36BFB037-F753-44F6-B3CB-D0AAD1D26D27}" destId="{F08BDAFF-31D8-4932-8DE4-1CFCDDFD319D}" srcOrd="0" destOrd="0" presId="urn:microsoft.com/office/officeart/2009/3/layout/RandomtoResultProcess"/>
    <dgm:cxn modelId="{61965424-1B02-4536-9FB8-3359DFF1E29E}" type="presParOf" srcId="{36BFB037-F753-44F6-B3CB-D0AAD1D26D27}" destId="{6A8E08B4-228B-44A9-82C1-6427A31F3211}" srcOrd="1" destOrd="0" presId="urn:microsoft.com/office/officeart/2009/3/layout/RandomtoResultProcess"/>
    <dgm:cxn modelId="{E179A453-83A9-41D4-87AC-58AB94F04B72}" type="presParOf" srcId="{36BFB037-F753-44F6-B3CB-D0AAD1D26D27}" destId="{EE3B8B65-B0C3-47CE-B769-7DE5BF364275}" srcOrd="2" destOrd="0" presId="urn:microsoft.com/office/officeart/2009/3/layout/RandomtoResultProcess"/>
    <dgm:cxn modelId="{5A5CE35E-8510-4292-A634-56A925976BB1}" type="presParOf" srcId="{36BFB037-F753-44F6-B3CB-D0AAD1D26D27}" destId="{1E7DA38B-FAA7-4E3E-90E6-DDAB232FC727}" srcOrd="3" destOrd="0" presId="urn:microsoft.com/office/officeart/2009/3/layout/RandomtoResultProcess"/>
    <dgm:cxn modelId="{17F3EA52-01F6-4D92-8BD3-AA7B00190473}" type="presParOf" srcId="{36BFB037-F753-44F6-B3CB-D0AAD1D26D27}" destId="{FE708903-8FAE-4DAE-9BB9-49050580D0E1}" srcOrd="4" destOrd="0" presId="urn:microsoft.com/office/officeart/2009/3/layout/RandomtoResultProcess"/>
    <dgm:cxn modelId="{56046EE5-7647-4869-8963-8A3318041543}" type="presParOf" srcId="{36BFB037-F753-44F6-B3CB-D0AAD1D26D27}" destId="{8FAE207A-AE37-42ED-827E-30B038057683}" srcOrd="5" destOrd="0" presId="urn:microsoft.com/office/officeart/2009/3/layout/RandomtoResultProcess"/>
    <dgm:cxn modelId="{4C42CCF6-6C50-4A76-945C-6BF058F148ED}" type="presParOf" srcId="{36BFB037-F753-44F6-B3CB-D0AAD1D26D27}" destId="{F39207C6-4453-4E2E-85F4-72A4E41DB8FD}" srcOrd="6" destOrd="0" presId="urn:microsoft.com/office/officeart/2009/3/layout/RandomtoResultProcess"/>
    <dgm:cxn modelId="{FA38C9F5-0B32-4D0D-A38C-4240FD9428CC}" type="presParOf" srcId="{36BFB037-F753-44F6-B3CB-D0AAD1D26D27}" destId="{610FEC32-C2D4-47F3-8E64-15B8130CD0BF}" srcOrd="7" destOrd="0" presId="urn:microsoft.com/office/officeart/2009/3/layout/RandomtoResultProcess"/>
    <dgm:cxn modelId="{246273BC-3BBA-47F1-903E-8D83F8D22487}" type="presParOf" srcId="{36BFB037-F753-44F6-B3CB-D0AAD1D26D27}" destId="{64E0E927-7ED9-426F-BA9C-1006873A89E5}" srcOrd="8" destOrd="0" presId="urn:microsoft.com/office/officeart/2009/3/layout/RandomtoResultProcess"/>
    <dgm:cxn modelId="{9A997976-E54B-4169-B627-FCC3A90791AE}" type="presParOf" srcId="{36BFB037-F753-44F6-B3CB-D0AAD1D26D27}" destId="{5D3C7241-D4FC-4185-8D88-E2FB7982A43A}" srcOrd="9" destOrd="0" presId="urn:microsoft.com/office/officeart/2009/3/layout/RandomtoResultProcess"/>
    <dgm:cxn modelId="{0F8EAF2A-B628-4D87-9196-6D54A5A9DA20}" type="presParOf" srcId="{36BFB037-F753-44F6-B3CB-D0AAD1D26D27}" destId="{B8C1FA27-3646-4DE4-AB4F-19FD3AB6FB9F}" srcOrd="10" destOrd="0" presId="urn:microsoft.com/office/officeart/2009/3/layout/RandomtoResultProcess"/>
    <dgm:cxn modelId="{5F87D61C-5CA5-4F90-A184-C5B34C350C66}" type="presParOf" srcId="{36BFB037-F753-44F6-B3CB-D0AAD1D26D27}" destId="{9620827D-D8E1-438B-B21C-815485230AD6}" srcOrd="11" destOrd="0" presId="urn:microsoft.com/office/officeart/2009/3/layout/RandomtoResultProcess"/>
    <dgm:cxn modelId="{7F4D533E-336C-4380-801F-71A30F6B001C}" type="presParOf" srcId="{36BFB037-F753-44F6-B3CB-D0AAD1D26D27}" destId="{F8077A3B-9142-49E9-8474-10FB372F025A}" srcOrd="12" destOrd="0" presId="urn:microsoft.com/office/officeart/2009/3/layout/RandomtoResultProcess"/>
    <dgm:cxn modelId="{6368828D-254F-4654-B4C6-546C7C2EFEBB}" type="presParOf" srcId="{36BFB037-F753-44F6-B3CB-D0AAD1D26D27}" destId="{550BBA0C-DDDF-4D95-8E09-38F026DC574F}" srcOrd="13" destOrd="0" presId="urn:microsoft.com/office/officeart/2009/3/layout/RandomtoResultProcess"/>
    <dgm:cxn modelId="{7FD71D96-E66E-47B4-B307-2BB80EE787C1}" type="presParOf" srcId="{36BFB037-F753-44F6-B3CB-D0AAD1D26D27}" destId="{A1EDDBE6-FDAC-4233-AFE5-D5C8816B9E8F}" srcOrd="14" destOrd="0" presId="urn:microsoft.com/office/officeart/2009/3/layout/RandomtoResultProcess"/>
    <dgm:cxn modelId="{8BEA36C4-4447-45DE-8F65-58F10882AA32}" type="presParOf" srcId="{36BFB037-F753-44F6-B3CB-D0AAD1D26D27}" destId="{8FD94500-90A8-45B5-B652-44AD97E18D7A}" srcOrd="15" destOrd="0" presId="urn:microsoft.com/office/officeart/2009/3/layout/RandomtoResultProcess"/>
    <dgm:cxn modelId="{9A710641-FDE2-4115-B89F-912A86355F12}" type="presParOf" srcId="{36BFB037-F753-44F6-B3CB-D0AAD1D26D27}" destId="{3F7CB7FC-FD97-45AE-B72D-A3552CCCB8B0}" srcOrd="16" destOrd="0" presId="urn:microsoft.com/office/officeart/2009/3/layout/RandomtoResultProcess"/>
    <dgm:cxn modelId="{B25B674D-BEC5-4C8F-B541-93AB43EDEC93}" type="presParOf" srcId="{36BFB037-F753-44F6-B3CB-D0AAD1D26D27}" destId="{DB742DBF-6AB6-4D17-9905-876D1B5B8D33}" srcOrd="17" destOrd="0" presId="urn:microsoft.com/office/officeart/2009/3/layout/RandomtoResultProcess"/>
    <dgm:cxn modelId="{871B0084-7ACE-4564-8718-DA5D9ADD8516}" type="presParOf" srcId="{36BFB037-F753-44F6-B3CB-D0AAD1D26D27}" destId="{0900A3B4-A993-4888-81E1-3B1114694A2F}" srcOrd="18" destOrd="0" presId="urn:microsoft.com/office/officeart/2009/3/layout/RandomtoResultProcess"/>
    <dgm:cxn modelId="{12228064-899F-4968-AECE-BB02F131B9F8}" type="presParOf" srcId="{AB588F72-BDE0-4A33-AA55-3C7EEF6B07C1}" destId="{A6ADE19C-4799-461D-93AA-5F5EFBEB2F77}" srcOrd="1" destOrd="0" presId="urn:microsoft.com/office/officeart/2009/3/layout/RandomtoResultProcess"/>
    <dgm:cxn modelId="{DDB11BF9-DEC3-493C-94AA-636065DB2FCA}" type="presParOf" srcId="{A6ADE19C-4799-461D-93AA-5F5EFBEB2F77}" destId="{1A34F3D0-8B4C-44D6-A04A-96628DB572BC}" srcOrd="0" destOrd="0" presId="urn:microsoft.com/office/officeart/2009/3/layout/RandomtoResultProcess"/>
    <dgm:cxn modelId="{E38CF1D5-B704-4928-9AAF-5117DF55343C}" type="presParOf" srcId="{A6ADE19C-4799-461D-93AA-5F5EFBEB2F77}" destId="{C2883370-F8FE-462E-BA04-370AE952EE1E}" srcOrd="1" destOrd="0" presId="urn:microsoft.com/office/officeart/2009/3/layout/RandomtoResultProcess"/>
    <dgm:cxn modelId="{0E234A5B-A33E-472F-A1E3-8F36F0C9D7F3}" type="presParOf" srcId="{AB588F72-BDE0-4A33-AA55-3C7EEF6B07C1}" destId="{4D2B4AAA-3A00-4CFE-9810-1CDBB8A11E66}" srcOrd="2" destOrd="0" presId="urn:microsoft.com/office/officeart/2009/3/layout/RandomtoResultProcess"/>
    <dgm:cxn modelId="{F2D5C9FE-F835-4F2C-969D-7106D4C52BF1}" type="presParOf" srcId="{4D2B4AAA-3A00-4CFE-9810-1CDBB8A11E66}" destId="{851223DF-B8B4-4618-BB15-9E3D10B1A7D5}" srcOrd="0" destOrd="0" presId="urn:microsoft.com/office/officeart/2009/3/layout/RandomtoResultProcess"/>
    <dgm:cxn modelId="{188B0738-A583-47A8-B79D-A86DB37CFA9D}" type="presParOf" srcId="{4D2B4AAA-3A00-4CFE-9810-1CDBB8A11E66}" destId="{D7755E7E-CC51-4844-BADA-2B02E3DEA7C2}" srcOrd="1" destOrd="0" presId="urn:microsoft.com/office/officeart/2009/3/layout/RandomtoResultProcess"/>
    <dgm:cxn modelId="{FA99A70A-1937-416E-B3ED-883380FB2570}" type="presParOf" srcId="{AB588F72-BDE0-4A33-AA55-3C7EEF6B07C1}" destId="{2B203DDC-C24E-412A-8C83-2543DFA0AD5F}" srcOrd="3" destOrd="0" presId="urn:microsoft.com/office/officeart/2009/3/layout/RandomtoResultProcess"/>
    <dgm:cxn modelId="{506CA231-CE4E-49E1-9325-099D48DCC5B2}" type="presParOf" srcId="{2B203DDC-C24E-412A-8C83-2543DFA0AD5F}" destId="{D2440673-AE44-423F-8951-428D74EA8210}" srcOrd="0" destOrd="0" presId="urn:microsoft.com/office/officeart/2009/3/layout/RandomtoResultProcess"/>
    <dgm:cxn modelId="{C69BD95B-173E-4202-8036-974F68514AC9}" type="presParOf" srcId="{2B203DDC-C24E-412A-8C83-2543DFA0AD5F}" destId="{D7C436BB-C240-4882-A4EE-A21FA52518B2}" srcOrd="1" destOrd="0" presId="urn:microsoft.com/office/officeart/2009/3/layout/RandomtoResultProcess"/>
    <dgm:cxn modelId="{08CD0CD7-7319-4449-90A0-28E6A2D8A14C}" type="presParOf" srcId="{AB588F72-BDE0-4A33-AA55-3C7EEF6B07C1}" destId="{72A57367-004E-4FA6-A02E-DE9395C9DCA1}" srcOrd="4" destOrd="0" presId="urn:microsoft.com/office/officeart/2009/3/layout/RandomtoResultProcess"/>
    <dgm:cxn modelId="{FCCEF016-2B56-4D10-8EC1-B108F85DC0C2}" type="presParOf" srcId="{72A57367-004E-4FA6-A02E-DE9395C9DCA1}" destId="{946D2B59-6A15-4F4E-9B1D-035B3F6FA91D}" srcOrd="0" destOrd="0" presId="urn:microsoft.com/office/officeart/2009/3/layout/RandomtoResultProcess"/>
    <dgm:cxn modelId="{E313565E-86A4-4CD6-A454-4980B85ABF9C}" type="presParOf" srcId="{72A57367-004E-4FA6-A02E-DE9395C9DCA1}" destId="{5DA671D2-3367-4917-8419-03C09E5CE65F}" srcOrd="1" destOrd="0" presId="urn:microsoft.com/office/officeart/2009/3/layout/RandomtoResultProcess"/>
    <dgm:cxn modelId="{079B625A-39DF-4322-9347-3A0AE60DC339}" type="presParOf" srcId="{AB588F72-BDE0-4A33-AA55-3C7EEF6B07C1}" destId="{F72C480A-A20E-4C41-B8CA-68AFD4749519}" srcOrd="5" destOrd="0" presId="urn:microsoft.com/office/officeart/2009/3/layout/RandomtoResultProcess"/>
    <dgm:cxn modelId="{BD0EAD37-C417-44EF-885C-4481ABCBFA77}" type="presParOf" srcId="{F72C480A-A20E-4C41-B8CA-68AFD4749519}" destId="{66196818-01DE-44C9-9BB2-6026A68117DC}" srcOrd="0" destOrd="0" presId="urn:microsoft.com/office/officeart/2009/3/layout/RandomtoResultProcess"/>
    <dgm:cxn modelId="{A187AD51-858C-40C1-81A8-C6A9245934D9}" type="presParOf" srcId="{F72C480A-A20E-4C41-B8CA-68AFD4749519}" destId="{A88F573C-7511-47A1-8C62-D225A6C924DA}" srcOrd="1" destOrd="0" presId="urn:microsoft.com/office/officeart/2009/3/layout/RandomtoResultProcess"/>
    <dgm:cxn modelId="{532CA6BA-B3B6-4258-A6B8-BA8299196B3E}" type="presParOf" srcId="{AB588F72-BDE0-4A33-AA55-3C7EEF6B07C1}" destId="{8516D67F-CA1D-4854-B2EC-EF4D24F4802A}" srcOrd="6" destOrd="0" presId="urn:microsoft.com/office/officeart/2009/3/layout/RandomtoResultProcess"/>
    <dgm:cxn modelId="{DA01F4BD-B9B1-4E27-B92F-39E92C086AAB}" type="presParOf" srcId="{8516D67F-CA1D-4854-B2EC-EF4D24F4802A}" destId="{A8645DC3-A2AB-414F-8041-13EFBC6CC2AA}" srcOrd="0" destOrd="0" presId="urn:microsoft.com/office/officeart/2009/3/layout/RandomtoResultProcess"/>
    <dgm:cxn modelId="{098311D2-4695-4C62-8234-E72F542E1225}" type="presParOf" srcId="{8516D67F-CA1D-4854-B2EC-EF4D24F4802A}" destId="{EF953AE7-CC99-429E-BDA4-FC7E411887B6}" srcOrd="1" destOrd="0" presId="urn:microsoft.com/office/officeart/2009/3/layout/RandomtoResultProcess"/>
    <dgm:cxn modelId="{4BB6BD06-540B-42EE-9EC6-65996CB90F06}" type="presParOf" srcId="{AB588F72-BDE0-4A33-AA55-3C7EEF6B07C1}" destId="{D07A8E60-C776-4629-98F2-987CDF86C51B}" srcOrd="7" destOrd="0" presId="urn:microsoft.com/office/officeart/2009/3/layout/RandomtoResultProcess"/>
    <dgm:cxn modelId="{E7CCAD10-C4D6-4443-A0AC-157786AC3288}" type="presParOf" srcId="{D07A8E60-C776-4629-98F2-987CDF86C51B}" destId="{E404D3A4-2004-4FE2-8EA4-786405947EAA}" srcOrd="0" destOrd="0" presId="urn:microsoft.com/office/officeart/2009/3/layout/RandomtoResultProcess"/>
    <dgm:cxn modelId="{8AAF70D8-9AB0-41A2-BA24-3404D747ADE8}" type="presParOf" srcId="{D07A8E60-C776-4629-98F2-987CDF86C51B}" destId="{ED25ACCE-9AC0-4465-B1C3-208C87D64EDC}" srcOrd="1" destOrd="0" presId="urn:microsoft.com/office/officeart/2009/3/layout/RandomtoResultProcess"/>
    <dgm:cxn modelId="{EAD4698D-DD24-4DED-9825-54299AF202C0}" type="presParOf" srcId="{AB588F72-BDE0-4A33-AA55-3C7EEF6B07C1}" destId="{4A8776B9-7D3A-463A-A7C3-CDB2BDAE6BCD}" srcOrd="8" destOrd="0" presId="urn:microsoft.com/office/officeart/2009/3/layout/RandomtoResultProcess"/>
    <dgm:cxn modelId="{45041AA1-1D95-497C-8B2B-587FA092F74E}" type="presParOf" srcId="{4A8776B9-7D3A-463A-A7C3-CDB2BDAE6BCD}" destId="{FD10314C-7A80-4686-83A7-2797C508638F}" srcOrd="0" destOrd="0" presId="urn:microsoft.com/office/officeart/2009/3/layout/RandomtoResultProcess"/>
    <dgm:cxn modelId="{7B2E39EB-3B99-41B6-8EAE-701294D3A161}" type="presParOf" srcId="{4A8776B9-7D3A-463A-A7C3-CDB2BDAE6BCD}" destId="{4E0708E1-08EC-4A44-8F5F-ED0B046268FF}" srcOrd="1" destOrd="0" presId="urn:microsoft.com/office/officeart/2009/3/layout/RandomtoResultProcess"/>
    <dgm:cxn modelId="{FE9EA839-6036-4E43-82E4-A2D11D76C886}" type="presParOf" srcId="{AB588F72-BDE0-4A33-AA55-3C7EEF6B07C1}" destId="{C1A8816E-C132-4D45-9CB1-33395FA89637}" srcOrd="9" destOrd="0" presId="urn:microsoft.com/office/officeart/2009/3/layout/RandomtoResultProcess"/>
    <dgm:cxn modelId="{E57A9876-3B29-4B7F-8074-2967EEE90DD9}" type="presParOf" srcId="{C1A8816E-C132-4D45-9CB1-33395FA89637}" destId="{6E58CDC8-6A97-4A38-81C8-713D1E5AF7F5}" srcOrd="0" destOrd="0" presId="urn:microsoft.com/office/officeart/2009/3/layout/RandomtoResultProcess"/>
    <dgm:cxn modelId="{8AE9EBF4-DA6E-43A9-8E28-D4785412F2F3}" type="presParOf" srcId="{C1A8816E-C132-4D45-9CB1-33395FA89637}" destId="{6290C49C-BC19-4935-A2FE-7F2A5AA2F1F1}" srcOrd="1" destOrd="0" presId="urn:microsoft.com/office/officeart/2009/3/layout/RandomtoResultProcess"/>
    <dgm:cxn modelId="{07555988-94F0-4F83-97DE-901B960FA878}" type="presParOf" srcId="{AB588F72-BDE0-4A33-AA55-3C7EEF6B07C1}" destId="{DA115005-3E41-4A3F-B018-A7E61BD74024}" srcOrd="10" destOrd="0" presId="urn:microsoft.com/office/officeart/2009/3/layout/RandomtoResultProcess"/>
    <dgm:cxn modelId="{E0111253-0F73-445B-9A4D-01650B6AB34A}" type="presParOf" srcId="{DA115005-3E41-4A3F-B018-A7E61BD74024}" destId="{4CE4700F-6A88-44C3-A5BC-17AE25FC8476}" srcOrd="0" destOrd="0" presId="urn:microsoft.com/office/officeart/2009/3/layout/RandomtoResultProcess"/>
    <dgm:cxn modelId="{7BDCAA28-71B4-49C3-ACDD-B0E4A16FCD4F}" type="presParOf" srcId="{DA115005-3E41-4A3F-B018-A7E61BD74024}" destId="{ACACCA67-2CAE-456F-A82E-19B3E340566B}" srcOrd="1" destOrd="0" presId="urn:microsoft.com/office/officeart/2009/3/layout/RandomtoResultProcess"/>
    <dgm:cxn modelId="{E20DCF09-2A24-40D6-8364-AE1E095BD631}" type="presParOf" srcId="{AB588F72-BDE0-4A33-AA55-3C7EEF6B07C1}" destId="{B87D37F0-E9C5-469E-87BC-70BD94FF4CA8}" srcOrd="11" destOrd="0" presId="urn:microsoft.com/office/officeart/2009/3/layout/RandomtoResultProcess"/>
    <dgm:cxn modelId="{5F1CF978-F2DE-41FE-B280-CDB021A504F1}" type="presParOf" srcId="{B87D37F0-E9C5-469E-87BC-70BD94FF4CA8}" destId="{D5EF8C22-1CA8-4818-A869-C4A00DDE387F}" srcOrd="0" destOrd="0" presId="urn:microsoft.com/office/officeart/2009/3/layout/RandomtoResultProcess"/>
    <dgm:cxn modelId="{70A7A87C-07E9-477C-98EC-188313F9EB18}" type="presParOf" srcId="{B87D37F0-E9C5-469E-87BC-70BD94FF4CA8}" destId="{95077118-85B0-4967-A555-F87B03F43276}" srcOrd="1" destOrd="0" presId="urn:microsoft.com/office/officeart/2009/3/layout/RandomtoResultProcess"/>
    <dgm:cxn modelId="{FC7C2171-FB33-409F-9DE7-1EA83945440C}" type="presParOf" srcId="{AB588F72-BDE0-4A33-AA55-3C7EEF6B07C1}" destId="{D67C9F04-4ED8-461D-A937-DA41139D1E47}" srcOrd="12" destOrd="0" presId="urn:microsoft.com/office/officeart/2009/3/layout/RandomtoResultProcess"/>
    <dgm:cxn modelId="{5EB050C0-730F-4EB4-8D6F-B2B22A271BCB}" type="presParOf" srcId="{D67C9F04-4ED8-461D-A937-DA41139D1E47}" destId="{4648CDED-49C4-45AA-991F-65FBF5048FFA}" srcOrd="0" destOrd="0" presId="urn:microsoft.com/office/officeart/2009/3/layout/RandomtoResultProcess"/>
    <dgm:cxn modelId="{A393A23B-B1B5-4409-9E59-520702CBC1AD}" type="presParOf" srcId="{D67C9F04-4ED8-461D-A937-DA41139D1E47}" destId="{DF703AEC-2FE3-4906-A0B2-F4905C4D6F4F}" srcOrd="1" destOrd="0" presId="urn:microsoft.com/office/officeart/2009/3/layout/RandomtoResultProcess"/>
    <dgm:cxn modelId="{39F4C3CC-8B2D-4E00-8C6F-1EE013AE42EF}" type="presParOf" srcId="{AB588F72-BDE0-4A33-AA55-3C7EEF6B07C1}" destId="{9B826143-EF01-4516-AB9D-F7B453937156}" srcOrd="13" destOrd="0" presId="urn:microsoft.com/office/officeart/2009/3/layout/RandomtoResultProcess"/>
    <dgm:cxn modelId="{FBE8459E-867E-4555-AB52-2C80F1224706}" type="presParOf" srcId="{9B826143-EF01-4516-AB9D-F7B453937156}" destId="{A825E2B3-6169-48C9-B29F-9EB04B52F1EB}" srcOrd="0" destOrd="0" presId="urn:microsoft.com/office/officeart/2009/3/layout/RandomtoResultProcess"/>
    <dgm:cxn modelId="{3863FD04-806E-4DB9-A924-9F97A74439D7}" type="presParOf" srcId="{9B826143-EF01-4516-AB9D-F7B453937156}" destId="{52262C1F-452D-4712-9745-D32DF896CC26}" srcOrd="1" destOrd="0" presId="urn:microsoft.com/office/officeart/2009/3/layout/RandomtoResultProcess"/>
    <dgm:cxn modelId="{B1A20DFE-D7C4-429C-9E05-6221075C4411}" type="presParOf" srcId="{AB588F72-BDE0-4A33-AA55-3C7EEF6B07C1}" destId="{E6F2385B-3BC4-45F7-AB06-84B2E3D3C4B9}" srcOrd="14" destOrd="0" presId="urn:microsoft.com/office/officeart/2009/3/layout/RandomtoResultProcess"/>
    <dgm:cxn modelId="{B68C9E42-BE57-46ED-96CC-E16CE69614A7}" type="presParOf" srcId="{E6F2385B-3BC4-45F7-AB06-84B2E3D3C4B9}" destId="{D67818C5-E185-45A9-A8E0-829B17D8A7AB}" srcOrd="0" destOrd="0" presId="urn:microsoft.com/office/officeart/2009/3/layout/RandomtoResultProcess"/>
    <dgm:cxn modelId="{AFDB357C-63A3-4390-A114-AAA4E6BC67AE}" type="presParOf" srcId="{E6F2385B-3BC4-45F7-AB06-84B2E3D3C4B9}" destId="{9B0B2D9F-3807-494C-A04D-5FE8F07C8572}" srcOrd="1" destOrd="0" presId="urn:microsoft.com/office/officeart/2009/3/layout/RandomtoResultProcess"/>
    <dgm:cxn modelId="{9CAE8EE1-B801-4818-8EFB-523439CEEABA}" type="presParOf" srcId="{AB588F72-BDE0-4A33-AA55-3C7EEF6B07C1}" destId="{D79DFA69-8CFD-482A-B91D-60763E61AA23}" srcOrd="15" destOrd="0" presId="urn:microsoft.com/office/officeart/2009/3/layout/RandomtoResultProcess"/>
    <dgm:cxn modelId="{CE50C02B-FAEA-454F-8C23-E31C56B786AD}" type="presParOf" srcId="{D79DFA69-8CFD-482A-B91D-60763E61AA23}" destId="{123CD197-911E-4FAB-8B2F-B5263C0626C0}" srcOrd="0" destOrd="0" presId="urn:microsoft.com/office/officeart/2009/3/layout/RandomtoResultProcess"/>
    <dgm:cxn modelId="{37381761-708B-4142-BA3A-ABAEE4E01FF9}" type="presParOf" srcId="{D79DFA69-8CFD-482A-B91D-60763E61AA23}" destId="{03ADC8E3-0D3D-408D-825A-D21F51E49C98}" srcOrd="1" destOrd="0" presId="urn:microsoft.com/office/officeart/2009/3/layout/RandomtoResultProcess"/>
    <dgm:cxn modelId="{C16FAD1E-CD66-4102-ABC7-DCB75944C3E9}" type="presParOf" srcId="{AB588F72-BDE0-4A33-AA55-3C7EEF6B07C1}" destId="{282EE536-7CB2-46F8-A1A8-AE584A2FC20E}" srcOrd="16" destOrd="0" presId="urn:microsoft.com/office/officeart/2009/3/layout/RandomtoResultProcess"/>
    <dgm:cxn modelId="{636968CC-B849-4F4C-B398-ECBDD3F3461C}" type="presParOf" srcId="{282EE536-7CB2-46F8-A1A8-AE584A2FC20E}" destId="{F5BC4408-DEE8-484E-A082-4580E43B77C6}" srcOrd="0" destOrd="0" presId="urn:microsoft.com/office/officeart/2009/3/layout/RandomtoResultProcess"/>
    <dgm:cxn modelId="{E6EC1044-3930-415B-87E9-F34C109D543D}" type="presParOf" srcId="{282EE536-7CB2-46F8-A1A8-AE584A2FC20E}" destId="{52F6160A-AC44-4ADF-A7A9-89D50DE8C53B}" srcOrd="1" destOrd="0" presId="urn:microsoft.com/office/officeart/2009/3/layout/RandomtoResultProcess"/>
    <dgm:cxn modelId="{2A7B6A6C-8AF4-4AEF-B7F1-4EFD0092E536}" type="presParOf" srcId="{AB588F72-BDE0-4A33-AA55-3C7EEF6B07C1}" destId="{A39C3D54-EC87-495C-9B36-C0216E53B8E6}" srcOrd="17" destOrd="0" presId="urn:microsoft.com/office/officeart/2009/3/layout/RandomtoResultProcess"/>
    <dgm:cxn modelId="{7725EFAD-EAD8-439E-8DBB-CD7A58A353B0}" type="presParOf" srcId="{A39C3D54-EC87-495C-9B36-C0216E53B8E6}" destId="{A6BE2858-D8B1-4793-89E8-DE7FA88DC57A}" srcOrd="0" destOrd="0" presId="urn:microsoft.com/office/officeart/2009/3/layout/RandomtoResultProcess"/>
    <dgm:cxn modelId="{84F3484B-0031-48C0-9305-22039680E6F7}" type="presParOf" srcId="{A39C3D54-EC87-495C-9B36-C0216E53B8E6}" destId="{57A5960E-B6B7-4896-A221-5A4C3757F321}" srcOrd="1" destOrd="0" presId="urn:microsoft.com/office/officeart/2009/3/layout/RandomtoResultProcess"/>
    <dgm:cxn modelId="{1572DDDC-6086-4D37-A8D9-31E20106F44A}" type="presParOf" srcId="{AB588F72-BDE0-4A33-AA55-3C7EEF6B07C1}" destId="{E14E0B3E-7556-4D8F-982F-C0277BFF4218}" srcOrd="18" destOrd="0" presId="urn:microsoft.com/office/officeart/2009/3/layout/RandomtoResultProcess"/>
    <dgm:cxn modelId="{3097945E-2CC6-44DC-BD51-9A1E77A99127}" type="presParOf" srcId="{E14E0B3E-7556-4D8F-982F-C0277BFF4218}" destId="{BCE5CFAB-0E1F-481E-8338-ABA4FDE36330}" srcOrd="0" destOrd="0" presId="urn:microsoft.com/office/officeart/2009/3/layout/RandomtoResultProcess"/>
    <dgm:cxn modelId="{660B84AE-97C5-492E-A3AA-79ED6CE3E13F}" type="presParOf" srcId="{E14E0B3E-7556-4D8F-982F-C0277BFF4218}" destId="{39FC1D66-8951-49CF-A354-98E184EFA8E3}" srcOrd="1" destOrd="0" presId="urn:microsoft.com/office/officeart/2009/3/layout/RandomtoResultProcess"/>
    <dgm:cxn modelId="{A546D978-D54E-4EA1-A79C-FDDF74BC34F0}" type="presParOf" srcId="{AB588F72-BDE0-4A33-AA55-3C7EEF6B07C1}" destId="{754FD919-E72B-4820-80A9-DEC805D3ECDC}" srcOrd="19" destOrd="0" presId="urn:microsoft.com/office/officeart/2009/3/layout/RandomtoResultProcess"/>
    <dgm:cxn modelId="{31BB9A15-8F52-45D1-8674-9B52E5699E0F}" type="presParOf" srcId="{754FD919-E72B-4820-80A9-DEC805D3ECDC}" destId="{8C9A2129-EE92-466A-8436-62050279DED5}" srcOrd="0" destOrd="0" presId="urn:microsoft.com/office/officeart/2009/3/layout/RandomtoResultProcess"/>
    <dgm:cxn modelId="{1D27008B-80E3-4809-8E07-F35DFB043F7F}" type="presParOf" srcId="{754FD919-E72B-4820-80A9-DEC805D3ECDC}" destId="{79371B7F-46C4-41CB-976F-0ED9BA5A1BC9}" srcOrd="1" destOrd="0" presId="urn:microsoft.com/office/officeart/2009/3/layout/RandomtoResultProcess"/>
    <dgm:cxn modelId="{65908BD7-2E93-4614-B3CF-7A8317CC2C7E}" type="presParOf" srcId="{AB588F72-BDE0-4A33-AA55-3C7EEF6B07C1}" destId="{7289859F-7ED7-4115-909A-EBDEE3DEAC67}" srcOrd="20" destOrd="0" presId="urn:microsoft.com/office/officeart/2009/3/layout/RandomtoResultProcess"/>
    <dgm:cxn modelId="{74FE6A09-31C0-4F5E-B98E-AF458E534A74}" type="presParOf" srcId="{7289859F-7ED7-4115-909A-EBDEE3DEAC67}" destId="{B1F13ABC-67FC-4A84-805A-4636C3355624}" srcOrd="0" destOrd="0" presId="urn:microsoft.com/office/officeart/2009/3/layout/RandomtoResultProcess"/>
    <dgm:cxn modelId="{71B1B559-151C-492F-B00F-6B094A7618FF}" type="presParOf" srcId="{7289859F-7ED7-4115-909A-EBDEE3DEAC67}" destId="{164D8B87-3CBF-47DE-A8E2-91D11C9FF838}" srcOrd="1" destOrd="0" presId="urn:microsoft.com/office/officeart/2009/3/layout/RandomtoResultProcess"/>
    <dgm:cxn modelId="{D323D267-2C91-4834-933D-95A435A36CF6}" type="presParOf" srcId="{AB588F72-BDE0-4A33-AA55-3C7EEF6B07C1}" destId="{62377832-18C6-4419-AE5A-6342EAE9F63A}" srcOrd="21" destOrd="0" presId="urn:microsoft.com/office/officeart/2009/3/layout/RandomtoResultProcess"/>
    <dgm:cxn modelId="{9D4E0661-CCC4-4704-BECD-1AB2715A4E3F}" type="presParOf" srcId="{62377832-18C6-4419-AE5A-6342EAE9F63A}" destId="{419E0BAE-7A27-4D0F-A306-F4FF98A91855}" srcOrd="0" destOrd="0" presId="urn:microsoft.com/office/officeart/2009/3/layout/RandomtoResultProcess"/>
    <dgm:cxn modelId="{9E34A1E0-9DC8-4F34-99A0-D93A5F75DF59}" type="presParOf" srcId="{62377832-18C6-4419-AE5A-6342EAE9F63A}" destId="{5AC3D864-5704-48AB-B7AB-72EEE13755C5}" srcOrd="1" destOrd="0" presId="urn:microsoft.com/office/officeart/2009/3/layout/RandomtoResultProcess"/>
    <dgm:cxn modelId="{B353F7B1-DBB8-447E-A490-9BF1F78B849B}" type="presParOf" srcId="{AB588F72-BDE0-4A33-AA55-3C7EEF6B07C1}" destId="{CBFA830D-B3EB-45F3-887B-1CC7368573C4}" srcOrd="22" destOrd="0" presId="urn:microsoft.com/office/officeart/2009/3/layout/RandomtoResultProcess"/>
    <dgm:cxn modelId="{EC3486F8-BA3B-4CD5-B10C-A00FC95BF845}" type="presParOf" srcId="{CBFA830D-B3EB-45F3-887B-1CC7368573C4}" destId="{E8CD44E2-26C3-4FAE-AA33-13B5AE8117D5}" srcOrd="0" destOrd="0" presId="urn:microsoft.com/office/officeart/2009/3/layout/RandomtoResultProcess"/>
    <dgm:cxn modelId="{BE8E44D2-B99B-4D76-BF20-724AB01ECC31}" type="presParOf" srcId="{CBFA830D-B3EB-45F3-887B-1CC7368573C4}" destId="{75E24C28-D7B7-4255-88B3-14D7ED39E1E3}" srcOrd="1" destOrd="0" presId="urn:microsoft.com/office/officeart/2009/3/layout/RandomtoResultProcess"/>
    <dgm:cxn modelId="{23C49632-960F-4463-85E5-C9DD464FBA81}" type="presParOf" srcId="{AB588F72-BDE0-4A33-AA55-3C7EEF6B07C1}" destId="{63A321F5-00CF-48D1-8C14-EDF9209A2E60}" srcOrd="23" destOrd="0" presId="urn:microsoft.com/office/officeart/2009/3/layout/RandomtoResultProcess"/>
    <dgm:cxn modelId="{E15CA268-4D79-4FF6-9D0C-D887F20BFD87}" type="presParOf" srcId="{63A321F5-00CF-48D1-8C14-EDF9209A2E60}" destId="{A67E2F8E-C0FB-45CC-9750-6AB0054B5B19}" srcOrd="0" destOrd="0" presId="urn:microsoft.com/office/officeart/2009/3/layout/RandomtoResultProcess"/>
    <dgm:cxn modelId="{90A0AC47-8EE2-4FBF-8BB2-30E1C7A66DEC}" type="presParOf" srcId="{63A321F5-00CF-48D1-8C14-EDF9209A2E60}" destId="{7A8E98CB-6AC3-42FC-9037-EAF48812830E}" srcOrd="1" destOrd="0" presId="urn:microsoft.com/office/officeart/2009/3/layout/RandomtoResultProcess"/>
    <dgm:cxn modelId="{7AB1D1BF-B8A8-44D4-972F-D824364DC4F5}" type="presParOf" srcId="{AB588F72-BDE0-4A33-AA55-3C7EEF6B07C1}" destId="{26978968-53A7-4A81-B5C5-3AF0B1E7D798}" srcOrd="24" destOrd="0" presId="urn:microsoft.com/office/officeart/2009/3/layout/RandomtoResultProcess"/>
    <dgm:cxn modelId="{64021AEB-2B4F-45E6-B197-F55B620D70B8}" type="presParOf" srcId="{26978968-53A7-4A81-B5C5-3AF0B1E7D798}" destId="{8FE95FC1-0A6A-4125-A7A7-607949968B3D}" srcOrd="0" destOrd="0" presId="urn:microsoft.com/office/officeart/2009/3/layout/RandomtoResultProcess"/>
    <dgm:cxn modelId="{318F92D8-B3E8-4B2A-BDAF-2C515880137F}" type="presParOf" srcId="{26978968-53A7-4A81-B5C5-3AF0B1E7D798}" destId="{2770EF28-A425-4D6C-9F61-50CB0377FB35}" srcOrd="1"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BDAFF-31D8-4932-8DE4-1CFCDDFD319D}">
      <dsp:nvSpPr>
        <dsp:cNvPr id="0" name=""/>
        <dsp:cNvSpPr/>
      </dsp:nvSpPr>
      <dsp:spPr>
        <a:xfrm>
          <a:off x="44438" y="2494441"/>
          <a:ext cx="606059" cy="199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Overview of Data</a:t>
          </a:r>
        </a:p>
      </dsp:txBody>
      <dsp:txXfrm>
        <a:off x="44438" y="2494441"/>
        <a:ext cx="606059" cy="199724"/>
      </dsp:txXfrm>
    </dsp:sp>
    <dsp:sp modelId="{6A8E08B4-228B-44A9-82C1-6427A31F3211}">
      <dsp:nvSpPr>
        <dsp:cNvPr id="0" name=""/>
        <dsp:cNvSpPr/>
      </dsp:nvSpPr>
      <dsp:spPr>
        <a:xfrm>
          <a:off x="43749" y="2433697"/>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3B8B65-B0C3-47CE-B769-7DE5BF364275}">
      <dsp:nvSpPr>
        <dsp:cNvPr id="0" name=""/>
        <dsp:cNvSpPr/>
      </dsp:nvSpPr>
      <dsp:spPr>
        <a:xfrm>
          <a:off x="77496" y="2366204"/>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7DA38B-FAA7-4E3E-90E6-DDAB232FC727}">
      <dsp:nvSpPr>
        <dsp:cNvPr id="0" name=""/>
        <dsp:cNvSpPr/>
      </dsp:nvSpPr>
      <dsp:spPr>
        <a:xfrm>
          <a:off x="158487" y="2379702"/>
          <a:ext cx="75757" cy="75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08903-8FAE-4DAE-9BB9-49050580D0E1}">
      <dsp:nvSpPr>
        <dsp:cNvPr id="0" name=""/>
        <dsp:cNvSpPr/>
      </dsp:nvSpPr>
      <dsp:spPr>
        <a:xfrm>
          <a:off x="225980" y="2305460"/>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AE207A-AE37-42ED-827E-30B038057683}">
      <dsp:nvSpPr>
        <dsp:cNvPr id="0" name=""/>
        <dsp:cNvSpPr/>
      </dsp:nvSpPr>
      <dsp:spPr>
        <a:xfrm>
          <a:off x="313721" y="2278463"/>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9207C6-4453-4E2E-85F4-72A4E41DB8FD}">
      <dsp:nvSpPr>
        <dsp:cNvPr id="0" name=""/>
        <dsp:cNvSpPr/>
      </dsp:nvSpPr>
      <dsp:spPr>
        <a:xfrm>
          <a:off x="421710" y="2325708"/>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0FEC32-C2D4-47F3-8E64-15B8130CD0BF}">
      <dsp:nvSpPr>
        <dsp:cNvPr id="0" name=""/>
        <dsp:cNvSpPr/>
      </dsp:nvSpPr>
      <dsp:spPr>
        <a:xfrm>
          <a:off x="489203" y="2359455"/>
          <a:ext cx="75757" cy="75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E0E927-7ED9-426F-BA9C-1006873A89E5}">
      <dsp:nvSpPr>
        <dsp:cNvPr id="0" name=""/>
        <dsp:cNvSpPr/>
      </dsp:nvSpPr>
      <dsp:spPr>
        <a:xfrm>
          <a:off x="583693" y="2433697"/>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C7241-D4FC-4185-8D88-E2FB7982A43A}">
      <dsp:nvSpPr>
        <dsp:cNvPr id="0" name=""/>
        <dsp:cNvSpPr/>
      </dsp:nvSpPr>
      <dsp:spPr>
        <a:xfrm>
          <a:off x="624189" y="2507939"/>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C1FA27-3646-4DE4-AB4F-19FD3AB6FB9F}">
      <dsp:nvSpPr>
        <dsp:cNvPr id="0" name=""/>
        <dsp:cNvSpPr/>
      </dsp:nvSpPr>
      <dsp:spPr>
        <a:xfrm>
          <a:off x="273225" y="2366204"/>
          <a:ext cx="123966" cy="12396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20827D-D8E1-438B-B21C-815485230AD6}">
      <dsp:nvSpPr>
        <dsp:cNvPr id="0" name=""/>
        <dsp:cNvSpPr/>
      </dsp:nvSpPr>
      <dsp:spPr>
        <a:xfrm>
          <a:off x="10003" y="2622677"/>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077A3B-9142-49E9-8474-10FB372F025A}">
      <dsp:nvSpPr>
        <dsp:cNvPr id="0" name=""/>
        <dsp:cNvSpPr/>
      </dsp:nvSpPr>
      <dsp:spPr>
        <a:xfrm>
          <a:off x="50498" y="2683421"/>
          <a:ext cx="75757" cy="75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0BBA0C-DDDF-4D95-8E09-38F026DC574F}">
      <dsp:nvSpPr>
        <dsp:cNvPr id="0" name=""/>
        <dsp:cNvSpPr/>
      </dsp:nvSpPr>
      <dsp:spPr>
        <a:xfrm>
          <a:off x="151738" y="2737416"/>
          <a:ext cx="110192" cy="110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EDDBE6-FDAC-4233-AFE5-D5C8816B9E8F}">
      <dsp:nvSpPr>
        <dsp:cNvPr id="0" name=""/>
        <dsp:cNvSpPr/>
      </dsp:nvSpPr>
      <dsp:spPr>
        <a:xfrm>
          <a:off x="293473" y="2825156"/>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D94500-90A8-45B5-B652-44AD97E18D7A}">
      <dsp:nvSpPr>
        <dsp:cNvPr id="0" name=""/>
        <dsp:cNvSpPr/>
      </dsp:nvSpPr>
      <dsp:spPr>
        <a:xfrm>
          <a:off x="320471" y="2737416"/>
          <a:ext cx="75757" cy="75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7CB7FC-FD97-45AE-B72D-A3552CCCB8B0}">
      <dsp:nvSpPr>
        <dsp:cNvPr id="0" name=""/>
        <dsp:cNvSpPr/>
      </dsp:nvSpPr>
      <dsp:spPr>
        <a:xfrm>
          <a:off x="387964" y="2831906"/>
          <a:ext cx="48209" cy="4820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742DBF-6AB6-4D17-9905-876D1B5B8D33}">
      <dsp:nvSpPr>
        <dsp:cNvPr id="0" name=""/>
        <dsp:cNvSpPr/>
      </dsp:nvSpPr>
      <dsp:spPr>
        <a:xfrm>
          <a:off x="448707" y="2723917"/>
          <a:ext cx="110192" cy="11019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00A3B4-A993-4888-81E1-3B1114694A2F}">
      <dsp:nvSpPr>
        <dsp:cNvPr id="0" name=""/>
        <dsp:cNvSpPr/>
      </dsp:nvSpPr>
      <dsp:spPr>
        <a:xfrm>
          <a:off x="597192" y="2696920"/>
          <a:ext cx="75757" cy="757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4F3D0-8B4C-44D6-A04A-96628DB572BC}">
      <dsp:nvSpPr>
        <dsp:cNvPr id="0" name=""/>
        <dsp:cNvSpPr/>
      </dsp:nvSpPr>
      <dsp:spPr>
        <a:xfrm>
          <a:off x="672949"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51223DF-B8B4-4618-BB15-9E3D10B1A7D5}">
      <dsp:nvSpPr>
        <dsp:cNvPr id="0" name=""/>
        <dsp:cNvSpPr/>
      </dsp:nvSpPr>
      <dsp:spPr>
        <a:xfrm>
          <a:off x="895438"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Most Popular vs Least Popular Items</a:t>
          </a:r>
        </a:p>
      </dsp:txBody>
      <dsp:txXfrm>
        <a:off x="895438" y="2379797"/>
        <a:ext cx="606787" cy="424751"/>
      </dsp:txXfrm>
    </dsp:sp>
    <dsp:sp modelId="{D2440673-AE44-423F-8951-428D74EA8210}">
      <dsp:nvSpPr>
        <dsp:cNvPr id="0" name=""/>
        <dsp:cNvSpPr/>
      </dsp:nvSpPr>
      <dsp:spPr>
        <a:xfrm>
          <a:off x="1502226"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6D2B59-6A15-4F4E-9B1D-035B3F6FA91D}">
      <dsp:nvSpPr>
        <dsp:cNvPr id="0" name=""/>
        <dsp:cNvSpPr/>
      </dsp:nvSpPr>
      <dsp:spPr>
        <a:xfrm>
          <a:off x="1724715"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dirty="0"/>
            <a:t>Linear Regression Analysis on Donations &amp; Items Redeemed</a:t>
          </a:r>
        </a:p>
      </dsp:txBody>
      <dsp:txXfrm>
        <a:off x="1724715" y="2379797"/>
        <a:ext cx="606787" cy="424751"/>
      </dsp:txXfrm>
    </dsp:sp>
    <dsp:sp modelId="{66196818-01DE-44C9-9BB2-6026A68117DC}">
      <dsp:nvSpPr>
        <dsp:cNvPr id="0" name=""/>
        <dsp:cNvSpPr/>
      </dsp:nvSpPr>
      <dsp:spPr>
        <a:xfrm>
          <a:off x="2331503"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8645DC3-A2AB-414F-8041-13EFBC6CC2AA}">
      <dsp:nvSpPr>
        <dsp:cNvPr id="0" name=""/>
        <dsp:cNvSpPr/>
      </dsp:nvSpPr>
      <dsp:spPr>
        <a:xfrm>
          <a:off x="2553992"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Multiple Regression Analysis on Revenue</a:t>
          </a:r>
        </a:p>
      </dsp:txBody>
      <dsp:txXfrm>
        <a:off x="2553992" y="2379797"/>
        <a:ext cx="606787" cy="424751"/>
      </dsp:txXfrm>
    </dsp:sp>
    <dsp:sp modelId="{E404D3A4-2004-4FE2-8EA4-786405947EAA}">
      <dsp:nvSpPr>
        <dsp:cNvPr id="0" name=""/>
        <dsp:cNvSpPr/>
      </dsp:nvSpPr>
      <dsp:spPr>
        <a:xfrm>
          <a:off x="3160780"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D10314C-7A80-4686-83A7-2797C508638F}">
      <dsp:nvSpPr>
        <dsp:cNvPr id="0" name=""/>
        <dsp:cNvSpPr/>
      </dsp:nvSpPr>
      <dsp:spPr>
        <a:xfrm>
          <a:off x="3383269"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Revenue By Donation Type and City</a:t>
          </a:r>
        </a:p>
      </dsp:txBody>
      <dsp:txXfrm>
        <a:off x="3383269" y="2379797"/>
        <a:ext cx="606787" cy="424751"/>
      </dsp:txXfrm>
    </dsp:sp>
    <dsp:sp modelId="{6E58CDC8-6A97-4A38-81C8-713D1E5AF7F5}">
      <dsp:nvSpPr>
        <dsp:cNvPr id="0" name=""/>
        <dsp:cNvSpPr/>
      </dsp:nvSpPr>
      <dsp:spPr>
        <a:xfrm>
          <a:off x="3990057"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E4700F-6A88-44C3-A5BC-17AE25FC8476}">
      <dsp:nvSpPr>
        <dsp:cNvPr id="0" name=""/>
        <dsp:cNvSpPr/>
      </dsp:nvSpPr>
      <dsp:spPr>
        <a:xfrm>
          <a:off x="4212546"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DEF vs DON Logisitic Regression Analysis</a:t>
          </a:r>
        </a:p>
      </dsp:txBody>
      <dsp:txXfrm>
        <a:off x="4212546" y="2379797"/>
        <a:ext cx="606787" cy="424751"/>
      </dsp:txXfrm>
    </dsp:sp>
    <dsp:sp modelId="{D5EF8C22-1CA8-4818-A869-C4A00DDE387F}">
      <dsp:nvSpPr>
        <dsp:cNvPr id="0" name=""/>
        <dsp:cNvSpPr/>
      </dsp:nvSpPr>
      <dsp:spPr>
        <a:xfrm>
          <a:off x="4819334"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648CDED-49C4-45AA-991F-65FBF5048FFA}">
      <dsp:nvSpPr>
        <dsp:cNvPr id="0" name=""/>
        <dsp:cNvSpPr/>
      </dsp:nvSpPr>
      <dsp:spPr>
        <a:xfrm>
          <a:off x="5041823"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Interpretation of Logistic Regression Analysis</a:t>
          </a:r>
        </a:p>
      </dsp:txBody>
      <dsp:txXfrm>
        <a:off x="5041823" y="2379797"/>
        <a:ext cx="606787" cy="424751"/>
      </dsp:txXfrm>
    </dsp:sp>
    <dsp:sp modelId="{A825E2B3-6169-48C9-B29F-9EB04B52F1EB}">
      <dsp:nvSpPr>
        <dsp:cNvPr id="0" name=""/>
        <dsp:cNvSpPr/>
      </dsp:nvSpPr>
      <dsp:spPr>
        <a:xfrm>
          <a:off x="5648610"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67818C5-E185-45A9-A8E0-829B17D8A7AB}">
      <dsp:nvSpPr>
        <dsp:cNvPr id="0" name=""/>
        <dsp:cNvSpPr/>
      </dsp:nvSpPr>
      <dsp:spPr>
        <a:xfrm>
          <a:off x="5871099"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Log-Odds</a:t>
          </a:r>
        </a:p>
      </dsp:txBody>
      <dsp:txXfrm>
        <a:off x="5871099" y="2379797"/>
        <a:ext cx="606787" cy="424751"/>
      </dsp:txXfrm>
    </dsp:sp>
    <dsp:sp modelId="{123CD197-911E-4FAB-8B2F-B5263C0626C0}">
      <dsp:nvSpPr>
        <dsp:cNvPr id="0" name=""/>
        <dsp:cNvSpPr/>
      </dsp:nvSpPr>
      <dsp:spPr>
        <a:xfrm>
          <a:off x="6477887"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BC4408-DEE8-484E-A082-4580E43B77C6}">
      <dsp:nvSpPr>
        <dsp:cNvPr id="0" name=""/>
        <dsp:cNvSpPr/>
      </dsp:nvSpPr>
      <dsp:spPr>
        <a:xfrm>
          <a:off x="6700376"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Odds Ratio</a:t>
          </a:r>
        </a:p>
      </dsp:txBody>
      <dsp:txXfrm>
        <a:off x="6700376" y="2379797"/>
        <a:ext cx="606787" cy="424751"/>
      </dsp:txXfrm>
    </dsp:sp>
    <dsp:sp modelId="{A6BE2858-D8B1-4793-89E8-DE7FA88DC57A}">
      <dsp:nvSpPr>
        <dsp:cNvPr id="0" name=""/>
        <dsp:cNvSpPr/>
      </dsp:nvSpPr>
      <dsp:spPr>
        <a:xfrm>
          <a:off x="7307164"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E5CFAB-0E1F-481E-8338-ABA4FDE36330}">
      <dsp:nvSpPr>
        <dsp:cNvPr id="0" name=""/>
        <dsp:cNvSpPr/>
      </dsp:nvSpPr>
      <dsp:spPr>
        <a:xfrm>
          <a:off x="7529653"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Probability</a:t>
          </a:r>
        </a:p>
      </dsp:txBody>
      <dsp:txXfrm>
        <a:off x="7529653" y="2379797"/>
        <a:ext cx="606787" cy="424751"/>
      </dsp:txXfrm>
    </dsp:sp>
    <dsp:sp modelId="{8C9A2129-EE92-466A-8436-62050279DED5}">
      <dsp:nvSpPr>
        <dsp:cNvPr id="0" name=""/>
        <dsp:cNvSpPr/>
      </dsp:nvSpPr>
      <dsp:spPr>
        <a:xfrm>
          <a:off x="8136441"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1F13ABC-67FC-4A84-805A-4636C3355624}">
      <dsp:nvSpPr>
        <dsp:cNvPr id="0" name=""/>
        <dsp:cNvSpPr/>
      </dsp:nvSpPr>
      <dsp:spPr>
        <a:xfrm>
          <a:off x="8358930"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Shortcomings</a:t>
          </a:r>
        </a:p>
      </dsp:txBody>
      <dsp:txXfrm>
        <a:off x="8358930" y="2379797"/>
        <a:ext cx="606787" cy="424751"/>
      </dsp:txXfrm>
    </dsp:sp>
    <dsp:sp modelId="{419E0BAE-7A27-4D0F-A306-F4FF98A91855}">
      <dsp:nvSpPr>
        <dsp:cNvPr id="0" name=""/>
        <dsp:cNvSpPr/>
      </dsp:nvSpPr>
      <dsp:spPr>
        <a:xfrm>
          <a:off x="8965718"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CD44E2-26C3-4FAE-AA33-13B5AE8117D5}">
      <dsp:nvSpPr>
        <dsp:cNvPr id="0" name=""/>
        <dsp:cNvSpPr/>
      </dsp:nvSpPr>
      <dsp:spPr>
        <a:xfrm>
          <a:off x="9188207" y="2379797"/>
          <a:ext cx="606787" cy="424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222250">
            <a:lnSpc>
              <a:spcPct val="90000"/>
            </a:lnSpc>
            <a:spcBef>
              <a:spcPct val="0"/>
            </a:spcBef>
            <a:spcAft>
              <a:spcPct val="35000"/>
            </a:spcAft>
            <a:buNone/>
          </a:pPr>
          <a:r>
            <a:rPr lang="en-US" sz="500" kern="1200"/>
            <a:t>Recommendations</a:t>
          </a:r>
        </a:p>
      </dsp:txBody>
      <dsp:txXfrm>
        <a:off x="9188207" y="2379797"/>
        <a:ext cx="606787" cy="424751"/>
      </dsp:txXfrm>
    </dsp:sp>
    <dsp:sp modelId="{A67E2F8E-C0FB-45CC-9750-6AB0054B5B19}">
      <dsp:nvSpPr>
        <dsp:cNvPr id="0" name=""/>
        <dsp:cNvSpPr/>
      </dsp:nvSpPr>
      <dsp:spPr>
        <a:xfrm>
          <a:off x="9794995" y="2379590"/>
          <a:ext cx="222488" cy="424755"/>
        </a:xfrm>
        <a:prstGeom prst="chevron">
          <a:avLst>
            <a:gd name="adj" fmla="val 6231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FE95FC1-0A6A-4125-A7A7-607949968B3D}">
      <dsp:nvSpPr>
        <dsp:cNvPr id="0" name=""/>
        <dsp:cNvSpPr/>
      </dsp:nvSpPr>
      <dsp:spPr>
        <a:xfrm>
          <a:off x="10041755" y="2344488"/>
          <a:ext cx="515769" cy="51576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r>
            <a:rPr lang="en-US" sz="500" kern="1200"/>
            <a:t>Conclude</a:t>
          </a:r>
        </a:p>
      </dsp:txBody>
      <dsp:txXfrm>
        <a:off x="10117288" y="2420021"/>
        <a:ext cx="364703" cy="364703"/>
      </dsp:txXfrm>
    </dsp:sp>
  </dsp:spTree>
</dsp:drawing>
</file>

<file path=ppt/diagrams/layout1.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7/25/2024</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7/25/2024</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7/25/2024</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7/25/2024</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7/25/2024</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7/25/2024</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7/25/2024</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7/25/2024</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4" y="685800"/>
            <a:ext cx="4098175" cy="3177380"/>
          </a:xfrm>
        </p:spPr>
        <p:txBody>
          <a:bodyPr>
            <a:normAutofit/>
          </a:bodyPr>
          <a:lstStyle/>
          <a:p>
            <a:pPr algn="ctr"/>
            <a:r>
              <a:rPr lang="en-US" sz="3000" dirty="0"/>
              <a:t>Donor Store vs Revenue ROI Analysis	</a:t>
            </a:r>
          </a:p>
        </p:txBody>
      </p:sp>
      <p:sp>
        <p:nvSpPr>
          <p:cNvPr id="3" name="Subtitle 2"/>
          <p:cNvSpPr>
            <a:spLocks noGrp="1"/>
          </p:cNvSpPr>
          <p:nvPr>
            <p:ph type="subTitle" idx="1"/>
          </p:nvPr>
        </p:nvSpPr>
        <p:spPr>
          <a:xfrm>
            <a:off x="685800" y="3962400"/>
            <a:ext cx="4098175" cy="685800"/>
          </a:xfrm>
        </p:spPr>
        <p:txBody>
          <a:bodyPr>
            <a:normAutofit/>
          </a:bodyPr>
          <a:lstStyle/>
          <a:p>
            <a:r>
              <a:rPr lang="en-US" sz="1100" dirty="0"/>
              <a:t>Neel Roy</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6CF6-DC67-6D7A-4BDF-4DF09D76158E}"/>
              </a:ext>
            </a:extLst>
          </p:cNvPr>
          <p:cNvSpPr>
            <a:spLocks noGrp="1"/>
          </p:cNvSpPr>
          <p:nvPr>
            <p:ph type="title"/>
          </p:nvPr>
        </p:nvSpPr>
        <p:spPr/>
        <p:txBody>
          <a:bodyPr/>
          <a:lstStyle/>
          <a:p>
            <a:r>
              <a:rPr lang="en-US" dirty="0"/>
              <a:t>Log-Odds</a:t>
            </a:r>
          </a:p>
        </p:txBody>
      </p:sp>
      <p:sp>
        <p:nvSpPr>
          <p:cNvPr id="3" name="Content Placeholder 2">
            <a:extLst>
              <a:ext uri="{FF2B5EF4-FFF2-40B4-BE49-F238E27FC236}">
                <a16:creationId xmlns:a16="http://schemas.microsoft.com/office/drawing/2014/main" id="{B23B7F85-3FAD-1073-7FB4-6FA0A740B3BD}"/>
              </a:ext>
            </a:extLst>
          </p:cNvPr>
          <p:cNvSpPr>
            <a:spLocks noGrp="1"/>
          </p:cNvSpPr>
          <p:nvPr>
            <p:ph idx="1"/>
          </p:nvPr>
        </p:nvSpPr>
        <p:spPr/>
        <p:txBody>
          <a:bodyPr/>
          <a:lstStyle/>
          <a:p>
            <a:r>
              <a:rPr lang="en-US" dirty="0"/>
              <a:t>Intercept(2.1078): The intercept represents the log odds of making a donation when all other predictors are zero.</a:t>
            </a:r>
          </a:p>
          <a:p>
            <a:r>
              <a:rPr lang="en-US" dirty="0"/>
              <a:t>Male Gender(coefficient = 0.5808): Being male (M), compared to female (F0, increases the log-odds of donation by 0.5808.</a:t>
            </a:r>
          </a:p>
          <a:p>
            <a:r>
              <a:rPr lang="en-US" dirty="0"/>
              <a:t>X Gender(coefficient = -0.2338): Being of unspecified gender (X), compared to female (F), decreases the log-odds of donation by 0.2338.</a:t>
            </a:r>
          </a:p>
          <a:p>
            <a:r>
              <a:rPr lang="en-US" dirty="0"/>
              <a:t>White Ethnic Group (Coefficient = 0.1758): Being in the White ethnic group increases the log-odds of donation by 0.1758 compared to the rest of the ethnic groups. </a:t>
            </a:r>
          </a:p>
        </p:txBody>
      </p:sp>
    </p:spTree>
    <p:extLst>
      <p:ext uri="{BB962C8B-B14F-4D97-AF65-F5344CB8AC3E}">
        <p14:creationId xmlns:p14="http://schemas.microsoft.com/office/powerpoint/2010/main" val="2174907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8183-0A8A-6BFE-1C4D-C38077F35A65}"/>
              </a:ext>
            </a:extLst>
          </p:cNvPr>
          <p:cNvSpPr>
            <a:spLocks noGrp="1"/>
          </p:cNvSpPr>
          <p:nvPr>
            <p:ph type="title"/>
          </p:nvPr>
        </p:nvSpPr>
        <p:spPr/>
        <p:txBody>
          <a:bodyPr/>
          <a:lstStyle/>
          <a:p>
            <a:r>
              <a:rPr lang="en-US" dirty="0"/>
              <a:t>Odds Ratio</a:t>
            </a:r>
          </a:p>
        </p:txBody>
      </p:sp>
      <p:sp>
        <p:nvSpPr>
          <p:cNvPr id="3" name="Content Placeholder 2">
            <a:extLst>
              <a:ext uri="{FF2B5EF4-FFF2-40B4-BE49-F238E27FC236}">
                <a16:creationId xmlns:a16="http://schemas.microsoft.com/office/drawing/2014/main" id="{0BA49DA7-F816-2E47-5091-E775F00D004B}"/>
              </a:ext>
            </a:extLst>
          </p:cNvPr>
          <p:cNvSpPr>
            <a:spLocks noGrp="1"/>
          </p:cNvSpPr>
          <p:nvPr>
            <p:ph idx="1"/>
          </p:nvPr>
        </p:nvSpPr>
        <p:spPr/>
        <p:txBody>
          <a:bodyPr/>
          <a:lstStyle/>
          <a:p>
            <a:r>
              <a:rPr lang="en-US" dirty="0"/>
              <a:t>Male Gender: Odds Ratio = exp(0.5808) = 1.788;                          The odds of donation are 1.788 times higher for males (M) compared to females (F), holding all other variables constant.</a:t>
            </a:r>
          </a:p>
          <a:p>
            <a:r>
              <a:rPr lang="en-US" dirty="0"/>
              <a:t>WB Donation Type: Odds Ratio=exp(−0.3354)=0.715;                   The odds of donation for </a:t>
            </a:r>
            <a:r>
              <a:rPr lang="en-US" dirty="0" err="1"/>
              <a:t>Donation_Type</a:t>
            </a:r>
            <a:r>
              <a:rPr lang="en-US" dirty="0"/>
              <a:t>[T.WB] are 0.715 times the odds of donation for the reference category (T1), holding all other variables constant. This suggests that </a:t>
            </a:r>
            <a:r>
              <a:rPr lang="en-US" dirty="0" err="1"/>
              <a:t>Donation_Type</a:t>
            </a:r>
            <a:r>
              <a:rPr lang="en-US" dirty="0"/>
              <a:t>[T.WB] is associated with lower odds of donation compared to T1.                    </a:t>
            </a:r>
          </a:p>
          <a:p>
            <a:pPr marL="228600" lvl="1" indent="0">
              <a:buNone/>
            </a:pPr>
            <a:endParaRPr lang="en-US" dirty="0"/>
          </a:p>
          <a:p>
            <a:pPr marL="228600" lvl="1" indent="0">
              <a:buNone/>
            </a:pPr>
            <a:endParaRPr lang="en-US" dirty="0"/>
          </a:p>
        </p:txBody>
      </p:sp>
    </p:spTree>
    <p:extLst>
      <p:ext uri="{BB962C8B-B14F-4D97-AF65-F5344CB8AC3E}">
        <p14:creationId xmlns:p14="http://schemas.microsoft.com/office/powerpoint/2010/main" val="2617497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B666E-E6BA-85EB-8144-70191DBB30C3}"/>
              </a:ext>
            </a:extLst>
          </p:cNvPr>
          <p:cNvSpPr>
            <a:spLocks noGrp="1"/>
          </p:cNvSpPr>
          <p:nvPr>
            <p:ph type="title"/>
          </p:nvPr>
        </p:nvSpPr>
        <p:spPr/>
        <p:txBody>
          <a:bodyPr/>
          <a:lstStyle/>
          <a:p>
            <a:r>
              <a:rPr lang="en-US" dirty="0"/>
              <a:t>Probability</a:t>
            </a:r>
          </a:p>
        </p:txBody>
      </p:sp>
      <p:sp>
        <p:nvSpPr>
          <p:cNvPr id="3" name="Content Placeholder 2">
            <a:extLst>
              <a:ext uri="{FF2B5EF4-FFF2-40B4-BE49-F238E27FC236}">
                <a16:creationId xmlns:a16="http://schemas.microsoft.com/office/drawing/2014/main" id="{0292041F-A05E-3E6B-3E84-3E874A40BDE1}"/>
              </a:ext>
            </a:extLst>
          </p:cNvPr>
          <p:cNvSpPr>
            <a:spLocks noGrp="1"/>
          </p:cNvSpPr>
          <p:nvPr>
            <p:ph idx="1"/>
          </p:nvPr>
        </p:nvSpPr>
        <p:spPr/>
        <p:txBody>
          <a:bodyPr/>
          <a:lstStyle/>
          <a:p>
            <a:r>
              <a:rPr lang="en-US" dirty="0"/>
              <a:t>Predicted probability of donation for a female donor who is not part of the white ethnic group (</a:t>
            </a:r>
            <a:r>
              <a:rPr lang="en-US" dirty="0" err="1"/>
              <a:t>Ethnic_Code_Groups_White</a:t>
            </a:r>
            <a:r>
              <a:rPr lang="en-US" dirty="0"/>
              <a:t> = 0) and is donating type YW blood in Palo Alto.</a:t>
            </a:r>
          </a:p>
          <a:p>
            <a:r>
              <a:rPr lang="pl-PL" dirty="0"/>
              <a:t>z=2.1078+0+(−0.8492)+(−1.0351)+0</a:t>
            </a:r>
            <a:r>
              <a:rPr lang="en-US" dirty="0"/>
              <a:t>; z</a:t>
            </a:r>
            <a:r>
              <a:rPr lang="pl-PL" dirty="0"/>
              <a:t>=0.223</a:t>
            </a:r>
            <a:r>
              <a:rPr lang="en-US" dirty="0"/>
              <a:t>5</a:t>
            </a:r>
          </a:p>
          <a:p>
            <a:r>
              <a:rPr lang="en-US" dirty="0"/>
              <a:t>P(Donation)=1+e^−0.22351​; P(Donation)≈0.556</a:t>
            </a:r>
          </a:p>
          <a:p>
            <a:r>
              <a:rPr lang="en-US" dirty="0"/>
              <a:t>The predicted probability of donation for a female donor who is not part of the White ethnic group (</a:t>
            </a:r>
            <a:r>
              <a:rPr lang="en-US" dirty="0" err="1"/>
              <a:t>Ethnic_Code_Groups_White</a:t>
            </a:r>
            <a:r>
              <a:rPr lang="en-US" dirty="0"/>
              <a:t> = 0), donating type YW blood in Palo Alto is approximately 55.6%.</a:t>
            </a:r>
          </a:p>
        </p:txBody>
      </p:sp>
    </p:spTree>
    <p:extLst>
      <p:ext uri="{BB962C8B-B14F-4D97-AF65-F5344CB8AC3E}">
        <p14:creationId xmlns:p14="http://schemas.microsoft.com/office/powerpoint/2010/main" val="170007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5C134-F2B8-8949-F10E-C66B8798EB16}"/>
              </a:ext>
            </a:extLst>
          </p:cNvPr>
          <p:cNvSpPr>
            <a:spLocks noGrp="1"/>
          </p:cNvSpPr>
          <p:nvPr>
            <p:ph type="title"/>
          </p:nvPr>
        </p:nvSpPr>
        <p:spPr/>
        <p:txBody>
          <a:bodyPr/>
          <a:lstStyle/>
          <a:p>
            <a:r>
              <a:rPr lang="en-US" dirty="0"/>
              <a:t>Shortcomings</a:t>
            </a:r>
          </a:p>
        </p:txBody>
      </p:sp>
      <p:sp>
        <p:nvSpPr>
          <p:cNvPr id="3" name="Content Placeholder 2">
            <a:extLst>
              <a:ext uri="{FF2B5EF4-FFF2-40B4-BE49-F238E27FC236}">
                <a16:creationId xmlns:a16="http://schemas.microsoft.com/office/drawing/2014/main" id="{F6A587BC-BADD-900D-B328-3A2FE802DF12}"/>
              </a:ext>
            </a:extLst>
          </p:cNvPr>
          <p:cNvSpPr>
            <a:spLocks noGrp="1"/>
          </p:cNvSpPr>
          <p:nvPr>
            <p:ph idx="1"/>
          </p:nvPr>
        </p:nvSpPr>
        <p:spPr/>
        <p:txBody>
          <a:bodyPr/>
          <a:lstStyle/>
          <a:p>
            <a:r>
              <a:rPr lang="en-US" dirty="0"/>
              <a:t>During the analysis, it was challenging to link the ROI on redemption items because the unit number doesn’t necessarily correlate to an item redeemed</a:t>
            </a:r>
            <a:r>
              <a:rPr lang="en-US"/>
              <a:t>. It </a:t>
            </a:r>
            <a:r>
              <a:rPr lang="en-US" dirty="0"/>
              <a:t>was difficult to link exactly how much ROI SBC was receiving from the donor store items.  Data with long-term revenue may have made the analysis easier. </a:t>
            </a:r>
          </a:p>
          <a:p>
            <a:r>
              <a:rPr lang="en-US" dirty="0"/>
              <a:t>The logistic regression model is not 100% reliable. If more time was allowed, regularization methods such as LASSO or Ridge Regression or K-fold cross validation could’ve been done to eliminate some collinearity to make the model more reliable. </a:t>
            </a:r>
          </a:p>
        </p:txBody>
      </p:sp>
    </p:spTree>
    <p:extLst>
      <p:ext uri="{BB962C8B-B14F-4D97-AF65-F5344CB8AC3E}">
        <p14:creationId xmlns:p14="http://schemas.microsoft.com/office/powerpoint/2010/main" val="85851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4A6C-951C-22EF-A7A1-A4204820E58F}"/>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5B6AFEAE-B64A-D7C6-2EDD-4CD314FA9F6B}"/>
              </a:ext>
            </a:extLst>
          </p:cNvPr>
          <p:cNvSpPr>
            <a:spLocks noGrp="1"/>
          </p:cNvSpPr>
          <p:nvPr>
            <p:ph idx="1"/>
          </p:nvPr>
        </p:nvSpPr>
        <p:spPr/>
        <p:txBody>
          <a:bodyPr>
            <a:normAutofit fontScale="92500"/>
          </a:bodyPr>
          <a:lstStyle/>
          <a:p>
            <a:r>
              <a:rPr lang="en-US" dirty="0"/>
              <a:t>From an operational standpoint, discontinuing certain unpopular donor store items such as dog ball launchers, sticker packs, and dog leashes (to name a few) can reduce costs for SBC.</a:t>
            </a:r>
          </a:p>
          <a:p>
            <a:r>
              <a:rPr lang="en-US" dirty="0"/>
              <a:t>Since gift cards do seem to be the most effective incentive, it may be worth conducting research on what gift cards specifically attract more donors(brands, restaurants, etc. not $ amount). </a:t>
            </a:r>
          </a:p>
          <a:p>
            <a:r>
              <a:rPr lang="en-US" dirty="0"/>
              <a:t>The white ethnic group, males, and people aged 50-69 tend to donate the most which is why SBC receives most of their revenue from these demographics. It may be worthwhile to add donor store items that appeal to these demographic groups. Alternatively, it may be worthwhile to add donor store items that appeal to demographic groups apart from the ones named if SBC is looking to gain donors from demographic groups that don’t currently donate as much.</a:t>
            </a:r>
          </a:p>
          <a:p>
            <a:endParaRPr lang="en-US" dirty="0"/>
          </a:p>
        </p:txBody>
      </p:sp>
    </p:spTree>
    <p:extLst>
      <p:ext uri="{BB962C8B-B14F-4D97-AF65-F5344CB8AC3E}">
        <p14:creationId xmlns:p14="http://schemas.microsoft.com/office/powerpoint/2010/main" val="14294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9FC0-1B6C-1BC7-474E-C1C525D199E0}"/>
              </a:ext>
            </a:extLst>
          </p:cNvPr>
          <p:cNvSpPr>
            <a:spLocks noGrp="1"/>
          </p:cNvSpPr>
          <p:nvPr>
            <p:ph type="title"/>
          </p:nvPr>
        </p:nvSpPr>
        <p:spPr>
          <a:xfrm>
            <a:off x="1905000" y="609600"/>
            <a:ext cx="7772400" cy="3177380"/>
          </a:xfrm>
        </p:spPr>
        <p:txBody>
          <a:bodyPr/>
          <a:lstStyle/>
          <a:p>
            <a:pPr algn="ctr"/>
            <a:r>
              <a:rPr lang="en-US" dirty="0"/>
              <a:t>Thank You!</a:t>
            </a:r>
          </a:p>
        </p:txBody>
      </p:sp>
    </p:spTree>
    <p:extLst>
      <p:ext uri="{BB962C8B-B14F-4D97-AF65-F5344CB8AC3E}">
        <p14:creationId xmlns:p14="http://schemas.microsoft.com/office/powerpoint/2010/main" val="40909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graphicFrame>
        <p:nvGraphicFramePr>
          <p:cNvPr id="5" name="Content Placeholder 4">
            <a:extLst>
              <a:ext uri="{FF2B5EF4-FFF2-40B4-BE49-F238E27FC236}">
                <a16:creationId xmlns:a16="http://schemas.microsoft.com/office/drawing/2014/main" id="{0595474F-8DFA-361A-9550-4A5AF0473F7A}"/>
              </a:ext>
            </a:extLst>
          </p:cNvPr>
          <p:cNvGraphicFramePr>
            <a:graphicFrameLocks noGrp="1"/>
          </p:cNvGraphicFramePr>
          <p:nvPr>
            <p:ph idx="1"/>
            <p:extLst>
              <p:ext uri="{D42A27DB-BD31-4B8C-83A1-F6EECF244321}">
                <p14:modId xmlns:p14="http://schemas.microsoft.com/office/powerpoint/2010/main" val="744106753"/>
              </p:ext>
            </p:extLst>
          </p:nvPr>
        </p:nvGraphicFramePr>
        <p:xfrm>
          <a:off x="800100" y="1600201"/>
          <a:ext cx="10591800" cy="51585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Data</a:t>
            </a:r>
          </a:p>
        </p:txBody>
      </p:sp>
      <p:sp>
        <p:nvSpPr>
          <p:cNvPr id="4" name="Content Placeholder 3">
            <a:extLst>
              <a:ext uri="{FF2B5EF4-FFF2-40B4-BE49-F238E27FC236}">
                <a16:creationId xmlns:a16="http://schemas.microsoft.com/office/drawing/2014/main" id="{173A3446-765B-B0D3-D019-D965D57F0CBE}"/>
              </a:ext>
            </a:extLst>
          </p:cNvPr>
          <p:cNvSpPr>
            <a:spLocks noGrp="1"/>
          </p:cNvSpPr>
          <p:nvPr>
            <p:ph idx="1"/>
          </p:nvPr>
        </p:nvSpPr>
        <p:spPr/>
        <p:txBody>
          <a:bodyPr>
            <a:normAutofit/>
          </a:bodyPr>
          <a:lstStyle/>
          <a:p>
            <a:r>
              <a:rPr lang="en-US" sz="1200" dirty="0"/>
              <a:t>Donor Store Orders data contains data from January 1, 2023 – July 18, 2024</a:t>
            </a:r>
          </a:p>
          <a:p>
            <a:pPr lvl="1"/>
            <a:endParaRPr lang="en-US" sz="1000" dirty="0"/>
          </a:p>
          <a:p>
            <a:pPr marL="0" indent="0">
              <a:buNone/>
            </a:pPr>
            <a:endParaRPr lang="en-US" sz="1200" dirty="0"/>
          </a:p>
          <a:p>
            <a:r>
              <a:rPr lang="en-US" sz="1200" dirty="0"/>
              <a:t>Invoice data contains data from January 1, 2022 – June 30, 2024</a:t>
            </a:r>
          </a:p>
          <a:p>
            <a:endParaRPr lang="en-US" sz="1200" dirty="0"/>
          </a:p>
          <a:p>
            <a:endParaRPr lang="en-US" sz="1200" dirty="0"/>
          </a:p>
          <a:p>
            <a:r>
              <a:rPr lang="en-US" sz="1200" dirty="0"/>
              <a:t>Blood donor Info data contains data from January 19, 2019 – July 16, 2024</a:t>
            </a:r>
          </a:p>
          <a:p>
            <a:endParaRPr lang="en-US" sz="1200" dirty="0"/>
          </a:p>
          <a:p>
            <a:endParaRPr lang="en-US" sz="1200" dirty="0"/>
          </a:p>
        </p:txBody>
      </p:sp>
      <p:pic>
        <p:nvPicPr>
          <p:cNvPr id="9" name="Picture 8">
            <a:extLst>
              <a:ext uri="{FF2B5EF4-FFF2-40B4-BE49-F238E27FC236}">
                <a16:creationId xmlns:a16="http://schemas.microsoft.com/office/drawing/2014/main" id="{61F9204D-26C6-27BD-76CB-14A394AB7DD4}"/>
              </a:ext>
            </a:extLst>
          </p:cNvPr>
          <p:cNvPicPr>
            <a:picLocks noChangeAspect="1"/>
          </p:cNvPicPr>
          <p:nvPr/>
        </p:nvPicPr>
        <p:blipFill rotWithShape="1">
          <a:blip r:embed="rId2"/>
          <a:srcRect l="3125" t="2" b="-2"/>
          <a:stretch/>
        </p:blipFill>
        <p:spPr>
          <a:xfrm>
            <a:off x="762000" y="2085259"/>
            <a:ext cx="10668000" cy="154933"/>
          </a:xfrm>
          <a:prstGeom prst="rect">
            <a:avLst/>
          </a:prstGeom>
        </p:spPr>
      </p:pic>
      <p:pic>
        <p:nvPicPr>
          <p:cNvPr id="11" name="Picture 10">
            <a:extLst>
              <a:ext uri="{FF2B5EF4-FFF2-40B4-BE49-F238E27FC236}">
                <a16:creationId xmlns:a16="http://schemas.microsoft.com/office/drawing/2014/main" id="{4A99B602-C201-BCC7-A36F-57CF91C0B12C}"/>
              </a:ext>
            </a:extLst>
          </p:cNvPr>
          <p:cNvPicPr>
            <a:picLocks noChangeAspect="1"/>
          </p:cNvPicPr>
          <p:nvPr/>
        </p:nvPicPr>
        <p:blipFill rotWithShape="1">
          <a:blip r:embed="rId3"/>
          <a:srcRect l="625" t="-1" b="-1"/>
          <a:stretch/>
        </p:blipFill>
        <p:spPr>
          <a:xfrm>
            <a:off x="762000" y="2240192"/>
            <a:ext cx="10668000" cy="166171"/>
          </a:xfrm>
          <a:prstGeom prst="rect">
            <a:avLst/>
          </a:prstGeom>
        </p:spPr>
      </p:pic>
      <p:pic>
        <p:nvPicPr>
          <p:cNvPr id="13" name="Picture 12">
            <a:extLst>
              <a:ext uri="{FF2B5EF4-FFF2-40B4-BE49-F238E27FC236}">
                <a16:creationId xmlns:a16="http://schemas.microsoft.com/office/drawing/2014/main" id="{7FBBBEC9-295D-3E71-9000-90ACD3E15E49}"/>
              </a:ext>
            </a:extLst>
          </p:cNvPr>
          <p:cNvPicPr>
            <a:picLocks noChangeAspect="1"/>
          </p:cNvPicPr>
          <p:nvPr/>
        </p:nvPicPr>
        <p:blipFill rotWithShape="1">
          <a:blip r:embed="rId4"/>
          <a:srcRect l="5646"/>
          <a:stretch/>
        </p:blipFill>
        <p:spPr>
          <a:xfrm>
            <a:off x="990600" y="3047999"/>
            <a:ext cx="9887303" cy="525931"/>
          </a:xfrm>
          <a:prstGeom prst="rect">
            <a:avLst/>
          </a:prstGeom>
        </p:spPr>
      </p:pic>
      <p:pic>
        <p:nvPicPr>
          <p:cNvPr id="15" name="Picture 14">
            <a:extLst>
              <a:ext uri="{FF2B5EF4-FFF2-40B4-BE49-F238E27FC236}">
                <a16:creationId xmlns:a16="http://schemas.microsoft.com/office/drawing/2014/main" id="{A3C4EA7F-6B40-E68D-E1AB-0A1DF7B71E0C}"/>
              </a:ext>
            </a:extLst>
          </p:cNvPr>
          <p:cNvPicPr>
            <a:picLocks noChangeAspect="1"/>
          </p:cNvPicPr>
          <p:nvPr/>
        </p:nvPicPr>
        <p:blipFill>
          <a:blip r:embed="rId5"/>
          <a:stretch>
            <a:fillRect/>
          </a:stretch>
        </p:blipFill>
        <p:spPr>
          <a:xfrm>
            <a:off x="688928" y="3573931"/>
            <a:ext cx="10814143" cy="993411"/>
          </a:xfrm>
          <a:prstGeom prst="rect">
            <a:avLst/>
          </a:prstGeom>
        </p:spPr>
      </p:pic>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 Popular vs Least Popular Items</a:t>
            </a:r>
          </a:p>
        </p:txBody>
      </p:sp>
      <p:graphicFrame>
        <p:nvGraphicFramePr>
          <p:cNvPr id="11" name="Content Placeholder 10">
            <a:extLst>
              <a:ext uri="{FF2B5EF4-FFF2-40B4-BE49-F238E27FC236}">
                <a16:creationId xmlns:a16="http://schemas.microsoft.com/office/drawing/2014/main" id="{B46C205F-E427-E188-B348-741B9461BF30}"/>
              </a:ext>
            </a:extLst>
          </p:cNvPr>
          <p:cNvGraphicFramePr>
            <a:graphicFrameLocks noGrp="1"/>
          </p:cNvGraphicFramePr>
          <p:nvPr>
            <p:ph sz="half" idx="1"/>
            <p:extLst>
              <p:ext uri="{D42A27DB-BD31-4B8C-83A1-F6EECF244321}">
                <p14:modId xmlns:p14="http://schemas.microsoft.com/office/powerpoint/2010/main" val="1114293315"/>
              </p:ext>
            </p:extLst>
          </p:nvPr>
        </p:nvGraphicFramePr>
        <p:xfrm>
          <a:off x="1066800" y="1825625"/>
          <a:ext cx="4800600" cy="45751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ontent Placeholder 20">
            <a:extLst>
              <a:ext uri="{FF2B5EF4-FFF2-40B4-BE49-F238E27FC236}">
                <a16:creationId xmlns:a16="http://schemas.microsoft.com/office/drawing/2014/main" id="{5395FBC6-8260-3FC5-B3FA-9D806502387C}"/>
              </a:ext>
            </a:extLst>
          </p:cNvPr>
          <p:cNvGraphicFramePr>
            <a:graphicFrameLocks noGrp="1"/>
          </p:cNvGraphicFramePr>
          <p:nvPr>
            <p:ph sz="half" idx="2"/>
            <p:extLst>
              <p:ext uri="{D42A27DB-BD31-4B8C-83A1-F6EECF244321}">
                <p14:modId xmlns:p14="http://schemas.microsoft.com/office/powerpoint/2010/main" val="3903757894"/>
              </p:ext>
            </p:extLst>
          </p:nvPr>
        </p:nvGraphicFramePr>
        <p:xfrm>
          <a:off x="6324600" y="1825625"/>
          <a:ext cx="4800600" cy="4575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343D5-FA3F-CCD2-AE61-5482742E81A7}"/>
              </a:ext>
            </a:extLst>
          </p:cNvPr>
          <p:cNvSpPr>
            <a:spLocks noGrp="1"/>
          </p:cNvSpPr>
          <p:nvPr>
            <p:ph type="title"/>
          </p:nvPr>
        </p:nvSpPr>
        <p:spPr/>
        <p:txBody>
          <a:bodyPr/>
          <a:lstStyle/>
          <a:p>
            <a:r>
              <a:rPr lang="en-US" dirty="0"/>
              <a:t>Linear Regression Analysis on Donations &amp; Items Redeemed</a:t>
            </a:r>
          </a:p>
        </p:txBody>
      </p:sp>
      <p:sp>
        <p:nvSpPr>
          <p:cNvPr id="3" name="Text Placeholder 2">
            <a:extLst>
              <a:ext uri="{FF2B5EF4-FFF2-40B4-BE49-F238E27FC236}">
                <a16:creationId xmlns:a16="http://schemas.microsoft.com/office/drawing/2014/main" id="{F34D5B3C-ED38-ED7D-736F-287C470E8BCD}"/>
              </a:ext>
            </a:extLst>
          </p:cNvPr>
          <p:cNvSpPr>
            <a:spLocks noGrp="1"/>
          </p:cNvSpPr>
          <p:nvPr>
            <p:ph type="body" idx="1"/>
          </p:nvPr>
        </p:nvSpPr>
        <p:spPr/>
        <p:txBody>
          <a:bodyPr/>
          <a:lstStyle/>
          <a:p>
            <a:r>
              <a:rPr lang="en-US" dirty="0"/>
              <a:t>Lifetime Donations</a:t>
            </a:r>
          </a:p>
        </p:txBody>
      </p:sp>
      <p:graphicFrame>
        <p:nvGraphicFramePr>
          <p:cNvPr id="7" name="Content Placeholder 6">
            <a:extLst>
              <a:ext uri="{FF2B5EF4-FFF2-40B4-BE49-F238E27FC236}">
                <a16:creationId xmlns:a16="http://schemas.microsoft.com/office/drawing/2014/main" id="{A469650A-33F1-DDBF-3E02-CEA663E3335E}"/>
              </a:ext>
            </a:extLst>
          </p:cNvPr>
          <p:cNvGraphicFramePr>
            <a:graphicFrameLocks noGrp="1"/>
          </p:cNvGraphicFramePr>
          <p:nvPr>
            <p:ph sz="half" idx="2"/>
            <p:extLst>
              <p:ext uri="{D42A27DB-BD31-4B8C-83A1-F6EECF244321}">
                <p14:modId xmlns:p14="http://schemas.microsoft.com/office/powerpoint/2010/main" val="3382737620"/>
              </p:ext>
            </p:extLst>
          </p:nvPr>
        </p:nvGraphicFramePr>
        <p:xfrm>
          <a:off x="1066800" y="2590800"/>
          <a:ext cx="4800600" cy="2865120"/>
        </p:xfrm>
        <a:graphic>
          <a:graphicData uri="http://schemas.openxmlformats.org/drawingml/2006/table">
            <a:tbl>
              <a:tblPr firstRow="1" bandRow="1">
                <a:tableStyleId>{21E4AEA4-8DFA-4A89-87EB-49C32662AFE0}</a:tableStyleId>
              </a:tblPr>
              <a:tblGrid>
                <a:gridCol w="2400300">
                  <a:extLst>
                    <a:ext uri="{9D8B030D-6E8A-4147-A177-3AD203B41FA5}">
                      <a16:colId xmlns:a16="http://schemas.microsoft.com/office/drawing/2014/main" val="270936278"/>
                    </a:ext>
                  </a:extLst>
                </a:gridCol>
                <a:gridCol w="2400300">
                  <a:extLst>
                    <a:ext uri="{9D8B030D-6E8A-4147-A177-3AD203B41FA5}">
                      <a16:colId xmlns:a16="http://schemas.microsoft.com/office/drawing/2014/main" val="1667613427"/>
                    </a:ext>
                  </a:extLst>
                </a:gridCol>
              </a:tblGrid>
              <a:tr h="370840">
                <a:tc>
                  <a:txBody>
                    <a:bodyPr/>
                    <a:lstStyle/>
                    <a:p>
                      <a:r>
                        <a:rPr lang="en-US" dirty="0"/>
                        <a:t>Category</a:t>
                      </a:r>
                    </a:p>
                  </a:txBody>
                  <a:tcPr/>
                </a:tc>
                <a:tc>
                  <a:txBody>
                    <a:bodyPr/>
                    <a:lstStyle/>
                    <a:p>
                      <a:r>
                        <a:rPr lang="en-US" dirty="0" err="1"/>
                        <a:t>Rsquared</a:t>
                      </a:r>
                      <a:endParaRPr lang="en-US" dirty="0"/>
                    </a:p>
                  </a:txBody>
                  <a:tcPr/>
                </a:tc>
                <a:extLst>
                  <a:ext uri="{0D108BD9-81ED-4DB2-BD59-A6C34878D82A}">
                    <a16:rowId xmlns:a16="http://schemas.microsoft.com/office/drawing/2014/main" val="488884664"/>
                  </a:ext>
                </a:extLst>
              </a:tr>
              <a:tr h="370840">
                <a:tc>
                  <a:txBody>
                    <a:bodyPr/>
                    <a:lstStyle/>
                    <a:p>
                      <a:r>
                        <a:rPr lang="en-US" dirty="0"/>
                        <a:t>Donor Code</a:t>
                      </a:r>
                    </a:p>
                  </a:txBody>
                  <a:tcPr/>
                </a:tc>
                <a:tc>
                  <a:txBody>
                    <a:bodyPr/>
                    <a:lstStyle/>
                    <a:p>
                      <a:r>
                        <a:rPr lang="en-US" sz="1800" b="0" i="0" kern="1200" dirty="0">
                          <a:solidFill>
                            <a:schemeClr val="dk1"/>
                          </a:solidFill>
                          <a:effectLst/>
                          <a:latin typeface="+mn-lt"/>
                          <a:ea typeface="+mn-ea"/>
                          <a:cs typeface="+mn-cs"/>
                        </a:rPr>
                        <a:t>0.16869</a:t>
                      </a:r>
                      <a:endParaRPr lang="en-US" dirty="0"/>
                    </a:p>
                  </a:txBody>
                  <a:tcPr/>
                </a:tc>
                <a:extLst>
                  <a:ext uri="{0D108BD9-81ED-4DB2-BD59-A6C34878D82A}">
                    <a16:rowId xmlns:a16="http://schemas.microsoft.com/office/drawing/2014/main" val="1493193626"/>
                  </a:ext>
                </a:extLst>
              </a:tr>
              <a:tr h="370840">
                <a:tc>
                  <a:txBody>
                    <a:bodyPr/>
                    <a:lstStyle/>
                    <a:p>
                      <a:r>
                        <a:rPr lang="en-US" dirty="0"/>
                        <a:t>Product Name</a:t>
                      </a:r>
                    </a:p>
                  </a:txBody>
                  <a:tcPr/>
                </a:tc>
                <a:tc>
                  <a:txBody>
                    <a:bodyPr/>
                    <a:lstStyle/>
                    <a:p>
                      <a:r>
                        <a:rPr lang="en-US" sz="1800" b="0" i="0" kern="1200" dirty="0">
                          <a:solidFill>
                            <a:schemeClr val="dk1"/>
                          </a:solidFill>
                          <a:effectLst/>
                          <a:latin typeface="+mn-lt"/>
                          <a:ea typeface="+mn-ea"/>
                          <a:cs typeface="+mn-cs"/>
                        </a:rPr>
                        <a:t>0.08004</a:t>
                      </a:r>
                      <a:endParaRPr lang="en-US" dirty="0"/>
                    </a:p>
                  </a:txBody>
                  <a:tcPr/>
                </a:tc>
                <a:extLst>
                  <a:ext uri="{0D108BD9-81ED-4DB2-BD59-A6C34878D82A}">
                    <a16:rowId xmlns:a16="http://schemas.microsoft.com/office/drawing/2014/main" val="1121916055"/>
                  </a:ext>
                </a:extLst>
              </a:tr>
              <a:tr h="370840">
                <a:tc>
                  <a:txBody>
                    <a:bodyPr/>
                    <a:lstStyle/>
                    <a:p>
                      <a:r>
                        <a:rPr lang="en-US" dirty="0"/>
                        <a:t>Product Order Points</a:t>
                      </a:r>
                    </a:p>
                  </a:txBody>
                  <a:tcPr/>
                </a:tc>
                <a:tc>
                  <a:txBody>
                    <a:bodyPr/>
                    <a:lstStyle/>
                    <a:p>
                      <a:r>
                        <a:rPr lang="en-US" sz="1800" b="0" i="0" kern="1200" dirty="0">
                          <a:solidFill>
                            <a:schemeClr val="dk1"/>
                          </a:solidFill>
                          <a:effectLst/>
                          <a:latin typeface="+mn-lt"/>
                          <a:ea typeface="+mn-ea"/>
                          <a:cs typeface="+mn-cs"/>
                        </a:rPr>
                        <a:t>0.00974</a:t>
                      </a:r>
                      <a:endParaRPr lang="en-US" dirty="0"/>
                    </a:p>
                  </a:txBody>
                  <a:tcPr/>
                </a:tc>
                <a:extLst>
                  <a:ext uri="{0D108BD9-81ED-4DB2-BD59-A6C34878D82A}">
                    <a16:rowId xmlns:a16="http://schemas.microsoft.com/office/drawing/2014/main" val="2037806113"/>
                  </a:ext>
                </a:extLst>
              </a:tr>
              <a:tr h="370840">
                <a:tc>
                  <a:txBody>
                    <a:bodyPr/>
                    <a:lstStyle/>
                    <a:p>
                      <a:r>
                        <a:rPr lang="en-US" dirty="0"/>
                        <a:t>Gender</a:t>
                      </a:r>
                    </a:p>
                  </a:txBody>
                  <a:tcPr/>
                </a:tc>
                <a:tc>
                  <a:txBody>
                    <a:bodyPr/>
                    <a:lstStyle/>
                    <a:p>
                      <a:r>
                        <a:rPr lang="en-US" sz="1800" b="0" i="0" kern="1200" dirty="0">
                          <a:solidFill>
                            <a:schemeClr val="dk1"/>
                          </a:solidFill>
                          <a:effectLst/>
                          <a:latin typeface="+mn-lt"/>
                          <a:ea typeface="+mn-ea"/>
                          <a:cs typeface="+mn-cs"/>
                        </a:rPr>
                        <a:t>0.05424</a:t>
                      </a:r>
                      <a:endParaRPr lang="en-US" dirty="0"/>
                    </a:p>
                  </a:txBody>
                  <a:tcPr/>
                </a:tc>
                <a:extLst>
                  <a:ext uri="{0D108BD9-81ED-4DB2-BD59-A6C34878D82A}">
                    <a16:rowId xmlns:a16="http://schemas.microsoft.com/office/drawing/2014/main" val="1722973568"/>
                  </a:ext>
                </a:extLst>
              </a:tr>
              <a:tr h="370840">
                <a:tc>
                  <a:txBody>
                    <a:bodyPr/>
                    <a:lstStyle/>
                    <a:p>
                      <a:r>
                        <a:rPr lang="en-US" dirty="0"/>
                        <a:t>Total Donor Order Points Spent</a:t>
                      </a:r>
                    </a:p>
                  </a:txBody>
                  <a:tcPr/>
                </a:tc>
                <a:tc>
                  <a:txBody>
                    <a:bodyPr/>
                    <a:lstStyle/>
                    <a:p>
                      <a:r>
                        <a:rPr lang="en-US" sz="1800" b="0" i="0" kern="1200" dirty="0">
                          <a:solidFill>
                            <a:schemeClr val="dk1"/>
                          </a:solidFill>
                          <a:effectLst/>
                          <a:latin typeface="+mn-lt"/>
                          <a:ea typeface="+mn-ea"/>
                          <a:cs typeface="+mn-cs"/>
                        </a:rPr>
                        <a:t>0.04222</a:t>
                      </a:r>
                      <a:endParaRPr lang="en-US" dirty="0"/>
                    </a:p>
                  </a:txBody>
                  <a:tcPr/>
                </a:tc>
                <a:extLst>
                  <a:ext uri="{0D108BD9-81ED-4DB2-BD59-A6C34878D82A}">
                    <a16:rowId xmlns:a16="http://schemas.microsoft.com/office/drawing/2014/main" val="1087973222"/>
                  </a:ext>
                </a:extLst>
              </a:tr>
              <a:tr h="370840">
                <a:tc>
                  <a:txBody>
                    <a:bodyPr/>
                    <a:lstStyle/>
                    <a:p>
                      <a:r>
                        <a:rPr lang="en-US" dirty="0"/>
                        <a:t>Age</a:t>
                      </a:r>
                    </a:p>
                  </a:txBody>
                  <a:tcPr/>
                </a:tc>
                <a:tc>
                  <a:txBody>
                    <a:bodyPr/>
                    <a:lstStyle/>
                    <a:p>
                      <a:r>
                        <a:rPr lang="en-US" sz="1800" b="0" i="0" kern="1200" dirty="0">
                          <a:solidFill>
                            <a:schemeClr val="dk1"/>
                          </a:solidFill>
                          <a:effectLst/>
                          <a:latin typeface="+mn-lt"/>
                          <a:ea typeface="+mn-ea"/>
                          <a:cs typeface="+mn-cs"/>
                        </a:rPr>
                        <a:t>0.18312</a:t>
                      </a:r>
                      <a:endParaRPr lang="en-US" dirty="0"/>
                    </a:p>
                  </a:txBody>
                  <a:tcPr/>
                </a:tc>
                <a:extLst>
                  <a:ext uri="{0D108BD9-81ED-4DB2-BD59-A6C34878D82A}">
                    <a16:rowId xmlns:a16="http://schemas.microsoft.com/office/drawing/2014/main" val="2222483937"/>
                  </a:ext>
                </a:extLst>
              </a:tr>
            </a:tbl>
          </a:graphicData>
        </a:graphic>
      </p:graphicFrame>
      <p:sp>
        <p:nvSpPr>
          <p:cNvPr id="5" name="Text Placeholder 4">
            <a:extLst>
              <a:ext uri="{FF2B5EF4-FFF2-40B4-BE49-F238E27FC236}">
                <a16:creationId xmlns:a16="http://schemas.microsoft.com/office/drawing/2014/main" id="{09B8F255-EBB4-55D4-7F06-6B21CD7CF337}"/>
              </a:ext>
            </a:extLst>
          </p:cNvPr>
          <p:cNvSpPr>
            <a:spLocks noGrp="1"/>
          </p:cNvSpPr>
          <p:nvPr>
            <p:ph type="body" sz="quarter" idx="3"/>
          </p:nvPr>
        </p:nvSpPr>
        <p:spPr/>
        <p:txBody>
          <a:bodyPr/>
          <a:lstStyle/>
          <a:p>
            <a:r>
              <a:rPr lang="en-US" dirty="0"/>
              <a:t>Frequency of Items Redeemed</a:t>
            </a:r>
          </a:p>
        </p:txBody>
      </p:sp>
      <p:graphicFrame>
        <p:nvGraphicFramePr>
          <p:cNvPr id="14" name="Content Placeholder 13">
            <a:extLst>
              <a:ext uri="{FF2B5EF4-FFF2-40B4-BE49-F238E27FC236}">
                <a16:creationId xmlns:a16="http://schemas.microsoft.com/office/drawing/2014/main" id="{F21309DB-F0FA-FF47-EC69-F661FEAE1710}"/>
              </a:ext>
            </a:extLst>
          </p:cNvPr>
          <p:cNvGraphicFramePr>
            <a:graphicFrameLocks noGrp="1"/>
          </p:cNvGraphicFramePr>
          <p:nvPr>
            <p:ph sz="quarter" idx="4"/>
            <p:extLst>
              <p:ext uri="{D42A27DB-BD31-4B8C-83A1-F6EECF244321}">
                <p14:modId xmlns:p14="http://schemas.microsoft.com/office/powerpoint/2010/main" val="2340457083"/>
              </p:ext>
            </p:extLst>
          </p:nvPr>
        </p:nvGraphicFramePr>
        <p:xfrm>
          <a:off x="6324600" y="2590800"/>
          <a:ext cx="4800600" cy="2865120"/>
        </p:xfrm>
        <a:graphic>
          <a:graphicData uri="http://schemas.openxmlformats.org/drawingml/2006/table">
            <a:tbl>
              <a:tblPr firstRow="1" bandRow="1">
                <a:tableStyleId>{21E4AEA4-8DFA-4A89-87EB-49C32662AFE0}</a:tableStyleId>
              </a:tblPr>
              <a:tblGrid>
                <a:gridCol w="2400300">
                  <a:extLst>
                    <a:ext uri="{9D8B030D-6E8A-4147-A177-3AD203B41FA5}">
                      <a16:colId xmlns:a16="http://schemas.microsoft.com/office/drawing/2014/main" val="3467397262"/>
                    </a:ext>
                  </a:extLst>
                </a:gridCol>
                <a:gridCol w="2400300">
                  <a:extLst>
                    <a:ext uri="{9D8B030D-6E8A-4147-A177-3AD203B41FA5}">
                      <a16:colId xmlns:a16="http://schemas.microsoft.com/office/drawing/2014/main" val="3203153727"/>
                    </a:ext>
                  </a:extLst>
                </a:gridCol>
              </a:tblGrid>
              <a:tr h="370840">
                <a:tc>
                  <a:txBody>
                    <a:bodyPr/>
                    <a:lstStyle/>
                    <a:p>
                      <a:r>
                        <a:rPr lang="en-US" dirty="0"/>
                        <a:t>Category</a:t>
                      </a:r>
                    </a:p>
                  </a:txBody>
                  <a:tcPr/>
                </a:tc>
                <a:tc>
                  <a:txBody>
                    <a:bodyPr/>
                    <a:lstStyle/>
                    <a:p>
                      <a:r>
                        <a:rPr lang="en-US" dirty="0" err="1"/>
                        <a:t>Rsquared</a:t>
                      </a:r>
                      <a:endParaRPr lang="en-US" dirty="0"/>
                    </a:p>
                  </a:txBody>
                  <a:tcPr/>
                </a:tc>
                <a:extLst>
                  <a:ext uri="{0D108BD9-81ED-4DB2-BD59-A6C34878D82A}">
                    <a16:rowId xmlns:a16="http://schemas.microsoft.com/office/drawing/2014/main" val="1470579448"/>
                  </a:ext>
                </a:extLst>
              </a:tr>
              <a:tr h="370840">
                <a:tc>
                  <a:txBody>
                    <a:bodyPr/>
                    <a:lstStyle/>
                    <a:p>
                      <a:r>
                        <a:rPr lang="en-US" dirty="0"/>
                        <a:t>Donor Code</a:t>
                      </a:r>
                    </a:p>
                  </a:txBody>
                  <a:tcPr/>
                </a:tc>
                <a:tc>
                  <a:txBody>
                    <a:bodyPr/>
                    <a:lstStyle/>
                    <a:p>
                      <a:r>
                        <a:rPr lang="en-US" sz="1800" b="0" i="0" kern="1200" dirty="0">
                          <a:solidFill>
                            <a:schemeClr val="dk1"/>
                          </a:solidFill>
                          <a:effectLst/>
                          <a:latin typeface="+mn-lt"/>
                          <a:ea typeface="+mn-ea"/>
                          <a:cs typeface="+mn-cs"/>
                        </a:rPr>
                        <a:t>0.00266</a:t>
                      </a:r>
                      <a:endParaRPr lang="en-US" dirty="0"/>
                    </a:p>
                  </a:txBody>
                  <a:tcPr/>
                </a:tc>
                <a:extLst>
                  <a:ext uri="{0D108BD9-81ED-4DB2-BD59-A6C34878D82A}">
                    <a16:rowId xmlns:a16="http://schemas.microsoft.com/office/drawing/2014/main" val="3067612618"/>
                  </a:ext>
                </a:extLst>
              </a:tr>
              <a:tr h="370840">
                <a:tc>
                  <a:txBody>
                    <a:bodyPr/>
                    <a:lstStyle/>
                    <a:p>
                      <a:r>
                        <a:rPr lang="en-US" dirty="0"/>
                        <a:t>Product Name</a:t>
                      </a:r>
                    </a:p>
                  </a:txBody>
                  <a:tcPr/>
                </a:tc>
                <a:tc>
                  <a:txBody>
                    <a:bodyPr/>
                    <a:lstStyle/>
                    <a:p>
                      <a:r>
                        <a:rPr lang="en-US" sz="1800" b="0" i="0" kern="1200" dirty="0">
                          <a:solidFill>
                            <a:schemeClr val="dk1"/>
                          </a:solidFill>
                          <a:effectLst/>
                          <a:latin typeface="+mn-lt"/>
                          <a:ea typeface="+mn-ea"/>
                          <a:cs typeface="+mn-cs"/>
                        </a:rPr>
                        <a:t>0.06879</a:t>
                      </a:r>
                      <a:endParaRPr lang="en-US" dirty="0"/>
                    </a:p>
                  </a:txBody>
                  <a:tcPr/>
                </a:tc>
                <a:extLst>
                  <a:ext uri="{0D108BD9-81ED-4DB2-BD59-A6C34878D82A}">
                    <a16:rowId xmlns:a16="http://schemas.microsoft.com/office/drawing/2014/main" val="1408130135"/>
                  </a:ext>
                </a:extLst>
              </a:tr>
              <a:tr h="370840">
                <a:tc>
                  <a:txBody>
                    <a:bodyPr/>
                    <a:lstStyle/>
                    <a:p>
                      <a:r>
                        <a:rPr lang="en-US" dirty="0"/>
                        <a:t>Product Order Points</a:t>
                      </a:r>
                    </a:p>
                  </a:txBody>
                  <a:tcPr/>
                </a:tc>
                <a:tc>
                  <a:txBody>
                    <a:bodyPr/>
                    <a:lstStyle/>
                    <a:p>
                      <a:r>
                        <a:rPr lang="en-US" sz="1800" b="0" i="0" kern="1200" dirty="0">
                          <a:solidFill>
                            <a:schemeClr val="dk1"/>
                          </a:solidFill>
                          <a:effectLst/>
                          <a:latin typeface="+mn-lt"/>
                          <a:ea typeface="+mn-ea"/>
                          <a:cs typeface="+mn-cs"/>
                        </a:rPr>
                        <a:t>0.00019</a:t>
                      </a:r>
                      <a:endParaRPr lang="en-US" dirty="0"/>
                    </a:p>
                  </a:txBody>
                  <a:tcPr/>
                </a:tc>
                <a:extLst>
                  <a:ext uri="{0D108BD9-81ED-4DB2-BD59-A6C34878D82A}">
                    <a16:rowId xmlns:a16="http://schemas.microsoft.com/office/drawing/2014/main" val="841942700"/>
                  </a:ext>
                </a:extLst>
              </a:tr>
              <a:tr h="370840">
                <a:tc>
                  <a:txBody>
                    <a:bodyPr/>
                    <a:lstStyle/>
                    <a:p>
                      <a:r>
                        <a:rPr lang="en-US" dirty="0"/>
                        <a:t>Gender</a:t>
                      </a:r>
                    </a:p>
                  </a:txBody>
                  <a:tcPr/>
                </a:tc>
                <a:tc>
                  <a:txBody>
                    <a:bodyPr/>
                    <a:lstStyle/>
                    <a:p>
                      <a:r>
                        <a:rPr lang="en-US" sz="1800" b="0" i="0" kern="1200" dirty="0">
                          <a:solidFill>
                            <a:schemeClr val="dk1"/>
                          </a:solidFill>
                          <a:effectLst/>
                          <a:latin typeface="+mn-lt"/>
                          <a:ea typeface="+mn-ea"/>
                          <a:cs typeface="+mn-cs"/>
                        </a:rPr>
                        <a:t>0.03196</a:t>
                      </a:r>
                      <a:endParaRPr lang="en-US" dirty="0"/>
                    </a:p>
                  </a:txBody>
                  <a:tcPr/>
                </a:tc>
                <a:extLst>
                  <a:ext uri="{0D108BD9-81ED-4DB2-BD59-A6C34878D82A}">
                    <a16:rowId xmlns:a16="http://schemas.microsoft.com/office/drawing/2014/main" val="1731251763"/>
                  </a:ext>
                </a:extLst>
              </a:tr>
              <a:tr h="370840">
                <a:tc>
                  <a:txBody>
                    <a:bodyPr/>
                    <a:lstStyle/>
                    <a:p>
                      <a:r>
                        <a:rPr lang="en-US" dirty="0"/>
                        <a:t>Total Donor Order Points Spent</a:t>
                      </a:r>
                    </a:p>
                  </a:txBody>
                  <a:tcPr/>
                </a:tc>
                <a:tc>
                  <a:txBody>
                    <a:bodyPr/>
                    <a:lstStyle/>
                    <a:p>
                      <a:r>
                        <a:rPr lang="en-US" sz="1800" b="0" i="0" kern="1200" dirty="0">
                          <a:solidFill>
                            <a:schemeClr val="dk1"/>
                          </a:solidFill>
                          <a:effectLst/>
                          <a:latin typeface="+mn-lt"/>
                          <a:ea typeface="+mn-ea"/>
                          <a:cs typeface="+mn-cs"/>
                        </a:rPr>
                        <a:t>0.00472</a:t>
                      </a:r>
                      <a:endParaRPr lang="en-US" dirty="0"/>
                    </a:p>
                  </a:txBody>
                  <a:tcPr/>
                </a:tc>
                <a:extLst>
                  <a:ext uri="{0D108BD9-81ED-4DB2-BD59-A6C34878D82A}">
                    <a16:rowId xmlns:a16="http://schemas.microsoft.com/office/drawing/2014/main" val="443873090"/>
                  </a:ext>
                </a:extLst>
              </a:tr>
              <a:tr h="370840">
                <a:tc>
                  <a:txBody>
                    <a:bodyPr/>
                    <a:lstStyle/>
                    <a:p>
                      <a:r>
                        <a:rPr lang="en-US" dirty="0"/>
                        <a:t>Age</a:t>
                      </a:r>
                    </a:p>
                  </a:txBody>
                  <a:tcPr/>
                </a:tc>
                <a:tc>
                  <a:txBody>
                    <a:bodyPr/>
                    <a:lstStyle/>
                    <a:p>
                      <a:r>
                        <a:rPr lang="en-US" sz="1800" b="0" i="0" kern="1200" dirty="0">
                          <a:solidFill>
                            <a:schemeClr val="dk1"/>
                          </a:solidFill>
                          <a:effectLst/>
                          <a:latin typeface="+mn-lt"/>
                          <a:ea typeface="+mn-ea"/>
                          <a:cs typeface="+mn-cs"/>
                        </a:rPr>
                        <a:t>0.00481</a:t>
                      </a:r>
                      <a:endParaRPr lang="en-US" dirty="0"/>
                    </a:p>
                  </a:txBody>
                  <a:tcPr/>
                </a:tc>
                <a:extLst>
                  <a:ext uri="{0D108BD9-81ED-4DB2-BD59-A6C34878D82A}">
                    <a16:rowId xmlns:a16="http://schemas.microsoft.com/office/drawing/2014/main" val="2125791541"/>
                  </a:ext>
                </a:extLst>
              </a:tr>
            </a:tbl>
          </a:graphicData>
        </a:graphic>
      </p:graphicFrame>
      <p:sp>
        <p:nvSpPr>
          <p:cNvPr id="18" name="Rectangle 17">
            <a:extLst>
              <a:ext uri="{FF2B5EF4-FFF2-40B4-BE49-F238E27FC236}">
                <a16:creationId xmlns:a16="http://schemas.microsoft.com/office/drawing/2014/main" id="{03ECFD24-CAD4-FD4B-4A8C-8B26151A5C60}"/>
              </a:ext>
            </a:extLst>
          </p:cNvPr>
          <p:cNvSpPr/>
          <p:nvPr/>
        </p:nvSpPr>
        <p:spPr>
          <a:xfrm>
            <a:off x="1046922" y="5715000"/>
            <a:ext cx="10058400" cy="6858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Rsquared</a:t>
            </a:r>
            <a:r>
              <a:rPr lang="en-US" sz="1400" dirty="0">
                <a:solidFill>
                  <a:schemeClr val="tx1"/>
                </a:solidFill>
              </a:rPr>
              <a:t> scores suggest that none of the categorical variables can explain the variability of the response data. They’re essentially not good x-axis values to determine a linear relationship with donations and frequency of items redeemed. </a:t>
            </a:r>
          </a:p>
        </p:txBody>
      </p:sp>
    </p:spTree>
    <p:extLst>
      <p:ext uri="{BB962C8B-B14F-4D97-AF65-F5344CB8AC3E}">
        <p14:creationId xmlns:p14="http://schemas.microsoft.com/office/powerpoint/2010/main" val="155062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BEC9-7D77-FAB6-4C33-CA11D6D06B38}"/>
              </a:ext>
            </a:extLst>
          </p:cNvPr>
          <p:cNvSpPr>
            <a:spLocks noGrp="1"/>
          </p:cNvSpPr>
          <p:nvPr>
            <p:ph type="title"/>
          </p:nvPr>
        </p:nvSpPr>
        <p:spPr/>
        <p:txBody>
          <a:bodyPr/>
          <a:lstStyle/>
          <a:p>
            <a:r>
              <a:rPr lang="en-US" dirty="0"/>
              <a:t>Multiple Regression Analysis on Revenue</a:t>
            </a:r>
          </a:p>
        </p:txBody>
      </p:sp>
      <p:sp>
        <p:nvSpPr>
          <p:cNvPr id="3" name="Text Placeholder 2">
            <a:extLst>
              <a:ext uri="{FF2B5EF4-FFF2-40B4-BE49-F238E27FC236}">
                <a16:creationId xmlns:a16="http://schemas.microsoft.com/office/drawing/2014/main" id="{D8B60A33-CDF4-0F33-9780-E4B8A2AB0138}"/>
              </a:ext>
            </a:extLst>
          </p:cNvPr>
          <p:cNvSpPr>
            <a:spLocks noGrp="1"/>
          </p:cNvSpPr>
          <p:nvPr>
            <p:ph type="body" idx="1"/>
          </p:nvPr>
        </p:nvSpPr>
        <p:spPr/>
        <p:txBody>
          <a:bodyPr/>
          <a:lstStyle/>
          <a:p>
            <a:r>
              <a:rPr lang="en-US" dirty="0"/>
              <a:t>Singular Regression Analysis</a:t>
            </a:r>
          </a:p>
        </p:txBody>
      </p:sp>
      <p:sp>
        <p:nvSpPr>
          <p:cNvPr id="5" name="Text Placeholder 4">
            <a:extLst>
              <a:ext uri="{FF2B5EF4-FFF2-40B4-BE49-F238E27FC236}">
                <a16:creationId xmlns:a16="http://schemas.microsoft.com/office/drawing/2014/main" id="{8F4CF1F2-1C94-B647-262F-3BF7DF8BC906}"/>
              </a:ext>
            </a:extLst>
          </p:cNvPr>
          <p:cNvSpPr>
            <a:spLocks noGrp="1"/>
          </p:cNvSpPr>
          <p:nvPr>
            <p:ph type="body" sz="quarter" idx="3"/>
          </p:nvPr>
        </p:nvSpPr>
        <p:spPr/>
        <p:txBody>
          <a:bodyPr/>
          <a:lstStyle/>
          <a:p>
            <a:r>
              <a:rPr lang="en-US" dirty="0"/>
              <a:t>Multiple Regression</a:t>
            </a:r>
          </a:p>
        </p:txBody>
      </p:sp>
      <p:graphicFrame>
        <p:nvGraphicFramePr>
          <p:cNvPr id="11" name="Content Placeholder 10">
            <a:extLst>
              <a:ext uri="{FF2B5EF4-FFF2-40B4-BE49-F238E27FC236}">
                <a16:creationId xmlns:a16="http://schemas.microsoft.com/office/drawing/2014/main" id="{09B7D141-0F9C-E9ED-7D46-596954D76527}"/>
              </a:ext>
            </a:extLst>
          </p:cNvPr>
          <p:cNvGraphicFramePr>
            <a:graphicFrameLocks noGrp="1"/>
          </p:cNvGraphicFramePr>
          <p:nvPr>
            <p:ph sz="quarter" idx="4"/>
            <p:extLst>
              <p:ext uri="{D42A27DB-BD31-4B8C-83A1-F6EECF244321}">
                <p14:modId xmlns:p14="http://schemas.microsoft.com/office/powerpoint/2010/main" val="1879029884"/>
              </p:ext>
            </p:extLst>
          </p:nvPr>
        </p:nvGraphicFramePr>
        <p:xfrm>
          <a:off x="6324600" y="2590800"/>
          <a:ext cx="4800600" cy="3235960"/>
        </p:xfrm>
        <a:graphic>
          <a:graphicData uri="http://schemas.openxmlformats.org/drawingml/2006/table">
            <a:tbl>
              <a:tblPr firstRow="1" bandRow="1">
                <a:tableStyleId>{21E4AEA4-8DFA-4A89-87EB-49C32662AFE0}</a:tableStyleId>
              </a:tblPr>
              <a:tblGrid>
                <a:gridCol w="2400300">
                  <a:extLst>
                    <a:ext uri="{9D8B030D-6E8A-4147-A177-3AD203B41FA5}">
                      <a16:colId xmlns:a16="http://schemas.microsoft.com/office/drawing/2014/main" val="1044356921"/>
                    </a:ext>
                  </a:extLst>
                </a:gridCol>
                <a:gridCol w="2400300">
                  <a:extLst>
                    <a:ext uri="{9D8B030D-6E8A-4147-A177-3AD203B41FA5}">
                      <a16:colId xmlns:a16="http://schemas.microsoft.com/office/drawing/2014/main" val="1518128418"/>
                    </a:ext>
                  </a:extLst>
                </a:gridCol>
              </a:tblGrid>
              <a:tr h="370840">
                <a:tc>
                  <a:txBody>
                    <a:bodyPr/>
                    <a:lstStyle/>
                    <a:p>
                      <a:r>
                        <a:rPr lang="en-US" dirty="0"/>
                        <a:t>Category</a:t>
                      </a:r>
                    </a:p>
                  </a:txBody>
                  <a:tcPr/>
                </a:tc>
                <a:tc>
                  <a:txBody>
                    <a:bodyPr/>
                    <a:lstStyle/>
                    <a:p>
                      <a:r>
                        <a:rPr lang="en-US" dirty="0" err="1"/>
                        <a:t>Rsquared</a:t>
                      </a:r>
                      <a:endParaRPr lang="en-US" dirty="0"/>
                    </a:p>
                  </a:txBody>
                  <a:tcPr/>
                </a:tc>
                <a:extLst>
                  <a:ext uri="{0D108BD9-81ED-4DB2-BD59-A6C34878D82A}">
                    <a16:rowId xmlns:a16="http://schemas.microsoft.com/office/drawing/2014/main" val="2608237327"/>
                  </a:ext>
                </a:extLst>
              </a:tr>
              <a:tr h="370840">
                <a:tc>
                  <a:txBody>
                    <a:bodyPr/>
                    <a:lstStyle/>
                    <a:p>
                      <a:r>
                        <a:rPr lang="en-US" dirty="0"/>
                        <a:t>City</a:t>
                      </a:r>
                    </a:p>
                  </a:txBody>
                  <a:tcPr/>
                </a:tc>
                <a:tc>
                  <a:txBody>
                    <a:bodyPr/>
                    <a:lstStyle/>
                    <a:p>
                      <a:r>
                        <a:rPr lang="en-US" sz="1800" b="0" i="0" kern="1200" dirty="0">
                          <a:solidFill>
                            <a:schemeClr val="dk1"/>
                          </a:solidFill>
                          <a:effectLst/>
                          <a:latin typeface="+mn-lt"/>
                          <a:ea typeface="+mn-ea"/>
                          <a:cs typeface="+mn-cs"/>
                        </a:rPr>
                        <a:t>0.79060</a:t>
                      </a:r>
                      <a:endParaRPr lang="en-US" dirty="0"/>
                    </a:p>
                  </a:txBody>
                  <a:tcPr/>
                </a:tc>
                <a:extLst>
                  <a:ext uri="{0D108BD9-81ED-4DB2-BD59-A6C34878D82A}">
                    <a16:rowId xmlns:a16="http://schemas.microsoft.com/office/drawing/2014/main" val="1112677563"/>
                  </a:ext>
                </a:extLst>
              </a:tr>
              <a:tr h="370840">
                <a:tc>
                  <a:txBody>
                    <a:bodyPr/>
                    <a:lstStyle/>
                    <a:p>
                      <a:r>
                        <a:rPr lang="en-US" dirty="0"/>
                        <a:t>Location Field(South Bay, Menlo Park, </a:t>
                      </a:r>
                      <a:r>
                        <a:rPr lang="en-US" dirty="0" err="1"/>
                        <a:t>etc</a:t>
                      </a:r>
                      <a:r>
                        <a:rPr lang="en-US" dirty="0"/>
                        <a:t>)</a:t>
                      </a:r>
                    </a:p>
                  </a:txBody>
                  <a:tcPr/>
                </a:tc>
                <a:tc>
                  <a:txBody>
                    <a:bodyPr/>
                    <a:lstStyle/>
                    <a:p>
                      <a:r>
                        <a:rPr lang="en-US" sz="1800" b="0" i="0" kern="1200" dirty="0">
                          <a:solidFill>
                            <a:schemeClr val="dk1"/>
                          </a:solidFill>
                          <a:effectLst/>
                          <a:latin typeface="+mn-lt"/>
                          <a:ea typeface="+mn-ea"/>
                          <a:cs typeface="+mn-cs"/>
                        </a:rPr>
                        <a:t>0.78991</a:t>
                      </a:r>
                      <a:endParaRPr lang="en-US" dirty="0"/>
                    </a:p>
                  </a:txBody>
                  <a:tcPr/>
                </a:tc>
                <a:extLst>
                  <a:ext uri="{0D108BD9-81ED-4DB2-BD59-A6C34878D82A}">
                    <a16:rowId xmlns:a16="http://schemas.microsoft.com/office/drawing/2014/main" val="411500266"/>
                  </a:ext>
                </a:extLst>
              </a:tr>
              <a:tr h="370840">
                <a:tc>
                  <a:txBody>
                    <a:bodyPr/>
                    <a:lstStyle/>
                    <a:p>
                      <a:r>
                        <a:rPr lang="en-US" dirty="0"/>
                        <a:t>Age</a:t>
                      </a:r>
                    </a:p>
                  </a:txBody>
                  <a:tcPr/>
                </a:tc>
                <a:tc>
                  <a:txBody>
                    <a:bodyPr/>
                    <a:lstStyle/>
                    <a:p>
                      <a:r>
                        <a:rPr lang="en-US" sz="1800" b="0" i="0" kern="1200" dirty="0">
                          <a:solidFill>
                            <a:schemeClr val="dk1"/>
                          </a:solidFill>
                          <a:effectLst/>
                          <a:latin typeface="+mn-lt"/>
                          <a:ea typeface="+mn-ea"/>
                          <a:cs typeface="+mn-cs"/>
                        </a:rPr>
                        <a:t>0.78852</a:t>
                      </a:r>
                      <a:endParaRPr lang="en-US" dirty="0"/>
                    </a:p>
                  </a:txBody>
                  <a:tcPr/>
                </a:tc>
                <a:extLst>
                  <a:ext uri="{0D108BD9-81ED-4DB2-BD59-A6C34878D82A}">
                    <a16:rowId xmlns:a16="http://schemas.microsoft.com/office/drawing/2014/main" val="3377330647"/>
                  </a:ext>
                </a:extLst>
              </a:tr>
              <a:tr h="370840">
                <a:tc>
                  <a:txBody>
                    <a:bodyPr/>
                    <a:lstStyle/>
                    <a:p>
                      <a:r>
                        <a:rPr lang="en-US" dirty="0"/>
                        <a:t>Ethnic Group</a:t>
                      </a:r>
                    </a:p>
                  </a:txBody>
                  <a:tcPr/>
                </a:tc>
                <a:tc>
                  <a:txBody>
                    <a:bodyPr/>
                    <a:lstStyle/>
                    <a:p>
                      <a:r>
                        <a:rPr lang="en-US" sz="1800" b="0" i="0" kern="1200" dirty="0">
                          <a:solidFill>
                            <a:schemeClr val="dk1"/>
                          </a:solidFill>
                          <a:effectLst/>
                          <a:latin typeface="+mn-lt"/>
                          <a:ea typeface="+mn-ea"/>
                          <a:cs typeface="+mn-cs"/>
                        </a:rPr>
                        <a:t>0.78945</a:t>
                      </a:r>
                      <a:endParaRPr lang="en-US" dirty="0"/>
                    </a:p>
                  </a:txBody>
                  <a:tcPr/>
                </a:tc>
                <a:extLst>
                  <a:ext uri="{0D108BD9-81ED-4DB2-BD59-A6C34878D82A}">
                    <a16:rowId xmlns:a16="http://schemas.microsoft.com/office/drawing/2014/main" val="3345211020"/>
                  </a:ext>
                </a:extLst>
              </a:tr>
              <a:tr h="370840">
                <a:tc>
                  <a:txBody>
                    <a:bodyPr/>
                    <a:lstStyle/>
                    <a:p>
                      <a:r>
                        <a:rPr lang="en-US" dirty="0"/>
                        <a:t>Gender</a:t>
                      </a:r>
                    </a:p>
                  </a:txBody>
                  <a:tcPr/>
                </a:tc>
                <a:tc>
                  <a:txBody>
                    <a:bodyPr/>
                    <a:lstStyle/>
                    <a:p>
                      <a:r>
                        <a:rPr lang="en-US" sz="1800" b="0" i="0" kern="1200" dirty="0">
                          <a:solidFill>
                            <a:schemeClr val="dk1"/>
                          </a:solidFill>
                          <a:effectLst/>
                          <a:latin typeface="+mn-lt"/>
                          <a:ea typeface="+mn-ea"/>
                          <a:cs typeface="+mn-cs"/>
                        </a:rPr>
                        <a:t>0.78907</a:t>
                      </a:r>
                      <a:endParaRPr lang="en-US" dirty="0"/>
                    </a:p>
                  </a:txBody>
                  <a:tcPr/>
                </a:tc>
                <a:extLst>
                  <a:ext uri="{0D108BD9-81ED-4DB2-BD59-A6C34878D82A}">
                    <a16:rowId xmlns:a16="http://schemas.microsoft.com/office/drawing/2014/main" val="20298534"/>
                  </a:ext>
                </a:extLst>
              </a:tr>
              <a:tr h="370840">
                <a:tc>
                  <a:txBody>
                    <a:bodyPr/>
                    <a:lstStyle/>
                    <a:p>
                      <a:r>
                        <a:rPr lang="en-US" dirty="0"/>
                        <a:t>Donor ID</a:t>
                      </a:r>
                    </a:p>
                  </a:txBody>
                  <a:tcPr/>
                </a:tc>
                <a:tc>
                  <a:txBody>
                    <a:bodyPr/>
                    <a:lstStyle/>
                    <a:p>
                      <a:r>
                        <a:rPr lang="en-US" sz="1800" b="0" i="0" kern="1200" dirty="0">
                          <a:solidFill>
                            <a:schemeClr val="dk1"/>
                          </a:solidFill>
                          <a:effectLst/>
                          <a:latin typeface="+mn-lt"/>
                          <a:ea typeface="+mn-ea"/>
                          <a:cs typeface="+mn-cs"/>
                        </a:rPr>
                        <a:t>0.78845</a:t>
                      </a:r>
                      <a:endParaRPr lang="en-US" dirty="0"/>
                    </a:p>
                  </a:txBody>
                  <a:tcPr/>
                </a:tc>
                <a:extLst>
                  <a:ext uri="{0D108BD9-81ED-4DB2-BD59-A6C34878D82A}">
                    <a16:rowId xmlns:a16="http://schemas.microsoft.com/office/drawing/2014/main" val="3672055488"/>
                  </a:ext>
                </a:extLst>
              </a:tr>
              <a:tr h="370840">
                <a:tc>
                  <a:txBody>
                    <a:bodyPr/>
                    <a:lstStyle/>
                    <a:p>
                      <a:r>
                        <a:rPr lang="en-US" dirty="0"/>
                        <a:t>Frequency of Donation</a:t>
                      </a:r>
                    </a:p>
                  </a:txBody>
                  <a:tcPr/>
                </a:tc>
                <a:tc>
                  <a:txBody>
                    <a:bodyPr/>
                    <a:lstStyle/>
                    <a:p>
                      <a:r>
                        <a:rPr lang="en-US" sz="1800" b="0" i="0" kern="1200" dirty="0">
                          <a:solidFill>
                            <a:schemeClr val="dk1"/>
                          </a:solidFill>
                          <a:effectLst/>
                          <a:latin typeface="+mn-lt"/>
                          <a:ea typeface="+mn-ea"/>
                          <a:cs typeface="+mn-cs"/>
                        </a:rPr>
                        <a:t>0.78946</a:t>
                      </a:r>
                      <a:endParaRPr lang="en-US" dirty="0"/>
                    </a:p>
                  </a:txBody>
                  <a:tcPr/>
                </a:tc>
                <a:extLst>
                  <a:ext uri="{0D108BD9-81ED-4DB2-BD59-A6C34878D82A}">
                    <a16:rowId xmlns:a16="http://schemas.microsoft.com/office/drawing/2014/main" val="66283792"/>
                  </a:ext>
                </a:extLst>
              </a:tr>
            </a:tbl>
          </a:graphicData>
        </a:graphic>
      </p:graphicFrame>
      <p:graphicFrame>
        <p:nvGraphicFramePr>
          <p:cNvPr id="10" name="Content Placeholder 9">
            <a:extLst>
              <a:ext uri="{FF2B5EF4-FFF2-40B4-BE49-F238E27FC236}">
                <a16:creationId xmlns:a16="http://schemas.microsoft.com/office/drawing/2014/main" id="{2A41F703-2BBA-DB3D-599F-966C41F920B0}"/>
              </a:ext>
            </a:extLst>
          </p:cNvPr>
          <p:cNvGraphicFramePr>
            <a:graphicFrameLocks noGrp="1"/>
          </p:cNvGraphicFramePr>
          <p:nvPr>
            <p:ph sz="half" idx="2"/>
            <p:extLst>
              <p:ext uri="{D42A27DB-BD31-4B8C-83A1-F6EECF244321}">
                <p14:modId xmlns:p14="http://schemas.microsoft.com/office/powerpoint/2010/main" val="628378252"/>
              </p:ext>
            </p:extLst>
          </p:nvPr>
        </p:nvGraphicFramePr>
        <p:xfrm>
          <a:off x="1066800" y="2590800"/>
          <a:ext cx="4800600" cy="3606800"/>
        </p:xfrm>
        <a:graphic>
          <a:graphicData uri="http://schemas.openxmlformats.org/drawingml/2006/table">
            <a:tbl>
              <a:tblPr firstRow="1" bandRow="1">
                <a:tableStyleId>{21E4AEA4-8DFA-4A89-87EB-49C32662AFE0}</a:tableStyleId>
              </a:tblPr>
              <a:tblGrid>
                <a:gridCol w="2400300">
                  <a:extLst>
                    <a:ext uri="{9D8B030D-6E8A-4147-A177-3AD203B41FA5}">
                      <a16:colId xmlns:a16="http://schemas.microsoft.com/office/drawing/2014/main" val="3892494440"/>
                    </a:ext>
                  </a:extLst>
                </a:gridCol>
                <a:gridCol w="2400300">
                  <a:extLst>
                    <a:ext uri="{9D8B030D-6E8A-4147-A177-3AD203B41FA5}">
                      <a16:colId xmlns:a16="http://schemas.microsoft.com/office/drawing/2014/main" val="2958859913"/>
                    </a:ext>
                  </a:extLst>
                </a:gridCol>
              </a:tblGrid>
              <a:tr h="370840">
                <a:tc>
                  <a:txBody>
                    <a:bodyPr/>
                    <a:lstStyle/>
                    <a:p>
                      <a:r>
                        <a:rPr lang="en-US" dirty="0"/>
                        <a:t>Category</a:t>
                      </a:r>
                    </a:p>
                  </a:txBody>
                  <a:tcPr/>
                </a:tc>
                <a:tc>
                  <a:txBody>
                    <a:bodyPr/>
                    <a:lstStyle/>
                    <a:p>
                      <a:r>
                        <a:rPr lang="en-US" dirty="0" err="1"/>
                        <a:t>Rsquared</a:t>
                      </a:r>
                      <a:endParaRPr lang="en-US" dirty="0"/>
                    </a:p>
                  </a:txBody>
                  <a:tcPr/>
                </a:tc>
                <a:extLst>
                  <a:ext uri="{0D108BD9-81ED-4DB2-BD59-A6C34878D82A}">
                    <a16:rowId xmlns:a16="http://schemas.microsoft.com/office/drawing/2014/main" val="3936102966"/>
                  </a:ext>
                </a:extLst>
              </a:tr>
              <a:tr h="370840">
                <a:tc>
                  <a:txBody>
                    <a:bodyPr/>
                    <a:lstStyle/>
                    <a:p>
                      <a:r>
                        <a:rPr lang="en-US" dirty="0"/>
                        <a:t>Donation Type</a:t>
                      </a:r>
                    </a:p>
                  </a:txBody>
                  <a:tcPr/>
                </a:tc>
                <a:tc>
                  <a:txBody>
                    <a:bodyPr/>
                    <a:lstStyle/>
                    <a:p>
                      <a:r>
                        <a:rPr lang="en-US" sz="1800" b="0" i="0" kern="1200" dirty="0">
                          <a:solidFill>
                            <a:schemeClr val="dk1"/>
                          </a:solidFill>
                          <a:effectLst/>
                          <a:latin typeface="+mn-lt"/>
                          <a:ea typeface="+mn-ea"/>
                          <a:cs typeface="+mn-cs"/>
                        </a:rPr>
                        <a:t>0.78844</a:t>
                      </a:r>
                      <a:endParaRPr lang="en-US" dirty="0"/>
                    </a:p>
                  </a:txBody>
                  <a:tcPr/>
                </a:tc>
                <a:extLst>
                  <a:ext uri="{0D108BD9-81ED-4DB2-BD59-A6C34878D82A}">
                    <a16:rowId xmlns:a16="http://schemas.microsoft.com/office/drawing/2014/main" val="1380487963"/>
                  </a:ext>
                </a:extLst>
              </a:tr>
              <a:tr h="370840">
                <a:tc>
                  <a:txBody>
                    <a:bodyPr/>
                    <a:lstStyle/>
                    <a:p>
                      <a:r>
                        <a:rPr lang="en-US" dirty="0"/>
                        <a:t>City</a:t>
                      </a:r>
                    </a:p>
                  </a:txBody>
                  <a:tcPr/>
                </a:tc>
                <a:tc>
                  <a:txBody>
                    <a:bodyPr/>
                    <a:lstStyle/>
                    <a:p>
                      <a:r>
                        <a:rPr lang="en-US" sz="1800" b="0" i="0" kern="1200" dirty="0">
                          <a:solidFill>
                            <a:schemeClr val="dk1"/>
                          </a:solidFill>
                          <a:effectLst/>
                          <a:latin typeface="+mn-lt"/>
                          <a:ea typeface="+mn-ea"/>
                          <a:cs typeface="+mn-cs"/>
                        </a:rPr>
                        <a:t>0.04046</a:t>
                      </a:r>
                      <a:endParaRPr lang="en-US" dirty="0"/>
                    </a:p>
                  </a:txBody>
                  <a:tcPr/>
                </a:tc>
                <a:extLst>
                  <a:ext uri="{0D108BD9-81ED-4DB2-BD59-A6C34878D82A}">
                    <a16:rowId xmlns:a16="http://schemas.microsoft.com/office/drawing/2014/main" val="1621107578"/>
                  </a:ext>
                </a:extLst>
              </a:tr>
              <a:tr h="370840">
                <a:tc>
                  <a:txBody>
                    <a:bodyPr/>
                    <a:lstStyle/>
                    <a:p>
                      <a:r>
                        <a:rPr lang="en-US" dirty="0"/>
                        <a:t>Location Field(South Bay, Menlo Park, </a:t>
                      </a:r>
                      <a:r>
                        <a:rPr lang="en-US" dirty="0" err="1"/>
                        <a:t>etc</a:t>
                      </a:r>
                      <a:r>
                        <a:rPr lang="en-US" dirty="0"/>
                        <a:t>)</a:t>
                      </a:r>
                    </a:p>
                  </a:txBody>
                  <a:tcPr/>
                </a:tc>
                <a:tc>
                  <a:txBody>
                    <a:bodyPr/>
                    <a:lstStyle/>
                    <a:p>
                      <a:r>
                        <a:rPr lang="en-US" sz="1800" b="0" i="0" kern="1200" dirty="0">
                          <a:solidFill>
                            <a:schemeClr val="dk1"/>
                          </a:solidFill>
                          <a:effectLst/>
                          <a:latin typeface="+mn-lt"/>
                          <a:ea typeface="+mn-ea"/>
                          <a:cs typeface="+mn-cs"/>
                        </a:rPr>
                        <a:t>0.12314</a:t>
                      </a:r>
                      <a:endParaRPr lang="en-US" dirty="0"/>
                    </a:p>
                  </a:txBody>
                  <a:tcPr/>
                </a:tc>
                <a:extLst>
                  <a:ext uri="{0D108BD9-81ED-4DB2-BD59-A6C34878D82A}">
                    <a16:rowId xmlns:a16="http://schemas.microsoft.com/office/drawing/2014/main" val="2871334708"/>
                  </a:ext>
                </a:extLst>
              </a:tr>
              <a:tr h="370840">
                <a:tc>
                  <a:txBody>
                    <a:bodyPr/>
                    <a:lstStyle/>
                    <a:p>
                      <a:r>
                        <a:rPr lang="en-US" dirty="0"/>
                        <a:t>Age</a:t>
                      </a:r>
                    </a:p>
                  </a:txBody>
                  <a:tcPr/>
                </a:tc>
                <a:tc>
                  <a:txBody>
                    <a:bodyPr/>
                    <a:lstStyle/>
                    <a:p>
                      <a:r>
                        <a:rPr lang="en-US" sz="1800" b="0" i="0" kern="1200" dirty="0">
                          <a:solidFill>
                            <a:schemeClr val="dk1"/>
                          </a:solidFill>
                          <a:effectLst/>
                          <a:latin typeface="+mn-lt"/>
                          <a:ea typeface="+mn-ea"/>
                          <a:cs typeface="+mn-cs"/>
                        </a:rPr>
                        <a:t>0.03242</a:t>
                      </a:r>
                      <a:endParaRPr lang="en-US" dirty="0"/>
                    </a:p>
                  </a:txBody>
                  <a:tcPr/>
                </a:tc>
                <a:extLst>
                  <a:ext uri="{0D108BD9-81ED-4DB2-BD59-A6C34878D82A}">
                    <a16:rowId xmlns:a16="http://schemas.microsoft.com/office/drawing/2014/main" val="2248710258"/>
                  </a:ext>
                </a:extLst>
              </a:tr>
              <a:tr h="370840">
                <a:tc>
                  <a:txBody>
                    <a:bodyPr/>
                    <a:lstStyle/>
                    <a:p>
                      <a:r>
                        <a:rPr lang="en-US" dirty="0"/>
                        <a:t>Ethnic Group</a:t>
                      </a:r>
                    </a:p>
                  </a:txBody>
                  <a:tcPr/>
                </a:tc>
                <a:tc>
                  <a:txBody>
                    <a:bodyPr/>
                    <a:lstStyle/>
                    <a:p>
                      <a:r>
                        <a:rPr lang="en-US" sz="1800" b="0" i="0" kern="1200" dirty="0">
                          <a:solidFill>
                            <a:schemeClr val="dk1"/>
                          </a:solidFill>
                          <a:effectLst/>
                          <a:latin typeface="+mn-lt"/>
                          <a:ea typeface="+mn-ea"/>
                          <a:cs typeface="+mn-cs"/>
                        </a:rPr>
                        <a:t>0.01550</a:t>
                      </a:r>
                      <a:endParaRPr lang="en-US" dirty="0"/>
                    </a:p>
                  </a:txBody>
                  <a:tcPr/>
                </a:tc>
                <a:extLst>
                  <a:ext uri="{0D108BD9-81ED-4DB2-BD59-A6C34878D82A}">
                    <a16:rowId xmlns:a16="http://schemas.microsoft.com/office/drawing/2014/main" val="1786412353"/>
                  </a:ext>
                </a:extLst>
              </a:tr>
              <a:tr h="370840">
                <a:tc>
                  <a:txBody>
                    <a:bodyPr/>
                    <a:lstStyle/>
                    <a:p>
                      <a:r>
                        <a:rPr lang="en-US" dirty="0"/>
                        <a:t>Gender</a:t>
                      </a:r>
                    </a:p>
                  </a:txBody>
                  <a:tcPr/>
                </a:tc>
                <a:tc>
                  <a:txBody>
                    <a:bodyPr/>
                    <a:lstStyle/>
                    <a:p>
                      <a:r>
                        <a:rPr lang="en-US" sz="1800" b="0" i="0" kern="1200" dirty="0">
                          <a:solidFill>
                            <a:schemeClr val="dk1"/>
                          </a:solidFill>
                          <a:effectLst/>
                          <a:latin typeface="+mn-lt"/>
                          <a:ea typeface="+mn-ea"/>
                          <a:cs typeface="+mn-cs"/>
                        </a:rPr>
                        <a:t>0.03819</a:t>
                      </a:r>
                      <a:endParaRPr lang="en-US" dirty="0"/>
                    </a:p>
                  </a:txBody>
                  <a:tcPr/>
                </a:tc>
                <a:extLst>
                  <a:ext uri="{0D108BD9-81ED-4DB2-BD59-A6C34878D82A}">
                    <a16:rowId xmlns:a16="http://schemas.microsoft.com/office/drawing/2014/main" val="2821770176"/>
                  </a:ext>
                </a:extLst>
              </a:tr>
              <a:tr h="370840">
                <a:tc>
                  <a:txBody>
                    <a:bodyPr/>
                    <a:lstStyle/>
                    <a:p>
                      <a:r>
                        <a:rPr lang="en-US" dirty="0"/>
                        <a:t>Donor ID</a:t>
                      </a:r>
                    </a:p>
                  </a:txBody>
                  <a:tcPr/>
                </a:tc>
                <a:tc>
                  <a:txBody>
                    <a:bodyPr/>
                    <a:lstStyle/>
                    <a:p>
                      <a:r>
                        <a:rPr lang="en-US" sz="1800" b="0" i="0" kern="1200" dirty="0">
                          <a:solidFill>
                            <a:schemeClr val="dk1"/>
                          </a:solidFill>
                          <a:effectLst/>
                          <a:latin typeface="+mn-lt"/>
                          <a:ea typeface="+mn-ea"/>
                          <a:cs typeface="+mn-cs"/>
                        </a:rPr>
                        <a:t>0.03331</a:t>
                      </a:r>
                      <a:endParaRPr lang="en-US" dirty="0"/>
                    </a:p>
                  </a:txBody>
                  <a:tcPr/>
                </a:tc>
                <a:extLst>
                  <a:ext uri="{0D108BD9-81ED-4DB2-BD59-A6C34878D82A}">
                    <a16:rowId xmlns:a16="http://schemas.microsoft.com/office/drawing/2014/main" val="2981995105"/>
                  </a:ext>
                </a:extLst>
              </a:tr>
              <a:tr h="370840">
                <a:tc>
                  <a:txBody>
                    <a:bodyPr/>
                    <a:lstStyle/>
                    <a:p>
                      <a:r>
                        <a:rPr lang="en-US" dirty="0"/>
                        <a:t>Frequency of Donation</a:t>
                      </a:r>
                    </a:p>
                  </a:txBody>
                  <a:tcPr/>
                </a:tc>
                <a:tc>
                  <a:txBody>
                    <a:bodyPr/>
                    <a:lstStyle/>
                    <a:p>
                      <a:r>
                        <a:rPr lang="en-US" sz="1800" b="0" i="0" kern="1200" dirty="0">
                          <a:solidFill>
                            <a:schemeClr val="dk1"/>
                          </a:solidFill>
                          <a:effectLst/>
                          <a:latin typeface="+mn-lt"/>
                          <a:ea typeface="+mn-ea"/>
                          <a:cs typeface="+mn-cs"/>
                        </a:rPr>
                        <a:t>0.45064</a:t>
                      </a:r>
                      <a:endParaRPr lang="en-US" dirty="0"/>
                    </a:p>
                  </a:txBody>
                  <a:tcPr/>
                </a:tc>
                <a:extLst>
                  <a:ext uri="{0D108BD9-81ED-4DB2-BD59-A6C34878D82A}">
                    <a16:rowId xmlns:a16="http://schemas.microsoft.com/office/drawing/2014/main" val="1963662637"/>
                  </a:ext>
                </a:extLst>
              </a:tr>
            </a:tbl>
          </a:graphicData>
        </a:graphic>
      </p:graphicFrame>
      <p:sp>
        <p:nvSpPr>
          <p:cNvPr id="12" name="Rectangle 11">
            <a:extLst>
              <a:ext uri="{FF2B5EF4-FFF2-40B4-BE49-F238E27FC236}">
                <a16:creationId xmlns:a16="http://schemas.microsoft.com/office/drawing/2014/main" id="{D6899B87-B8AF-5953-4933-4E53231F9863}"/>
              </a:ext>
            </a:extLst>
          </p:cNvPr>
          <p:cNvSpPr/>
          <p:nvPr/>
        </p:nvSpPr>
        <p:spPr>
          <a:xfrm>
            <a:off x="1033670" y="6324600"/>
            <a:ext cx="10058400" cy="43418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The singular regression yielded Donation Type as a good variable to explain Revenue. Donation Type and City together yielded a better </a:t>
            </a:r>
            <a:r>
              <a:rPr lang="en-US" sz="1400" dirty="0" err="1">
                <a:solidFill>
                  <a:schemeClr val="tx1"/>
                </a:solidFill>
              </a:rPr>
              <a:t>rsquare</a:t>
            </a:r>
            <a:r>
              <a:rPr lang="en-US" sz="1400" dirty="0">
                <a:solidFill>
                  <a:schemeClr val="tx1"/>
                </a:solidFill>
              </a:rPr>
              <a:t> suggesting that the pair can better explain the variability in Revenue. </a:t>
            </a:r>
          </a:p>
        </p:txBody>
      </p:sp>
    </p:spTree>
    <p:extLst>
      <p:ext uri="{BB962C8B-B14F-4D97-AF65-F5344CB8AC3E}">
        <p14:creationId xmlns:p14="http://schemas.microsoft.com/office/powerpoint/2010/main" val="364348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1B501-6A3D-F54C-30A5-88DA78611FA2}"/>
              </a:ext>
            </a:extLst>
          </p:cNvPr>
          <p:cNvSpPr>
            <a:spLocks noGrp="1"/>
          </p:cNvSpPr>
          <p:nvPr>
            <p:ph type="title"/>
          </p:nvPr>
        </p:nvSpPr>
        <p:spPr/>
        <p:txBody>
          <a:bodyPr/>
          <a:lstStyle/>
          <a:p>
            <a:r>
              <a:rPr lang="en-US" dirty="0"/>
              <a:t>Revenue By Donation Type and City</a:t>
            </a:r>
          </a:p>
        </p:txBody>
      </p:sp>
      <p:graphicFrame>
        <p:nvGraphicFramePr>
          <p:cNvPr id="17" name="Content Placeholder 16">
            <a:extLst>
              <a:ext uri="{FF2B5EF4-FFF2-40B4-BE49-F238E27FC236}">
                <a16:creationId xmlns:a16="http://schemas.microsoft.com/office/drawing/2014/main" id="{D28C8425-5A1F-7559-53A3-9CD9B8A5D561}"/>
              </a:ext>
            </a:extLst>
          </p:cNvPr>
          <p:cNvGraphicFramePr>
            <a:graphicFrameLocks noGrp="1"/>
          </p:cNvGraphicFramePr>
          <p:nvPr>
            <p:ph sz="half" idx="1"/>
            <p:extLst>
              <p:ext uri="{D42A27DB-BD31-4B8C-83A1-F6EECF244321}">
                <p14:modId xmlns:p14="http://schemas.microsoft.com/office/powerpoint/2010/main" val="2721141242"/>
              </p:ext>
            </p:extLst>
          </p:nvPr>
        </p:nvGraphicFramePr>
        <p:xfrm>
          <a:off x="1066800" y="1825625"/>
          <a:ext cx="4800600" cy="4575175"/>
        </p:xfrm>
        <a:graphic>
          <a:graphicData uri="http://schemas.openxmlformats.org/drawingml/2006/chart">
            <c:chart xmlns:c="http://schemas.openxmlformats.org/drawingml/2006/chart" xmlns:r="http://schemas.openxmlformats.org/officeDocument/2006/relationships" r:id="rId2"/>
          </a:graphicData>
        </a:graphic>
      </p:graphicFrame>
      <p:pic>
        <p:nvPicPr>
          <p:cNvPr id="19" name="Content Placeholder 18">
            <a:extLst>
              <a:ext uri="{FF2B5EF4-FFF2-40B4-BE49-F238E27FC236}">
                <a16:creationId xmlns:a16="http://schemas.microsoft.com/office/drawing/2014/main" id="{0FEA2210-F44D-C464-15BD-A83E7DC975D5}"/>
              </a:ext>
            </a:extLst>
          </p:cNvPr>
          <p:cNvPicPr>
            <a:picLocks noGrp="1" noChangeAspect="1"/>
          </p:cNvPicPr>
          <p:nvPr>
            <p:ph sz="half" idx="2"/>
          </p:nvPr>
        </p:nvPicPr>
        <p:blipFill>
          <a:blip r:embed="rId3"/>
          <a:stretch>
            <a:fillRect/>
          </a:stretch>
        </p:blipFill>
        <p:spPr>
          <a:xfrm>
            <a:off x="7357871" y="3179632"/>
            <a:ext cx="2734057" cy="1867161"/>
          </a:xfrm>
        </p:spPr>
      </p:pic>
    </p:spTree>
    <p:extLst>
      <p:ext uri="{BB962C8B-B14F-4D97-AF65-F5344CB8AC3E}">
        <p14:creationId xmlns:p14="http://schemas.microsoft.com/office/powerpoint/2010/main" val="122706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54464-BC5B-8320-A3C6-CEBA50FF8D39}"/>
              </a:ext>
            </a:extLst>
          </p:cNvPr>
          <p:cNvSpPr>
            <a:spLocks noGrp="1"/>
          </p:cNvSpPr>
          <p:nvPr>
            <p:ph type="title"/>
          </p:nvPr>
        </p:nvSpPr>
        <p:spPr/>
        <p:txBody>
          <a:bodyPr/>
          <a:lstStyle/>
          <a:p>
            <a:r>
              <a:rPr lang="en-US" dirty="0"/>
              <a:t>DEF vs DON </a:t>
            </a:r>
            <a:r>
              <a:rPr lang="en-US" dirty="0" err="1"/>
              <a:t>Logisitic</a:t>
            </a:r>
            <a:r>
              <a:rPr lang="en-US" dirty="0"/>
              <a:t> Regression Analysis</a:t>
            </a:r>
          </a:p>
        </p:txBody>
      </p:sp>
      <p:pic>
        <p:nvPicPr>
          <p:cNvPr id="7" name="Content Placeholder 6">
            <a:extLst>
              <a:ext uri="{FF2B5EF4-FFF2-40B4-BE49-F238E27FC236}">
                <a16:creationId xmlns:a16="http://schemas.microsoft.com/office/drawing/2014/main" id="{59098BF3-4071-419B-40E2-8A6B3AAEFDC4}"/>
              </a:ext>
            </a:extLst>
          </p:cNvPr>
          <p:cNvPicPr>
            <a:picLocks noGrp="1" noChangeAspect="1"/>
          </p:cNvPicPr>
          <p:nvPr>
            <p:ph sz="half" idx="1"/>
          </p:nvPr>
        </p:nvPicPr>
        <p:blipFill>
          <a:blip r:embed="rId2"/>
          <a:stretch>
            <a:fillRect/>
          </a:stretch>
        </p:blipFill>
        <p:spPr>
          <a:xfrm>
            <a:off x="1447428" y="1825625"/>
            <a:ext cx="4039344" cy="4575175"/>
          </a:xfrm>
        </p:spPr>
      </p:pic>
      <p:pic>
        <p:nvPicPr>
          <p:cNvPr id="9" name="Content Placeholder 8">
            <a:extLst>
              <a:ext uri="{FF2B5EF4-FFF2-40B4-BE49-F238E27FC236}">
                <a16:creationId xmlns:a16="http://schemas.microsoft.com/office/drawing/2014/main" id="{C3BB0062-6E63-6D92-5CD1-0882C16B1EBA}"/>
              </a:ext>
            </a:extLst>
          </p:cNvPr>
          <p:cNvPicPr>
            <a:picLocks noGrp="1" noChangeAspect="1"/>
          </p:cNvPicPr>
          <p:nvPr>
            <p:ph sz="half" idx="2"/>
          </p:nvPr>
        </p:nvPicPr>
        <p:blipFill>
          <a:blip r:embed="rId3"/>
          <a:stretch>
            <a:fillRect/>
          </a:stretch>
        </p:blipFill>
        <p:spPr>
          <a:xfrm>
            <a:off x="6324600" y="2188724"/>
            <a:ext cx="4800600" cy="3848976"/>
          </a:xfrm>
        </p:spPr>
      </p:pic>
    </p:spTree>
    <p:extLst>
      <p:ext uri="{BB962C8B-B14F-4D97-AF65-F5344CB8AC3E}">
        <p14:creationId xmlns:p14="http://schemas.microsoft.com/office/powerpoint/2010/main" val="2096607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69D-D92A-74E5-3C47-11E61DC765B9}"/>
              </a:ext>
            </a:extLst>
          </p:cNvPr>
          <p:cNvSpPr>
            <a:spLocks noGrp="1"/>
          </p:cNvSpPr>
          <p:nvPr>
            <p:ph type="title"/>
          </p:nvPr>
        </p:nvSpPr>
        <p:spPr/>
        <p:txBody>
          <a:bodyPr/>
          <a:lstStyle/>
          <a:p>
            <a:r>
              <a:rPr lang="en-US" dirty="0"/>
              <a:t>Interpretation of Logistic Regression Analysis</a:t>
            </a:r>
          </a:p>
        </p:txBody>
      </p:sp>
      <p:sp>
        <p:nvSpPr>
          <p:cNvPr id="3" name="Content Placeholder 2">
            <a:extLst>
              <a:ext uri="{FF2B5EF4-FFF2-40B4-BE49-F238E27FC236}">
                <a16:creationId xmlns:a16="http://schemas.microsoft.com/office/drawing/2014/main" id="{7576E5B4-AC48-0945-8DC6-7AE0B0A0183A}"/>
              </a:ext>
            </a:extLst>
          </p:cNvPr>
          <p:cNvSpPr>
            <a:spLocks noGrp="1"/>
          </p:cNvSpPr>
          <p:nvPr>
            <p:ph idx="1"/>
          </p:nvPr>
        </p:nvSpPr>
        <p:spPr/>
        <p:txBody>
          <a:bodyPr/>
          <a:lstStyle/>
          <a:p>
            <a:r>
              <a:rPr lang="en-US" dirty="0" err="1"/>
              <a:t>Psuedo</a:t>
            </a:r>
            <a:r>
              <a:rPr lang="en-US" dirty="0"/>
              <a:t> R-squared of 0.04792 suggests that the logistic regression model weakly explains the variation of the dependent variable (DEF vs DON). </a:t>
            </a:r>
          </a:p>
          <a:p>
            <a:r>
              <a:rPr lang="en-US" dirty="0"/>
              <a:t>A false convergence suggests that the model is has not reached a stable solution potentially due to issues such as multicollinearity.</a:t>
            </a:r>
          </a:p>
          <a:p>
            <a:r>
              <a:rPr lang="en-US" dirty="0"/>
              <a:t>With these in mind, consider the log-odds, odds ratio, and probability in the following slides with caution.</a:t>
            </a:r>
          </a:p>
        </p:txBody>
      </p:sp>
    </p:spTree>
    <p:extLst>
      <p:ext uri="{BB962C8B-B14F-4D97-AF65-F5344CB8AC3E}">
        <p14:creationId xmlns:p14="http://schemas.microsoft.com/office/powerpoint/2010/main" val="2305581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1167</TotalTime>
  <Words>997</Words>
  <Application>Microsoft Office PowerPoint</Application>
  <PresentationFormat>Widescreen</PresentationFormat>
  <Paragraphs>125</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Franklin Gothic Medium</vt:lpstr>
      <vt:lpstr>Medical Design 16x9</vt:lpstr>
      <vt:lpstr>Donor Store vs Revenue ROI Analysis </vt:lpstr>
      <vt:lpstr>Table of Contents</vt:lpstr>
      <vt:lpstr>Overview of Data</vt:lpstr>
      <vt:lpstr>Most Popular vs Least Popular Items</vt:lpstr>
      <vt:lpstr>Linear Regression Analysis on Donations &amp; Items Redeemed</vt:lpstr>
      <vt:lpstr>Multiple Regression Analysis on Revenue</vt:lpstr>
      <vt:lpstr>Revenue By Donation Type and City</vt:lpstr>
      <vt:lpstr>DEF vs DON Logisitic Regression Analysis</vt:lpstr>
      <vt:lpstr>Interpretation of Logistic Regression Analysis</vt:lpstr>
      <vt:lpstr>Log-Odds</vt:lpstr>
      <vt:lpstr>Odds Ratio</vt:lpstr>
      <vt:lpstr>Probability</vt:lpstr>
      <vt:lpstr>Shortcomings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Neelesh Roy</dc:creator>
  <cp:lastModifiedBy>Neelesh Roy</cp:lastModifiedBy>
  <cp:revision>2</cp:revision>
  <dcterms:created xsi:type="dcterms:W3CDTF">2024-07-24T20:11:31Z</dcterms:created>
  <dcterms:modified xsi:type="dcterms:W3CDTF">2024-07-25T15:43:08Z</dcterms:modified>
</cp:coreProperties>
</file>