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 id="266" r:id="rId10"/>
    <p:sldId id="268" r:id="rId11"/>
    <p:sldId id="267" r:id="rId12"/>
    <p:sldId id="265"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94660"/>
  </p:normalViewPr>
  <p:slideViewPr>
    <p:cSldViewPr snapToGrid="0">
      <p:cViewPr varScale="1">
        <p:scale>
          <a:sx n="116" d="100"/>
          <a:sy n="116" d="100"/>
        </p:scale>
        <p:origin x="10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756616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94A5D-5FF8-4DD3-8166-CD93E4E8C125}"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123886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984276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4F994A5D-5FF8-4DD3-8166-CD93E4E8C125}"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37625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53760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37202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88944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994A5D-5FF8-4DD3-8166-CD93E4E8C125}" type="datetimeFigureOut">
              <a:rPr lang="en-IN" smtClean="0"/>
              <a:t>13-11-2021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09114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994A5D-5FF8-4DD3-8166-CD93E4E8C125}"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422009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994A5D-5FF8-4DD3-8166-CD93E4E8C125}" type="datetimeFigureOut">
              <a:rPr lang="en-IN" smtClean="0"/>
              <a:t>13-11-2021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08445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994A5D-5FF8-4DD3-8166-CD93E4E8C125}" type="datetimeFigureOut">
              <a:rPr lang="en-IN" smtClean="0"/>
              <a:t>13-11-2021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27635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94A5D-5FF8-4DD3-8166-CD93E4E8C125}" type="datetimeFigureOut">
              <a:rPr lang="en-IN" smtClean="0"/>
              <a:t>13-11-2021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186142402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94A5D-5FF8-4DD3-8166-CD93E4E8C125}" type="datetimeFigureOut">
              <a:rPr lang="en-IN" smtClean="0"/>
              <a:t>13-11-2021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24100804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F994A5D-5FF8-4DD3-8166-CD93E4E8C125}" type="datetimeFigureOut">
              <a:rPr lang="en-IN" smtClean="0"/>
              <a:t>13-11-2021</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082A6503-0E5A-4575-8D3A-10D00B96562C}" type="slidenum">
              <a:rPr lang="en-IN" smtClean="0"/>
              <a:t>‹#›</a:t>
            </a:fld>
            <a:endParaRPr lang="en-IN"/>
          </a:p>
        </p:txBody>
      </p:sp>
    </p:spTree>
    <p:extLst>
      <p:ext uri="{BB962C8B-B14F-4D97-AF65-F5344CB8AC3E}">
        <p14:creationId xmlns:p14="http://schemas.microsoft.com/office/powerpoint/2010/main" val="399574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F994A5D-5FF8-4DD3-8166-CD93E4E8C125}" type="datetimeFigureOut">
              <a:rPr lang="en-IN" smtClean="0"/>
              <a:t>13-11-2021</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82A6503-0E5A-4575-8D3A-10D00B96562C}" type="slidenum">
              <a:rPr lang="en-IN" smtClean="0"/>
              <a:t>‹#›</a:t>
            </a:fld>
            <a:endParaRPr lang="en-IN"/>
          </a:p>
        </p:txBody>
      </p:sp>
    </p:spTree>
    <p:extLst>
      <p:ext uri="{BB962C8B-B14F-4D97-AF65-F5344CB8AC3E}">
        <p14:creationId xmlns:p14="http://schemas.microsoft.com/office/powerpoint/2010/main" val="271270037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n.org/e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smtClean="0"/>
              <a:t>Software group Project –IV</a:t>
            </a:r>
            <a:br>
              <a:rPr lang="en-IN" sz="3200" dirty="0" smtClean="0"/>
            </a:br>
            <a:r>
              <a:rPr lang="en-IN" sz="3200" dirty="0" smtClean="0"/>
              <a:t>Stress Index Calculation Of different countries - research</a:t>
            </a:r>
            <a:br>
              <a:rPr lang="en-IN" sz="3200" dirty="0" smtClean="0"/>
            </a:br>
            <a:r>
              <a:rPr lang="en-IN" sz="3200" dirty="0" smtClean="0"/>
              <a:t>Guided By:</a:t>
            </a:r>
            <a:r>
              <a:rPr lang="en-IN" dirty="0" smtClean="0"/>
              <a:t> </a:t>
            </a:r>
            <a:r>
              <a:rPr lang="en-IN" sz="3200" dirty="0" smtClean="0"/>
              <a:t>Asst. Professor Ms. </a:t>
            </a:r>
            <a:r>
              <a:rPr lang="en-IN" sz="3200" dirty="0" err="1" smtClean="0"/>
              <a:t>Nishat</a:t>
            </a:r>
            <a:r>
              <a:rPr lang="en-IN" sz="3200" dirty="0" smtClean="0"/>
              <a:t> </a:t>
            </a:r>
            <a:r>
              <a:rPr lang="en-IN" sz="3200" dirty="0" err="1" smtClean="0"/>
              <a:t>shaikh</a:t>
            </a:r>
            <a:r>
              <a:rPr lang="en-IN" sz="3200" dirty="0"/>
              <a:t/>
            </a:r>
            <a:br>
              <a:rPr lang="en-IN" sz="3200" dirty="0"/>
            </a:br>
            <a:r>
              <a:rPr lang="en-IN" sz="3200" dirty="0" smtClean="0"/>
              <a:t>Subject :-Data Analytics and Data Visualization</a:t>
            </a:r>
            <a:br>
              <a:rPr lang="en-IN" sz="3200" dirty="0" smtClean="0"/>
            </a:br>
            <a:r>
              <a:rPr lang="en-IN" sz="3200" dirty="0" smtClean="0"/>
              <a:t>Name: Neel </a:t>
            </a:r>
            <a:r>
              <a:rPr lang="en-IN" sz="3200" dirty="0" err="1" smtClean="0"/>
              <a:t>Hetalkumar</a:t>
            </a:r>
            <a:r>
              <a:rPr lang="en-IN" sz="3200" dirty="0" smtClean="0"/>
              <a:t> Shah</a:t>
            </a:r>
            <a:br>
              <a:rPr lang="en-IN" sz="3200" dirty="0" smtClean="0"/>
            </a:br>
            <a:r>
              <a:rPr lang="en-IN" sz="3200" dirty="0" smtClean="0"/>
              <a:t>ID: 18IT124</a:t>
            </a:r>
            <a:br>
              <a:rPr lang="en-IN" sz="3200" dirty="0" smtClean="0"/>
            </a:br>
            <a:r>
              <a:rPr lang="en-IN" sz="3200" dirty="0" err="1" smtClean="0"/>
              <a:t>Btech</a:t>
            </a:r>
            <a:r>
              <a:rPr lang="en-IN" sz="3200" dirty="0" smtClean="0"/>
              <a:t> (I.T) – CSPIT, CHARUSAT</a:t>
            </a:r>
            <a:endParaRPr lang="en-IN" sz="3200" dirty="0"/>
          </a:p>
        </p:txBody>
      </p:sp>
      <p:sp>
        <p:nvSpPr>
          <p:cNvPr id="3" name="Subtitle 2"/>
          <p:cNvSpPr>
            <a:spLocks noGrp="1"/>
          </p:cNvSpPr>
          <p:nvPr>
            <p:ph type="subTitle" idx="1"/>
          </p:nvPr>
        </p:nvSpPr>
        <p:spPr/>
        <p:txBody>
          <a:bodyPr/>
          <a:lstStyle/>
          <a:p>
            <a:r>
              <a:rPr lang="en-IN" dirty="0" smtClean="0"/>
              <a:t>Let’s see Data</a:t>
            </a:r>
            <a:endParaRPr lang="en-IN" dirty="0"/>
          </a:p>
        </p:txBody>
      </p:sp>
    </p:spTree>
    <p:extLst>
      <p:ext uri="{BB962C8B-B14F-4D97-AF65-F5344CB8AC3E}">
        <p14:creationId xmlns:p14="http://schemas.microsoft.com/office/powerpoint/2010/main" val="4066959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affecting value of data</a:t>
            </a:r>
            <a:endParaRPr lang="en-IN" dirty="0"/>
          </a:p>
        </p:txBody>
      </p:sp>
      <p:sp>
        <p:nvSpPr>
          <p:cNvPr id="3" name="Content Placeholder 2"/>
          <p:cNvSpPr>
            <a:spLocks noGrp="1"/>
          </p:cNvSpPr>
          <p:nvPr>
            <p:ph idx="1"/>
          </p:nvPr>
        </p:nvSpPr>
        <p:spPr/>
        <p:txBody>
          <a:bodyPr/>
          <a:lstStyle/>
          <a:p>
            <a:r>
              <a:rPr lang="en-US" dirty="0"/>
              <a:t>Another great way to estimate the worth of a user data is to calculate the amount in cash equivalent after an acquisition. Microsoft, for instance, acquired LinkedIn for a $26.2 billion cash deal. At the time of the acquisition, the professional business-oriented site had a membership count of over 400 million users.</a:t>
            </a:r>
          </a:p>
          <a:p>
            <a:r>
              <a:rPr lang="en-US" dirty="0"/>
              <a:t>Going with this information, it is safe to say that a single user data point was valued at an estimated $65 per user in the purchase.</a:t>
            </a:r>
          </a:p>
          <a:p>
            <a:r>
              <a:rPr lang="en-US" dirty="0"/>
              <a:t>Following this logic, a popular social media giant, Facebook acquired </a:t>
            </a:r>
            <a:r>
              <a:rPr lang="en-US" dirty="0" smtClean="0"/>
              <a:t>WhatsApp</a:t>
            </a:r>
            <a:r>
              <a:rPr lang="en-US" dirty="0"/>
              <a:t> </a:t>
            </a:r>
            <a:r>
              <a:rPr lang="en-US" dirty="0" smtClean="0"/>
              <a:t>for </a:t>
            </a:r>
            <a:r>
              <a:rPr lang="en-US" dirty="0"/>
              <a:t>$19.6 billion. That means Facebook paid $39.6 for each of WhatsApp’s 500 million users. The value of user data could vary but depends heavily on the earning potential expected from each user.</a:t>
            </a:r>
          </a:p>
          <a:p>
            <a:endParaRPr lang="en-IN" dirty="0"/>
          </a:p>
        </p:txBody>
      </p:sp>
    </p:spTree>
    <p:extLst>
      <p:ext uri="{BB962C8B-B14F-4D97-AF65-F5344CB8AC3E}">
        <p14:creationId xmlns:p14="http://schemas.microsoft.com/office/powerpoint/2010/main" val="15747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how</a:t>
            </a:r>
            <a:endParaRPr lang="en-IN"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Just </a:t>
            </a:r>
            <a:r>
              <a:rPr lang="en-US" dirty="0"/>
              <a:t>like Amazon, Starwood hotels (one of the brands under Marriott hotels) also use dynamic pricing. It is changing based on a variety of factors such as local and global economic situation, weather, availability and reservation behavior, cancellations and many others – this tactic resulted in a 5% revenue increase per room</a:t>
            </a:r>
            <a:r>
              <a:rPr lang="en-US" dirty="0" smtClean="0"/>
              <a:t>.</a:t>
            </a:r>
          </a:p>
          <a:p>
            <a:r>
              <a:rPr lang="en-US" dirty="0"/>
              <a:t>They go so deep with utilizing data that they even follow if famous musicians are playing at the Madison Square Garden so they could adjust their rates at their nearby hotels.</a:t>
            </a:r>
          </a:p>
          <a:p>
            <a:r>
              <a:rPr lang="en-US" dirty="0"/>
              <a:t>To create a better customer experience, they also started testing out facial recognition check-ins which looks like a win-win scenario – their guests don’t need to wait at the reception desk anymore, and the hotel gathers even more valuable information. Another element they implemented to gather data is putting Amazon </a:t>
            </a:r>
            <a:r>
              <a:rPr lang="en-US" dirty="0" err="1"/>
              <a:t>Echos</a:t>
            </a:r>
            <a:r>
              <a:rPr lang="en-US" dirty="0"/>
              <a:t> into the rooms – this allows guests to make Alexa handle everything that was previously handled by the reception staff. Now guests can get all the information they want, while Marriott gets the knowledge of their customer’s preferences, needs and potential concerns.</a:t>
            </a:r>
          </a:p>
          <a:p>
            <a:endParaRPr lang="en-US" dirty="0" smtClean="0"/>
          </a:p>
          <a:p>
            <a:endParaRPr lang="en-IN" dirty="0"/>
          </a:p>
        </p:txBody>
      </p:sp>
      <p:pic>
        <p:nvPicPr>
          <p:cNvPr id="2050" name="Picture 2" descr="https://bornfight.com/wp-content/uploads/2020/04/bornfight_blog_tudor_bigdata_body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29975" y="321925"/>
            <a:ext cx="2424446" cy="136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6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Recent</a:t>
            </a:r>
            <a:endParaRPr lang="en-IN" dirty="0"/>
          </a:p>
        </p:txBody>
      </p:sp>
      <p:sp>
        <p:nvSpPr>
          <p:cNvPr id="3" name="Content Placeholder 2"/>
          <p:cNvSpPr>
            <a:spLocks noGrp="1"/>
          </p:cNvSpPr>
          <p:nvPr>
            <p:ph idx="1"/>
          </p:nvPr>
        </p:nvSpPr>
        <p:spPr/>
        <p:txBody>
          <a:bodyPr>
            <a:normAutofit fontScale="92500" lnSpcReduction="20000"/>
          </a:bodyPr>
          <a:lstStyle/>
          <a:p>
            <a:endParaRPr lang="en-US" b="1" i="1" u="sng" dirty="0" smtClean="0"/>
          </a:p>
          <a:p>
            <a:r>
              <a:rPr lang="en-US" b="1" i="1" u="sng" dirty="0" smtClean="0">
                <a:solidFill>
                  <a:srgbClr val="FF0000"/>
                </a:solidFill>
              </a:rPr>
              <a:t>BRITISH </a:t>
            </a:r>
            <a:r>
              <a:rPr lang="en-US" b="1" i="1" u="sng" dirty="0">
                <a:solidFill>
                  <a:srgbClr val="FF0000"/>
                </a:solidFill>
              </a:rPr>
              <a:t>AIRWAYS</a:t>
            </a:r>
            <a:r>
              <a:rPr lang="en-US" b="1" i="1" dirty="0"/>
              <a:t>:</a:t>
            </a:r>
            <a:r>
              <a:rPr lang="en-US" dirty="0"/>
              <a:t> “Know Me” program combines already existing loyalty information with the data collected from customers based on their online behavior. With the blending of these two sources of information, British Airways can make more targeted offers while responding to service lapses in ways to create a more positive experience for the flyer.</a:t>
            </a:r>
          </a:p>
          <a:p>
            <a:r>
              <a:rPr lang="en-US" b="1" i="1" u="sng" dirty="0">
                <a:solidFill>
                  <a:srgbClr val="FF0000"/>
                </a:solidFill>
              </a:rPr>
              <a:t>AMERICAN EXPRESS</a:t>
            </a:r>
            <a:r>
              <a:rPr lang="en-US" b="1" i="1" dirty="0"/>
              <a:t>:</a:t>
            </a:r>
            <a:r>
              <a:rPr lang="en-US" dirty="0"/>
              <a:t> Starts looking for indicators that could predict loyalty and developed sophisticated predictive models to analyze historical transactions and 115 variables to forecast potential churn. The company believes it can now identify 24% of accounts that will close within the next four months.</a:t>
            </a:r>
          </a:p>
          <a:p>
            <a:r>
              <a:rPr lang="en-US" b="1" i="1" u="sng" dirty="0">
                <a:solidFill>
                  <a:srgbClr val="FF0000"/>
                </a:solidFill>
              </a:rPr>
              <a:t>EBAY</a:t>
            </a:r>
            <a:r>
              <a:rPr lang="en-US" b="1" i="1" dirty="0"/>
              <a:t>:</a:t>
            </a:r>
            <a:r>
              <a:rPr lang="en-US" dirty="0"/>
              <a:t> “the Feed” is a new homepage that allows customers to follow entire categories of items no matter how obscure. This makes it easier for customers to stay on top of the latest items they have a particular interest, especially if they are collectors.</a:t>
            </a:r>
          </a:p>
          <a:p>
            <a:r>
              <a:rPr lang="en-US" b="1" i="1" u="sng" dirty="0">
                <a:solidFill>
                  <a:srgbClr val="FF0000"/>
                </a:solidFill>
              </a:rPr>
              <a:t>GOOGLE</a:t>
            </a:r>
            <a:r>
              <a:rPr lang="en-US" b="1" i="1" dirty="0"/>
              <a:t>:</a:t>
            </a:r>
            <a:r>
              <a:rPr lang="en-US" dirty="0"/>
              <a:t> Working with the U.S. Centers for Disease Control, tracks when users are inputting search terms related to flu topics, to help predict which regions may experience outbreaks.</a:t>
            </a:r>
          </a:p>
          <a:p>
            <a:endParaRPr lang="en-IN" dirty="0"/>
          </a:p>
        </p:txBody>
      </p:sp>
    </p:spTree>
    <p:extLst>
      <p:ext uri="{BB962C8B-B14F-4D97-AF65-F5344CB8AC3E}">
        <p14:creationId xmlns:p14="http://schemas.microsoft.com/office/powerpoint/2010/main" val="276688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3507"/>
            <a:ext cx="10571998" cy="970450"/>
          </a:xfrm>
        </p:spPr>
        <p:txBody>
          <a:bodyPr/>
          <a:lstStyle/>
          <a:p>
            <a:r>
              <a:rPr lang="en-IN" dirty="0" smtClean="0"/>
              <a:t>Thank You! </a:t>
            </a:r>
            <a:endParaRPr lang="en-IN" dirty="0"/>
          </a:p>
        </p:txBody>
      </p:sp>
      <p:pic>
        <p:nvPicPr>
          <p:cNvPr id="4" name="Picture 3"/>
          <p:cNvPicPr>
            <a:picLocks noChangeAspect="1"/>
          </p:cNvPicPr>
          <p:nvPr/>
        </p:nvPicPr>
        <p:blipFill>
          <a:blip r:embed="rId2"/>
          <a:stretch>
            <a:fillRect/>
          </a:stretch>
        </p:blipFill>
        <p:spPr>
          <a:xfrm>
            <a:off x="233647" y="2718486"/>
            <a:ext cx="4638914" cy="3319849"/>
          </a:xfrm>
          <a:prstGeom prst="rect">
            <a:avLst/>
          </a:prstGeom>
        </p:spPr>
      </p:pic>
      <p:pic>
        <p:nvPicPr>
          <p:cNvPr id="5" name="Picture 4"/>
          <p:cNvPicPr>
            <a:picLocks noChangeAspect="1"/>
          </p:cNvPicPr>
          <p:nvPr/>
        </p:nvPicPr>
        <p:blipFill>
          <a:blip r:embed="rId3"/>
          <a:stretch>
            <a:fillRect/>
          </a:stretch>
        </p:blipFill>
        <p:spPr>
          <a:xfrm>
            <a:off x="6095999" y="2714698"/>
            <a:ext cx="4677561" cy="3323637"/>
          </a:xfrm>
          <a:prstGeom prst="rect">
            <a:avLst/>
          </a:prstGeom>
        </p:spPr>
      </p:pic>
      <p:sp>
        <p:nvSpPr>
          <p:cNvPr id="6" name="TextBox 5"/>
          <p:cNvSpPr txBox="1"/>
          <p:nvPr/>
        </p:nvSpPr>
        <p:spPr>
          <a:xfrm>
            <a:off x="0" y="1383957"/>
            <a:ext cx="11768883" cy="369332"/>
          </a:xfrm>
          <a:prstGeom prst="rect">
            <a:avLst/>
          </a:prstGeom>
          <a:noFill/>
        </p:spPr>
        <p:txBody>
          <a:bodyPr wrap="square" rtlCol="0">
            <a:spAutoFit/>
          </a:bodyPr>
          <a:lstStyle/>
          <a:p>
            <a:r>
              <a:rPr lang="en-IN" b="1" dirty="0" err="1" smtClean="0"/>
              <a:t>Github</a:t>
            </a:r>
            <a:r>
              <a:rPr lang="en-IN" b="1" dirty="0" smtClean="0"/>
              <a:t> Link: https://github.com/neelshah124/SGP-IV-Power-BI-data/tree/main</a:t>
            </a:r>
            <a:endParaRPr lang="en-IN" b="1" dirty="0"/>
          </a:p>
        </p:txBody>
      </p:sp>
      <p:sp>
        <p:nvSpPr>
          <p:cNvPr id="3" name="TextBox 2"/>
          <p:cNvSpPr txBox="1"/>
          <p:nvPr/>
        </p:nvSpPr>
        <p:spPr>
          <a:xfrm>
            <a:off x="420130" y="6301946"/>
            <a:ext cx="6285470" cy="369332"/>
          </a:xfrm>
          <a:prstGeom prst="rect">
            <a:avLst/>
          </a:prstGeom>
          <a:noFill/>
        </p:spPr>
        <p:txBody>
          <a:bodyPr wrap="square" rtlCol="0">
            <a:spAutoFit/>
          </a:bodyPr>
          <a:lstStyle/>
          <a:p>
            <a:r>
              <a:rPr lang="en-IN" dirty="0" smtClean="0"/>
              <a:t>Learning outcome</a:t>
            </a:r>
            <a:endParaRPr lang="en-IN" dirty="0"/>
          </a:p>
        </p:txBody>
      </p:sp>
    </p:spTree>
    <p:extLst>
      <p:ext uri="{BB962C8B-B14F-4D97-AF65-F5344CB8AC3E}">
        <p14:creationId xmlns:p14="http://schemas.microsoft.com/office/powerpoint/2010/main" val="736785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There are six phases of data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3903" y="2145002"/>
            <a:ext cx="5552302" cy="4527892"/>
          </a:xfrm>
        </p:spPr>
      </p:pic>
    </p:spTree>
    <p:extLst>
      <p:ext uri="{BB962C8B-B14F-4D97-AF65-F5344CB8AC3E}">
        <p14:creationId xmlns:p14="http://schemas.microsoft.com/office/powerpoint/2010/main" val="2387582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Data?</a:t>
            </a:r>
            <a:endParaRPr lang="en-IN" dirty="0"/>
          </a:p>
        </p:txBody>
      </p:sp>
      <p:sp>
        <p:nvSpPr>
          <p:cNvPr id="3" name="Content Placeholder 2"/>
          <p:cNvSpPr>
            <a:spLocks noGrp="1"/>
          </p:cNvSpPr>
          <p:nvPr>
            <p:ph idx="1"/>
          </p:nvPr>
        </p:nvSpPr>
        <p:spPr>
          <a:xfrm>
            <a:off x="818712" y="2222287"/>
            <a:ext cx="3728574" cy="3636511"/>
          </a:xfrm>
        </p:spPr>
        <p:txBody>
          <a:bodyPr/>
          <a:lstStyle/>
          <a:p>
            <a:r>
              <a:rPr lang="en-IN" dirty="0" smtClean="0"/>
              <a:t>Data is processed or generated information.</a:t>
            </a:r>
          </a:p>
          <a:p>
            <a:r>
              <a:rPr lang="en-IN" dirty="0" smtClean="0"/>
              <a:t>It is present everywhere</a:t>
            </a:r>
          </a:p>
          <a:p>
            <a:r>
              <a:rPr lang="en-IN" dirty="0" smtClean="0"/>
              <a:t>On an average a human body generates 1.5 Gb of data everyday</a:t>
            </a:r>
          </a:p>
          <a:p>
            <a:r>
              <a:rPr lang="en-IN" dirty="0" smtClean="0"/>
              <a:t>Roles of handling data:</a:t>
            </a:r>
          </a:p>
          <a:p>
            <a:endParaRPr lang="en-IN" dirty="0"/>
          </a:p>
        </p:txBody>
      </p:sp>
      <p:sp>
        <p:nvSpPr>
          <p:cNvPr id="4" name="TextBox 3"/>
          <p:cNvSpPr txBox="1"/>
          <p:nvPr/>
        </p:nvSpPr>
        <p:spPr>
          <a:xfrm>
            <a:off x="5294236" y="2298356"/>
            <a:ext cx="6087762" cy="375233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wrap="square" rtlCol="0">
            <a:spAutoFit/>
          </a:bodyPr>
          <a:lstStyle/>
          <a:p>
            <a:endParaRPr lang="en-IN" dirty="0"/>
          </a:p>
        </p:txBody>
      </p:sp>
    </p:spTree>
    <p:extLst>
      <p:ext uri="{BB962C8B-B14F-4D97-AF65-F5344CB8AC3E}">
        <p14:creationId xmlns:p14="http://schemas.microsoft.com/office/powerpoint/2010/main" val="2005676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Microsoft Power BI Vs Tableau</a:t>
            </a:r>
            <a:endParaRPr lang="en-IN" dirty="0"/>
          </a:p>
        </p:txBody>
      </p:sp>
      <p:sp>
        <p:nvSpPr>
          <p:cNvPr id="3" name="Content Placeholder 2"/>
          <p:cNvSpPr>
            <a:spLocks noGrp="1"/>
          </p:cNvSpPr>
          <p:nvPr>
            <p:ph idx="1"/>
          </p:nvPr>
        </p:nvSpPr>
        <p:spPr>
          <a:xfrm>
            <a:off x="818712" y="2232454"/>
            <a:ext cx="3720337" cy="3626344"/>
          </a:xfrm>
        </p:spPr>
        <p:txBody>
          <a:bodyPr>
            <a:normAutofit/>
          </a:bodyPr>
          <a:lstStyle/>
          <a:p>
            <a:pPr>
              <a:buFont typeface="Wingdings" panose="05000000000000000000" pitchFamily="2" charset="2"/>
              <a:buChar char="Ø"/>
            </a:pPr>
            <a:r>
              <a:rPr lang="en-US" dirty="0" smtClean="0"/>
              <a:t>Power </a:t>
            </a:r>
            <a:r>
              <a:rPr lang="en-US" dirty="0"/>
              <a:t>BI is a collection of software services, apps, and connectors that work together to turn your unrelated sources of data into coherent, visually immersive, and interactive insights. Your data may be an Excel spreadsheet, or a collection of cloud-based and on-premises hybrid data warehouses.</a:t>
            </a:r>
            <a:endParaRPr lang="en-IN" dirty="0"/>
          </a:p>
        </p:txBody>
      </p:sp>
      <p:sp>
        <p:nvSpPr>
          <p:cNvPr id="4" name="TextBox 3"/>
          <p:cNvSpPr txBox="1"/>
          <p:nvPr/>
        </p:nvSpPr>
        <p:spPr>
          <a:xfrm>
            <a:off x="5181600" y="2487827"/>
            <a:ext cx="6392562"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Tableau is a powerful and fastest growing data visualization tool used in the Business Intelligence Industry. It helps in simplifying raw data in a very easily understandable </a:t>
            </a:r>
            <a:r>
              <a:rPr lang="en-US" dirty="0" smtClean="0"/>
              <a:t>format. Data </a:t>
            </a:r>
            <a:r>
              <a:rPr lang="en-US" dirty="0"/>
              <a:t>analysis is very fast with Tableau tool and the visualizations created are in the form of dashboards and worksheets.</a:t>
            </a:r>
            <a:endParaRPr lang="en-IN" dirty="0"/>
          </a:p>
        </p:txBody>
      </p:sp>
    </p:spTree>
    <p:extLst>
      <p:ext uri="{BB962C8B-B14F-4D97-AF65-F5344CB8AC3E}">
        <p14:creationId xmlns:p14="http://schemas.microsoft.com/office/powerpoint/2010/main" val="4010223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383" y="842604"/>
            <a:ext cx="10571998" cy="970450"/>
          </a:xfrm>
        </p:spPr>
        <p:txBody>
          <a:bodyPr/>
          <a:lstStyle/>
          <a:p>
            <a:r>
              <a:rPr lang="en-IN" dirty="0" smtClean="0"/>
              <a:t>My work: determining stress levels of different countries based on multiple parameters.</a:t>
            </a:r>
            <a:endParaRPr lang="en-IN" dirty="0"/>
          </a:p>
        </p:txBody>
      </p:sp>
      <p:sp>
        <p:nvSpPr>
          <p:cNvPr id="3" name="Content Placeholder 2"/>
          <p:cNvSpPr>
            <a:spLocks noGrp="1"/>
          </p:cNvSpPr>
          <p:nvPr>
            <p:ph idx="1"/>
          </p:nvPr>
        </p:nvSpPr>
        <p:spPr>
          <a:xfrm>
            <a:off x="818712" y="2446638"/>
            <a:ext cx="3876856" cy="3412160"/>
          </a:xfrm>
        </p:spPr>
        <p:txBody>
          <a:bodyPr/>
          <a:lstStyle/>
          <a:p>
            <a:pPr marL="0" indent="0">
              <a:buNone/>
            </a:pPr>
            <a:r>
              <a:rPr lang="en-IN" dirty="0" smtClean="0"/>
              <a:t>When it comes to stress levels of a nation, It depends on multiple parameters.</a:t>
            </a:r>
          </a:p>
          <a:p>
            <a:pPr>
              <a:buFont typeface="Wingdings" panose="05000000000000000000" pitchFamily="2" charset="2"/>
              <a:buChar char="Ø"/>
            </a:pPr>
            <a:r>
              <a:rPr lang="en-IN" dirty="0" smtClean="0"/>
              <a:t>Financial stress</a:t>
            </a:r>
          </a:p>
          <a:p>
            <a:pPr>
              <a:buFont typeface="Wingdings" panose="05000000000000000000" pitchFamily="2" charset="2"/>
              <a:buChar char="Ø"/>
            </a:pPr>
            <a:r>
              <a:rPr lang="en-IN" dirty="0" smtClean="0"/>
              <a:t>Social stress</a:t>
            </a:r>
          </a:p>
          <a:p>
            <a:pPr>
              <a:buFont typeface="Wingdings" panose="05000000000000000000" pitchFamily="2" charset="2"/>
              <a:buChar char="Ø"/>
            </a:pPr>
            <a:r>
              <a:rPr lang="en-IN" dirty="0" smtClean="0"/>
              <a:t>Emotional stress</a:t>
            </a:r>
          </a:p>
          <a:p>
            <a:pPr>
              <a:buFont typeface="Wingdings" panose="05000000000000000000" pitchFamily="2" charset="2"/>
              <a:buChar char="Ø"/>
            </a:pPr>
            <a:r>
              <a:rPr lang="en-IN" dirty="0" smtClean="0"/>
              <a:t>Physical stress</a:t>
            </a:r>
          </a:p>
          <a:p>
            <a:pPr>
              <a:buFont typeface="Wingdings" panose="05000000000000000000" pitchFamily="2" charset="2"/>
              <a:buChar char="Ø"/>
            </a:pPr>
            <a:r>
              <a:rPr lang="en-IN" dirty="0" smtClean="0"/>
              <a:t>Peer stress </a:t>
            </a:r>
          </a:p>
          <a:p>
            <a:pPr>
              <a:buFont typeface="Wingdings" panose="05000000000000000000" pitchFamily="2" charset="2"/>
              <a:buChar char="Ø"/>
            </a:pPr>
            <a:r>
              <a:rPr lang="en-IN" dirty="0" smtClean="0"/>
              <a:t>Work stress</a:t>
            </a:r>
          </a:p>
        </p:txBody>
      </p:sp>
      <p:sp>
        <p:nvSpPr>
          <p:cNvPr id="4" name="TextBox 3"/>
          <p:cNvSpPr txBox="1"/>
          <p:nvPr/>
        </p:nvSpPr>
        <p:spPr>
          <a:xfrm>
            <a:off x="5239264" y="2644346"/>
            <a:ext cx="6532606" cy="2031325"/>
          </a:xfrm>
          <a:prstGeom prst="rect">
            <a:avLst/>
          </a:prstGeom>
          <a:noFill/>
        </p:spPr>
        <p:txBody>
          <a:bodyPr wrap="square" rtlCol="0">
            <a:spAutoFit/>
          </a:bodyPr>
          <a:lstStyle/>
          <a:p>
            <a:r>
              <a:rPr lang="en-IN" dirty="0" smtClean="0"/>
              <a:t>I have used some datasets from sources like:</a:t>
            </a:r>
          </a:p>
          <a:p>
            <a:r>
              <a:rPr lang="en-IN" dirty="0" err="1" smtClean="0"/>
              <a:t>Kaggle</a:t>
            </a:r>
            <a:endParaRPr lang="en-IN" dirty="0" smtClean="0"/>
          </a:p>
          <a:p>
            <a:r>
              <a:rPr lang="en-IN" dirty="0" smtClean="0"/>
              <a:t>Nasa stats</a:t>
            </a:r>
          </a:p>
          <a:p>
            <a:r>
              <a:rPr lang="en-IN" dirty="0" err="1" smtClean="0"/>
              <a:t>Data.world</a:t>
            </a:r>
            <a:endParaRPr lang="en-IN" dirty="0" smtClean="0"/>
          </a:p>
          <a:p>
            <a:r>
              <a:rPr lang="en-IN" dirty="0" smtClean="0"/>
              <a:t>Etc.</a:t>
            </a:r>
          </a:p>
          <a:p>
            <a:r>
              <a:rPr lang="en-IN" dirty="0" smtClean="0"/>
              <a:t>To determine, compare and visualize some parameters on Power BI </a:t>
            </a:r>
            <a:endParaRPr lang="en-IN" dirty="0"/>
          </a:p>
        </p:txBody>
      </p:sp>
      <p:sp>
        <p:nvSpPr>
          <p:cNvPr id="5" name="TextBox 4"/>
          <p:cNvSpPr txBox="1"/>
          <p:nvPr/>
        </p:nvSpPr>
        <p:spPr>
          <a:xfrm>
            <a:off x="5387546" y="4950941"/>
            <a:ext cx="6664411" cy="646331"/>
          </a:xfrm>
          <a:prstGeom prst="rect">
            <a:avLst/>
          </a:prstGeom>
          <a:noFill/>
        </p:spPr>
        <p:txBody>
          <a:bodyPr wrap="square" rtlCol="0">
            <a:spAutoFit/>
          </a:bodyPr>
          <a:lstStyle/>
          <a:p>
            <a:r>
              <a:rPr lang="en-IN" dirty="0" smtClean="0"/>
              <a:t>Learning Source:</a:t>
            </a:r>
          </a:p>
          <a:p>
            <a:r>
              <a:rPr lang="en-IN" dirty="0" smtClean="0"/>
              <a:t>Coursera</a:t>
            </a:r>
            <a:endParaRPr lang="en-IN" dirty="0"/>
          </a:p>
        </p:txBody>
      </p:sp>
    </p:spTree>
    <p:extLst>
      <p:ext uri="{BB962C8B-B14F-4D97-AF65-F5344CB8AC3E}">
        <p14:creationId xmlns:p14="http://schemas.microsoft.com/office/powerpoint/2010/main" val="461131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p:sp>
        <p:nvSpPr>
          <p:cNvPr id="3" name="Content Placeholder 2"/>
          <p:cNvSpPr>
            <a:spLocks noGrp="1"/>
          </p:cNvSpPr>
          <p:nvPr>
            <p:ph idx="1"/>
          </p:nvPr>
        </p:nvSpPr>
        <p:spPr/>
        <p:txBody>
          <a:bodyPr/>
          <a:lstStyle/>
          <a:p>
            <a:r>
              <a:rPr lang="en-IN" dirty="0" smtClean="0"/>
              <a:t>My Research paper topic in Multiple Heterogeneous data and visualizing it using different tools like power BI and Tableau has been inspired </a:t>
            </a:r>
            <a:r>
              <a:rPr lang="en-IN" dirty="0"/>
              <a:t>from </a:t>
            </a:r>
            <a:r>
              <a:rPr lang="en-IN" dirty="0" smtClean="0"/>
              <a:t>United Nations (UN) </a:t>
            </a:r>
            <a:r>
              <a:rPr lang="en-IN" b="1" dirty="0">
                <a:hlinkClick r:id="rId2"/>
              </a:rPr>
              <a:t>https://www.un.org/en</a:t>
            </a:r>
            <a:r>
              <a:rPr lang="en-IN" b="1" dirty="0" smtClean="0">
                <a:hlinkClick r:id="rId2"/>
              </a:rPr>
              <a:t>/</a:t>
            </a:r>
            <a:endParaRPr lang="en-IN" b="1" dirty="0" smtClean="0"/>
          </a:p>
          <a:p>
            <a:r>
              <a:rPr lang="en-IN" dirty="0" smtClean="0"/>
              <a:t>This can help non governmental organizations to act according to the stress state of the locations. This will help profitable institutes to manufacture, process and retail according to the demand and supply of the place.</a:t>
            </a:r>
          </a:p>
          <a:p>
            <a:endParaRPr lang="en-IN" b="1" dirty="0"/>
          </a:p>
        </p:txBody>
      </p:sp>
    </p:spTree>
    <p:extLst>
      <p:ext uri="{BB962C8B-B14F-4D97-AF65-F5344CB8AC3E}">
        <p14:creationId xmlns:p14="http://schemas.microsoft.com/office/powerpoint/2010/main" val="145614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Revenue Model</a:t>
            </a:r>
            <a:endParaRPr lang="en-IN" dirty="0"/>
          </a:p>
        </p:txBody>
      </p:sp>
      <p:pic>
        <p:nvPicPr>
          <p:cNvPr id="1026" name="Picture 2" descr="Revenue Model Framework Guide | Lucid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043" y="2230738"/>
            <a:ext cx="5080223" cy="44733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12259" y="2356022"/>
            <a:ext cx="6598509" cy="3139321"/>
          </a:xfrm>
          <a:prstGeom prst="rect">
            <a:avLst/>
          </a:prstGeom>
          <a:noFill/>
        </p:spPr>
        <p:txBody>
          <a:bodyPr wrap="square" rtlCol="0">
            <a:spAutoFit/>
          </a:bodyPr>
          <a:lstStyle/>
          <a:p>
            <a:r>
              <a:rPr lang="en-IN" dirty="0" smtClean="0"/>
              <a:t>What’s Paid? </a:t>
            </a:r>
          </a:p>
          <a:p>
            <a:r>
              <a:rPr lang="en-IN" dirty="0" smtClean="0"/>
              <a:t>Data:</a:t>
            </a:r>
          </a:p>
          <a:p>
            <a:r>
              <a:rPr lang="en-IN" dirty="0" smtClean="0"/>
              <a:t>Data from private organizations or institutes sell data to third party organizations.</a:t>
            </a:r>
          </a:p>
          <a:p>
            <a:r>
              <a:rPr lang="en-IN" dirty="0" err="1" smtClean="0"/>
              <a:t>Eg</a:t>
            </a:r>
            <a:r>
              <a:rPr lang="en-IN" dirty="0" smtClean="0"/>
              <a:t>: IT companies, Hospitals, Agro Industries, </a:t>
            </a:r>
            <a:r>
              <a:rPr lang="en-IN" dirty="0" err="1" smtClean="0"/>
              <a:t>etc</a:t>
            </a:r>
            <a:r>
              <a:rPr lang="en-IN" dirty="0" smtClean="0"/>
              <a:t>…</a:t>
            </a:r>
          </a:p>
          <a:p>
            <a:endParaRPr lang="en-IN" dirty="0"/>
          </a:p>
          <a:p>
            <a:r>
              <a:rPr lang="en-IN" dirty="0" smtClean="0"/>
              <a:t>Data from Govt. and Non- </a:t>
            </a:r>
            <a:r>
              <a:rPr lang="en-IN" dirty="0" err="1" smtClean="0"/>
              <a:t>Govt</a:t>
            </a:r>
            <a:r>
              <a:rPr lang="en-IN" dirty="0" smtClean="0"/>
              <a:t> organizations can be acquired for free partially.</a:t>
            </a:r>
          </a:p>
          <a:p>
            <a:endParaRPr lang="en-IN" dirty="0"/>
          </a:p>
          <a:p>
            <a:r>
              <a:rPr lang="en-IN" dirty="0" err="1" smtClean="0"/>
              <a:t>Eg</a:t>
            </a:r>
            <a:r>
              <a:rPr lang="en-IN" dirty="0" smtClean="0"/>
              <a:t>: RBI, SEBI, NSDL, NDC, </a:t>
            </a:r>
            <a:r>
              <a:rPr lang="en-IN" dirty="0" err="1" smtClean="0"/>
              <a:t>HelpAgeIndia</a:t>
            </a:r>
            <a:r>
              <a:rPr lang="en-IN" dirty="0" smtClean="0"/>
              <a:t>, </a:t>
            </a:r>
            <a:r>
              <a:rPr lang="en-IN" dirty="0" err="1" smtClean="0"/>
              <a:t>Redcross</a:t>
            </a:r>
            <a:r>
              <a:rPr lang="en-IN" dirty="0" smtClean="0"/>
              <a:t> Society, UNESCO, World Bank, IMF, </a:t>
            </a:r>
            <a:r>
              <a:rPr lang="en-IN" dirty="0" err="1" smtClean="0"/>
              <a:t>etc</a:t>
            </a:r>
            <a:r>
              <a:rPr lang="en-IN" dirty="0" smtClean="0"/>
              <a:t>…</a:t>
            </a:r>
            <a:endParaRPr lang="en-IN" dirty="0"/>
          </a:p>
        </p:txBody>
      </p:sp>
    </p:spTree>
    <p:extLst>
      <p:ext uri="{BB962C8B-B14F-4D97-AF65-F5344CB8AC3E}">
        <p14:creationId xmlns:p14="http://schemas.microsoft.com/office/powerpoint/2010/main" val="49033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what is paid?</a:t>
            </a:r>
            <a:endParaRPr lang="en-IN" dirty="0"/>
          </a:p>
        </p:txBody>
      </p:sp>
      <p:sp>
        <p:nvSpPr>
          <p:cNvPr id="3" name="Content Placeholder 2"/>
          <p:cNvSpPr>
            <a:spLocks noGrp="1"/>
          </p:cNvSpPr>
          <p:nvPr>
            <p:ph idx="1"/>
          </p:nvPr>
        </p:nvSpPr>
        <p:spPr/>
        <p:txBody>
          <a:bodyPr/>
          <a:lstStyle/>
          <a:p>
            <a:r>
              <a:rPr lang="en-IN" dirty="0" smtClean="0"/>
              <a:t>The data extracted from licensed or private institutes or organizations demands hefty amount of Money.</a:t>
            </a:r>
          </a:p>
          <a:p>
            <a:r>
              <a:rPr lang="en-IN" dirty="0" smtClean="0"/>
              <a:t>This can be paid By Financial Transactions, either ways it can be paid by an agreement on data exchange or it is paid by exchange of products or services.</a:t>
            </a:r>
          </a:p>
          <a:p>
            <a:r>
              <a:rPr lang="en-IN" dirty="0" err="1" smtClean="0"/>
              <a:t>Eg</a:t>
            </a:r>
            <a:r>
              <a:rPr lang="en-IN" dirty="0" smtClean="0"/>
              <a:t>: Cambridge </a:t>
            </a:r>
            <a:r>
              <a:rPr lang="en-IN" dirty="0" err="1" smtClean="0"/>
              <a:t>analytica</a:t>
            </a:r>
            <a:r>
              <a:rPr lang="en-IN" dirty="0" smtClean="0"/>
              <a:t>, Foxconn – Famous Electronics contract manufacturer,</a:t>
            </a:r>
          </a:p>
          <a:p>
            <a:r>
              <a:rPr lang="en-IN" dirty="0" smtClean="0"/>
              <a:t>Acxiom : Georgia based Big data Broker Company</a:t>
            </a:r>
          </a:p>
          <a:p>
            <a:r>
              <a:rPr lang="en-IN" dirty="0" smtClean="0"/>
              <a:t>Equifax, </a:t>
            </a:r>
            <a:r>
              <a:rPr lang="en-IN" dirty="0" err="1" smtClean="0"/>
              <a:t>Corelogic</a:t>
            </a:r>
            <a:r>
              <a:rPr lang="en-IN" dirty="0" smtClean="0"/>
              <a:t>, etc.</a:t>
            </a:r>
            <a:endParaRPr lang="en-IN" dirty="0"/>
          </a:p>
        </p:txBody>
      </p:sp>
    </p:spTree>
    <p:extLst>
      <p:ext uri="{BB962C8B-B14F-4D97-AF65-F5344CB8AC3E}">
        <p14:creationId xmlns:p14="http://schemas.microsoft.com/office/powerpoint/2010/main" val="93237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pays and how much?</a:t>
            </a:r>
            <a:endParaRPr lang="en-IN" dirty="0"/>
          </a:p>
        </p:txBody>
      </p:sp>
      <p:sp>
        <p:nvSpPr>
          <p:cNvPr id="3" name="Content Placeholder 2"/>
          <p:cNvSpPr>
            <a:spLocks noGrp="1"/>
          </p:cNvSpPr>
          <p:nvPr>
            <p:ph idx="1"/>
          </p:nvPr>
        </p:nvSpPr>
        <p:spPr/>
        <p:txBody>
          <a:bodyPr>
            <a:normAutofit lnSpcReduction="10000"/>
          </a:bodyPr>
          <a:lstStyle/>
          <a:p>
            <a:r>
              <a:rPr lang="en-US" dirty="0"/>
              <a:t>In the last 2 years, 90% of the world’s data has been created and businesses are spending more than $180 billion a year on big data analysis</a:t>
            </a:r>
          </a:p>
          <a:p>
            <a:r>
              <a:rPr lang="en-US" dirty="0"/>
              <a:t>The term Big Data has been around for some time now, but it has taken a whole new meaning today when people share 500 terabytes of data per day just on Facebook. And on YouTube, there are over 300 hours of video shared every minute</a:t>
            </a:r>
            <a:r>
              <a:rPr lang="en-US" dirty="0" smtClean="0"/>
              <a:t>!</a:t>
            </a:r>
          </a:p>
          <a:p>
            <a:r>
              <a:rPr lang="en-US" dirty="0"/>
              <a:t>The email address of a single internet user is worth $89 to any brand</a:t>
            </a:r>
          </a:p>
          <a:p>
            <a:r>
              <a:rPr lang="en-US" dirty="0"/>
              <a:t>If the collective revenue of digital advertising companies in the US is put together, the data generated from an adult would be worth about $35 per month</a:t>
            </a:r>
            <a:r>
              <a:rPr lang="en-US" dirty="0" smtClean="0"/>
              <a:t>. According to “</a:t>
            </a:r>
            <a:r>
              <a:rPr lang="en-US" dirty="0" err="1" smtClean="0"/>
              <a:t>pawtocol</a:t>
            </a:r>
            <a:r>
              <a:rPr lang="en-US" dirty="0" smtClean="0"/>
              <a:t>”</a:t>
            </a:r>
          </a:p>
          <a:p>
            <a:r>
              <a:rPr lang="en-US" dirty="0" err="1"/>
              <a:t>Pawtocol</a:t>
            </a:r>
            <a:r>
              <a:rPr lang="en-US" dirty="0"/>
              <a:t> is a global online community of pet lovers who are disrupting the pet industry by leveraging </a:t>
            </a:r>
            <a:r>
              <a:rPr lang="en-US" dirty="0" smtClean="0"/>
              <a:t>block chain </a:t>
            </a:r>
            <a:r>
              <a:rPr lang="en-US" dirty="0"/>
              <a:t>technology while monetizing data about their pets. Data is aggregated from IOT devices like our </a:t>
            </a:r>
            <a:r>
              <a:rPr lang="en-US" dirty="0" smtClean="0"/>
              <a:t>Block chain </a:t>
            </a:r>
            <a:r>
              <a:rPr lang="en-US" dirty="0"/>
              <a:t>Pet Tag</a:t>
            </a:r>
            <a:endParaRPr lang="en-US" b="1" dirty="0" smtClean="0"/>
          </a:p>
        </p:txBody>
      </p:sp>
    </p:spTree>
    <p:extLst>
      <p:ext uri="{BB962C8B-B14F-4D97-AF65-F5344CB8AC3E}">
        <p14:creationId xmlns:p14="http://schemas.microsoft.com/office/powerpoint/2010/main" val="3442234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181</TotalTime>
  <Words>728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Wingdings</vt:lpstr>
      <vt:lpstr>Wingdings 2</vt:lpstr>
      <vt:lpstr>Quotable</vt:lpstr>
      <vt:lpstr>Software group Project –IV Stress Index Calculation Of different countries - research Guided By: Asst. Professor Ms. Nishat shaikh Subject :-Data Analytics and Data Visualization Name: Neel Hetalkumar Shah ID: 18IT124 Btech (I.T) – CSPIT, CHARUSAT</vt:lpstr>
      <vt:lpstr>There are six phases of data analysis</vt:lpstr>
      <vt:lpstr>What is Data?</vt:lpstr>
      <vt:lpstr>Microsoft Power BI Vs Tableau</vt:lpstr>
      <vt:lpstr>My work: determining stress levels of different countries based on multiple parameters.</vt:lpstr>
      <vt:lpstr>Future scope</vt:lpstr>
      <vt:lpstr>Revenue Model</vt:lpstr>
      <vt:lpstr>For what is paid?</vt:lpstr>
      <vt:lpstr>Who pays and how much?</vt:lpstr>
      <vt:lpstr>Factors affecting value of data</vt:lpstr>
      <vt:lpstr>Let’s see how</vt:lpstr>
      <vt:lpstr>Recent</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group Project –IV Guided By: Asst. Professor Ms. Nishat shaikh Subject :-Data Analytics and Data Visualization Name: Neel Hetalkumar Shah ID: 18IT124 Btech (I.T) – CSPIT, CHARUSAT</dc:title>
  <dc:creator>neel shah</dc:creator>
  <cp:lastModifiedBy>neel shah</cp:lastModifiedBy>
  <cp:revision>19</cp:revision>
  <dcterms:created xsi:type="dcterms:W3CDTF">2021-09-16T02:31:31Z</dcterms:created>
  <dcterms:modified xsi:type="dcterms:W3CDTF">2021-11-13T03:29:46Z</dcterms:modified>
</cp:coreProperties>
</file>