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37" autoAdjust="0"/>
    <p:restoredTop sz="94660"/>
  </p:normalViewPr>
  <p:slideViewPr>
    <p:cSldViewPr snapToGrid="0">
      <p:cViewPr varScale="1">
        <p:scale>
          <a:sx n="116" d="100"/>
          <a:sy n="116" d="100"/>
        </p:scale>
        <p:origin x="120"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F994A5D-5FF8-4DD3-8166-CD93E4E8C125}" type="datetimeFigureOut">
              <a:rPr lang="en-IN" smtClean="0"/>
              <a:t>16-09-2021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2A6503-0E5A-4575-8D3A-10D00B96562C}" type="slidenum">
              <a:rPr lang="en-IN" smtClean="0"/>
              <a:t>‹#›</a:t>
            </a:fld>
            <a:endParaRPr lang="en-IN"/>
          </a:p>
        </p:txBody>
      </p:sp>
    </p:spTree>
    <p:extLst>
      <p:ext uri="{BB962C8B-B14F-4D97-AF65-F5344CB8AC3E}">
        <p14:creationId xmlns:p14="http://schemas.microsoft.com/office/powerpoint/2010/main" val="17566167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994A5D-5FF8-4DD3-8166-CD93E4E8C125}" type="datetimeFigureOut">
              <a:rPr lang="en-IN" smtClean="0"/>
              <a:t>16-09-2021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2A6503-0E5A-4575-8D3A-10D00B96562C}" type="slidenum">
              <a:rPr lang="en-IN" smtClean="0"/>
              <a:t>‹#›</a:t>
            </a:fld>
            <a:endParaRPr lang="en-IN"/>
          </a:p>
        </p:txBody>
      </p:sp>
    </p:spTree>
    <p:extLst>
      <p:ext uri="{BB962C8B-B14F-4D97-AF65-F5344CB8AC3E}">
        <p14:creationId xmlns:p14="http://schemas.microsoft.com/office/powerpoint/2010/main" val="1123886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4F994A5D-5FF8-4DD3-8166-CD93E4E8C125}" type="datetimeFigureOut">
              <a:rPr lang="en-IN" smtClean="0"/>
              <a:t>16-09-2021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2A6503-0E5A-4575-8D3A-10D00B96562C}" type="slidenum">
              <a:rPr lang="en-IN" smtClean="0"/>
              <a:t>‹#›</a:t>
            </a:fld>
            <a:endParaRPr lang="en-IN"/>
          </a:p>
        </p:txBody>
      </p:sp>
    </p:spTree>
    <p:extLst>
      <p:ext uri="{BB962C8B-B14F-4D97-AF65-F5344CB8AC3E}">
        <p14:creationId xmlns:p14="http://schemas.microsoft.com/office/powerpoint/2010/main" val="984276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4F994A5D-5FF8-4DD3-8166-CD93E4E8C125}" type="datetimeFigureOut">
              <a:rPr lang="en-IN" smtClean="0"/>
              <a:t>16-09-2021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2A6503-0E5A-4575-8D3A-10D00B96562C}" type="slidenum">
              <a:rPr lang="en-IN" smtClean="0"/>
              <a:t>‹#›</a:t>
            </a:fld>
            <a:endParaRPr lang="en-IN"/>
          </a:p>
        </p:txBody>
      </p:sp>
    </p:spTree>
    <p:extLst>
      <p:ext uri="{BB962C8B-B14F-4D97-AF65-F5344CB8AC3E}">
        <p14:creationId xmlns:p14="http://schemas.microsoft.com/office/powerpoint/2010/main" val="3376252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994A5D-5FF8-4DD3-8166-CD93E4E8C125}" type="datetimeFigureOut">
              <a:rPr lang="en-IN" smtClean="0"/>
              <a:t>16-09-2021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2A6503-0E5A-4575-8D3A-10D00B96562C}" type="slidenum">
              <a:rPr lang="en-IN" smtClean="0"/>
              <a:t>‹#›</a:t>
            </a:fld>
            <a:endParaRPr lang="en-IN"/>
          </a:p>
        </p:txBody>
      </p:sp>
    </p:spTree>
    <p:extLst>
      <p:ext uri="{BB962C8B-B14F-4D97-AF65-F5344CB8AC3E}">
        <p14:creationId xmlns:p14="http://schemas.microsoft.com/office/powerpoint/2010/main" val="537605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994A5D-5FF8-4DD3-8166-CD93E4E8C125}" type="datetimeFigureOut">
              <a:rPr lang="en-IN" smtClean="0"/>
              <a:t>16-09-2021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2A6503-0E5A-4575-8D3A-10D00B96562C}" type="slidenum">
              <a:rPr lang="en-IN" smtClean="0"/>
              <a:t>‹#›</a:t>
            </a:fld>
            <a:endParaRPr lang="en-IN"/>
          </a:p>
        </p:txBody>
      </p:sp>
    </p:spTree>
    <p:extLst>
      <p:ext uri="{BB962C8B-B14F-4D97-AF65-F5344CB8AC3E}">
        <p14:creationId xmlns:p14="http://schemas.microsoft.com/office/powerpoint/2010/main" val="1372026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994A5D-5FF8-4DD3-8166-CD93E4E8C125}" type="datetimeFigureOut">
              <a:rPr lang="en-IN" smtClean="0"/>
              <a:t>16-09-2021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2A6503-0E5A-4575-8D3A-10D00B96562C}" type="slidenum">
              <a:rPr lang="en-IN" smtClean="0"/>
              <a:t>‹#›</a:t>
            </a:fld>
            <a:endParaRPr lang="en-IN"/>
          </a:p>
        </p:txBody>
      </p:sp>
    </p:spTree>
    <p:extLst>
      <p:ext uri="{BB962C8B-B14F-4D97-AF65-F5344CB8AC3E}">
        <p14:creationId xmlns:p14="http://schemas.microsoft.com/office/powerpoint/2010/main" val="1889445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994A5D-5FF8-4DD3-8166-CD93E4E8C125}" type="datetimeFigureOut">
              <a:rPr lang="en-IN" smtClean="0"/>
              <a:t>16-09-2021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2A6503-0E5A-4575-8D3A-10D00B96562C}" type="slidenum">
              <a:rPr lang="en-IN" smtClean="0"/>
              <a:t>‹#›</a:t>
            </a:fld>
            <a:endParaRPr lang="en-IN"/>
          </a:p>
        </p:txBody>
      </p:sp>
    </p:spTree>
    <p:extLst>
      <p:ext uri="{BB962C8B-B14F-4D97-AF65-F5344CB8AC3E}">
        <p14:creationId xmlns:p14="http://schemas.microsoft.com/office/powerpoint/2010/main" val="3091149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F994A5D-5FF8-4DD3-8166-CD93E4E8C125}" type="datetimeFigureOut">
              <a:rPr lang="en-IN" smtClean="0"/>
              <a:t>16-09-2021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2A6503-0E5A-4575-8D3A-10D00B96562C}" type="slidenum">
              <a:rPr lang="en-IN" smtClean="0"/>
              <a:t>‹#›</a:t>
            </a:fld>
            <a:endParaRPr lang="en-IN"/>
          </a:p>
        </p:txBody>
      </p:sp>
    </p:spTree>
    <p:extLst>
      <p:ext uri="{BB962C8B-B14F-4D97-AF65-F5344CB8AC3E}">
        <p14:creationId xmlns:p14="http://schemas.microsoft.com/office/powerpoint/2010/main" val="4220090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F994A5D-5FF8-4DD3-8166-CD93E4E8C125}" type="datetimeFigureOut">
              <a:rPr lang="en-IN" smtClean="0"/>
              <a:t>16-09-2021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2A6503-0E5A-4575-8D3A-10D00B96562C}" type="slidenum">
              <a:rPr lang="en-IN" smtClean="0"/>
              <a:t>‹#›</a:t>
            </a:fld>
            <a:endParaRPr lang="en-IN"/>
          </a:p>
        </p:txBody>
      </p:sp>
    </p:spTree>
    <p:extLst>
      <p:ext uri="{BB962C8B-B14F-4D97-AF65-F5344CB8AC3E}">
        <p14:creationId xmlns:p14="http://schemas.microsoft.com/office/powerpoint/2010/main" val="308445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994A5D-5FF8-4DD3-8166-CD93E4E8C125}" type="datetimeFigureOut">
              <a:rPr lang="en-IN" smtClean="0"/>
              <a:t>16-09-2021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2A6503-0E5A-4575-8D3A-10D00B96562C}" type="slidenum">
              <a:rPr lang="en-IN" smtClean="0"/>
              <a:t>‹#›</a:t>
            </a:fld>
            <a:endParaRPr lang="en-IN"/>
          </a:p>
        </p:txBody>
      </p:sp>
    </p:spTree>
    <p:extLst>
      <p:ext uri="{BB962C8B-B14F-4D97-AF65-F5344CB8AC3E}">
        <p14:creationId xmlns:p14="http://schemas.microsoft.com/office/powerpoint/2010/main" val="1276356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994A5D-5FF8-4DD3-8166-CD93E4E8C125}" type="datetimeFigureOut">
              <a:rPr lang="en-IN" smtClean="0"/>
              <a:t>16-09-2021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2A6503-0E5A-4575-8D3A-10D00B96562C}" type="slidenum">
              <a:rPr lang="en-IN" smtClean="0"/>
              <a:t>‹#›</a:t>
            </a:fld>
            <a:endParaRPr lang="en-IN"/>
          </a:p>
        </p:txBody>
      </p:sp>
    </p:spTree>
    <p:extLst>
      <p:ext uri="{BB962C8B-B14F-4D97-AF65-F5344CB8AC3E}">
        <p14:creationId xmlns:p14="http://schemas.microsoft.com/office/powerpoint/2010/main" val="186142402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994A5D-5FF8-4DD3-8166-CD93E4E8C125}" type="datetimeFigureOut">
              <a:rPr lang="en-IN" smtClean="0"/>
              <a:t>16-09-2021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2A6503-0E5A-4575-8D3A-10D00B96562C}" type="slidenum">
              <a:rPr lang="en-IN" smtClean="0"/>
              <a:t>‹#›</a:t>
            </a:fld>
            <a:endParaRPr lang="en-IN"/>
          </a:p>
        </p:txBody>
      </p:sp>
    </p:spTree>
    <p:extLst>
      <p:ext uri="{BB962C8B-B14F-4D97-AF65-F5344CB8AC3E}">
        <p14:creationId xmlns:p14="http://schemas.microsoft.com/office/powerpoint/2010/main" val="241008041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4F994A5D-5FF8-4DD3-8166-CD93E4E8C125}" type="datetimeFigureOut">
              <a:rPr lang="en-IN" smtClean="0"/>
              <a:t>16-09-2021</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082A6503-0E5A-4575-8D3A-10D00B96562C}" type="slidenum">
              <a:rPr lang="en-IN" smtClean="0"/>
              <a:t>‹#›</a:t>
            </a:fld>
            <a:endParaRPr lang="en-IN"/>
          </a:p>
        </p:txBody>
      </p:sp>
    </p:spTree>
    <p:extLst>
      <p:ext uri="{BB962C8B-B14F-4D97-AF65-F5344CB8AC3E}">
        <p14:creationId xmlns:p14="http://schemas.microsoft.com/office/powerpoint/2010/main" val="3995746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F994A5D-5FF8-4DD3-8166-CD93E4E8C125}" type="datetimeFigureOut">
              <a:rPr lang="en-IN" smtClean="0"/>
              <a:t>16-09-2021</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082A6503-0E5A-4575-8D3A-10D00B96562C}" type="slidenum">
              <a:rPr lang="en-IN" smtClean="0"/>
              <a:t>‹#›</a:t>
            </a:fld>
            <a:endParaRPr lang="en-IN"/>
          </a:p>
        </p:txBody>
      </p:sp>
    </p:spTree>
    <p:extLst>
      <p:ext uri="{BB962C8B-B14F-4D97-AF65-F5344CB8AC3E}">
        <p14:creationId xmlns:p14="http://schemas.microsoft.com/office/powerpoint/2010/main" val="2712700371"/>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un.org/e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3200" dirty="0" smtClean="0"/>
              <a:t>Software group Project –IV</a:t>
            </a:r>
            <a:br>
              <a:rPr lang="en-IN" sz="3200" dirty="0" smtClean="0"/>
            </a:br>
            <a:r>
              <a:rPr lang="en-IN" sz="3200" dirty="0" smtClean="0"/>
              <a:t>Guided By:</a:t>
            </a:r>
            <a:r>
              <a:rPr lang="en-IN" dirty="0" smtClean="0"/>
              <a:t> </a:t>
            </a:r>
            <a:r>
              <a:rPr lang="en-IN" sz="3200" dirty="0" smtClean="0"/>
              <a:t>Asst. Professor Ms. </a:t>
            </a:r>
            <a:r>
              <a:rPr lang="en-IN" sz="3200" dirty="0" err="1" smtClean="0"/>
              <a:t>Nishat</a:t>
            </a:r>
            <a:r>
              <a:rPr lang="en-IN" sz="3200" dirty="0" smtClean="0"/>
              <a:t> </a:t>
            </a:r>
            <a:r>
              <a:rPr lang="en-IN" sz="3200" dirty="0" err="1" smtClean="0"/>
              <a:t>shaikh</a:t>
            </a:r>
            <a:r>
              <a:rPr lang="en-IN" sz="3200" dirty="0"/>
              <a:t/>
            </a:r>
            <a:br>
              <a:rPr lang="en-IN" sz="3200" dirty="0"/>
            </a:br>
            <a:r>
              <a:rPr lang="en-IN" sz="3200" dirty="0" smtClean="0"/>
              <a:t>Subject :-Data Analytics and Data Visualization</a:t>
            </a:r>
            <a:br>
              <a:rPr lang="en-IN" sz="3200" dirty="0" smtClean="0"/>
            </a:br>
            <a:r>
              <a:rPr lang="en-IN" sz="3200" dirty="0" smtClean="0"/>
              <a:t>Name: Neel </a:t>
            </a:r>
            <a:r>
              <a:rPr lang="en-IN" sz="3200" dirty="0" err="1" smtClean="0"/>
              <a:t>Hetalkumar</a:t>
            </a:r>
            <a:r>
              <a:rPr lang="en-IN" sz="3200" dirty="0" smtClean="0"/>
              <a:t> Shah</a:t>
            </a:r>
            <a:br>
              <a:rPr lang="en-IN" sz="3200" dirty="0" smtClean="0"/>
            </a:br>
            <a:r>
              <a:rPr lang="en-IN" sz="3200" dirty="0" smtClean="0"/>
              <a:t>ID: 18IT124</a:t>
            </a:r>
            <a:br>
              <a:rPr lang="en-IN" sz="3200" dirty="0" smtClean="0"/>
            </a:br>
            <a:r>
              <a:rPr lang="en-IN" sz="3200" dirty="0" err="1" smtClean="0"/>
              <a:t>Btech</a:t>
            </a:r>
            <a:r>
              <a:rPr lang="en-IN" sz="3200" dirty="0" smtClean="0"/>
              <a:t> (I.T) – CSPIT, CHARUSAT</a:t>
            </a:r>
            <a:endParaRPr lang="en-IN" sz="3200" dirty="0"/>
          </a:p>
        </p:txBody>
      </p:sp>
      <p:sp>
        <p:nvSpPr>
          <p:cNvPr id="3" name="Subtitle 2"/>
          <p:cNvSpPr>
            <a:spLocks noGrp="1"/>
          </p:cNvSpPr>
          <p:nvPr>
            <p:ph type="subTitle" idx="1"/>
          </p:nvPr>
        </p:nvSpPr>
        <p:spPr/>
        <p:txBody>
          <a:bodyPr/>
          <a:lstStyle/>
          <a:p>
            <a:r>
              <a:rPr lang="en-IN" dirty="0" smtClean="0"/>
              <a:t>Let’s see Data</a:t>
            </a:r>
            <a:endParaRPr lang="en-IN" dirty="0"/>
          </a:p>
        </p:txBody>
      </p:sp>
    </p:spTree>
    <p:extLst>
      <p:ext uri="{BB962C8B-B14F-4D97-AF65-F5344CB8AC3E}">
        <p14:creationId xmlns:p14="http://schemas.microsoft.com/office/powerpoint/2010/main" val="40669590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There are six phases of data analysis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3903" y="2145002"/>
            <a:ext cx="5552302" cy="4527892"/>
          </a:xfrm>
        </p:spPr>
      </p:pic>
    </p:spTree>
    <p:extLst>
      <p:ext uri="{BB962C8B-B14F-4D97-AF65-F5344CB8AC3E}">
        <p14:creationId xmlns:p14="http://schemas.microsoft.com/office/powerpoint/2010/main" val="23875824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Data?</a:t>
            </a:r>
            <a:endParaRPr lang="en-IN" dirty="0"/>
          </a:p>
        </p:txBody>
      </p:sp>
      <p:sp>
        <p:nvSpPr>
          <p:cNvPr id="3" name="Content Placeholder 2"/>
          <p:cNvSpPr>
            <a:spLocks noGrp="1"/>
          </p:cNvSpPr>
          <p:nvPr>
            <p:ph idx="1"/>
          </p:nvPr>
        </p:nvSpPr>
        <p:spPr>
          <a:xfrm>
            <a:off x="818712" y="2222287"/>
            <a:ext cx="3728574" cy="3636511"/>
          </a:xfrm>
        </p:spPr>
        <p:txBody>
          <a:bodyPr/>
          <a:lstStyle/>
          <a:p>
            <a:r>
              <a:rPr lang="en-IN" dirty="0" smtClean="0"/>
              <a:t>Data is processed or generated information.</a:t>
            </a:r>
          </a:p>
          <a:p>
            <a:r>
              <a:rPr lang="en-IN" dirty="0" smtClean="0"/>
              <a:t>It is present everywhere</a:t>
            </a:r>
          </a:p>
          <a:p>
            <a:r>
              <a:rPr lang="en-IN" dirty="0" smtClean="0"/>
              <a:t>On an average a human body generates 1.5 Gb of data everyday</a:t>
            </a:r>
          </a:p>
          <a:p>
            <a:r>
              <a:rPr lang="en-IN" dirty="0" smtClean="0"/>
              <a:t>Roles of handling data:</a:t>
            </a:r>
          </a:p>
          <a:p>
            <a:endParaRPr lang="en-IN" dirty="0"/>
          </a:p>
        </p:txBody>
      </p:sp>
      <p:sp>
        <p:nvSpPr>
          <p:cNvPr id="4" name="TextBox 3"/>
          <p:cNvSpPr txBox="1"/>
          <p:nvPr/>
        </p:nvSpPr>
        <p:spPr>
          <a:xfrm>
            <a:off x="5294236" y="2298356"/>
            <a:ext cx="6087762" cy="3752335"/>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txBody>
          <a:bodyPr wrap="square" rtlCol="0">
            <a:spAutoFit/>
          </a:bodyPr>
          <a:lstStyle/>
          <a:p>
            <a:endParaRPr lang="en-IN" dirty="0"/>
          </a:p>
        </p:txBody>
      </p:sp>
    </p:spTree>
    <p:extLst>
      <p:ext uri="{BB962C8B-B14F-4D97-AF65-F5344CB8AC3E}">
        <p14:creationId xmlns:p14="http://schemas.microsoft.com/office/powerpoint/2010/main" val="20056762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Microsoft Power BI Vs Tableau</a:t>
            </a:r>
            <a:endParaRPr lang="en-IN" dirty="0"/>
          </a:p>
        </p:txBody>
      </p:sp>
      <p:sp>
        <p:nvSpPr>
          <p:cNvPr id="3" name="Content Placeholder 2"/>
          <p:cNvSpPr>
            <a:spLocks noGrp="1"/>
          </p:cNvSpPr>
          <p:nvPr>
            <p:ph idx="1"/>
          </p:nvPr>
        </p:nvSpPr>
        <p:spPr>
          <a:xfrm>
            <a:off x="818712" y="2232454"/>
            <a:ext cx="3720337" cy="3626344"/>
          </a:xfrm>
        </p:spPr>
        <p:txBody>
          <a:bodyPr>
            <a:normAutofit/>
          </a:bodyPr>
          <a:lstStyle/>
          <a:p>
            <a:pPr>
              <a:buFont typeface="Wingdings" panose="05000000000000000000" pitchFamily="2" charset="2"/>
              <a:buChar char="Ø"/>
            </a:pPr>
            <a:r>
              <a:rPr lang="en-US" dirty="0" smtClean="0"/>
              <a:t>Power </a:t>
            </a:r>
            <a:r>
              <a:rPr lang="en-US" dirty="0"/>
              <a:t>BI is a collection of software services, apps, and connectors that work together to turn your unrelated sources of data into coherent, visually immersive, and interactive insights. Your data may be an Excel spreadsheet, or a collection of cloud-based and on-premises hybrid data warehouses.</a:t>
            </a:r>
            <a:endParaRPr lang="en-IN" dirty="0"/>
          </a:p>
        </p:txBody>
      </p:sp>
      <p:sp>
        <p:nvSpPr>
          <p:cNvPr id="4" name="TextBox 3"/>
          <p:cNvSpPr txBox="1"/>
          <p:nvPr/>
        </p:nvSpPr>
        <p:spPr>
          <a:xfrm>
            <a:off x="5181600" y="2487827"/>
            <a:ext cx="6392562"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a:t>Tableau is a powerful and fastest growing data visualization tool used in the Business Intelligence Industry. It helps in simplifying raw data in a very easily understandable </a:t>
            </a:r>
            <a:r>
              <a:rPr lang="en-US" dirty="0" smtClean="0"/>
              <a:t>format. Data </a:t>
            </a:r>
            <a:r>
              <a:rPr lang="en-US" dirty="0"/>
              <a:t>analysis is very fast with Tableau tool and the visualizations created are in the form of dashboards and worksheets.</a:t>
            </a:r>
            <a:endParaRPr lang="en-IN" dirty="0"/>
          </a:p>
        </p:txBody>
      </p:sp>
    </p:spTree>
    <p:extLst>
      <p:ext uri="{BB962C8B-B14F-4D97-AF65-F5344CB8AC3E}">
        <p14:creationId xmlns:p14="http://schemas.microsoft.com/office/powerpoint/2010/main" val="40102236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383" y="842604"/>
            <a:ext cx="10571998" cy="970450"/>
          </a:xfrm>
        </p:spPr>
        <p:txBody>
          <a:bodyPr/>
          <a:lstStyle/>
          <a:p>
            <a:r>
              <a:rPr lang="en-IN" dirty="0" smtClean="0"/>
              <a:t>My work: determining stress levels of different countries based on multiple parameters.</a:t>
            </a:r>
            <a:endParaRPr lang="en-IN" dirty="0"/>
          </a:p>
        </p:txBody>
      </p:sp>
      <p:sp>
        <p:nvSpPr>
          <p:cNvPr id="3" name="Content Placeholder 2"/>
          <p:cNvSpPr>
            <a:spLocks noGrp="1"/>
          </p:cNvSpPr>
          <p:nvPr>
            <p:ph idx="1"/>
          </p:nvPr>
        </p:nvSpPr>
        <p:spPr>
          <a:xfrm>
            <a:off x="818712" y="2446638"/>
            <a:ext cx="3876856" cy="3412160"/>
          </a:xfrm>
        </p:spPr>
        <p:txBody>
          <a:bodyPr/>
          <a:lstStyle/>
          <a:p>
            <a:pPr marL="0" indent="0">
              <a:buNone/>
            </a:pPr>
            <a:r>
              <a:rPr lang="en-IN" dirty="0" smtClean="0"/>
              <a:t>When it comes to stress levels of a nation, It depends on multiple parameters.</a:t>
            </a:r>
          </a:p>
          <a:p>
            <a:pPr>
              <a:buFont typeface="Wingdings" panose="05000000000000000000" pitchFamily="2" charset="2"/>
              <a:buChar char="Ø"/>
            </a:pPr>
            <a:r>
              <a:rPr lang="en-IN" dirty="0" smtClean="0"/>
              <a:t>Financial stress</a:t>
            </a:r>
          </a:p>
          <a:p>
            <a:pPr>
              <a:buFont typeface="Wingdings" panose="05000000000000000000" pitchFamily="2" charset="2"/>
              <a:buChar char="Ø"/>
            </a:pPr>
            <a:r>
              <a:rPr lang="en-IN" dirty="0" smtClean="0"/>
              <a:t>Social stress</a:t>
            </a:r>
          </a:p>
          <a:p>
            <a:pPr>
              <a:buFont typeface="Wingdings" panose="05000000000000000000" pitchFamily="2" charset="2"/>
              <a:buChar char="Ø"/>
            </a:pPr>
            <a:r>
              <a:rPr lang="en-IN" dirty="0" smtClean="0"/>
              <a:t>Emotional stress</a:t>
            </a:r>
          </a:p>
          <a:p>
            <a:pPr>
              <a:buFont typeface="Wingdings" panose="05000000000000000000" pitchFamily="2" charset="2"/>
              <a:buChar char="Ø"/>
            </a:pPr>
            <a:r>
              <a:rPr lang="en-IN" dirty="0" smtClean="0"/>
              <a:t>Physical stress</a:t>
            </a:r>
          </a:p>
          <a:p>
            <a:pPr>
              <a:buFont typeface="Wingdings" panose="05000000000000000000" pitchFamily="2" charset="2"/>
              <a:buChar char="Ø"/>
            </a:pPr>
            <a:r>
              <a:rPr lang="en-IN" dirty="0" smtClean="0"/>
              <a:t>Peer stress </a:t>
            </a:r>
          </a:p>
          <a:p>
            <a:pPr>
              <a:buFont typeface="Wingdings" panose="05000000000000000000" pitchFamily="2" charset="2"/>
              <a:buChar char="Ø"/>
            </a:pPr>
            <a:r>
              <a:rPr lang="en-IN" dirty="0" smtClean="0"/>
              <a:t>Work stress</a:t>
            </a:r>
          </a:p>
        </p:txBody>
      </p:sp>
      <p:sp>
        <p:nvSpPr>
          <p:cNvPr id="4" name="TextBox 3"/>
          <p:cNvSpPr txBox="1"/>
          <p:nvPr/>
        </p:nvSpPr>
        <p:spPr>
          <a:xfrm>
            <a:off x="5239264" y="2644346"/>
            <a:ext cx="6532606" cy="2031325"/>
          </a:xfrm>
          <a:prstGeom prst="rect">
            <a:avLst/>
          </a:prstGeom>
          <a:noFill/>
        </p:spPr>
        <p:txBody>
          <a:bodyPr wrap="square" rtlCol="0">
            <a:spAutoFit/>
          </a:bodyPr>
          <a:lstStyle/>
          <a:p>
            <a:r>
              <a:rPr lang="en-IN" dirty="0" smtClean="0"/>
              <a:t>I have used some datasets from sources like:</a:t>
            </a:r>
          </a:p>
          <a:p>
            <a:r>
              <a:rPr lang="en-IN" dirty="0" err="1" smtClean="0"/>
              <a:t>Kaggle</a:t>
            </a:r>
            <a:endParaRPr lang="en-IN" dirty="0" smtClean="0"/>
          </a:p>
          <a:p>
            <a:r>
              <a:rPr lang="en-IN" dirty="0" smtClean="0"/>
              <a:t>Nasa stats</a:t>
            </a:r>
          </a:p>
          <a:p>
            <a:r>
              <a:rPr lang="en-IN" dirty="0" err="1" smtClean="0"/>
              <a:t>Data.world</a:t>
            </a:r>
            <a:endParaRPr lang="en-IN" dirty="0" smtClean="0"/>
          </a:p>
          <a:p>
            <a:r>
              <a:rPr lang="en-IN" dirty="0" smtClean="0"/>
              <a:t>Etc.</a:t>
            </a:r>
          </a:p>
          <a:p>
            <a:r>
              <a:rPr lang="en-IN" dirty="0" smtClean="0"/>
              <a:t>To determine, compare and visualize some parameters on Power BI </a:t>
            </a:r>
            <a:endParaRPr lang="en-IN" dirty="0"/>
          </a:p>
        </p:txBody>
      </p:sp>
      <p:sp>
        <p:nvSpPr>
          <p:cNvPr id="5" name="TextBox 4"/>
          <p:cNvSpPr txBox="1"/>
          <p:nvPr/>
        </p:nvSpPr>
        <p:spPr>
          <a:xfrm>
            <a:off x="5387546" y="4950941"/>
            <a:ext cx="6664411" cy="646331"/>
          </a:xfrm>
          <a:prstGeom prst="rect">
            <a:avLst/>
          </a:prstGeom>
          <a:noFill/>
        </p:spPr>
        <p:txBody>
          <a:bodyPr wrap="square" rtlCol="0">
            <a:spAutoFit/>
          </a:bodyPr>
          <a:lstStyle/>
          <a:p>
            <a:r>
              <a:rPr lang="en-IN" dirty="0" smtClean="0"/>
              <a:t>Learning Source:</a:t>
            </a:r>
          </a:p>
          <a:p>
            <a:r>
              <a:rPr lang="en-IN" dirty="0" smtClean="0"/>
              <a:t>Coursera</a:t>
            </a:r>
            <a:endParaRPr lang="en-IN" dirty="0"/>
          </a:p>
        </p:txBody>
      </p:sp>
    </p:spTree>
    <p:extLst>
      <p:ext uri="{BB962C8B-B14F-4D97-AF65-F5344CB8AC3E}">
        <p14:creationId xmlns:p14="http://schemas.microsoft.com/office/powerpoint/2010/main" val="4611319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scope</a:t>
            </a:r>
            <a:endParaRPr lang="en-IN" dirty="0"/>
          </a:p>
        </p:txBody>
      </p:sp>
      <p:sp>
        <p:nvSpPr>
          <p:cNvPr id="3" name="Content Placeholder 2"/>
          <p:cNvSpPr>
            <a:spLocks noGrp="1"/>
          </p:cNvSpPr>
          <p:nvPr>
            <p:ph idx="1"/>
          </p:nvPr>
        </p:nvSpPr>
        <p:spPr/>
        <p:txBody>
          <a:bodyPr/>
          <a:lstStyle/>
          <a:p>
            <a:r>
              <a:rPr lang="en-IN" dirty="0" smtClean="0"/>
              <a:t>My Research paper topic in Multiple Heterogeneous data and visualizing it using different tools like power BI and Tableau has been inspired </a:t>
            </a:r>
            <a:r>
              <a:rPr lang="en-IN" dirty="0"/>
              <a:t>from </a:t>
            </a:r>
            <a:r>
              <a:rPr lang="en-IN" dirty="0" smtClean="0"/>
              <a:t>United Nations (UN) </a:t>
            </a:r>
            <a:r>
              <a:rPr lang="en-IN" b="1" dirty="0">
                <a:hlinkClick r:id="rId2"/>
              </a:rPr>
              <a:t>https://www.un.org/en</a:t>
            </a:r>
            <a:r>
              <a:rPr lang="en-IN" b="1" dirty="0" smtClean="0">
                <a:hlinkClick r:id="rId2"/>
              </a:rPr>
              <a:t>/</a:t>
            </a:r>
            <a:endParaRPr lang="en-IN" b="1" dirty="0" smtClean="0"/>
          </a:p>
          <a:p>
            <a:r>
              <a:rPr lang="en-IN" dirty="0" smtClean="0"/>
              <a:t>This can help non governmental organizations to act according to the stress state of the locations. This will help profitable institutes to manufacture, process and retail according to the demand and supply of the place.</a:t>
            </a:r>
          </a:p>
          <a:p>
            <a:endParaRPr lang="en-IN" b="1" dirty="0"/>
          </a:p>
        </p:txBody>
      </p:sp>
    </p:spTree>
    <p:extLst>
      <p:ext uri="{BB962C8B-B14F-4D97-AF65-F5344CB8AC3E}">
        <p14:creationId xmlns:p14="http://schemas.microsoft.com/office/powerpoint/2010/main" val="14561451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3507"/>
            <a:ext cx="10571998" cy="970450"/>
          </a:xfrm>
        </p:spPr>
        <p:txBody>
          <a:bodyPr/>
          <a:lstStyle/>
          <a:p>
            <a:r>
              <a:rPr lang="en-IN" dirty="0" smtClean="0"/>
              <a:t>Thank You! </a:t>
            </a:r>
            <a:endParaRPr lang="en-IN" dirty="0"/>
          </a:p>
        </p:txBody>
      </p:sp>
      <p:pic>
        <p:nvPicPr>
          <p:cNvPr id="4" name="Picture 3"/>
          <p:cNvPicPr>
            <a:picLocks noChangeAspect="1"/>
          </p:cNvPicPr>
          <p:nvPr/>
        </p:nvPicPr>
        <p:blipFill>
          <a:blip r:embed="rId2"/>
          <a:stretch>
            <a:fillRect/>
          </a:stretch>
        </p:blipFill>
        <p:spPr>
          <a:xfrm>
            <a:off x="233647" y="2718486"/>
            <a:ext cx="4638914" cy="3319849"/>
          </a:xfrm>
          <a:prstGeom prst="rect">
            <a:avLst/>
          </a:prstGeom>
        </p:spPr>
      </p:pic>
      <p:pic>
        <p:nvPicPr>
          <p:cNvPr id="5" name="Picture 4"/>
          <p:cNvPicPr>
            <a:picLocks noChangeAspect="1"/>
          </p:cNvPicPr>
          <p:nvPr/>
        </p:nvPicPr>
        <p:blipFill>
          <a:blip r:embed="rId3"/>
          <a:stretch>
            <a:fillRect/>
          </a:stretch>
        </p:blipFill>
        <p:spPr>
          <a:xfrm>
            <a:off x="6095999" y="2714698"/>
            <a:ext cx="4677561" cy="3323637"/>
          </a:xfrm>
          <a:prstGeom prst="rect">
            <a:avLst/>
          </a:prstGeom>
        </p:spPr>
      </p:pic>
      <p:sp>
        <p:nvSpPr>
          <p:cNvPr id="6" name="TextBox 5"/>
          <p:cNvSpPr txBox="1"/>
          <p:nvPr/>
        </p:nvSpPr>
        <p:spPr>
          <a:xfrm>
            <a:off x="0" y="1383957"/>
            <a:ext cx="11768883" cy="369332"/>
          </a:xfrm>
          <a:prstGeom prst="rect">
            <a:avLst/>
          </a:prstGeom>
          <a:noFill/>
        </p:spPr>
        <p:txBody>
          <a:bodyPr wrap="square" rtlCol="0">
            <a:spAutoFit/>
          </a:bodyPr>
          <a:lstStyle/>
          <a:p>
            <a:r>
              <a:rPr lang="en-IN" b="1" dirty="0" err="1" smtClean="0"/>
              <a:t>Github</a:t>
            </a:r>
            <a:r>
              <a:rPr lang="en-IN" b="1" dirty="0" smtClean="0"/>
              <a:t> Link: https://github.com/neelshah124/SGP-IV-Power-BI-data/tree/main</a:t>
            </a:r>
            <a:endParaRPr lang="en-IN" b="1" dirty="0"/>
          </a:p>
        </p:txBody>
      </p:sp>
      <p:sp>
        <p:nvSpPr>
          <p:cNvPr id="3" name="TextBox 2"/>
          <p:cNvSpPr txBox="1"/>
          <p:nvPr/>
        </p:nvSpPr>
        <p:spPr>
          <a:xfrm>
            <a:off x="420130" y="6301946"/>
            <a:ext cx="6285470" cy="369332"/>
          </a:xfrm>
          <a:prstGeom prst="rect">
            <a:avLst/>
          </a:prstGeom>
          <a:noFill/>
        </p:spPr>
        <p:txBody>
          <a:bodyPr wrap="square" rtlCol="0">
            <a:spAutoFit/>
          </a:bodyPr>
          <a:lstStyle/>
          <a:p>
            <a:r>
              <a:rPr lang="en-IN" dirty="0" smtClean="0"/>
              <a:t>Learning outcome</a:t>
            </a:r>
            <a:endParaRPr lang="en-IN" dirty="0"/>
          </a:p>
        </p:txBody>
      </p:sp>
    </p:spTree>
    <p:extLst>
      <p:ext uri="{BB962C8B-B14F-4D97-AF65-F5344CB8AC3E}">
        <p14:creationId xmlns:p14="http://schemas.microsoft.com/office/powerpoint/2010/main" val="7367850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78</TotalTime>
  <Words>214</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Century Gothic</vt:lpstr>
      <vt:lpstr>Wingdings</vt:lpstr>
      <vt:lpstr>Wingdings 2</vt:lpstr>
      <vt:lpstr>Quotable</vt:lpstr>
      <vt:lpstr>Software group Project –IV Guided By: Asst. Professor Ms. Nishat shaikh Subject :-Data Analytics and Data Visualization Name: Neel Hetalkumar Shah ID: 18IT124 Btech (I.T) – CSPIT, CHARUSAT</vt:lpstr>
      <vt:lpstr>There are six phases of data analysis</vt:lpstr>
      <vt:lpstr>What is Data?</vt:lpstr>
      <vt:lpstr>Microsoft Power BI Vs Tableau</vt:lpstr>
      <vt:lpstr>My work: determining stress levels of different countries based on multiple parameters.</vt:lpstr>
      <vt:lpstr>Future scope</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group Project –IV Guided By: Asst. Professor Ms. Nishat shaikh Subject :-Data Analytics and Data Visualization Name: Neel Hetalkumar Shah ID: 18IT124 Btech (I.T) – CSPIT, CHARUSAT</dc:title>
  <dc:creator>neel shah</dc:creator>
  <cp:lastModifiedBy>neel shah</cp:lastModifiedBy>
  <cp:revision>5</cp:revision>
  <dcterms:created xsi:type="dcterms:W3CDTF">2021-09-16T02:31:31Z</dcterms:created>
  <dcterms:modified xsi:type="dcterms:W3CDTF">2021-09-16T04:25:59Z</dcterms:modified>
</cp:coreProperties>
</file>