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84" r:id="rId3"/>
    <p:sldId id="278" r:id="rId4"/>
    <p:sldId id="256" r:id="rId5"/>
    <p:sldId id="260" r:id="rId6"/>
    <p:sldId id="263" r:id="rId7"/>
    <p:sldId id="285" r:id="rId8"/>
    <p:sldId id="276" r:id="rId9"/>
    <p:sldId id="259" r:id="rId10"/>
    <p:sldId id="271" r:id="rId11"/>
    <p:sldId id="286" r:id="rId12"/>
    <p:sldId id="273" r:id="rId13"/>
    <p:sldId id="267" r:id="rId14"/>
    <p:sldId id="280" r:id="rId15"/>
    <p:sldId id="287"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EAD3CA-EACA-40A4-B328-E7A42CCFBC2D}">
          <p14:sldIdLst>
            <p14:sldId id="284"/>
            <p14:sldId id="278"/>
            <p14:sldId id="256"/>
            <p14:sldId id="260"/>
            <p14:sldId id="263"/>
            <p14:sldId id="285"/>
            <p14:sldId id="276"/>
            <p14:sldId id="259"/>
            <p14:sldId id="271"/>
            <p14:sldId id="286"/>
            <p14:sldId id="273"/>
            <p14:sldId id="267"/>
            <p14:sldId id="280"/>
            <p14:sldId id="287"/>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505"/>
    <a:srgbClr val="FF53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28"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Academic\fall%202016\DataAnalytics\Sawant_Aniket_HP_Compan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cademic\fall%202016\DataAnalytics\Sawant_Aniket_HP_Compan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cademic\fall%202016\DataAnalytics\week10\injamuri_kaushik_week10_H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3rd%20sem\ITMD_527-%20Data%20Analytics\Final%20Proj%20Content\Sawant_Aniket_HP_Company%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3rd%20sem\ITMD_527-%20Data%20Analytics\Final%20Proj%20Content\Sawant_Aniket_HP_Company%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3rd%20sem\ITMD_527-%20Data%20Analytics\Final%20Proj%20Content\Sawant_Aniket_HP_Company%20(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[Sawant_Aniket_HP_Company.xlsx]Yearly Salary of CEO!PivotTable1</c:name>
    <c:fmtId val="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 Yearly Salary of CEO's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pivotFmt>
      <c:pivotFmt>
        <c:idx val="8"/>
      </c:pivotFmt>
      <c:pivotFmt>
        <c:idx val="9"/>
      </c:pivotFmt>
      <c:pivotFmt>
        <c:idx val="10"/>
      </c:pivotFmt>
      <c:pivotFmt>
        <c:idx val="11"/>
      </c:pivotFmt>
      <c:pivotFmt>
        <c:idx val="12"/>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manualLayout>
          <c:layoutTarget val="inner"/>
          <c:xMode val="edge"/>
          <c:yMode val="edge"/>
          <c:x val="0.13895346415031454"/>
          <c:y val="6.5649006667900203E-2"/>
          <c:w val="0.65054606269454418"/>
          <c:h val="0.69868766404199478"/>
        </c:manualLayout>
      </c:layout>
      <c:barChart>
        <c:barDir val="col"/>
        <c:grouping val="clustered"/>
        <c:varyColors val="0"/>
        <c:ser>
          <c:idx val="0"/>
          <c:order val="0"/>
          <c:tx>
            <c:strRef>
              <c:f>'Yearly Salary of CEO'!$B$3:$B$4</c:f>
              <c:strCache>
                <c:ptCount val="1"/>
                <c:pt idx="0">
                  <c:v>Carleton S Fiorina</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'Yearly Salary of CEO'!$A$5:$A$27</c:f>
              <c:strCache>
                <c:ptCount val="22"/>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strCache>
            </c:strRef>
          </c:cat>
          <c:val>
            <c:numRef>
              <c:f>'Yearly Salary of CEO'!$B$5:$B$27</c:f>
              <c:numCache>
                <c:formatCode>General</c:formatCode>
                <c:ptCount val="22"/>
                <c:pt idx="5" formatCode="&quot;$&quot;#,##0">
                  <c:v>287933</c:v>
                </c:pt>
                <c:pt idx="6" formatCode="&quot;$&quot;#,##0">
                  <c:v>1000000</c:v>
                </c:pt>
                <c:pt idx="7" formatCode="&quot;$&quot;#,##0">
                  <c:v>1000000</c:v>
                </c:pt>
                <c:pt idx="8" formatCode="&quot;$&quot;#,##0">
                  <c:v>1000000</c:v>
                </c:pt>
                <c:pt idx="9" formatCode="&quot;$&quot;#,##0">
                  <c:v>1241667</c:v>
                </c:pt>
              </c:numCache>
            </c:numRef>
          </c:val>
          <c:extLst>
            <c:ext xmlns:c16="http://schemas.microsoft.com/office/drawing/2014/chart" uri="{C3380CC4-5D6E-409C-BE32-E72D297353CC}">
              <c16:uniqueId val="{00000000-9127-4E77-B1CA-A41E38C88C42}"/>
            </c:ext>
          </c:extLst>
        </c:ser>
        <c:ser>
          <c:idx val="1"/>
          <c:order val="1"/>
          <c:tx>
            <c:strRef>
              <c:f>'Yearly Salary of CEO'!$C$3:$C$4</c:f>
              <c:strCache>
                <c:ptCount val="1"/>
                <c:pt idx="0">
                  <c:v>Catherine A. Lesjak</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'Yearly Salary of CEO'!$A$5:$A$27</c:f>
              <c:strCache>
                <c:ptCount val="22"/>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strCache>
            </c:strRef>
          </c:cat>
          <c:val>
            <c:numRef>
              <c:f>'Yearly Salary of CEO'!$C$5:$C$27</c:f>
              <c:numCache>
                <c:formatCode>General</c:formatCode>
                <c:ptCount val="22"/>
                <c:pt idx="16" formatCode="&quot;$&quot;#,##0">
                  <c:v>610000</c:v>
                </c:pt>
              </c:numCache>
            </c:numRef>
          </c:val>
          <c:extLst>
            <c:ext xmlns:c16="http://schemas.microsoft.com/office/drawing/2014/chart" uri="{C3380CC4-5D6E-409C-BE32-E72D297353CC}">
              <c16:uniqueId val="{00000002-9127-4E77-B1CA-A41E38C88C42}"/>
            </c:ext>
          </c:extLst>
        </c:ser>
        <c:ser>
          <c:idx val="2"/>
          <c:order val="2"/>
          <c:tx>
            <c:strRef>
              <c:f>'Yearly Salary of CEO'!$D$3:$D$4</c:f>
              <c:strCache>
                <c:ptCount val="1"/>
                <c:pt idx="0">
                  <c:v>Lewis E. Platt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'Yearly Salary of CEO'!$A$5:$A$27</c:f>
              <c:strCache>
                <c:ptCount val="22"/>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strCache>
            </c:strRef>
          </c:cat>
          <c:val>
            <c:numRef>
              <c:f>'Yearly Salary of CEO'!$D$5:$D$27</c:f>
              <c:numCache>
                <c:formatCode>"$"#,##0</c:formatCode>
                <c:ptCount val="22"/>
                <c:pt idx="0">
                  <c:v>1087500</c:v>
                </c:pt>
                <c:pt idx="1">
                  <c:v>1375000</c:v>
                </c:pt>
                <c:pt idx="2">
                  <c:v>1637500</c:v>
                </c:pt>
                <c:pt idx="3">
                  <c:v>1700000</c:v>
                </c:pt>
                <c:pt idx="4">
                  <c:v>1000000</c:v>
                </c:pt>
              </c:numCache>
            </c:numRef>
          </c:val>
          <c:extLst>
            <c:ext xmlns:c16="http://schemas.microsoft.com/office/drawing/2014/chart" uri="{C3380CC4-5D6E-409C-BE32-E72D297353CC}">
              <c16:uniqueId val="{00000003-9127-4E77-B1CA-A41E38C88C42}"/>
            </c:ext>
          </c:extLst>
        </c:ser>
        <c:ser>
          <c:idx val="3"/>
          <c:order val="3"/>
          <c:tx>
            <c:strRef>
              <c:f>'Yearly Salary of CEO'!$E$3:$E$4</c:f>
              <c:strCache>
                <c:ptCount val="1"/>
                <c:pt idx="0">
                  <c:v>Margaret C. Whitman</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'Yearly Salary of CEO'!$A$5:$A$27</c:f>
              <c:strCache>
                <c:ptCount val="22"/>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strCache>
            </c:strRef>
          </c:cat>
          <c:val>
            <c:numRef>
              <c:f>'Yearly Salary of CEO'!$E$5:$E$27</c:f>
              <c:numCache>
                <c:formatCode>General</c:formatCode>
                <c:ptCount val="22"/>
                <c:pt idx="17" formatCode="&quot;$&quot;#,##0">
                  <c:v>1</c:v>
                </c:pt>
                <c:pt idx="18" formatCode="&quot;$&quot;#,##0">
                  <c:v>1</c:v>
                </c:pt>
                <c:pt idx="19" formatCode="&quot;$&quot;#,##0">
                  <c:v>1</c:v>
                </c:pt>
                <c:pt idx="20" formatCode="&quot;$&quot;#,##0">
                  <c:v>1500058</c:v>
                </c:pt>
                <c:pt idx="21" formatCode="&quot;$&quot;#,##0">
                  <c:v>1500058</c:v>
                </c:pt>
              </c:numCache>
            </c:numRef>
          </c:val>
          <c:extLst>
            <c:ext xmlns:c16="http://schemas.microsoft.com/office/drawing/2014/chart" uri="{C3380CC4-5D6E-409C-BE32-E72D297353CC}">
              <c16:uniqueId val="{00000004-9127-4E77-B1CA-A41E38C88C42}"/>
            </c:ext>
          </c:extLst>
        </c:ser>
        <c:ser>
          <c:idx val="4"/>
          <c:order val="4"/>
          <c:tx>
            <c:strRef>
              <c:f>'Yearly Salary of CEO'!$F$3:$F$4</c:f>
              <c:strCache>
                <c:ptCount val="1"/>
                <c:pt idx="0">
                  <c:v>Mark V. Hurd</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'Yearly Salary of CEO'!$A$5:$A$27</c:f>
              <c:strCache>
                <c:ptCount val="22"/>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strCache>
            </c:strRef>
          </c:cat>
          <c:val>
            <c:numRef>
              <c:f>'Yearly Salary of CEO'!$F$5:$F$27</c:f>
              <c:numCache>
                <c:formatCode>General</c:formatCode>
                <c:ptCount val="22"/>
                <c:pt idx="11" formatCode="&quot;$&quot;#,##0">
                  <c:v>816667</c:v>
                </c:pt>
                <c:pt idx="12" formatCode="&quot;$&quot;#,##0">
                  <c:v>1400000</c:v>
                </c:pt>
                <c:pt idx="13" formatCode="&quot;$&quot;#,##0">
                  <c:v>1437500</c:v>
                </c:pt>
                <c:pt idx="14" formatCode="&quot;$&quot;#,##0">
                  <c:v>1450000</c:v>
                </c:pt>
                <c:pt idx="15" formatCode="&quot;$&quot;#,##0">
                  <c:v>1268750</c:v>
                </c:pt>
              </c:numCache>
            </c:numRef>
          </c:val>
          <c:extLst>
            <c:ext xmlns:c16="http://schemas.microsoft.com/office/drawing/2014/chart" uri="{C3380CC4-5D6E-409C-BE32-E72D297353CC}">
              <c16:uniqueId val="{00000005-9127-4E77-B1CA-A41E38C88C42}"/>
            </c:ext>
          </c:extLst>
        </c:ser>
        <c:ser>
          <c:idx val="5"/>
          <c:order val="5"/>
          <c:tx>
            <c:strRef>
              <c:f>'Yearly Salary of CEO'!$G$3:$G$4</c:f>
              <c:strCache>
                <c:ptCount val="1"/>
                <c:pt idx="0">
                  <c:v>Robert P. Wayman</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'Yearly Salary of CEO'!$A$5:$A$27</c:f>
              <c:strCache>
                <c:ptCount val="22"/>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strCache>
            </c:strRef>
          </c:cat>
          <c:val>
            <c:numRef>
              <c:f>'Yearly Salary of CEO'!$G$5:$G$27</c:f>
              <c:numCache>
                <c:formatCode>General</c:formatCode>
                <c:ptCount val="22"/>
                <c:pt idx="10" formatCode="&quot;$&quot;#,##0">
                  <c:v>975000</c:v>
                </c:pt>
              </c:numCache>
            </c:numRef>
          </c:val>
          <c:extLst>
            <c:ext xmlns:c16="http://schemas.microsoft.com/office/drawing/2014/chart" uri="{C3380CC4-5D6E-409C-BE32-E72D297353CC}">
              <c16:uniqueId val="{00000006-9127-4E77-B1CA-A41E38C88C42}"/>
            </c:ext>
          </c:extLst>
        </c:ser>
        <c:dLbls>
          <c:showLegendKey val="0"/>
          <c:showVal val="0"/>
          <c:showCatName val="0"/>
          <c:showSerName val="0"/>
          <c:showPercent val="0"/>
          <c:showBubbleSize val="0"/>
        </c:dLbls>
        <c:gapWidth val="315"/>
        <c:overlap val="-40"/>
        <c:axId val="-1839327904"/>
        <c:axId val="-1839326816"/>
      </c:barChart>
      <c:catAx>
        <c:axId val="-183932790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layout>
            <c:manualLayout>
              <c:xMode val="edge"/>
              <c:yMode val="edge"/>
              <c:x val="0.42230465239464116"/>
              <c:y val="0.8740507436570428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39326816"/>
        <c:crosses val="autoZero"/>
        <c:auto val="1"/>
        <c:lblAlgn val="ctr"/>
        <c:lblOffset val="100"/>
        <c:noMultiLvlLbl val="0"/>
      </c:catAx>
      <c:valAx>
        <c:axId val="-18393268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Salary</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393279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[Sawant_Aniket_HP_Company.xlsx]Toral salary of CEO!PivotTable1</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Salary of CEO</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'Toral salary of CEO'!$I$21</c:f>
              <c:strCache>
                <c:ptCount val="1"/>
                <c:pt idx="0">
                  <c:v>Total</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'Toral salary of CEO'!$H$22:$H$28</c:f>
              <c:strCache>
                <c:ptCount val="6"/>
                <c:pt idx="0">
                  <c:v>Carleton S Fiorina</c:v>
                </c:pt>
                <c:pt idx="1">
                  <c:v>Catherine A. Lesjak</c:v>
                </c:pt>
                <c:pt idx="2">
                  <c:v>Lewis E. Platt</c:v>
                </c:pt>
                <c:pt idx="3">
                  <c:v>Margaret C. Whitman</c:v>
                </c:pt>
                <c:pt idx="4">
                  <c:v>Mark V. Hurd</c:v>
                </c:pt>
                <c:pt idx="5">
                  <c:v>Robert P. Wayman</c:v>
                </c:pt>
              </c:strCache>
            </c:strRef>
          </c:cat>
          <c:val>
            <c:numRef>
              <c:f>'Toral salary of CEO'!$I$22:$I$28</c:f>
              <c:numCache>
                <c:formatCode>"$"#,##0</c:formatCode>
                <c:ptCount val="6"/>
                <c:pt idx="0">
                  <c:v>4529600</c:v>
                </c:pt>
                <c:pt idx="1">
                  <c:v>610000</c:v>
                </c:pt>
                <c:pt idx="2">
                  <c:v>6800000</c:v>
                </c:pt>
                <c:pt idx="3">
                  <c:v>3000119</c:v>
                </c:pt>
                <c:pt idx="4">
                  <c:v>6372917</c:v>
                </c:pt>
                <c:pt idx="5">
                  <c:v>975000</c:v>
                </c:pt>
              </c:numCache>
            </c:numRef>
          </c:val>
          <c:extLst>
            <c:ext xmlns:c16="http://schemas.microsoft.com/office/drawing/2014/chart" uri="{C3380CC4-5D6E-409C-BE32-E72D297353CC}">
              <c16:uniqueId val="{00000000-4522-48B6-B929-7D920D98876B}"/>
            </c:ext>
          </c:extLst>
        </c:ser>
        <c:dLbls>
          <c:dLblPos val="outEnd"/>
          <c:showLegendKey val="0"/>
          <c:showVal val="1"/>
          <c:showCatName val="0"/>
          <c:showSerName val="0"/>
          <c:showPercent val="0"/>
          <c:showBubbleSize val="0"/>
        </c:dLbls>
        <c:gapWidth val="100"/>
        <c:overlap val="-24"/>
        <c:axId val="-1839326272"/>
        <c:axId val="-1839313760"/>
      </c:barChart>
      <c:catAx>
        <c:axId val="-183932627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CEO</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9313760"/>
        <c:crosses val="autoZero"/>
        <c:auto val="1"/>
        <c:lblAlgn val="ctr"/>
        <c:lblOffset val="100"/>
        <c:noMultiLvlLbl val="0"/>
      </c:catAx>
      <c:valAx>
        <c:axId val="-18393137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TOTAL SALRY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9326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[injamuri_kaushik_week10_HP.xlsx]Sheet3!PivotTable2</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Stock Awards of CEO of HP</a:t>
            </a:r>
          </a:p>
        </c:rich>
      </c:tx>
      <c:layout>
        <c:manualLayout>
          <c:xMode val="edge"/>
          <c:yMode val="edge"/>
          <c:x val="0.28276949204878804"/>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Sheet3!$B$1</c:f>
              <c:strCache>
                <c:ptCount val="1"/>
                <c:pt idx="0">
                  <c:v>Total</c:v>
                </c:pt>
              </c:strCache>
            </c:strRef>
          </c:tx>
          <c:spPr>
            <a:solidFill>
              <a:srgbClr val="FF0000"/>
            </a:solidFill>
            <a:ln>
              <a:noFill/>
            </a:ln>
            <a:effectLst>
              <a:outerShdw blurRad="57150" dist="19050" dir="5400000" algn="ctr" rotWithShape="0">
                <a:srgbClr val="000000">
                  <a:alpha val="63000"/>
                </a:srgbClr>
              </a:outerShdw>
            </a:effectLst>
          </c:spPr>
          <c:invertIfNegative val="0"/>
          <c:cat>
            <c:strRef>
              <c:f>Sheet3!$A$2:$A$24</c:f>
              <c:strCache>
                <c:ptCount val="22"/>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strCache>
            </c:strRef>
          </c:cat>
          <c:val>
            <c:numRef>
              <c:f>Sheet3!$B$2:$B$24</c:f>
              <c:numCache>
                <c:formatCode>"$"#,##0</c:formatCode>
                <c:ptCount val="22"/>
                <c:pt idx="0">
                  <c:v>1670404</c:v>
                </c:pt>
                <c:pt idx="1">
                  <c:v>2088646</c:v>
                </c:pt>
                <c:pt idx="2">
                  <c:v>3228723</c:v>
                </c:pt>
                <c:pt idx="3">
                  <c:v>2712071</c:v>
                </c:pt>
                <c:pt idx="4">
                  <c:v>2265258</c:v>
                </c:pt>
                <c:pt idx="5">
                  <c:v>65557400</c:v>
                </c:pt>
                <c:pt idx="6">
                  <c:v>0</c:v>
                </c:pt>
                <c:pt idx="7">
                  <c:v>0</c:v>
                </c:pt>
                <c:pt idx="8">
                  <c:v>0</c:v>
                </c:pt>
                <c:pt idx="9">
                  <c:v>0</c:v>
                </c:pt>
                <c:pt idx="10">
                  <c:v>330150</c:v>
                </c:pt>
                <c:pt idx="11">
                  <c:v>8684000</c:v>
                </c:pt>
                <c:pt idx="12">
                  <c:v>4725000</c:v>
                </c:pt>
                <c:pt idx="13">
                  <c:v>6238795</c:v>
                </c:pt>
                <c:pt idx="14">
                  <c:v>12943621</c:v>
                </c:pt>
                <c:pt idx="15">
                  <c:v>10256370</c:v>
                </c:pt>
                <c:pt idx="16">
                  <c:v>0</c:v>
                </c:pt>
                <c:pt idx="17">
                  <c:v>0</c:v>
                </c:pt>
                <c:pt idx="18">
                  <c:v>7040076</c:v>
                </c:pt>
                <c:pt idx="19">
                  <c:v>4394475</c:v>
                </c:pt>
                <c:pt idx="20">
                  <c:v>8147637</c:v>
                </c:pt>
                <c:pt idx="21">
                  <c:v>7771200</c:v>
                </c:pt>
              </c:numCache>
            </c:numRef>
          </c:val>
          <c:extLst>
            <c:ext xmlns:c16="http://schemas.microsoft.com/office/drawing/2014/chart" uri="{C3380CC4-5D6E-409C-BE32-E72D297353CC}">
              <c16:uniqueId val="{00000000-7148-4ADE-9A96-6AAC1C9310E9}"/>
            </c:ext>
          </c:extLst>
        </c:ser>
        <c:dLbls>
          <c:showLegendKey val="0"/>
          <c:showVal val="0"/>
          <c:showCatName val="0"/>
          <c:showSerName val="0"/>
          <c:showPercent val="0"/>
          <c:showBubbleSize val="0"/>
        </c:dLbls>
        <c:gapWidth val="100"/>
        <c:overlap val="-24"/>
        <c:axId val="-1839316480"/>
        <c:axId val="-1839315936"/>
      </c:barChart>
      <c:catAx>
        <c:axId val="-183931648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9315936"/>
        <c:crosses val="autoZero"/>
        <c:auto val="1"/>
        <c:lblAlgn val="ctr"/>
        <c:lblOffset val="100"/>
        <c:noMultiLvlLbl val="0"/>
      </c:catAx>
      <c:valAx>
        <c:axId val="-18393159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STOCK AWARDS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9316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[Sawant_Aniket_HP_Company (1).xlsx]Sheet1!PivotTable4</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Option Awards of CEO for</a:t>
            </a:r>
            <a:r>
              <a:rPr lang="en-US" baseline="0"/>
              <a:t> all years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FF0000"/>
            </a:solidFill>
            <a:round/>
          </a:ln>
          <a:effectLst>
            <a:outerShdw blurRad="57150" dist="19050" dir="5400000" algn="ctr" rotWithShape="0">
              <a:srgbClr val="000000">
                <a:alpha val="63000"/>
              </a:srgbClr>
            </a:outerShdw>
          </a:effectLst>
        </c:spPr>
        <c:marker>
          <c:symbol val="circle"/>
          <c:size val="6"/>
          <c:spPr>
            <a:solidFill>
              <a:schemeClr val="bg1">
                <a:lumMod val="65000"/>
              </a:schemeClr>
            </a:solidFill>
            <a:ln w="9525">
              <a:solidFill>
                <a:srgbClr val="FF0000"/>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FF0000"/>
            </a:solidFill>
            <a:round/>
          </a:ln>
          <a:effectLst>
            <a:outerShdw blurRad="57150" dist="19050" dir="5400000" algn="ctr" rotWithShape="0">
              <a:srgbClr val="000000">
                <a:alpha val="63000"/>
              </a:srgbClr>
            </a:outerShdw>
          </a:effectLst>
        </c:spPr>
        <c:marker>
          <c:symbol val="circle"/>
          <c:size val="6"/>
          <c:spPr>
            <a:solidFill>
              <a:schemeClr val="bg1">
                <a:lumMod val="65000"/>
              </a:schemeClr>
            </a:solidFill>
            <a:ln w="9525">
              <a:solidFill>
                <a:srgbClr val="FF0000"/>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FF0000"/>
            </a:solidFill>
            <a:round/>
          </a:ln>
          <a:effectLst>
            <a:outerShdw blurRad="57150" dist="19050" dir="5400000" algn="ctr" rotWithShape="0">
              <a:srgbClr val="000000">
                <a:alpha val="63000"/>
              </a:srgbClr>
            </a:outerShdw>
          </a:effectLst>
        </c:spPr>
        <c:marker>
          <c:symbol val="circle"/>
          <c:size val="6"/>
          <c:spPr>
            <a:solidFill>
              <a:schemeClr val="bg1">
                <a:lumMod val="65000"/>
              </a:schemeClr>
            </a:solidFill>
            <a:ln w="9525">
              <a:solidFill>
                <a:srgbClr val="FF0000"/>
              </a:solidFill>
              <a:round/>
            </a:ln>
            <a:effectLst>
              <a:outerShdw blurRad="57150" dist="19050" dir="5400000" algn="ctr" rotWithShape="0">
                <a:srgbClr val="000000">
                  <a:alpha val="63000"/>
                </a:srgbClr>
              </a:outerShdw>
            </a:effectLst>
          </c:spPr>
        </c:marker>
      </c:pivotFmt>
    </c:pivotFmts>
    <c:plotArea>
      <c:layout/>
      <c:lineChart>
        <c:grouping val="standard"/>
        <c:varyColors val="0"/>
        <c:ser>
          <c:idx val="0"/>
          <c:order val="0"/>
          <c:tx>
            <c:strRef>
              <c:f>Sheet1!$E$14</c:f>
              <c:strCache>
                <c:ptCount val="1"/>
                <c:pt idx="0">
                  <c:v>Total</c:v>
                </c:pt>
              </c:strCache>
            </c:strRef>
          </c:tx>
          <c:spPr>
            <a:ln w="34925" cap="rnd">
              <a:solidFill>
                <a:srgbClr val="FF0000"/>
              </a:solidFill>
              <a:round/>
            </a:ln>
            <a:effectLst>
              <a:outerShdw blurRad="57150" dist="19050" dir="5400000" algn="ctr" rotWithShape="0">
                <a:srgbClr val="000000">
                  <a:alpha val="63000"/>
                </a:srgbClr>
              </a:outerShdw>
            </a:effectLst>
          </c:spPr>
          <c:marker>
            <c:symbol val="circle"/>
            <c:size val="6"/>
            <c:spPr>
              <a:solidFill>
                <a:schemeClr val="bg1">
                  <a:lumMod val="65000"/>
                </a:schemeClr>
              </a:solidFill>
              <a:ln w="9525">
                <a:solidFill>
                  <a:srgbClr val="FF0000"/>
                </a:solidFill>
                <a:round/>
              </a:ln>
              <a:effectLst>
                <a:outerShdw blurRad="57150" dist="19050" dir="5400000" algn="ctr" rotWithShape="0">
                  <a:srgbClr val="000000">
                    <a:alpha val="63000"/>
                  </a:srgbClr>
                </a:outerShdw>
              </a:effectLst>
            </c:spPr>
          </c:marker>
          <c:cat>
            <c:strRef>
              <c:f>Sheet1!$D$15:$D$37</c:f>
              <c:strCache>
                <c:ptCount val="22"/>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strCache>
            </c:strRef>
          </c:cat>
          <c:val>
            <c:numRef>
              <c:f>Sheet1!$E$15:$E$37</c:f>
              <c:numCache>
                <c:formatCode>General</c:formatCode>
                <c:ptCount val="22"/>
                <c:pt idx="0">
                  <c:v>70000</c:v>
                </c:pt>
                <c:pt idx="1">
                  <c:v>80000</c:v>
                </c:pt>
                <c:pt idx="2">
                  <c:v>140000</c:v>
                </c:pt>
                <c:pt idx="3">
                  <c:v>150000</c:v>
                </c:pt>
                <c:pt idx="4">
                  <c:v>200000</c:v>
                </c:pt>
                <c:pt idx="5">
                  <c:v>600000</c:v>
                </c:pt>
                <c:pt idx="6">
                  <c:v>1280042</c:v>
                </c:pt>
                <c:pt idx="7">
                  <c:v>1000000</c:v>
                </c:pt>
                <c:pt idx="8">
                  <c:v>85000</c:v>
                </c:pt>
                <c:pt idx="9">
                  <c:v>700000</c:v>
                </c:pt>
                <c:pt idx="10">
                  <c:v>300000</c:v>
                </c:pt>
                <c:pt idx="11">
                  <c:v>1150000</c:v>
                </c:pt>
                <c:pt idx="12">
                  <c:v>500000</c:v>
                </c:pt>
                <c:pt idx="13">
                  <c:v>3724919</c:v>
                </c:pt>
                <c:pt idx="14">
                  <c:v>3447542</c:v>
                </c:pt>
                <c:pt idx="15">
                  <c:v>2520906</c:v>
                </c:pt>
                <c:pt idx="16">
                  <c:v>3514884</c:v>
                </c:pt>
                <c:pt idx="17">
                  <c:v>16146331</c:v>
                </c:pt>
                <c:pt idx="18">
                  <c:v>6414249</c:v>
                </c:pt>
                <c:pt idx="19">
                  <c:v>12713433</c:v>
                </c:pt>
                <c:pt idx="20">
                  <c:v>5355075</c:v>
                </c:pt>
                <c:pt idx="21">
                  <c:v>5113585</c:v>
                </c:pt>
              </c:numCache>
            </c:numRef>
          </c:val>
          <c:smooth val="0"/>
          <c:extLst>
            <c:ext xmlns:c16="http://schemas.microsoft.com/office/drawing/2014/chart" uri="{C3380CC4-5D6E-409C-BE32-E72D297353CC}">
              <c16:uniqueId val="{00000000-41EA-4C0F-B174-47D2BB6092FF}"/>
            </c:ext>
          </c:extLst>
        </c:ser>
        <c:dLbls>
          <c:showLegendKey val="0"/>
          <c:showVal val="0"/>
          <c:showCatName val="0"/>
          <c:showSerName val="0"/>
          <c:showPercent val="0"/>
          <c:showBubbleSize val="0"/>
        </c:dLbls>
        <c:marker val="1"/>
        <c:smooth val="0"/>
        <c:axId val="529684480"/>
        <c:axId val="529685136"/>
      </c:lineChart>
      <c:catAx>
        <c:axId val="52968448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9685136"/>
        <c:crosses val="autoZero"/>
        <c:auto val="1"/>
        <c:lblAlgn val="ctr"/>
        <c:lblOffset val="100"/>
        <c:noMultiLvlLbl val="0"/>
      </c:catAx>
      <c:valAx>
        <c:axId val="5296851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Opti0ns</a:t>
                </a:r>
                <a:r>
                  <a:rPr lang="en-US" baseline="0"/>
                  <a:t> Awards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9684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[Sawant_Aniket_HP_Company (1).xlsx]Sheet2!PivotTable3</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Salary vs Stock Awards</a:t>
            </a:r>
            <a:r>
              <a:rPr lang="en-US" baseline="0" dirty="0"/>
              <a:t> vs Option Awards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solidFill>
            <a:schemeClr val="bg1"/>
          </a:solidFill>
          <a:ln>
            <a:noFill/>
          </a:ln>
          <a:effectLst>
            <a:outerShdw blurRad="57150" dist="19050" dir="5400000" algn="ctr" rotWithShape="0">
              <a:srgbClr val="000000">
                <a:alpha val="63000"/>
              </a:srgbClr>
            </a:outerShdw>
          </a:effectLst>
        </c:spPr>
        <c:marker>
          <c:symbol val="none"/>
        </c:marker>
      </c:pivotFmt>
      <c:pivotFmt>
        <c:idx val="2"/>
        <c:spPr>
          <a:solidFill>
            <a:srgbClr val="FF0000"/>
          </a:soli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solidFill>
            <a:schemeClr val="bg1"/>
          </a:solidFill>
          <a:ln>
            <a:noFill/>
          </a:ln>
          <a:effectLst>
            <a:outerShdw blurRad="57150" dist="19050" dir="5400000" algn="ctr" rotWithShape="0">
              <a:srgbClr val="000000">
                <a:alpha val="63000"/>
              </a:srgbClr>
            </a:outerShdw>
          </a:effectLst>
        </c:spPr>
        <c:marker>
          <c:symbol val="none"/>
        </c:marker>
      </c:pivotFmt>
      <c:pivotFmt>
        <c:idx val="5"/>
        <c:spPr>
          <a:solidFill>
            <a:srgbClr val="FF0000"/>
          </a:soli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Sheet2!$B$4</c:f>
              <c:strCache>
                <c:ptCount val="1"/>
                <c:pt idx="0">
                  <c:v>Sum of Salary</c:v>
                </c:pt>
              </c:strCache>
            </c:strRef>
          </c:tx>
          <c:spPr>
            <a:solidFill>
              <a:schemeClr val="bg1"/>
            </a:solidFill>
            <a:ln>
              <a:noFill/>
            </a:ln>
            <a:effectLst>
              <a:outerShdw blurRad="57150" dist="19050" dir="5400000" algn="ctr" rotWithShape="0">
                <a:srgbClr val="000000">
                  <a:alpha val="63000"/>
                </a:srgbClr>
              </a:outerShdw>
            </a:effectLst>
          </c:spPr>
          <c:invertIfNegative val="0"/>
          <c:cat>
            <c:strRef>
              <c:f>Sheet2!$A$5:$A$11</c:f>
              <c:strCache>
                <c:ptCount val="6"/>
                <c:pt idx="0">
                  <c:v>Carleton S Fiorina</c:v>
                </c:pt>
                <c:pt idx="1">
                  <c:v>Catherine A. Lesjak</c:v>
                </c:pt>
                <c:pt idx="2">
                  <c:v>Lewis E. Platt</c:v>
                </c:pt>
                <c:pt idx="3">
                  <c:v>Margaret C. Whitman</c:v>
                </c:pt>
                <c:pt idx="4">
                  <c:v>Mark V. Hurd</c:v>
                </c:pt>
                <c:pt idx="5">
                  <c:v>Robert P. Wayman</c:v>
                </c:pt>
              </c:strCache>
            </c:strRef>
          </c:cat>
          <c:val>
            <c:numRef>
              <c:f>Sheet2!$B$5:$B$11</c:f>
              <c:numCache>
                <c:formatCode>General</c:formatCode>
                <c:ptCount val="6"/>
                <c:pt idx="0">
                  <c:v>4529600</c:v>
                </c:pt>
                <c:pt idx="1">
                  <c:v>610000</c:v>
                </c:pt>
                <c:pt idx="2">
                  <c:v>6800000</c:v>
                </c:pt>
                <c:pt idx="3">
                  <c:v>6000116</c:v>
                </c:pt>
                <c:pt idx="4">
                  <c:v>6372917</c:v>
                </c:pt>
                <c:pt idx="5">
                  <c:v>975000</c:v>
                </c:pt>
              </c:numCache>
            </c:numRef>
          </c:val>
          <c:extLst>
            <c:ext xmlns:c16="http://schemas.microsoft.com/office/drawing/2014/chart" uri="{C3380CC4-5D6E-409C-BE32-E72D297353CC}">
              <c16:uniqueId val="{00000000-27DE-4B68-9768-6385F2B20F9E}"/>
            </c:ext>
          </c:extLst>
        </c:ser>
        <c:ser>
          <c:idx val="1"/>
          <c:order val="1"/>
          <c:tx>
            <c:strRef>
              <c:f>Sheet2!$C$4</c:f>
              <c:strCache>
                <c:ptCount val="1"/>
                <c:pt idx="0">
                  <c:v>Sum of Option Awards</c:v>
                </c:pt>
              </c:strCache>
            </c:strRef>
          </c:tx>
          <c:spPr>
            <a:solidFill>
              <a:srgbClr val="FF0000"/>
            </a:solidFill>
            <a:ln>
              <a:noFill/>
            </a:ln>
            <a:effectLst>
              <a:outerShdw blurRad="57150" dist="19050" dir="5400000" algn="ctr" rotWithShape="0">
                <a:srgbClr val="000000">
                  <a:alpha val="63000"/>
                </a:srgbClr>
              </a:outerShdw>
            </a:effectLst>
          </c:spPr>
          <c:invertIfNegative val="0"/>
          <c:cat>
            <c:strRef>
              <c:f>Sheet2!$A$5:$A$11</c:f>
              <c:strCache>
                <c:ptCount val="6"/>
                <c:pt idx="0">
                  <c:v>Carleton S Fiorina</c:v>
                </c:pt>
                <c:pt idx="1">
                  <c:v>Catherine A. Lesjak</c:v>
                </c:pt>
                <c:pt idx="2">
                  <c:v>Lewis E. Platt</c:v>
                </c:pt>
                <c:pt idx="3">
                  <c:v>Margaret C. Whitman</c:v>
                </c:pt>
                <c:pt idx="4">
                  <c:v>Mark V. Hurd</c:v>
                </c:pt>
                <c:pt idx="5">
                  <c:v>Robert P. Wayman</c:v>
                </c:pt>
              </c:strCache>
            </c:strRef>
          </c:cat>
          <c:val>
            <c:numRef>
              <c:f>Sheet2!$C$5:$C$11</c:f>
              <c:numCache>
                <c:formatCode>General</c:formatCode>
                <c:ptCount val="6"/>
                <c:pt idx="0">
                  <c:v>3665042</c:v>
                </c:pt>
                <c:pt idx="1">
                  <c:v>3514884</c:v>
                </c:pt>
                <c:pt idx="2">
                  <c:v>640000</c:v>
                </c:pt>
                <c:pt idx="3">
                  <c:v>45742673</c:v>
                </c:pt>
                <c:pt idx="4">
                  <c:v>11343367</c:v>
                </c:pt>
                <c:pt idx="5">
                  <c:v>300000</c:v>
                </c:pt>
              </c:numCache>
            </c:numRef>
          </c:val>
          <c:extLst>
            <c:ext xmlns:c16="http://schemas.microsoft.com/office/drawing/2014/chart" uri="{C3380CC4-5D6E-409C-BE32-E72D297353CC}">
              <c16:uniqueId val="{00000001-27DE-4B68-9768-6385F2B20F9E}"/>
            </c:ext>
          </c:extLst>
        </c:ser>
        <c:ser>
          <c:idx val="2"/>
          <c:order val="2"/>
          <c:tx>
            <c:strRef>
              <c:f>Sheet2!$D$4</c:f>
              <c:strCache>
                <c:ptCount val="1"/>
                <c:pt idx="0">
                  <c:v>Sum of Vested Stock Awards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Sheet2!$A$5:$A$11</c:f>
              <c:strCache>
                <c:ptCount val="6"/>
                <c:pt idx="0">
                  <c:v>Carleton S Fiorina</c:v>
                </c:pt>
                <c:pt idx="1">
                  <c:v>Catherine A. Lesjak</c:v>
                </c:pt>
                <c:pt idx="2">
                  <c:v>Lewis E. Platt</c:v>
                </c:pt>
                <c:pt idx="3">
                  <c:v>Margaret C. Whitman</c:v>
                </c:pt>
                <c:pt idx="4">
                  <c:v>Mark V. Hurd</c:v>
                </c:pt>
                <c:pt idx="5">
                  <c:v>Robert P. Wayman</c:v>
                </c:pt>
              </c:strCache>
            </c:strRef>
          </c:cat>
          <c:val>
            <c:numRef>
              <c:f>Sheet2!$D$5:$D$11</c:f>
              <c:numCache>
                <c:formatCode>General</c:formatCode>
                <c:ptCount val="6"/>
                <c:pt idx="0">
                  <c:v>65557400</c:v>
                </c:pt>
                <c:pt idx="1">
                  <c:v>0</c:v>
                </c:pt>
                <c:pt idx="2">
                  <c:v>11965102</c:v>
                </c:pt>
                <c:pt idx="3">
                  <c:v>27353388</c:v>
                </c:pt>
                <c:pt idx="4">
                  <c:v>42847786</c:v>
                </c:pt>
                <c:pt idx="5">
                  <c:v>330150</c:v>
                </c:pt>
              </c:numCache>
            </c:numRef>
          </c:val>
          <c:extLst>
            <c:ext xmlns:c16="http://schemas.microsoft.com/office/drawing/2014/chart" uri="{C3380CC4-5D6E-409C-BE32-E72D297353CC}">
              <c16:uniqueId val="{00000002-27DE-4B68-9768-6385F2B20F9E}"/>
            </c:ext>
          </c:extLst>
        </c:ser>
        <c:dLbls>
          <c:showLegendKey val="0"/>
          <c:showVal val="0"/>
          <c:showCatName val="0"/>
          <c:showSerName val="0"/>
          <c:showPercent val="0"/>
          <c:showBubbleSize val="0"/>
        </c:dLbls>
        <c:gapWidth val="100"/>
        <c:overlap val="-24"/>
        <c:axId val="492190664"/>
        <c:axId val="492189024"/>
      </c:barChart>
      <c:catAx>
        <c:axId val="4921906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CEO of HP</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2189024"/>
        <c:crosses val="autoZero"/>
        <c:auto val="1"/>
        <c:lblAlgn val="ctr"/>
        <c:lblOffset val="100"/>
        <c:noMultiLvlLbl val="0"/>
      </c:catAx>
      <c:valAx>
        <c:axId val="4921890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Amount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2190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Top 6 Frequent Words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'freq of words'!$B$1</c:f>
              <c:strCache>
                <c:ptCount val="1"/>
                <c:pt idx="0">
                  <c:v>No.of Occurrence</c:v>
                </c:pt>
              </c:strCache>
            </c:strRef>
          </c:tx>
          <c:spPr>
            <a:solidFill>
              <a:srgbClr val="FF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'freq of words'!$A$2:$A$7</c:f>
              <c:strCache>
                <c:ptCount val="6"/>
                <c:pt idx="0">
                  <c:v>director </c:v>
                </c:pt>
                <c:pt idx="1">
                  <c:v>committ</c:v>
                </c:pt>
                <c:pt idx="2">
                  <c:v>stockhold</c:v>
                </c:pt>
                <c:pt idx="3">
                  <c:v>compen</c:v>
                </c:pt>
                <c:pt idx="4">
                  <c:v>govern</c:v>
                </c:pt>
                <c:pt idx="5">
                  <c:v>audit</c:v>
                </c:pt>
              </c:strCache>
            </c:strRef>
          </c:cat>
          <c:val>
            <c:numRef>
              <c:f>'freq of words'!$B$2:$B$7</c:f>
              <c:numCache>
                <c:formatCode>General</c:formatCode>
                <c:ptCount val="6"/>
                <c:pt idx="0">
                  <c:v>1170</c:v>
                </c:pt>
                <c:pt idx="1">
                  <c:v>961</c:v>
                </c:pt>
                <c:pt idx="2">
                  <c:v>829</c:v>
                </c:pt>
                <c:pt idx="3">
                  <c:v>444</c:v>
                </c:pt>
                <c:pt idx="4">
                  <c:v>411</c:v>
                </c:pt>
                <c:pt idx="5">
                  <c:v>291</c:v>
                </c:pt>
              </c:numCache>
            </c:numRef>
          </c:val>
          <c:extLst>
            <c:ext xmlns:c16="http://schemas.microsoft.com/office/drawing/2014/chart" uri="{C3380CC4-5D6E-409C-BE32-E72D297353CC}">
              <c16:uniqueId val="{00000000-E550-4371-8C85-737B16CD4CD9}"/>
            </c:ext>
          </c:extLst>
        </c:ser>
        <c:dLbls>
          <c:dLblPos val="inEnd"/>
          <c:showLegendKey val="0"/>
          <c:showVal val="1"/>
          <c:showCatName val="0"/>
          <c:showSerName val="0"/>
          <c:showPercent val="0"/>
          <c:showBubbleSize val="0"/>
        </c:dLbls>
        <c:gapWidth val="65"/>
        <c:axId val="535094008"/>
        <c:axId val="535099584"/>
      </c:barChart>
      <c:catAx>
        <c:axId val="53509400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a:t>Words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1" i="1" u="none" strike="noStrike" kern="1200" cap="all" baseline="0">
                <a:solidFill>
                  <a:srgbClr val="FF0000"/>
                </a:solidFill>
                <a:latin typeface="+mn-lt"/>
                <a:ea typeface="+mn-ea"/>
                <a:cs typeface="+mn-cs"/>
              </a:defRPr>
            </a:pPr>
            <a:endParaRPr lang="en-US"/>
          </a:p>
        </c:txPr>
        <c:crossAx val="535099584"/>
        <c:crosses val="autoZero"/>
        <c:auto val="1"/>
        <c:lblAlgn val="ctr"/>
        <c:lblOffset val="100"/>
        <c:noMultiLvlLbl val="0"/>
      </c:catAx>
      <c:valAx>
        <c:axId val="5350995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a:t>No. Of Occurrence</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53509400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2C762-99B1-4EAA-B444-ADE3D06D0241}"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D9F86-D0B7-433C-97FB-EE30E27D0FBB}" type="slidenum">
              <a:rPr lang="en-US" smtClean="0"/>
              <a:t>‹#›</a:t>
            </a:fld>
            <a:endParaRPr lang="en-US"/>
          </a:p>
        </p:txBody>
      </p:sp>
    </p:spTree>
    <p:extLst>
      <p:ext uri="{BB962C8B-B14F-4D97-AF65-F5344CB8AC3E}">
        <p14:creationId xmlns:p14="http://schemas.microsoft.com/office/powerpoint/2010/main" val="369229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D9F86-D0B7-433C-97FB-EE30E27D0FBB}" type="slidenum">
              <a:rPr lang="en-US" smtClean="0"/>
              <a:t>15</a:t>
            </a:fld>
            <a:endParaRPr lang="en-US"/>
          </a:p>
        </p:txBody>
      </p:sp>
    </p:spTree>
    <p:extLst>
      <p:ext uri="{BB962C8B-B14F-4D97-AF65-F5344CB8AC3E}">
        <p14:creationId xmlns:p14="http://schemas.microsoft.com/office/powerpoint/2010/main" val="198886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16311E-1692-4E7E-A4AD-660D5416D372}"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154713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F378-2690-4296-9ACD-E9295BDA737D}"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98510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EA4F3-C6F0-40A1-99F4-C40A53323E37}"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1700832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12192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3759200" y="4267200"/>
            <a:ext cx="79248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311867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CF86C-6994-4EE6-8E31-819E1DBF8995}"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373209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C7D5E-7ED1-43B1-B305-344178B98385}"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4491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E4FFD8-23BB-4FEE-98F6-DC5549F7993B}"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94575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FBDADF-F0C9-4945-8B39-E5C19A810FB9}" type="datetime1">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386114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6CDC6A-B951-4952-A252-4123C0FEC9FA}" type="datetime1">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18858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A655-0566-4D44-9E4C-65B91EEAF6AB}" type="datetime1">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381344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75608B-36DB-4442-B09E-42EA87C2BFC9}"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16902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7B4D16-D2FD-433B-86AE-E0ADDC8917AE}"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33685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A384-9E36-449E-8B50-544AC0F65957}" type="datetime1">
              <a:rPr lang="en-US" smtClean="0"/>
              <a:t>11/29/2016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A3B25-41FB-4CD8-B6FE-C89400D42D92}" type="slidenum">
              <a:rPr lang="en-US" smtClean="0"/>
              <a:t>‹#›</a:t>
            </a:fld>
            <a:endParaRPr lang="en-US"/>
          </a:p>
        </p:txBody>
      </p:sp>
    </p:spTree>
    <p:extLst>
      <p:ext uri="{BB962C8B-B14F-4D97-AF65-F5344CB8AC3E}">
        <p14:creationId xmlns:p14="http://schemas.microsoft.com/office/powerpoint/2010/main" val="3534778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2032000" y="1237074"/>
            <a:ext cx="10193867"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609600" y="6245225"/>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4368800" y="6245225"/>
            <a:ext cx="3860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9042400" y="6245225"/>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508000" y="304801"/>
            <a:ext cx="11121747" cy="854439"/>
          </a:xfrm>
          <a:prstGeom prst="rect">
            <a:avLst/>
          </a:prstGeom>
          <a:noFill/>
        </p:spPr>
      </p:pic>
    </p:spTree>
    <p:extLst>
      <p:ext uri="{BB962C8B-B14F-4D97-AF65-F5344CB8AC3E}">
        <p14:creationId xmlns:p14="http://schemas.microsoft.com/office/powerpoint/2010/main" val="2690081456"/>
      </p:ext>
    </p:extLst>
  </p:cSld>
  <p:clrMap bg1="lt1" tx1="dk1" bg2="lt2" tx2="dk2" accent1="accent1" accent2="accent2" accent3="accent3" accent4="accent4" accent5="accent5" accent6="accent6" hlink="hlink" folHlink="folHlink"/>
  <p:sldLayoutIdLst>
    <p:sldLayoutId id="214748366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hp.com/country/us/en/welcome.html" TargetMode="External"/><Relationship Id="rId2" Type="http://schemas.openxmlformats.org/officeDocument/2006/relationships/hyperlink" Target="http://www.sec.gov/" TargetMode="External"/><Relationship Id="rId1" Type="http://schemas.openxmlformats.org/officeDocument/2006/relationships/slideLayout" Target="../slideLayouts/slideLayout7.xml"/><Relationship Id="rId4" Type="http://schemas.openxmlformats.org/officeDocument/2006/relationships/hyperlink" Target="http://finance.yahoo.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527 Data Analytics – Final Project</a:t>
            </a:r>
          </a:p>
        </p:txBody>
      </p:sp>
      <p:sp>
        <p:nvSpPr>
          <p:cNvPr id="4" name="Text Placeholder 3"/>
          <p:cNvSpPr>
            <a:spLocks noGrp="1"/>
          </p:cNvSpPr>
          <p:nvPr>
            <p:ph type="body" sz="quarter" idx="13"/>
          </p:nvPr>
        </p:nvSpPr>
        <p:spPr/>
        <p:txBody>
          <a:bodyPr/>
          <a:lstStyle/>
          <a:p>
            <a:r>
              <a:rPr lang="en-US" dirty="0"/>
              <a:t>Dec 1</a:t>
            </a:r>
            <a:r>
              <a:rPr lang="en-US" baseline="30000" dirty="0"/>
              <a:t>st</a:t>
            </a:r>
            <a:r>
              <a:rPr lang="en-US" dirty="0"/>
              <a:t> , 2016</a:t>
            </a:r>
          </a:p>
          <a:p>
            <a:r>
              <a:rPr lang="en-US" dirty="0"/>
              <a:t>DEF 14A – Filings </a:t>
            </a:r>
          </a:p>
          <a:p>
            <a:r>
              <a:rPr lang="en-US" sz="2800" dirty="0"/>
              <a:t>Hewlett Packard Inc.</a:t>
            </a:r>
          </a:p>
        </p:txBody>
      </p:sp>
      <p:sp>
        <p:nvSpPr>
          <p:cNvPr id="5" name="Text Placeholder 3"/>
          <p:cNvSpPr txBox="1">
            <a:spLocks/>
          </p:cNvSpPr>
          <p:nvPr/>
        </p:nvSpPr>
        <p:spPr>
          <a:xfrm>
            <a:off x="1524000" y="6400800"/>
            <a:ext cx="1981200" cy="304800"/>
          </a:xfrm>
          <a:prstGeom prst="rect">
            <a:avLst/>
          </a:prstGeom>
        </p:spPr>
        <p:txBody>
          <a:bodyPr/>
          <a:lstStyle>
            <a:lvl1pPr marL="0" indent="0" algn="l" rtl="0" eaLnBrk="1" fontAlgn="base" hangingPunct="1">
              <a:spcBef>
                <a:spcPct val="20000"/>
              </a:spcBef>
              <a:spcAft>
                <a:spcPct val="0"/>
              </a:spcAft>
              <a:buFont typeface="Wingdings" pitchFamily="2" charset="2"/>
              <a:buNone/>
              <a:defRPr sz="3200">
                <a:solidFill>
                  <a:schemeClr val="tx2"/>
                </a:solidFill>
                <a:latin typeface="+mj-lt"/>
                <a:ea typeface="+mn-ea"/>
                <a:cs typeface="+mn-cs"/>
              </a:defRPr>
            </a:lvl1pPr>
            <a:lvl2pPr marL="865188" indent="-285750" algn="l" rtl="0" eaLnBrk="1" fontAlgn="base" hangingPunct="1">
              <a:spcBef>
                <a:spcPct val="20000"/>
              </a:spcBef>
              <a:spcAft>
                <a:spcPct val="0"/>
              </a:spcAft>
              <a:buFont typeface="Wingdings" pitchFamily="2" charset="2"/>
              <a:buNone/>
              <a:defRPr sz="2800">
                <a:solidFill>
                  <a:schemeClr val="tx2"/>
                </a:solidFill>
                <a:latin typeface="+mn-lt"/>
              </a:defRPr>
            </a:lvl2pPr>
            <a:lvl3pPr marL="1208088" indent="-228600" algn="l" rtl="0" eaLnBrk="1" fontAlgn="base" hangingPunct="1">
              <a:spcBef>
                <a:spcPct val="20000"/>
              </a:spcBef>
              <a:spcAft>
                <a:spcPct val="0"/>
              </a:spcAft>
              <a:buFont typeface="Century Schoolbook" pitchFamily="18" charset="0"/>
              <a:buNone/>
              <a:defRPr sz="2400">
                <a:solidFill>
                  <a:schemeClr val="tx2"/>
                </a:solidFill>
                <a:latin typeface="+mn-lt"/>
              </a:defRPr>
            </a:lvl3pPr>
            <a:lvl4pPr marL="1600200" indent="-228600" algn="l" rtl="0" eaLnBrk="1" fontAlgn="base" hangingPunct="1">
              <a:spcBef>
                <a:spcPct val="20000"/>
              </a:spcBef>
              <a:spcAft>
                <a:spcPct val="0"/>
              </a:spcAft>
              <a:buNone/>
              <a:defRPr sz="2000">
                <a:solidFill>
                  <a:schemeClr val="tx2"/>
                </a:solidFill>
                <a:latin typeface="+mn-lt"/>
              </a:defRPr>
            </a:lvl4pPr>
            <a:lvl5pPr marL="2057400" indent="-228600" algn="l" rtl="0" eaLnBrk="1" fontAlgn="base" hangingPunct="1">
              <a:spcBef>
                <a:spcPct val="20000"/>
              </a:spcBef>
              <a:spcAft>
                <a:spcPct val="0"/>
              </a:spcAft>
              <a:buNone/>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kern="0" dirty="0">
                <a:solidFill>
                  <a:srgbClr val="FFFFFF"/>
                </a:solidFill>
                <a:latin typeface="Futura Md BT"/>
              </a:rPr>
              <a:t>Group 7</a:t>
            </a:r>
          </a:p>
        </p:txBody>
      </p:sp>
    </p:spTree>
    <p:extLst>
      <p:ext uri="{BB962C8B-B14F-4D97-AF65-F5344CB8AC3E}">
        <p14:creationId xmlns:p14="http://schemas.microsoft.com/office/powerpoint/2010/main" val="398132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9288379" y="6492875"/>
            <a:ext cx="2743200" cy="365125"/>
          </a:xfrm>
        </p:spPr>
        <p:txBody>
          <a:bodyPr/>
          <a:lstStyle/>
          <a:p>
            <a:fld id="{167A3B25-41FB-4CD8-B6FE-C89400D42D92}" type="slidenum">
              <a:rPr lang="en-US" smtClean="0"/>
              <a:t>10</a:t>
            </a:fld>
            <a:endParaRPr lang="en-US" dirty="0"/>
          </a:p>
        </p:txBody>
      </p:sp>
      <p:grpSp>
        <p:nvGrpSpPr>
          <p:cNvPr id="4" name="Group 3"/>
          <p:cNvGrpSpPr/>
          <p:nvPr/>
        </p:nvGrpSpPr>
        <p:grpSpPr>
          <a:xfrm>
            <a:off x="-36792" y="0"/>
            <a:ext cx="12228792" cy="6930429"/>
            <a:chOff x="-36792" y="0"/>
            <a:chExt cx="12228792" cy="6930429"/>
          </a:xfrm>
        </p:grpSpPr>
        <p:grpSp>
          <p:nvGrpSpPr>
            <p:cNvPr id="5" name="Group 4"/>
            <p:cNvGrpSpPr/>
            <p:nvPr/>
          </p:nvGrpSpPr>
          <p:grpSpPr>
            <a:xfrm>
              <a:off x="0" y="0"/>
              <a:ext cx="12192000" cy="6930429"/>
              <a:chOff x="0" y="0"/>
              <a:chExt cx="12192000" cy="6930429"/>
            </a:xfrm>
          </p:grpSpPr>
          <p:sp>
            <p:nvSpPr>
              <p:cNvPr id="7"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0"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1"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6" name="TextBox 5"/>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graphicFrame>
        <p:nvGraphicFramePr>
          <p:cNvPr id="12" name="Chart 11">
            <a:extLst>
              <a:ext uri="{FF2B5EF4-FFF2-40B4-BE49-F238E27FC236}">
                <a16:creationId xmlns:a16="http://schemas.microsoft.com/office/drawing/2014/main" id="{342E30D4-CA8A-4AB6-9F74-B2540A61A17F}"/>
              </a:ext>
            </a:extLst>
          </p:cNvPr>
          <p:cNvGraphicFramePr>
            <a:graphicFrameLocks/>
          </p:cNvGraphicFramePr>
          <p:nvPr>
            <p:extLst>
              <p:ext uri="{D42A27DB-BD31-4B8C-83A1-F6EECF244321}">
                <p14:modId xmlns:p14="http://schemas.microsoft.com/office/powerpoint/2010/main" val="1782617664"/>
              </p:ext>
            </p:extLst>
          </p:nvPr>
        </p:nvGraphicFramePr>
        <p:xfrm>
          <a:off x="6930189" y="2695074"/>
          <a:ext cx="5101390" cy="37978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55525500"/>
              </p:ext>
            </p:extLst>
          </p:nvPr>
        </p:nvGraphicFramePr>
        <p:xfrm>
          <a:off x="1297940" y="3107236"/>
          <a:ext cx="4028039" cy="3311670"/>
        </p:xfrm>
        <a:graphic>
          <a:graphicData uri="http://schemas.openxmlformats.org/drawingml/2006/table">
            <a:tbl>
              <a:tblPr>
                <a:solidFill>
                  <a:srgbClr val="FF0000"/>
                </a:solidFill>
                <a:tableStyleId>{21E4AEA4-8DFA-4A89-87EB-49C32662AFE0}</a:tableStyleId>
              </a:tblPr>
              <a:tblGrid>
                <a:gridCol w="1840628">
                  <a:extLst>
                    <a:ext uri="{9D8B030D-6E8A-4147-A177-3AD203B41FA5}">
                      <a16:colId xmlns:a16="http://schemas.microsoft.com/office/drawing/2014/main" val="2973883881"/>
                    </a:ext>
                  </a:extLst>
                </a:gridCol>
                <a:gridCol w="2187411">
                  <a:extLst>
                    <a:ext uri="{9D8B030D-6E8A-4147-A177-3AD203B41FA5}">
                      <a16:colId xmlns:a16="http://schemas.microsoft.com/office/drawing/2014/main" val="2187196970"/>
                    </a:ext>
                  </a:extLst>
                </a:gridCol>
              </a:tblGrid>
              <a:tr h="467262">
                <a:tc>
                  <a:txBody>
                    <a:bodyPr/>
                    <a:lstStyle/>
                    <a:p>
                      <a:pPr algn="ctr" fontAlgn="b"/>
                      <a:r>
                        <a:rPr lang="en-US" sz="1400" b="1" u="none" strike="noStrike" dirty="0">
                          <a:effectLst/>
                        </a:rPr>
                        <a:t>Word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No.of</a:t>
                      </a:r>
                      <a:r>
                        <a:rPr lang="en-US" sz="1400" b="1" u="none" strike="noStrike" dirty="0">
                          <a:effectLst/>
                        </a:rPr>
                        <a:t> Occurrence</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9870"/>
                  </a:ext>
                </a:extLst>
              </a:tr>
              <a:tr h="238731">
                <a:tc>
                  <a:txBody>
                    <a:bodyPr/>
                    <a:lstStyle/>
                    <a:p>
                      <a:pPr algn="ctr" fontAlgn="b"/>
                      <a:r>
                        <a:rPr lang="en-US" sz="1400" u="none" strike="noStrike" dirty="0">
                          <a:effectLst/>
                        </a:rPr>
                        <a:t>director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1170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6874905"/>
                  </a:ext>
                </a:extLst>
              </a:tr>
              <a:tr h="238731">
                <a:tc>
                  <a:txBody>
                    <a:bodyPr/>
                    <a:lstStyle/>
                    <a:p>
                      <a:pPr algn="ctr" fontAlgn="b"/>
                      <a:r>
                        <a:rPr lang="en-US" sz="1400" u="none" strike="noStrike" dirty="0" err="1">
                          <a:effectLst/>
                        </a:rPr>
                        <a:t>committ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961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162201"/>
                  </a:ext>
                </a:extLst>
              </a:tr>
              <a:tr h="457098">
                <a:tc>
                  <a:txBody>
                    <a:bodyPr/>
                    <a:lstStyle/>
                    <a:p>
                      <a:pPr algn="ctr" fontAlgn="b"/>
                      <a:r>
                        <a:rPr lang="en-US" sz="1400" u="none" strike="noStrike" dirty="0" err="1">
                          <a:effectLst/>
                        </a:rPr>
                        <a:t>stockhold</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829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084013"/>
                  </a:ext>
                </a:extLst>
              </a:tr>
              <a:tr h="238731">
                <a:tc>
                  <a:txBody>
                    <a:bodyPr/>
                    <a:lstStyle/>
                    <a:p>
                      <a:pPr algn="ctr" fontAlgn="b"/>
                      <a:r>
                        <a:rPr lang="en-US" sz="1400" u="none" strike="noStrike">
                          <a:effectLst/>
                        </a:rPr>
                        <a:t>compen</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444</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593860"/>
                  </a:ext>
                </a:extLst>
              </a:tr>
              <a:tr h="238731">
                <a:tc>
                  <a:txBody>
                    <a:bodyPr/>
                    <a:lstStyle/>
                    <a:p>
                      <a:pPr algn="ctr"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411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37473"/>
                  </a:ext>
                </a:extLst>
              </a:tr>
              <a:tr h="238731">
                <a:tc>
                  <a:txBody>
                    <a:bodyPr/>
                    <a:lstStyle/>
                    <a:p>
                      <a:pPr algn="ctr" fontAlgn="b"/>
                      <a:r>
                        <a:rPr lang="en-US" sz="1400" u="none" strike="noStrike">
                          <a:effectLst/>
                        </a:rPr>
                        <a:t>audit</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291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210559"/>
                  </a:ext>
                </a:extLst>
              </a:tr>
              <a:tr h="238731">
                <a:tc>
                  <a:txBody>
                    <a:bodyPr/>
                    <a:lstStyle/>
                    <a:p>
                      <a:pPr algn="ctr" fontAlgn="b"/>
                      <a:r>
                        <a:rPr lang="en-US" sz="1400" u="none" strike="noStrike">
                          <a:effectLst/>
                        </a:rPr>
                        <a:t>finance</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247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090771"/>
                  </a:ext>
                </a:extLst>
              </a:tr>
              <a:tr h="238731">
                <a:tc>
                  <a:txBody>
                    <a:bodyPr/>
                    <a:lstStyle/>
                    <a:p>
                      <a:pPr algn="ctr" fontAlgn="b"/>
                      <a:r>
                        <a:rPr lang="en-US" sz="1400" u="none" strike="noStrike">
                          <a:effectLst/>
                        </a:rPr>
                        <a:t>risk</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216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899896"/>
                  </a:ext>
                </a:extLst>
              </a:tr>
              <a:tr h="238731">
                <a:tc>
                  <a:txBody>
                    <a:bodyPr/>
                    <a:lstStyle/>
                    <a:p>
                      <a:pPr algn="ctr" fontAlgn="b"/>
                      <a:r>
                        <a:rPr lang="en-US" sz="1400" u="none" strike="noStrike">
                          <a:effectLst/>
                        </a:rPr>
                        <a:t>polici</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190</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63981"/>
                  </a:ext>
                </a:extLst>
              </a:tr>
              <a:tr h="238731">
                <a:tc>
                  <a:txBody>
                    <a:bodyPr/>
                    <a:lstStyle/>
                    <a:p>
                      <a:pPr algn="ctr" fontAlgn="b"/>
                      <a:r>
                        <a:rPr lang="en-US" sz="1400" u="none" strike="noStrike">
                          <a:effectLst/>
                        </a:rPr>
                        <a:t>trust</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182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990048"/>
                  </a:ext>
                </a:extLst>
              </a:tr>
              <a:tr h="238731">
                <a:tc>
                  <a:txBody>
                    <a:bodyPr/>
                    <a:lstStyle/>
                    <a:p>
                      <a:pPr algn="ctr" fontAlgn="b"/>
                      <a:r>
                        <a:rPr lang="en-US" sz="1400" u="none" strike="noStrike" dirty="0" err="1">
                          <a:effectLst/>
                        </a:rPr>
                        <a:t>servic</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176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039483"/>
                  </a:ext>
                </a:extLst>
              </a:tr>
            </a:tbl>
          </a:graphicData>
        </a:graphic>
      </p:graphicFrame>
      <p:sp>
        <p:nvSpPr>
          <p:cNvPr id="14" name="Rectangle 13"/>
          <p:cNvSpPr/>
          <p:nvPr/>
        </p:nvSpPr>
        <p:spPr>
          <a:xfrm>
            <a:off x="990600" y="1499481"/>
            <a:ext cx="10972800" cy="1400383"/>
          </a:xfrm>
          <a:prstGeom prst="rect">
            <a:avLst/>
          </a:prstGeom>
        </p:spPr>
        <p:txBody>
          <a:bodyPr wrap="square">
            <a:spAutoFit/>
          </a:bodyPr>
          <a:lstStyle/>
          <a:p>
            <a:pPr marL="400050" indent="-342900">
              <a:buFont typeface="Wingdings" panose="05000000000000000000" pitchFamily="2" charset="2"/>
              <a:buChar char="Ø"/>
            </a:pPr>
            <a:r>
              <a:rPr lang="en-US" sz="1700" dirty="0"/>
              <a:t>From the extracted Term Document Matrix, we found the frequency of all  the words that appeared in the Q&amp;A section of DEF 14A filings. </a:t>
            </a:r>
          </a:p>
          <a:p>
            <a:pPr marL="400050" indent="-342900">
              <a:buFont typeface="Wingdings" panose="05000000000000000000" pitchFamily="2" charset="2"/>
              <a:buChar char="Ø"/>
            </a:pPr>
            <a:r>
              <a:rPr lang="en-US" sz="1700" dirty="0"/>
              <a:t>Below are the top 11 words with maximum frequency/occurrence.</a:t>
            </a:r>
          </a:p>
          <a:p>
            <a:pPr marL="400050" indent="-342900">
              <a:buFont typeface="Wingdings" panose="05000000000000000000" pitchFamily="2" charset="2"/>
              <a:buChar char="Ø"/>
            </a:pPr>
            <a:r>
              <a:rPr lang="en-US" sz="1700" dirty="0"/>
              <a:t>The below words mixed are our Key Element Indicators (KEIs) as most of our Q&amp;A discussion topics are around these words used independently or in correlation with other words.</a:t>
            </a:r>
          </a:p>
        </p:txBody>
      </p:sp>
      <p:sp>
        <p:nvSpPr>
          <p:cNvPr id="16" name="Title 11"/>
          <p:cNvSpPr txBox="1">
            <a:spLocks/>
          </p:cNvSpPr>
          <p:nvPr/>
        </p:nvSpPr>
        <p:spPr>
          <a:xfrm>
            <a:off x="4495137" y="922351"/>
            <a:ext cx="3415486" cy="257863"/>
          </a:xfrm>
          <a:prstGeom prst="rect">
            <a:avLst/>
          </a:prstGeom>
          <a:ln>
            <a:solidFill>
              <a:srgbClr val="FF00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bg1"/>
                </a:solidFill>
              </a:rPr>
              <a:t>KEY ELEMENT INDICATORS (KEI)</a:t>
            </a:r>
          </a:p>
        </p:txBody>
      </p:sp>
    </p:spTree>
    <p:extLst>
      <p:ext uri="{BB962C8B-B14F-4D97-AF65-F5344CB8AC3E}">
        <p14:creationId xmlns:p14="http://schemas.microsoft.com/office/powerpoint/2010/main" val="141437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21" name="TextBox 20"/>
          <p:cNvSpPr txBox="1"/>
          <p:nvPr/>
        </p:nvSpPr>
        <p:spPr>
          <a:xfrm>
            <a:off x="3407192" y="887802"/>
            <a:ext cx="6121509" cy="369332"/>
          </a:xfrm>
          <a:prstGeom prst="rect">
            <a:avLst/>
          </a:prstGeom>
          <a:noFill/>
          <a:ln>
            <a:solidFill>
              <a:srgbClr val="FF0000"/>
            </a:solidFill>
          </a:ln>
        </p:spPr>
        <p:txBody>
          <a:bodyPr wrap="square" rtlCol="0">
            <a:spAutoFit/>
          </a:bodyPr>
          <a:lstStyle/>
          <a:p>
            <a:r>
              <a:rPr lang="en-US" dirty="0">
                <a:solidFill>
                  <a:schemeClr val="bg1"/>
                </a:solidFill>
              </a:rPr>
              <a:t>Most Frequent words in CORPORATE GOVERNANCE Sections </a:t>
            </a:r>
          </a:p>
        </p:txBody>
      </p:sp>
      <p:sp>
        <p:nvSpPr>
          <p:cNvPr id="10" name="Slide Number Placeholder 9"/>
          <p:cNvSpPr>
            <a:spLocks noGrp="1"/>
          </p:cNvSpPr>
          <p:nvPr>
            <p:ph type="sldNum" sz="quarter" idx="12"/>
          </p:nvPr>
        </p:nvSpPr>
        <p:spPr/>
        <p:txBody>
          <a:bodyPr/>
          <a:lstStyle/>
          <a:p>
            <a:fld id="{167A3B25-41FB-4CD8-B6FE-C89400D42D92}" type="slidenum">
              <a:rPr lang="en-US" smtClean="0"/>
              <a:t>11</a:t>
            </a:fld>
            <a:endParaRPr lang="en-US"/>
          </a:p>
        </p:txBody>
      </p:sp>
      <p:pic>
        <p:nvPicPr>
          <p:cNvPr id="14" name="Picture 13"/>
          <p:cNvPicPr/>
          <p:nvPr/>
        </p:nvPicPr>
        <p:blipFill>
          <a:blip r:embed="rId2"/>
          <a:stretch>
            <a:fillRect/>
          </a:stretch>
        </p:blipFill>
        <p:spPr>
          <a:xfrm>
            <a:off x="1297940" y="3371173"/>
            <a:ext cx="10626367" cy="3291705"/>
          </a:xfrm>
          <a:prstGeom prst="rect">
            <a:avLst/>
          </a:prstGeom>
        </p:spPr>
      </p:pic>
      <p:sp>
        <p:nvSpPr>
          <p:cNvPr id="11" name="Rectangle 10"/>
          <p:cNvSpPr/>
          <p:nvPr/>
        </p:nvSpPr>
        <p:spPr>
          <a:xfrm>
            <a:off x="1138989" y="1611524"/>
            <a:ext cx="10785318" cy="1759649"/>
          </a:xfrm>
          <a:prstGeom prst="rect">
            <a:avLst/>
          </a:prstGeom>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Ø"/>
            </a:pPr>
            <a:r>
              <a:rPr lang="en-US" sz="1700" dirty="0">
                <a:ea typeface="Calibri" panose="020F0502020204030204" pitchFamily="34" charset="0"/>
                <a:cs typeface="Times New Roman" panose="02020603050405020304" pitchFamily="18" charset="0"/>
              </a:rPr>
              <a:t>The various sections under Cooperate governance discussed mainly consist of all the keywords shown below in the graph. All the words form one of the important part of co-operate governance.  </a:t>
            </a:r>
          </a:p>
          <a:p>
            <a:pPr marL="342900" marR="0" lvl="0" indent="-342900" algn="just">
              <a:lnSpc>
                <a:spcPct val="107000"/>
              </a:lnSpc>
              <a:spcBef>
                <a:spcPts val="0"/>
              </a:spcBef>
              <a:spcAft>
                <a:spcPts val="0"/>
              </a:spcAft>
              <a:buFont typeface="Wingdings" panose="05000000000000000000" pitchFamily="2" charset="2"/>
              <a:buChar char="Ø"/>
            </a:pPr>
            <a:r>
              <a:rPr lang="en-US" sz="1700" dirty="0">
                <a:ea typeface="Calibri" panose="020F0502020204030204" pitchFamily="34" charset="0"/>
                <a:cs typeface="Times New Roman" panose="02020603050405020304" pitchFamily="18" charset="0"/>
              </a:rPr>
              <a:t>Each year the word was used with different frequencies depending on the importance and situation.</a:t>
            </a:r>
          </a:p>
          <a:p>
            <a:pPr marL="342900" marR="0" lvl="0" indent="-342900" algn="just">
              <a:lnSpc>
                <a:spcPct val="107000"/>
              </a:lnSpc>
              <a:spcBef>
                <a:spcPts val="0"/>
              </a:spcBef>
              <a:spcAft>
                <a:spcPts val="800"/>
              </a:spcAft>
              <a:buFont typeface="Wingdings" panose="05000000000000000000" pitchFamily="2" charset="2"/>
              <a:buChar char="Ø"/>
            </a:pPr>
            <a:r>
              <a:rPr lang="en-US" sz="1700" dirty="0">
                <a:ea typeface="Calibri" panose="020F0502020204030204" pitchFamily="34" charset="0"/>
                <a:cs typeface="Times New Roman" panose="02020603050405020304" pitchFamily="18" charset="0"/>
              </a:rPr>
              <a:t>The year 2011 has less frequency of words when compared with others years as not much is discussed about directors and their compensation. The information about various policy in order to provide services and that will help to maintain the trust of various stockholders is also not discussed in detailed.</a:t>
            </a:r>
            <a:endParaRPr lang="en-US" sz="17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17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KEY EVENT INDICATOR 1</a:t>
            </a:r>
            <a:endParaRPr lang="en-US" dirty="0"/>
          </a:p>
        </p:txBody>
      </p:sp>
      <p:sp>
        <p:nvSpPr>
          <p:cNvPr id="3" name="Content Placeholder 2"/>
          <p:cNvSpPr>
            <a:spLocks noGrp="1"/>
          </p:cNvSpPr>
          <p:nvPr>
            <p:ph sz="half" idx="1"/>
          </p:nvPr>
        </p:nvSpPr>
        <p:spPr>
          <a:xfrm>
            <a:off x="838200" y="1825625"/>
            <a:ext cx="4462670" cy="4351338"/>
          </a:xfrm>
        </p:spPr>
        <p:txBody>
          <a:bodyPr>
            <a:normAutofit fontScale="77500" lnSpcReduction="20000"/>
          </a:bodyPr>
          <a:lstStyle/>
          <a:p>
            <a:pPr algn="just"/>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cs typeface="Times New Roman" panose="02020603050405020304" pitchFamily="18" charset="0"/>
              </a:rPr>
              <a:t>The compensation varies from year 2004 – 2015 for directors because of various reasons like</a:t>
            </a:r>
          </a:p>
          <a:p>
            <a:pPr lvl="0">
              <a:buFont typeface="Wingdings" panose="05000000000000000000" pitchFamily="2" charset="2"/>
              <a:buChar char="Ø"/>
            </a:pPr>
            <a:r>
              <a:rPr lang="en-US" sz="2000" dirty="0"/>
              <a:t>The Board approval.</a:t>
            </a:r>
          </a:p>
          <a:p>
            <a:pPr lvl="0">
              <a:buFont typeface="Wingdings" panose="05000000000000000000" pitchFamily="2" charset="2"/>
              <a:buChar char="Ø"/>
            </a:pPr>
            <a:r>
              <a:rPr lang="en-US" sz="2000" dirty="0"/>
              <a:t>The salary of directors</a:t>
            </a:r>
          </a:p>
          <a:p>
            <a:pPr lvl="0">
              <a:buFont typeface="Wingdings" panose="05000000000000000000" pitchFamily="2" charset="2"/>
              <a:buChar char="Ø"/>
            </a:pPr>
            <a:r>
              <a:rPr lang="en-US" sz="2000" dirty="0"/>
              <a:t>Stock and Option awards</a:t>
            </a:r>
          </a:p>
          <a:p>
            <a:pPr lvl="0">
              <a:buFont typeface="Wingdings" panose="05000000000000000000" pitchFamily="2" charset="2"/>
              <a:buChar char="Ø"/>
            </a:pPr>
            <a:r>
              <a:rPr lang="en-US" sz="2000" dirty="0"/>
              <a:t>Annual equity retainer received. For example, in 2008 each director received annual cash retainer of $50,000 while in 2009 each non-employee director received an annual cash retainer of $100,000</a:t>
            </a:r>
          </a:p>
          <a:p>
            <a:pPr lvl="0">
              <a:buFont typeface="Wingdings" panose="05000000000000000000" pitchFamily="2" charset="2"/>
              <a:buChar char="Ø"/>
            </a:pPr>
            <a:r>
              <a:rPr lang="en-US" sz="2000" dirty="0"/>
              <a:t>Reimbursement</a:t>
            </a:r>
          </a:p>
          <a:p>
            <a:pPr lvl="0">
              <a:buFont typeface="Wingdings" panose="05000000000000000000" pitchFamily="2" charset="2"/>
              <a:buChar char="Ø"/>
            </a:pPr>
            <a:r>
              <a:rPr lang="en-US" sz="2000" dirty="0"/>
              <a:t>Number committee meeting attended in excess of a total of ten meetings of each committee per Board term.</a:t>
            </a:r>
          </a:p>
          <a:p>
            <a:pPr lvl="0">
              <a:buFont typeface="Wingdings" panose="05000000000000000000" pitchFamily="2" charset="2"/>
              <a:buChar char="Ø"/>
            </a:pPr>
            <a:r>
              <a:rPr lang="en-US" sz="2000" dirty="0"/>
              <a:t>By taking into consideration all above things the compensation of directors has continuous fluctuations in the frequency of occurrence thus making it key indicator.</a:t>
            </a:r>
          </a:p>
          <a:p>
            <a:pPr algn="just"/>
            <a:endParaRPr lang="en-US" sz="1600" dirty="0"/>
          </a:p>
          <a:p>
            <a:pPr algn="just"/>
            <a:endParaRPr lang="en-US" sz="1600" dirty="0"/>
          </a:p>
        </p:txBody>
      </p:sp>
      <p:grpSp>
        <p:nvGrpSpPr>
          <p:cNvPr id="5" name="Group 4"/>
          <p:cNvGrpSpPr/>
          <p:nvPr/>
        </p:nvGrpSpPr>
        <p:grpSpPr>
          <a:xfrm>
            <a:off x="-36792" y="0"/>
            <a:ext cx="12228792" cy="6930429"/>
            <a:chOff x="-36792" y="0"/>
            <a:chExt cx="12228792" cy="6930429"/>
          </a:xfrm>
        </p:grpSpPr>
        <p:grpSp>
          <p:nvGrpSpPr>
            <p:cNvPr id="6" name="Group 5"/>
            <p:cNvGrpSpPr/>
            <p:nvPr/>
          </p:nvGrpSpPr>
          <p:grpSpPr>
            <a:xfrm>
              <a:off x="0" y="0"/>
              <a:ext cx="12192000" cy="6930429"/>
              <a:chOff x="0" y="0"/>
              <a:chExt cx="12192000" cy="6930429"/>
            </a:xfrm>
          </p:grpSpPr>
          <p:sp>
            <p:nvSpPr>
              <p:cNvPr id="8"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1"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2"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7" name="TextBox 6"/>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3" name="Title 11"/>
          <p:cNvSpPr txBox="1">
            <a:spLocks/>
          </p:cNvSpPr>
          <p:nvPr/>
        </p:nvSpPr>
        <p:spPr>
          <a:xfrm>
            <a:off x="4495137" y="712173"/>
            <a:ext cx="3415486" cy="652988"/>
          </a:xfrm>
          <a:prstGeom prst="rect">
            <a:avLst/>
          </a:prstGeom>
          <a:ln>
            <a:solidFill>
              <a:srgbClr val="FF00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bg1"/>
                </a:solidFill>
              </a:rPr>
              <a:t>KEY ELEMENT INDICATOR  - Compensation</a:t>
            </a:r>
          </a:p>
        </p:txBody>
      </p:sp>
      <p:sp>
        <p:nvSpPr>
          <p:cNvPr id="4" name="Slide Number Placeholder 3"/>
          <p:cNvSpPr>
            <a:spLocks noGrp="1"/>
          </p:cNvSpPr>
          <p:nvPr>
            <p:ph type="sldNum" sz="quarter" idx="12"/>
          </p:nvPr>
        </p:nvSpPr>
        <p:spPr/>
        <p:txBody>
          <a:bodyPr/>
          <a:lstStyle/>
          <a:p>
            <a:fld id="{167A3B25-41FB-4CD8-B6FE-C89400D42D92}" type="slidenum">
              <a:rPr lang="en-US" smtClean="0"/>
              <a:t>12</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812" y="2055814"/>
            <a:ext cx="5743575" cy="3975010"/>
          </a:xfrm>
          <a:prstGeom prst="rect">
            <a:avLst/>
          </a:prstGeom>
        </p:spPr>
      </p:pic>
    </p:spTree>
    <p:extLst>
      <p:ext uri="{BB962C8B-B14F-4D97-AF65-F5344CB8AC3E}">
        <p14:creationId xmlns:p14="http://schemas.microsoft.com/office/powerpoint/2010/main" val="242496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7A3B25-41FB-4CD8-B6FE-C89400D42D92}" type="slidenum">
              <a:rPr lang="en-US" smtClean="0"/>
              <a:pPr/>
              <a:t>13</a:t>
            </a:fld>
            <a:endParaRPr lang="en-US"/>
          </a:p>
        </p:txBody>
      </p:sp>
      <p:grpSp>
        <p:nvGrpSpPr>
          <p:cNvPr id="3" name="Group 2"/>
          <p:cNvGrpSpPr/>
          <p:nvPr/>
        </p:nvGrpSpPr>
        <p:grpSpPr>
          <a:xfrm>
            <a:off x="-36792" y="0"/>
            <a:ext cx="12228792" cy="6930429"/>
            <a:chOff x="-36792" y="0"/>
            <a:chExt cx="12228792" cy="6930429"/>
          </a:xfrm>
        </p:grpSpPr>
        <p:grpSp>
          <p:nvGrpSpPr>
            <p:cNvPr id="4" name="Group 3"/>
            <p:cNvGrpSpPr/>
            <p:nvPr/>
          </p:nvGrpSpPr>
          <p:grpSpPr>
            <a:xfrm>
              <a:off x="0" y="0"/>
              <a:ext cx="12192000" cy="6930429"/>
              <a:chOff x="0" y="0"/>
              <a:chExt cx="12192000" cy="6930429"/>
            </a:xfrm>
          </p:grpSpPr>
          <p:sp>
            <p:nvSpPr>
              <p:cNvPr id="6"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9"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5" name="TextBox 4"/>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3" name="TextBox 12"/>
          <p:cNvSpPr txBox="1"/>
          <p:nvPr/>
        </p:nvSpPr>
        <p:spPr>
          <a:xfrm>
            <a:off x="3041964" y="751438"/>
            <a:ext cx="5377759" cy="369332"/>
          </a:xfrm>
          <a:prstGeom prst="rect">
            <a:avLst/>
          </a:prstGeom>
          <a:noFill/>
          <a:ln>
            <a:solidFill>
              <a:srgbClr val="FF0000"/>
            </a:solidFill>
          </a:ln>
        </p:spPr>
        <p:txBody>
          <a:bodyPr wrap="square" rtlCol="0">
            <a:spAutoFit/>
          </a:bodyPr>
          <a:lstStyle/>
          <a:p>
            <a:pPr algn="ctr"/>
            <a:r>
              <a:rPr lang="en-US" dirty="0">
                <a:solidFill>
                  <a:schemeClr val="bg1"/>
                </a:solidFill>
              </a:rPr>
              <a:t>SUMMARY </a:t>
            </a:r>
          </a:p>
        </p:txBody>
      </p:sp>
      <p:sp>
        <p:nvSpPr>
          <p:cNvPr id="12" name="Rectangle 11"/>
          <p:cNvSpPr/>
          <p:nvPr/>
        </p:nvSpPr>
        <p:spPr>
          <a:xfrm>
            <a:off x="1297940" y="1729954"/>
            <a:ext cx="10055860" cy="2585323"/>
          </a:xfrm>
          <a:prstGeom prst="rect">
            <a:avLst/>
          </a:prstGeom>
        </p:spPr>
        <p:txBody>
          <a:bodyPr wrap="square">
            <a:spAutoFit/>
          </a:bodyPr>
          <a:lstStyle/>
          <a:p>
            <a:pPr marL="400050" indent="-342900">
              <a:buFont typeface="Wingdings" panose="05000000000000000000" pitchFamily="2" charset="2"/>
              <a:buChar char="Ø"/>
            </a:pPr>
            <a:r>
              <a:rPr lang="en-US" dirty="0"/>
              <a:t>The average percentage increase in the salary of the CEO (Wendell P. Weeks) across 2003 to 2015 is </a:t>
            </a:r>
            <a:r>
              <a:rPr lang="en-US" b="1" dirty="0"/>
              <a:t>4.7%</a:t>
            </a:r>
          </a:p>
          <a:p>
            <a:pPr marL="400050" indent="-342900">
              <a:buFont typeface="Wingdings" panose="05000000000000000000" pitchFamily="2" charset="2"/>
              <a:buChar char="Ø"/>
            </a:pPr>
            <a:endParaRPr lang="en-US" dirty="0"/>
          </a:p>
          <a:p>
            <a:pPr marL="400050" indent="-342900">
              <a:buFont typeface="Wingdings" panose="05000000000000000000" pitchFamily="2" charset="2"/>
              <a:buChar char="Ø"/>
            </a:pPr>
            <a:r>
              <a:rPr lang="en-US" dirty="0"/>
              <a:t>Maximum Stock Award received was around </a:t>
            </a:r>
            <a:r>
              <a:rPr lang="en-US" b="1" dirty="0"/>
              <a:t>$65M </a:t>
            </a:r>
            <a:r>
              <a:rPr lang="en-US" dirty="0"/>
              <a:t>in the year 1999.</a:t>
            </a:r>
          </a:p>
          <a:p>
            <a:pPr marL="400050" indent="-342900">
              <a:buFont typeface="Wingdings" panose="05000000000000000000" pitchFamily="2" charset="2"/>
              <a:buChar char="Ø"/>
            </a:pPr>
            <a:endParaRPr lang="en-US" dirty="0"/>
          </a:p>
          <a:p>
            <a:pPr marL="400050" indent="-342900">
              <a:buFont typeface="Wingdings" panose="05000000000000000000" pitchFamily="2" charset="2"/>
              <a:buChar char="Ø"/>
            </a:pPr>
            <a:r>
              <a:rPr lang="en-US" dirty="0"/>
              <a:t>The peak value of Option Award was around </a:t>
            </a:r>
            <a:r>
              <a:rPr lang="en-US" b="1" dirty="0"/>
              <a:t>$16M </a:t>
            </a:r>
            <a:r>
              <a:rPr lang="en-US" dirty="0"/>
              <a:t>in the year 2011.</a:t>
            </a:r>
          </a:p>
          <a:p>
            <a:pPr marL="57150"/>
            <a:endParaRPr lang="en-US" dirty="0"/>
          </a:p>
          <a:p>
            <a:pPr marL="400050" indent="-342900">
              <a:buFont typeface="Wingdings" panose="05000000000000000000" pitchFamily="2" charset="2"/>
              <a:buChar char="Ø"/>
            </a:pPr>
            <a:r>
              <a:rPr lang="en-US" dirty="0"/>
              <a:t>The words DIRECTOR, COMMITT &amp; STOCKHOLD are KEIs having the most number of occurrence in the Q&amp;A section of the DEF 14A filing.</a:t>
            </a:r>
          </a:p>
        </p:txBody>
      </p:sp>
    </p:spTree>
    <p:extLst>
      <p:ext uri="{BB962C8B-B14F-4D97-AF65-F5344CB8AC3E}">
        <p14:creationId xmlns:p14="http://schemas.microsoft.com/office/powerpoint/2010/main" val="276800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7A3B25-41FB-4CD8-B6FE-C89400D42D92}" type="slidenum">
              <a:rPr lang="en-US" smtClean="0"/>
              <a:t>14</a:t>
            </a:fld>
            <a:endParaRPr lang="en-US"/>
          </a:p>
        </p:txBody>
      </p:sp>
      <p:grpSp>
        <p:nvGrpSpPr>
          <p:cNvPr id="3" name="Group 2"/>
          <p:cNvGrpSpPr/>
          <p:nvPr/>
        </p:nvGrpSpPr>
        <p:grpSpPr>
          <a:xfrm>
            <a:off x="-36792" y="0"/>
            <a:ext cx="12228792" cy="6930429"/>
            <a:chOff x="-36792" y="0"/>
            <a:chExt cx="12228792" cy="6930429"/>
          </a:xfrm>
        </p:grpSpPr>
        <p:grpSp>
          <p:nvGrpSpPr>
            <p:cNvPr id="4" name="Group 3"/>
            <p:cNvGrpSpPr/>
            <p:nvPr/>
          </p:nvGrpSpPr>
          <p:grpSpPr>
            <a:xfrm>
              <a:off x="0" y="0"/>
              <a:ext cx="12192000" cy="6930429"/>
              <a:chOff x="0" y="0"/>
              <a:chExt cx="12192000" cy="6930429"/>
            </a:xfrm>
          </p:grpSpPr>
          <p:sp>
            <p:nvSpPr>
              <p:cNvPr id="6"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9"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5" name="TextBox 4"/>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1" name="TextBox 10"/>
          <p:cNvSpPr txBox="1"/>
          <p:nvPr/>
        </p:nvSpPr>
        <p:spPr>
          <a:xfrm>
            <a:off x="3041964" y="751438"/>
            <a:ext cx="5377759" cy="369332"/>
          </a:xfrm>
          <a:prstGeom prst="rect">
            <a:avLst/>
          </a:prstGeom>
          <a:noFill/>
          <a:ln>
            <a:solidFill>
              <a:srgbClr val="FF0000"/>
            </a:solidFill>
          </a:ln>
        </p:spPr>
        <p:txBody>
          <a:bodyPr wrap="square" rtlCol="0">
            <a:spAutoFit/>
          </a:bodyPr>
          <a:lstStyle/>
          <a:p>
            <a:pPr algn="ctr"/>
            <a:r>
              <a:rPr lang="en-US" dirty="0">
                <a:solidFill>
                  <a:schemeClr val="bg1"/>
                </a:solidFill>
              </a:rPr>
              <a:t>REFERENCES </a:t>
            </a:r>
          </a:p>
        </p:txBody>
      </p:sp>
      <p:sp>
        <p:nvSpPr>
          <p:cNvPr id="12" name="Rectangle 11"/>
          <p:cNvSpPr/>
          <p:nvPr/>
        </p:nvSpPr>
        <p:spPr>
          <a:xfrm>
            <a:off x="1171074" y="2274838"/>
            <a:ext cx="7972926" cy="1477328"/>
          </a:xfrm>
          <a:prstGeom prst="rect">
            <a:avLst/>
          </a:prstGeom>
        </p:spPr>
        <p:txBody>
          <a:bodyPr wrap="square">
            <a:spAutoFit/>
          </a:bodyPr>
          <a:lstStyle/>
          <a:p>
            <a:pPr marL="400050" indent="-342900">
              <a:buFont typeface="Wingdings" panose="05000000000000000000" pitchFamily="2" charset="2"/>
              <a:buChar char="Ø"/>
            </a:pPr>
            <a:r>
              <a:rPr lang="en-US" dirty="0"/>
              <a:t>DEF 14A Filings: </a:t>
            </a:r>
            <a:r>
              <a:rPr lang="en-US" dirty="0">
                <a:hlinkClick r:id="rId2"/>
              </a:rPr>
              <a:t>www.sec.gov</a:t>
            </a:r>
            <a:endParaRPr lang="en-US" dirty="0"/>
          </a:p>
          <a:p>
            <a:pPr marL="400050" indent="-342900">
              <a:buFont typeface="Wingdings" panose="05000000000000000000" pitchFamily="2" charset="2"/>
              <a:buChar char="Ø"/>
            </a:pPr>
            <a:endParaRPr lang="en-US" dirty="0"/>
          </a:p>
          <a:p>
            <a:pPr marL="400050" indent="-342900">
              <a:buFont typeface="Wingdings" panose="05000000000000000000" pitchFamily="2" charset="2"/>
              <a:buChar char="Ø"/>
            </a:pPr>
            <a:r>
              <a:rPr lang="en-US" dirty="0"/>
              <a:t>Company Information: </a:t>
            </a:r>
            <a:r>
              <a:rPr lang="en-US" dirty="0">
                <a:hlinkClick r:id="rId3"/>
              </a:rPr>
              <a:t>http://www.hp.com/country/us/en/welcome.html</a:t>
            </a:r>
            <a:r>
              <a:rPr lang="en-US" dirty="0"/>
              <a:t> </a:t>
            </a:r>
          </a:p>
          <a:p>
            <a:pPr marL="400050" indent="-342900">
              <a:buFont typeface="Wingdings" panose="05000000000000000000" pitchFamily="2" charset="2"/>
              <a:buChar char="Ø"/>
            </a:pPr>
            <a:endParaRPr lang="en-US" dirty="0"/>
          </a:p>
          <a:p>
            <a:pPr marL="400050" indent="-342900">
              <a:buFont typeface="Wingdings" panose="05000000000000000000" pitchFamily="2" charset="2"/>
              <a:buChar char="Ø"/>
            </a:pPr>
            <a:r>
              <a:rPr lang="en-US" dirty="0"/>
              <a:t>Stock Trading Trends: </a:t>
            </a:r>
            <a:r>
              <a:rPr lang="en-US" dirty="0">
                <a:hlinkClick r:id="rId4"/>
              </a:rPr>
              <a:t>http://finance.yahoo.com</a:t>
            </a:r>
            <a:endParaRPr lang="en-US" dirty="0"/>
          </a:p>
        </p:txBody>
      </p:sp>
    </p:spTree>
    <p:extLst>
      <p:ext uri="{BB962C8B-B14F-4D97-AF65-F5344CB8AC3E}">
        <p14:creationId xmlns:p14="http://schemas.microsoft.com/office/powerpoint/2010/main" val="196578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t>ANY QUESTIONS WELCOMED!!</a:t>
            </a:r>
            <a:endParaRPr lang="en-US" dirty="0"/>
          </a:p>
        </p:txBody>
      </p:sp>
      <p:sp>
        <p:nvSpPr>
          <p:cNvPr id="15" name="Content Placeholder 1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167A3B25-41FB-4CD8-B6FE-C89400D42D92}" type="slidenum">
              <a:rPr lang="en-US" smtClean="0"/>
              <a:pPr/>
              <a:t>15</a:t>
            </a:fld>
            <a:endParaRPr lang="en-US"/>
          </a:p>
        </p:txBody>
      </p:sp>
      <p:grpSp>
        <p:nvGrpSpPr>
          <p:cNvPr id="3" name="Group 2"/>
          <p:cNvGrpSpPr/>
          <p:nvPr/>
        </p:nvGrpSpPr>
        <p:grpSpPr>
          <a:xfrm>
            <a:off x="-36792" y="0"/>
            <a:ext cx="12228792" cy="6930429"/>
            <a:chOff x="-36792" y="0"/>
            <a:chExt cx="12228792" cy="6930429"/>
          </a:xfrm>
        </p:grpSpPr>
        <p:grpSp>
          <p:nvGrpSpPr>
            <p:cNvPr id="4" name="Group 3"/>
            <p:cNvGrpSpPr/>
            <p:nvPr/>
          </p:nvGrpSpPr>
          <p:grpSpPr>
            <a:xfrm>
              <a:off x="0" y="0"/>
              <a:ext cx="12192000" cy="6930429"/>
              <a:chOff x="0" y="0"/>
              <a:chExt cx="12192000" cy="6930429"/>
            </a:xfrm>
          </p:grpSpPr>
          <p:sp>
            <p:nvSpPr>
              <p:cNvPr id="6"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9"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5" name="TextBox 4"/>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pic>
        <p:nvPicPr>
          <p:cNvPr id="13" name="Picture 2" descr="image of thankyou - two mannequins pointing to blank blackboard stating  - JP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4" y="2181885"/>
            <a:ext cx="7701765" cy="3639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01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2" name="TextBox 11"/>
          <p:cNvSpPr txBox="1"/>
          <p:nvPr/>
        </p:nvSpPr>
        <p:spPr>
          <a:xfrm>
            <a:off x="4922874" y="797442"/>
            <a:ext cx="2062717" cy="369332"/>
          </a:xfrm>
          <a:prstGeom prst="rect">
            <a:avLst/>
          </a:prstGeom>
          <a:noFill/>
          <a:ln>
            <a:solidFill>
              <a:srgbClr val="FF0000"/>
            </a:solidFill>
          </a:ln>
        </p:spPr>
        <p:txBody>
          <a:bodyPr wrap="square" rtlCol="0">
            <a:spAutoFit/>
          </a:bodyPr>
          <a:lstStyle/>
          <a:p>
            <a:r>
              <a:rPr lang="en-US" dirty="0">
                <a:solidFill>
                  <a:schemeClr val="bg1"/>
                </a:solidFill>
              </a:rPr>
              <a:t>TABLE OF CONTENT </a:t>
            </a:r>
          </a:p>
        </p:txBody>
      </p:sp>
      <p:graphicFrame>
        <p:nvGraphicFramePr>
          <p:cNvPr id="13" name="Table 12"/>
          <p:cNvGraphicFramePr>
            <a:graphicFrameLocks noGrp="1"/>
          </p:cNvGraphicFramePr>
          <p:nvPr>
            <p:extLst>
              <p:ext uri="{D42A27DB-BD31-4B8C-83A1-F6EECF244321}">
                <p14:modId xmlns:p14="http://schemas.microsoft.com/office/powerpoint/2010/main" val="1416386284"/>
              </p:ext>
            </p:extLst>
          </p:nvPr>
        </p:nvGraphicFramePr>
        <p:xfrm>
          <a:off x="1036963" y="1678976"/>
          <a:ext cx="5948628" cy="4477984"/>
        </p:xfrm>
        <a:graphic>
          <a:graphicData uri="http://schemas.openxmlformats.org/drawingml/2006/table">
            <a:tbl>
              <a:tblPr firstRow="1" bandRow="1">
                <a:tableStyleId>{616DA210-FB5B-4158-B5E0-FEB733F419BA}</a:tableStyleId>
              </a:tblPr>
              <a:tblGrid>
                <a:gridCol w="5948628">
                  <a:extLst>
                    <a:ext uri="{9D8B030D-6E8A-4147-A177-3AD203B41FA5}">
                      <a16:colId xmlns:a16="http://schemas.microsoft.com/office/drawing/2014/main" val="20000"/>
                    </a:ext>
                  </a:extLst>
                </a:gridCol>
              </a:tblGrid>
              <a:tr h="335280">
                <a:tc>
                  <a:txBody>
                    <a:bodyPr/>
                    <a:lstStyle/>
                    <a:p>
                      <a:pPr marL="285750" indent="-285750" algn="just">
                        <a:buFont typeface="Wingdings" panose="05000000000000000000" pitchFamily="2" charset="2"/>
                        <a:buChar char="Ø"/>
                      </a:pPr>
                      <a:r>
                        <a:rPr lang="en-US" sz="1600" dirty="0"/>
                        <a:t>Introduction</a:t>
                      </a:r>
                      <a:endParaRPr lang="en-US" sz="1600" dirty="0">
                        <a:solidFill>
                          <a:schemeClr val="tx1"/>
                        </a:solidFill>
                      </a:endParaRPr>
                    </a:p>
                  </a:txBody>
                  <a:tcPr/>
                </a:tc>
                <a:extLst>
                  <a:ext uri="{0D108BD9-81ED-4DB2-BD59-A6C34878D82A}">
                    <a16:rowId xmlns:a16="http://schemas.microsoft.com/office/drawing/2014/main" val="10001"/>
                  </a:ext>
                </a:extLst>
              </a:tr>
              <a:tr h="361581">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t>Salary of the CEO’s for each year of HP</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2"/>
                  </a:ext>
                </a:extLst>
              </a:tr>
              <a:tr h="344588">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t>Stock awards of the CEO’s for each year of HP </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57573">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t>Option awards of the CEO’s for each year of HP </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4"/>
                  </a:ext>
                </a:extLst>
              </a:tr>
              <a:tr h="579120">
                <a:tc>
                  <a:txBody>
                    <a:bodyPr/>
                    <a:lstStyle/>
                    <a:p>
                      <a:pPr marL="285750" indent="-285750" algn="just">
                        <a:buFont typeface="Wingdings" panose="05000000000000000000" pitchFamily="2" charset="2"/>
                        <a:buChar char="Ø"/>
                      </a:pPr>
                      <a:r>
                        <a:rPr lang="en-US" sz="1600" kern="1200" dirty="0"/>
                        <a:t>Salary</a:t>
                      </a:r>
                      <a:r>
                        <a:rPr lang="en-US" sz="1600" kern="1200" baseline="0" dirty="0"/>
                        <a:t> vs Stock Awards vs Option Awards</a:t>
                      </a:r>
                      <a:r>
                        <a:rPr lang="en-US" sz="1600" kern="1200" dirty="0"/>
                        <a:t> for the CEOs of HP for all the available year</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5"/>
                  </a:ext>
                </a:extLst>
              </a:tr>
              <a:tr h="344588">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t>Highlights on stock trend before and after the filing date for 2015</a:t>
                      </a:r>
                      <a:endParaRPr lang="en-US" sz="1600" kern="1200" dirty="0">
                        <a:solidFill>
                          <a:schemeClr val="tx1"/>
                        </a:solidFill>
                        <a:latin typeface="+mn-lt"/>
                        <a:ea typeface="+mn-ea"/>
                        <a:cs typeface="+mn-cs"/>
                      </a:endParaRPr>
                    </a:p>
                  </a:txBody>
                  <a:tcPr/>
                </a:tc>
                <a:extLst>
                  <a:ext uri="{0D108BD9-81ED-4DB2-BD59-A6C34878D82A}">
                    <a16:rowId xmlns:a16="http://schemas.microsoft.com/office/drawing/2014/main" val="10006"/>
                  </a:ext>
                </a:extLst>
              </a:tr>
              <a:tr h="361747">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t>Word Cloud for the</a:t>
                      </a:r>
                      <a:r>
                        <a:rPr lang="en-US" sz="1600" baseline="0" dirty="0"/>
                        <a:t> top 10 words</a:t>
                      </a:r>
                      <a:endParaRPr lang="en-US" sz="1600" dirty="0"/>
                    </a:p>
                  </a:txBody>
                  <a:tcPr/>
                </a:tc>
                <a:extLst>
                  <a:ext uri="{0D108BD9-81ED-4DB2-BD59-A6C34878D82A}">
                    <a16:rowId xmlns:a16="http://schemas.microsoft.com/office/drawing/2014/main" val="159080923"/>
                  </a:ext>
                </a:extLst>
              </a:tr>
              <a:tr h="368968">
                <a:tc>
                  <a:txBody>
                    <a:bodyPr/>
                    <a:lstStyle/>
                    <a:p>
                      <a:pPr marL="285750" indent="-285750" algn="just">
                        <a:buFont typeface="Wingdings" panose="05000000000000000000" pitchFamily="2" charset="2"/>
                        <a:buChar char="Ø"/>
                      </a:pPr>
                      <a:r>
                        <a:rPr lang="en-US" sz="1600" dirty="0"/>
                        <a:t>Key Event Indicator</a:t>
                      </a:r>
                      <a:r>
                        <a:rPr lang="en-US" sz="1600" baseline="0" dirty="0"/>
                        <a:t> </a:t>
                      </a:r>
                      <a:endParaRPr lang="en-US" sz="1600" dirty="0">
                        <a:solidFill>
                          <a:schemeClr val="tx1"/>
                        </a:solidFill>
                      </a:endParaRPr>
                    </a:p>
                  </a:txBody>
                  <a:tcPr/>
                </a:tc>
                <a:extLst>
                  <a:ext uri="{0D108BD9-81ED-4DB2-BD59-A6C34878D82A}">
                    <a16:rowId xmlns:a16="http://schemas.microsoft.com/office/drawing/2014/main" val="1368308853"/>
                  </a:ext>
                </a:extLst>
              </a:tr>
              <a:tr h="385011">
                <a:tc>
                  <a:txBody>
                    <a:bodyPr/>
                    <a:lstStyle/>
                    <a:p>
                      <a:pPr marL="285750" indent="-285750">
                        <a:buFont typeface="Wingdings" panose="05000000000000000000" pitchFamily="2" charset="2"/>
                        <a:buChar char="Ø"/>
                      </a:pPr>
                      <a:r>
                        <a:rPr lang="en-US" sz="1600" dirty="0">
                          <a:solidFill>
                            <a:schemeClr val="tx1"/>
                          </a:solidFill>
                        </a:rPr>
                        <a:t>Most Frequent words in CORPORATE GOVERNANCE Sections </a:t>
                      </a:r>
                    </a:p>
                  </a:txBody>
                  <a:tcPr/>
                </a:tc>
                <a:extLst>
                  <a:ext uri="{0D108BD9-81ED-4DB2-BD59-A6C34878D82A}">
                    <a16:rowId xmlns:a16="http://schemas.microsoft.com/office/drawing/2014/main" val="3702387867"/>
                  </a:ext>
                </a:extLst>
              </a:tr>
              <a:tr h="368968">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t>Key Event Indicator</a:t>
                      </a:r>
                      <a:r>
                        <a:rPr lang="en-US" sz="1600" baseline="0" dirty="0"/>
                        <a:t> -COMPENSATION</a:t>
                      </a:r>
                      <a:endParaRPr lang="en-US" sz="1600" dirty="0">
                        <a:solidFill>
                          <a:schemeClr val="tx1"/>
                        </a:solidFill>
                      </a:endParaRPr>
                    </a:p>
                  </a:txBody>
                  <a:tcPr/>
                </a:tc>
                <a:extLst>
                  <a:ext uri="{0D108BD9-81ED-4DB2-BD59-A6C34878D82A}">
                    <a16:rowId xmlns:a16="http://schemas.microsoft.com/office/drawing/2014/main" val="3610254517"/>
                  </a:ext>
                </a:extLst>
              </a:tr>
              <a:tr h="335280">
                <a:tc>
                  <a:txBody>
                    <a:bodyPr/>
                    <a:lstStyle/>
                    <a:p>
                      <a:pPr marL="285750" indent="-285750" algn="just">
                        <a:buFont typeface="Wingdings" panose="05000000000000000000" pitchFamily="2" charset="2"/>
                        <a:buChar char="Ø"/>
                      </a:pPr>
                      <a:r>
                        <a:rPr lang="en-US" sz="1600" dirty="0">
                          <a:solidFill>
                            <a:schemeClr val="tx1"/>
                          </a:solidFill>
                        </a:rPr>
                        <a:t>SUMMARY</a:t>
                      </a:r>
                    </a:p>
                  </a:txBody>
                  <a:tcPr/>
                </a:tc>
                <a:extLst>
                  <a:ext uri="{0D108BD9-81ED-4DB2-BD59-A6C34878D82A}">
                    <a16:rowId xmlns:a16="http://schemas.microsoft.com/office/drawing/2014/main" val="597977870"/>
                  </a:ext>
                </a:extLst>
              </a:tr>
              <a:tr h="33528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solidFill>
                            <a:schemeClr val="tx1"/>
                          </a:solidFill>
                          <a:latin typeface="+mn-lt"/>
                          <a:ea typeface="+mn-ea"/>
                          <a:cs typeface="+mn-cs"/>
                        </a:rPr>
                        <a:t>REFERENCES </a:t>
                      </a:r>
                    </a:p>
                  </a:txBody>
                  <a:tcPr/>
                </a:tc>
                <a:extLst>
                  <a:ext uri="{0D108BD9-81ED-4DB2-BD59-A6C34878D82A}">
                    <a16:rowId xmlns:a16="http://schemas.microsoft.com/office/drawing/2014/main" val="328416362"/>
                  </a:ext>
                </a:extLst>
              </a:tr>
            </a:tbl>
          </a:graphicData>
        </a:graphic>
      </p:graphicFrame>
      <p:sp>
        <p:nvSpPr>
          <p:cNvPr id="10" name="Slide Number Placeholder 9"/>
          <p:cNvSpPr>
            <a:spLocks noGrp="1"/>
          </p:cNvSpPr>
          <p:nvPr>
            <p:ph type="sldNum" sz="quarter" idx="12"/>
          </p:nvPr>
        </p:nvSpPr>
        <p:spPr/>
        <p:txBody>
          <a:bodyPr/>
          <a:lstStyle/>
          <a:p>
            <a:fld id="{167A3B25-41FB-4CD8-B6FE-C89400D42D92}" type="slidenum">
              <a:rPr lang="en-US" smtClean="0"/>
              <a:t>2</a:t>
            </a:fld>
            <a:endParaRPr lang="en-US"/>
          </a:p>
        </p:txBody>
      </p:sp>
    </p:spTree>
    <p:extLst>
      <p:ext uri="{BB962C8B-B14F-4D97-AF65-F5344CB8AC3E}">
        <p14:creationId xmlns:p14="http://schemas.microsoft.com/office/powerpoint/2010/main" val="51144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6792" y="0"/>
            <a:ext cx="12228792" cy="6930429"/>
            <a:chOff x="-36792" y="0"/>
            <a:chExt cx="12228792" cy="6930429"/>
          </a:xfrm>
        </p:grpSpPr>
        <p:grpSp>
          <p:nvGrpSpPr>
            <p:cNvPr id="5" name="Group 4"/>
            <p:cNvGrpSpPr/>
            <p:nvPr/>
          </p:nvGrpSpPr>
          <p:grpSpPr>
            <a:xfrm>
              <a:off x="0" y="0"/>
              <a:ext cx="12192000" cy="6930429"/>
              <a:chOff x="0" y="0"/>
              <a:chExt cx="12192000" cy="6930429"/>
            </a:xfrm>
          </p:grpSpPr>
          <p:sp>
            <p:nvSpPr>
              <p:cNvPr id="7"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0"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1"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6" name="TextBox 5"/>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2" name="TextBox 11"/>
          <p:cNvSpPr txBox="1"/>
          <p:nvPr/>
        </p:nvSpPr>
        <p:spPr>
          <a:xfrm>
            <a:off x="887422" y="1570036"/>
            <a:ext cx="10461669" cy="5078313"/>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Hewlett-Packard Company (commonly referred to as HP) is an American based multinational company, having its headquarters in Palo Alto, California.</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HP was founded in January 1, 1939; 77 years ago by William Redington Hewlett and David Packard. </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Current CEO (Chief Executive Officer) of  Hewlett-Packard is Dion Weisler.</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HP has been in position 80 in the Global 2000 list, called out by Forbes and number 31 in the World’s Most Valuable Brands category. Today HP is one of the leaders in the global technology provider’s space and with the significant success story behind it</a:t>
            </a:r>
          </a:p>
          <a:p>
            <a:pPr lvl="0"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Hewlett-Packard includes events of its electronic and bio-analytical measurement instruments as its Agilent Technologies in 1999, merger with Compaq in 2002, and the acquisition of EDS in 2008, which led to combined revenues of $118.4 billion in 2008 and a Fortune 500 ranking of 9 in 2009.  </a:t>
            </a:r>
          </a:p>
          <a:p>
            <a:pPr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Hewlett-Packard is specialized in developing and manufacturing computing, data storage, and networking hardware, designing software and delivering services.</a:t>
            </a:r>
          </a:p>
          <a:p>
            <a:r>
              <a:rPr lang="en-US" dirty="0"/>
              <a:t> </a:t>
            </a:r>
          </a:p>
        </p:txBody>
      </p:sp>
      <p:sp>
        <p:nvSpPr>
          <p:cNvPr id="2" name="TextBox 1"/>
          <p:cNvSpPr txBox="1"/>
          <p:nvPr/>
        </p:nvSpPr>
        <p:spPr>
          <a:xfrm>
            <a:off x="743894" y="475306"/>
            <a:ext cx="4944140" cy="369332"/>
          </a:xfrm>
          <a:prstGeom prst="rect">
            <a:avLst/>
          </a:prstGeom>
          <a:noFill/>
        </p:spPr>
        <p:txBody>
          <a:bodyPr wrap="square" rtlCol="0">
            <a:spAutoFit/>
          </a:bodyPr>
          <a:lstStyle/>
          <a:p>
            <a:r>
              <a:rPr lang="en-US" dirty="0"/>
              <a:t>INTRODUCTION</a:t>
            </a:r>
          </a:p>
        </p:txBody>
      </p:sp>
      <p:sp>
        <p:nvSpPr>
          <p:cNvPr id="3" name="TextBox 2"/>
          <p:cNvSpPr txBox="1"/>
          <p:nvPr/>
        </p:nvSpPr>
        <p:spPr>
          <a:xfrm>
            <a:off x="5050465" y="765945"/>
            <a:ext cx="1754372" cy="369332"/>
          </a:xfrm>
          <a:prstGeom prst="rect">
            <a:avLst/>
          </a:prstGeom>
          <a:noFill/>
          <a:ln>
            <a:solidFill>
              <a:srgbClr val="FF0000"/>
            </a:solidFill>
          </a:ln>
        </p:spPr>
        <p:txBody>
          <a:bodyPr wrap="square" rtlCol="0">
            <a:spAutoFit/>
          </a:bodyPr>
          <a:lstStyle/>
          <a:p>
            <a:r>
              <a:rPr lang="en-US" dirty="0">
                <a:solidFill>
                  <a:schemeClr val="bg1"/>
                </a:solidFill>
              </a:rPr>
              <a:t>INTRODUCTION</a:t>
            </a:r>
          </a:p>
        </p:txBody>
      </p:sp>
      <p:sp>
        <p:nvSpPr>
          <p:cNvPr id="13" name="Slide Number Placeholder 12"/>
          <p:cNvSpPr>
            <a:spLocks noGrp="1"/>
          </p:cNvSpPr>
          <p:nvPr>
            <p:ph type="sldNum" sz="quarter" idx="12"/>
          </p:nvPr>
        </p:nvSpPr>
        <p:spPr/>
        <p:txBody>
          <a:bodyPr/>
          <a:lstStyle/>
          <a:p>
            <a:fld id="{167A3B25-41FB-4CD8-B6FE-C89400D42D92}" type="slidenum">
              <a:rPr lang="en-US" smtClean="0"/>
              <a:t>3</a:t>
            </a:fld>
            <a:endParaRPr lang="en-US"/>
          </a:p>
        </p:txBody>
      </p:sp>
    </p:spTree>
    <p:extLst>
      <p:ext uri="{BB962C8B-B14F-4D97-AF65-F5344CB8AC3E}">
        <p14:creationId xmlns:p14="http://schemas.microsoft.com/office/powerpoint/2010/main" val="22063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0" name="TextBox 9"/>
          <p:cNvSpPr txBox="1"/>
          <p:nvPr/>
        </p:nvSpPr>
        <p:spPr>
          <a:xfrm>
            <a:off x="3784821" y="793717"/>
            <a:ext cx="4299924" cy="369332"/>
          </a:xfrm>
          <a:prstGeom prst="rect">
            <a:avLst/>
          </a:prstGeom>
          <a:noFill/>
          <a:ln>
            <a:solidFill>
              <a:srgbClr val="FF0000"/>
            </a:solidFill>
          </a:ln>
        </p:spPr>
        <p:txBody>
          <a:bodyPr wrap="square" rtlCol="0">
            <a:spAutoFit/>
          </a:bodyPr>
          <a:lstStyle/>
          <a:p>
            <a:pPr algn="just"/>
            <a:r>
              <a:rPr lang="en-US" dirty="0">
                <a:solidFill>
                  <a:schemeClr val="bg1"/>
                </a:solidFill>
              </a:rPr>
              <a:t>Salary of the CEO’s for each year of HP</a:t>
            </a:r>
          </a:p>
        </p:txBody>
      </p:sp>
      <p:sp>
        <p:nvSpPr>
          <p:cNvPr id="11" name="Slide Number Placeholder 10"/>
          <p:cNvSpPr>
            <a:spLocks noGrp="1"/>
          </p:cNvSpPr>
          <p:nvPr>
            <p:ph type="sldNum" sz="quarter" idx="12"/>
          </p:nvPr>
        </p:nvSpPr>
        <p:spPr/>
        <p:txBody>
          <a:bodyPr/>
          <a:lstStyle/>
          <a:p>
            <a:fld id="{167A3B25-41FB-4CD8-B6FE-C89400D42D92}" type="slidenum">
              <a:rPr lang="en-US" smtClean="0"/>
              <a:t>4</a:t>
            </a:fld>
            <a:endParaRPr lang="en-US"/>
          </a:p>
        </p:txBody>
      </p:sp>
      <p:graphicFrame>
        <p:nvGraphicFramePr>
          <p:cNvPr id="17" name="Chart 16"/>
          <p:cNvGraphicFramePr>
            <a:graphicFrameLocks/>
          </p:cNvGraphicFramePr>
          <p:nvPr>
            <p:extLst>
              <p:ext uri="{D42A27DB-BD31-4B8C-83A1-F6EECF244321}">
                <p14:modId xmlns:p14="http://schemas.microsoft.com/office/powerpoint/2010/main" val="2133203884"/>
              </p:ext>
            </p:extLst>
          </p:nvPr>
        </p:nvGraphicFramePr>
        <p:xfrm>
          <a:off x="1297939" y="1772233"/>
          <a:ext cx="6274837" cy="2437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p:cNvGraphicFramePr>
            <a:graphicFrameLocks/>
          </p:cNvGraphicFramePr>
          <p:nvPr>
            <p:extLst>
              <p:ext uri="{D42A27DB-BD31-4B8C-83A1-F6EECF244321}">
                <p14:modId xmlns:p14="http://schemas.microsoft.com/office/powerpoint/2010/main" val="105573907"/>
              </p:ext>
            </p:extLst>
          </p:nvPr>
        </p:nvGraphicFramePr>
        <p:xfrm>
          <a:off x="1297939" y="4284046"/>
          <a:ext cx="6274837" cy="2443729"/>
        </p:xfrm>
        <a:graphic>
          <a:graphicData uri="http://schemas.openxmlformats.org/drawingml/2006/chart">
            <c:chart xmlns:c="http://schemas.openxmlformats.org/drawingml/2006/chart" xmlns:r="http://schemas.openxmlformats.org/officeDocument/2006/relationships" r:id="rId3"/>
          </a:graphicData>
        </a:graphic>
      </p:graphicFrame>
      <p:pic>
        <p:nvPicPr>
          <p:cNvPr id="20" name="Picture 19"/>
          <p:cNvPicPr>
            <a:picLocks noChangeAspect="1"/>
          </p:cNvPicPr>
          <p:nvPr/>
        </p:nvPicPr>
        <p:blipFill>
          <a:blip r:embed="rId4"/>
          <a:stretch>
            <a:fillRect/>
          </a:stretch>
        </p:blipFill>
        <p:spPr>
          <a:xfrm>
            <a:off x="7794171" y="1799285"/>
            <a:ext cx="3788229" cy="4746658"/>
          </a:xfrm>
          <a:prstGeom prst="rect">
            <a:avLst/>
          </a:prstGeom>
        </p:spPr>
      </p:pic>
    </p:spTree>
    <p:extLst>
      <p:ext uri="{BB962C8B-B14F-4D97-AF65-F5344CB8AC3E}">
        <p14:creationId xmlns:p14="http://schemas.microsoft.com/office/powerpoint/2010/main" val="132665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0" name="TextBox 9"/>
          <p:cNvSpPr txBox="1"/>
          <p:nvPr/>
        </p:nvSpPr>
        <p:spPr>
          <a:xfrm>
            <a:off x="2628652" y="874948"/>
            <a:ext cx="6325095" cy="369332"/>
          </a:xfrm>
          <a:prstGeom prst="rect">
            <a:avLst/>
          </a:prstGeom>
          <a:noFill/>
          <a:ln>
            <a:solidFill>
              <a:srgbClr val="FF0000"/>
            </a:solidFill>
          </a:ln>
        </p:spPr>
        <p:txBody>
          <a:bodyPr wrap="square" rtlCol="0">
            <a:spAutoFit/>
          </a:bodyPr>
          <a:lstStyle/>
          <a:p>
            <a:pPr algn="ctr"/>
            <a:r>
              <a:rPr lang="en-US" dirty="0">
                <a:solidFill>
                  <a:schemeClr val="bg1"/>
                </a:solidFill>
              </a:rPr>
              <a:t>Stock awards of the CEO’s for each year of HP</a:t>
            </a:r>
          </a:p>
        </p:txBody>
      </p:sp>
      <p:sp>
        <p:nvSpPr>
          <p:cNvPr id="11" name="Slide Number Placeholder 10"/>
          <p:cNvSpPr>
            <a:spLocks noGrp="1"/>
          </p:cNvSpPr>
          <p:nvPr>
            <p:ph type="sldNum" sz="quarter" idx="12"/>
          </p:nvPr>
        </p:nvSpPr>
        <p:spPr/>
        <p:txBody>
          <a:bodyPr/>
          <a:lstStyle/>
          <a:p>
            <a:fld id="{167A3B25-41FB-4CD8-B6FE-C89400D42D92}" type="slidenum">
              <a:rPr lang="en-US" smtClean="0"/>
              <a:t>5</a:t>
            </a:fld>
            <a:endParaRPr lang="en-US" dirty="0"/>
          </a:p>
        </p:txBody>
      </p:sp>
      <p:graphicFrame>
        <p:nvGraphicFramePr>
          <p:cNvPr id="17" name="Chart 16"/>
          <p:cNvGraphicFramePr>
            <a:graphicFrameLocks/>
          </p:cNvGraphicFramePr>
          <p:nvPr>
            <p:extLst>
              <p:ext uri="{D42A27DB-BD31-4B8C-83A1-F6EECF244321}">
                <p14:modId xmlns:p14="http://schemas.microsoft.com/office/powerpoint/2010/main" val="3747543801"/>
              </p:ext>
            </p:extLst>
          </p:nvPr>
        </p:nvGraphicFramePr>
        <p:xfrm>
          <a:off x="965379" y="3015915"/>
          <a:ext cx="8419253" cy="37008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45395969"/>
              </p:ext>
            </p:extLst>
          </p:nvPr>
        </p:nvGraphicFramePr>
        <p:xfrm>
          <a:off x="9785683" y="1570042"/>
          <a:ext cx="2229853" cy="5172713"/>
        </p:xfrm>
        <a:graphic>
          <a:graphicData uri="http://schemas.openxmlformats.org/drawingml/2006/table">
            <a:tbl>
              <a:tblPr>
                <a:tableStyleId>{5940675A-B579-460E-94D1-54222C63F5DA}</a:tableStyleId>
              </a:tblPr>
              <a:tblGrid>
                <a:gridCol w="703859">
                  <a:extLst>
                    <a:ext uri="{9D8B030D-6E8A-4147-A177-3AD203B41FA5}">
                      <a16:colId xmlns:a16="http://schemas.microsoft.com/office/drawing/2014/main" val="2369440251"/>
                    </a:ext>
                  </a:extLst>
                </a:gridCol>
                <a:gridCol w="1525994">
                  <a:extLst>
                    <a:ext uri="{9D8B030D-6E8A-4147-A177-3AD203B41FA5}">
                      <a16:colId xmlns:a16="http://schemas.microsoft.com/office/drawing/2014/main" val="407776014"/>
                    </a:ext>
                  </a:extLst>
                </a:gridCol>
              </a:tblGrid>
              <a:tr h="422451">
                <a:tc>
                  <a:txBody>
                    <a:bodyPr/>
                    <a:lstStyle/>
                    <a:p>
                      <a:pPr algn="ctr" fontAlgn="b"/>
                      <a:r>
                        <a:rPr lang="en-US" sz="1300" b="1" u="none" strike="noStrike" dirty="0">
                          <a:effectLst/>
                        </a:rPr>
                        <a:t>Year</a:t>
                      </a:r>
                      <a:endParaRPr lang="en-US" sz="1300" b="1" i="0" u="none" strike="noStrike" dirty="0">
                        <a:solidFill>
                          <a:srgbClr val="000000"/>
                        </a:solidFill>
                        <a:effectLst/>
                        <a:latin typeface="Times New Roman" panose="02020603050405020304" pitchFamily="18" charset="0"/>
                      </a:endParaRPr>
                    </a:p>
                  </a:txBody>
                  <a:tcPr marL="9009" marR="9009" marT="9009" marB="0" anchor="b"/>
                </a:tc>
                <a:tc>
                  <a:txBody>
                    <a:bodyPr/>
                    <a:lstStyle/>
                    <a:p>
                      <a:pPr algn="ctr" fontAlgn="b"/>
                      <a:r>
                        <a:rPr lang="en-US" sz="1300" b="1" u="none" strike="noStrike" dirty="0">
                          <a:effectLst/>
                        </a:rPr>
                        <a:t>Vested Stock Awards</a:t>
                      </a:r>
                      <a:endParaRPr lang="en-US" sz="1300" b="1"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832399249"/>
                  </a:ext>
                </a:extLst>
              </a:tr>
              <a:tr h="215921">
                <a:tc>
                  <a:txBody>
                    <a:bodyPr/>
                    <a:lstStyle/>
                    <a:p>
                      <a:pPr algn="ctr" fontAlgn="b"/>
                      <a:r>
                        <a:rPr lang="en-US" sz="1300" u="none" strike="noStrike" dirty="0">
                          <a:effectLst/>
                        </a:rPr>
                        <a:t>2015</a:t>
                      </a:r>
                      <a:endParaRPr lang="en-US" sz="1300" b="0" i="0" u="none" strike="noStrike" dirty="0">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$7,771,200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1153529777"/>
                  </a:ext>
                </a:extLst>
              </a:tr>
              <a:tr h="215921">
                <a:tc>
                  <a:txBody>
                    <a:bodyPr/>
                    <a:lstStyle/>
                    <a:p>
                      <a:pPr algn="ctr" fontAlgn="b"/>
                      <a:r>
                        <a:rPr lang="en-US" sz="1300" u="none" strike="noStrike">
                          <a:effectLst/>
                        </a:rPr>
                        <a:t>2014</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$8,147,637</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918964769"/>
                  </a:ext>
                </a:extLst>
              </a:tr>
              <a:tr h="215921">
                <a:tc>
                  <a:txBody>
                    <a:bodyPr/>
                    <a:lstStyle/>
                    <a:p>
                      <a:pPr algn="ctr" fontAlgn="b"/>
                      <a:r>
                        <a:rPr lang="en-US" sz="1300" u="none" strike="noStrike">
                          <a:effectLst/>
                        </a:rPr>
                        <a:t>2013</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$4,394,475</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1118042943"/>
                  </a:ext>
                </a:extLst>
              </a:tr>
              <a:tr h="215921">
                <a:tc>
                  <a:txBody>
                    <a:bodyPr/>
                    <a:lstStyle/>
                    <a:p>
                      <a:pPr algn="ctr" fontAlgn="b"/>
                      <a:r>
                        <a:rPr lang="en-US" sz="1300" u="none" strike="noStrike">
                          <a:effectLst/>
                        </a:rPr>
                        <a:t>2012</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$7,040,076</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301579068"/>
                  </a:ext>
                </a:extLst>
              </a:tr>
              <a:tr h="215921">
                <a:tc>
                  <a:txBody>
                    <a:bodyPr/>
                    <a:lstStyle/>
                    <a:p>
                      <a:pPr algn="ctr" fontAlgn="b"/>
                      <a:r>
                        <a:rPr lang="en-US" sz="1300" u="none" strike="noStrike">
                          <a:effectLst/>
                        </a:rPr>
                        <a:t>2011</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980806505"/>
                  </a:ext>
                </a:extLst>
              </a:tr>
              <a:tr h="215921">
                <a:tc>
                  <a:txBody>
                    <a:bodyPr/>
                    <a:lstStyle/>
                    <a:p>
                      <a:pPr algn="ctr" fontAlgn="b"/>
                      <a:r>
                        <a:rPr lang="en-US" sz="1300" u="none" strike="noStrike">
                          <a:effectLst/>
                        </a:rPr>
                        <a:t>2010</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4125996191"/>
                  </a:ext>
                </a:extLst>
              </a:tr>
              <a:tr h="215921">
                <a:tc>
                  <a:txBody>
                    <a:bodyPr/>
                    <a:lstStyle/>
                    <a:p>
                      <a:pPr algn="ctr" fontAlgn="b"/>
                      <a:r>
                        <a:rPr lang="en-US" sz="1300" u="none" strike="noStrike">
                          <a:effectLst/>
                        </a:rPr>
                        <a:t>2009</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$10,256,370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34581744"/>
                  </a:ext>
                </a:extLst>
              </a:tr>
              <a:tr h="215921">
                <a:tc>
                  <a:txBody>
                    <a:bodyPr/>
                    <a:lstStyle/>
                    <a:p>
                      <a:pPr algn="ctr" fontAlgn="b"/>
                      <a:r>
                        <a:rPr lang="en-US" sz="1300" u="none" strike="noStrike">
                          <a:effectLst/>
                        </a:rPr>
                        <a:t>2008</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$12,943,621</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893695959"/>
                  </a:ext>
                </a:extLst>
              </a:tr>
              <a:tr h="215921">
                <a:tc>
                  <a:txBody>
                    <a:bodyPr/>
                    <a:lstStyle/>
                    <a:p>
                      <a:pPr algn="ctr" fontAlgn="b"/>
                      <a:r>
                        <a:rPr lang="en-US" sz="1300" u="none" strike="noStrike">
                          <a:effectLst/>
                        </a:rPr>
                        <a:t>2007</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$6,238,795</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020161453"/>
                  </a:ext>
                </a:extLst>
              </a:tr>
              <a:tr h="215921">
                <a:tc>
                  <a:txBody>
                    <a:bodyPr/>
                    <a:lstStyle/>
                    <a:p>
                      <a:pPr algn="ctr" fontAlgn="b"/>
                      <a:r>
                        <a:rPr lang="en-US" sz="1300" u="none" strike="noStrike">
                          <a:effectLst/>
                        </a:rPr>
                        <a:t>2006</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$4,725,000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860007060"/>
                  </a:ext>
                </a:extLst>
              </a:tr>
              <a:tr h="215921">
                <a:tc>
                  <a:txBody>
                    <a:bodyPr/>
                    <a:lstStyle/>
                    <a:p>
                      <a:pPr algn="ctr" fontAlgn="b"/>
                      <a:r>
                        <a:rPr lang="en-US" sz="1300" u="none" strike="noStrike">
                          <a:effectLst/>
                        </a:rPr>
                        <a:t>2005</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$8,684,000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1966732785"/>
                  </a:ext>
                </a:extLst>
              </a:tr>
              <a:tr h="215921">
                <a:tc>
                  <a:txBody>
                    <a:bodyPr/>
                    <a:lstStyle/>
                    <a:p>
                      <a:pPr algn="ctr" fontAlgn="b"/>
                      <a:r>
                        <a:rPr lang="en-US" sz="1300" u="none" strike="noStrike">
                          <a:effectLst/>
                        </a:rPr>
                        <a:t>2004</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$330,150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584383530"/>
                  </a:ext>
                </a:extLst>
              </a:tr>
              <a:tr h="215921">
                <a:tc>
                  <a:txBody>
                    <a:bodyPr/>
                    <a:lstStyle/>
                    <a:p>
                      <a:pPr algn="ctr" fontAlgn="b"/>
                      <a:r>
                        <a:rPr lang="en-US" sz="1300" u="none" strike="noStrike">
                          <a:effectLst/>
                        </a:rPr>
                        <a:t>2003</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604127723"/>
                  </a:ext>
                </a:extLst>
              </a:tr>
              <a:tr h="215921">
                <a:tc>
                  <a:txBody>
                    <a:bodyPr/>
                    <a:lstStyle/>
                    <a:p>
                      <a:pPr algn="ctr" fontAlgn="b"/>
                      <a:r>
                        <a:rPr lang="en-US" sz="1300" u="none" strike="noStrike">
                          <a:effectLst/>
                        </a:rPr>
                        <a:t>2002</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1265548965"/>
                  </a:ext>
                </a:extLst>
              </a:tr>
              <a:tr h="215921">
                <a:tc>
                  <a:txBody>
                    <a:bodyPr/>
                    <a:lstStyle/>
                    <a:p>
                      <a:pPr algn="ctr" fontAlgn="b"/>
                      <a:r>
                        <a:rPr lang="en-US" sz="1300" u="none" strike="noStrike">
                          <a:effectLst/>
                        </a:rPr>
                        <a:t>2001</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197448176"/>
                  </a:ext>
                </a:extLst>
              </a:tr>
              <a:tr h="215921">
                <a:tc>
                  <a:txBody>
                    <a:bodyPr/>
                    <a:lstStyle/>
                    <a:p>
                      <a:pPr algn="ctr" fontAlgn="b"/>
                      <a:r>
                        <a:rPr lang="en-US" sz="1300" u="none" strike="noStrike">
                          <a:effectLst/>
                        </a:rPr>
                        <a:t>2000</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848078542"/>
                  </a:ext>
                </a:extLst>
              </a:tr>
              <a:tr h="215921">
                <a:tc>
                  <a:txBody>
                    <a:bodyPr/>
                    <a:lstStyle/>
                    <a:p>
                      <a:pPr algn="ctr" fontAlgn="b"/>
                      <a:r>
                        <a:rPr lang="en-US" sz="1300" u="none" strike="noStrike">
                          <a:effectLst/>
                        </a:rPr>
                        <a:t>1999</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$65,557,400</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197835958"/>
                  </a:ext>
                </a:extLst>
              </a:tr>
              <a:tr h="215921">
                <a:tc>
                  <a:txBody>
                    <a:bodyPr/>
                    <a:lstStyle/>
                    <a:p>
                      <a:pPr algn="ctr" fontAlgn="b"/>
                      <a:r>
                        <a:rPr lang="en-US" sz="1300" u="none" strike="noStrike">
                          <a:effectLst/>
                        </a:rPr>
                        <a:t>1998</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$2,265,258</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312135247"/>
                  </a:ext>
                </a:extLst>
              </a:tr>
              <a:tr h="215921">
                <a:tc>
                  <a:txBody>
                    <a:bodyPr/>
                    <a:lstStyle/>
                    <a:p>
                      <a:pPr algn="ctr" fontAlgn="b"/>
                      <a:r>
                        <a:rPr lang="en-US" sz="1300" u="none" strike="noStrike">
                          <a:effectLst/>
                        </a:rPr>
                        <a:t>1997</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$2,712,071</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433853954"/>
                  </a:ext>
                </a:extLst>
              </a:tr>
              <a:tr h="215921">
                <a:tc>
                  <a:txBody>
                    <a:bodyPr/>
                    <a:lstStyle/>
                    <a:p>
                      <a:pPr algn="ctr" fontAlgn="b"/>
                      <a:r>
                        <a:rPr lang="en-US" sz="1300" u="none" strike="noStrike">
                          <a:effectLst/>
                        </a:rPr>
                        <a:t>1996</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$3,228,723</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1567511156"/>
                  </a:ext>
                </a:extLst>
              </a:tr>
              <a:tr h="215921">
                <a:tc>
                  <a:txBody>
                    <a:bodyPr/>
                    <a:lstStyle/>
                    <a:p>
                      <a:pPr algn="ctr" fontAlgn="b"/>
                      <a:r>
                        <a:rPr lang="en-US" sz="1300" u="none" strike="noStrike">
                          <a:effectLst/>
                        </a:rPr>
                        <a:t>1995</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$2,088,646</a:t>
                      </a:r>
                      <a:endParaRPr lang="en-US" sz="1300" b="0" i="0" u="none" strike="noStrike" dirty="0">
                        <a:solidFill>
                          <a:srgbClr val="000000"/>
                        </a:solidFill>
                        <a:effectLst/>
                        <a:latin typeface="Calibri" panose="020F0502020204030204" pitchFamily="34" charset="0"/>
                      </a:endParaRPr>
                    </a:p>
                  </a:txBody>
                  <a:tcPr marL="9009" marR="9009" marT="9009" marB="0" anchor="b"/>
                </a:tc>
                <a:extLst>
                  <a:ext uri="{0D108BD9-81ED-4DB2-BD59-A6C34878D82A}">
                    <a16:rowId xmlns:a16="http://schemas.microsoft.com/office/drawing/2014/main" val="560109567"/>
                  </a:ext>
                </a:extLst>
              </a:tr>
              <a:tr h="215921">
                <a:tc>
                  <a:txBody>
                    <a:bodyPr/>
                    <a:lstStyle/>
                    <a:p>
                      <a:pPr algn="ctr" fontAlgn="b"/>
                      <a:r>
                        <a:rPr lang="en-US" sz="1300" u="none" strike="noStrike" dirty="0">
                          <a:effectLst/>
                        </a:rPr>
                        <a:t>1994</a:t>
                      </a:r>
                      <a:endParaRPr lang="en-US" sz="1300" b="0" i="0" u="none" strike="noStrike" dirty="0">
                        <a:solidFill>
                          <a:srgbClr val="000000"/>
                        </a:solidFill>
                        <a:effectLst/>
                        <a:latin typeface="Times New Roman" panose="02020603050405020304" pitchFamily="18" charset="0"/>
                      </a:endParaRPr>
                    </a:p>
                  </a:txBody>
                  <a:tcPr marL="9009" marR="9009" marT="9009" marB="0" anchor="b"/>
                </a:tc>
                <a:tc>
                  <a:txBody>
                    <a:bodyPr/>
                    <a:lstStyle/>
                    <a:p>
                      <a:pPr algn="r" fontAlgn="b"/>
                      <a:r>
                        <a:rPr lang="en-US" sz="1300" u="none" strike="noStrike" dirty="0">
                          <a:effectLst/>
                        </a:rPr>
                        <a:t>$1,670,404</a:t>
                      </a:r>
                      <a:endParaRPr lang="en-US" sz="1300" b="0" i="0" u="none" strike="noStrike" dirty="0">
                        <a:solidFill>
                          <a:srgbClr val="000000"/>
                        </a:solidFill>
                        <a:effectLst/>
                        <a:latin typeface="Calibri" panose="020F0502020204030204" pitchFamily="34" charset="0"/>
                      </a:endParaRPr>
                    </a:p>
                  </a:txBody>
                  <a:tcPr marL="9009" marR="9009" marT="9009" marB="0" anchor="b"/>
                </a:tc>
                <a:extLst>
                  <a:ext uri="{0D108BD9-81ED-4DB2-BD59-A6C34878D82A}">
                    <a16:rowId xmlns:a16="http://schemas.microsoft.com/office/drawing/2014/main" val="2042220626"/>
                  </a:ext>
                </a:extLst>
              </a:tr>
            </a:tbl>
          </a:graphicData>
        </a:graphic>
      </p:graphicFrame>
    </p:spTree>
    <p:extLst>
      <p:ext uri="{BB962C8B-B14F-4D97-AF65-F5344CB8AC3E}">
        <p14:creationId xmlns:p14="http://schemas.microsoft.com/office/powerpoint/2010/main" val="235925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7A3B25-41FB-4CD8-B6FE-C89400D42D92}" type="slidenum">
              <a:rPr lang="en-US" smtClean="0"/>
              <a:t>6</a:t>
            </a:fld>
            <a:endParaRPr lang="en-US"/>
          </a:p>
        </p:txBody>
      </p:sp>
      <p:grpSp>
        <p:nvGrpSpPr>
          <p:cNvPr id="3" name="Group 2"/>
          <p:cNvGrpSpPr/>
          <p:nvPr/>
        </p:nvGrpSpPr>
        <p:grpSpPr>
          <a:xfrm>
            <a:off x="-36792" y="0"/>
            <a:ext cx="12228792" cy="6930429"/>
            <a:chOff x="-36792" y="0"/>
            <a:chExt cx="12228792" cy="6930429"/>
          </a:xfrm>
        </p:grpSpPr>
        <p:grpSp>
          <p:nvGrpSpPr>
            <p:cNvPr id="4" name="Group 3"/>
            <p:cNvGrpSpPr/>
            <p:nvPr/>
          </p:nvGrpSpPr>
          <p:grpSpPr>
            <a:xfrm>
              <a:off x="0" y="0"/>
              <a:ext cx="12192000" cy="6930429"/>
              <a:chOff x="0" y="0"/>
              <a:chExt cx="12192000" cy="6930429"/>
            </a:xfrm>
          </p:grpSpPr>
          <p:sp>
            <p:nvSpPr>
              <p:cNvPr id="6"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9"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5" name="TextBox 4"/>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graphicFrame>
        <p:nvGraphicFramePr>
          <p:cNvPr id="12" name="Chart 11">
            <a:extLst>
              <a:ext uri="{FF2B5EF4-FFF2-40B4-BE49-F238E27FC236}">
                <a16:creationId xmlns:a16="http://schemas.microsoft.com/office/drawing/2014/main" id="{E5835869-51C4-4C70-AE5D-062DB0CB63B0}"/>
              </a:ext>
            </a:extLst>
          </p:cNvPr>
          <p:cNvGraphicFramePr>
            <a:graphicFrameLocks/>
          </p:cNvGraphicFramePr>
          <p:nvPr>
            <p:extLst>
              <p:ext uri="{D42A27DB-BD31-4B8C-83A1-F6EECF244321}">
                <p14:modId xmlns:p14="http://schemas.microsoft.com/office/powerpoint/2010/main" val="3718247658"/>
              </p:ext>
            </p:extLst>
          </p:nvPr>
        </p:nvGraphicFramePr>
        <p:xfrm>
          <a:off x="887422" y="2887416"/>
          <a:ext cx="8497210" cy="38340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6169783"/>
              </p:ext>
            </p:extLst>
          </p:nvPr>
        </p:nvGraphicFramePr>
        <p:xfrm>
          <a:off x="9978189" y="1570046"/>
          <a:ext cx="2101514" cy="5287953"/>
        </p:xfrm>
        <a:graphic>
          <a:graphicData uri="http://schemas.openxmlformats.org/drawingml/2006/table">
            <a:tbl>
              <a:tblPr>
                <a:tableStyleId>{5940675A-B579-460E-94D1-54222C63F5DA}</a:tableStyleId>
              </a:tblPr>
              <a:tblGrid>
                <a:gridCol w="778340">
                  <a:extLst>
                    <a:ext uri="{9D8B030D-6E8A-4147-A177-3AD203B41FA5}">
                      <a16:colId xmlns:a16="http://schemas.microsoft.com/office/drawing/2014/main" val="3929046027"/>
                    </a:ext>
                  </a:extLst>
                </a:gridCol>
                <a:gridCol w="1323174">
                  <a:extLst>
                    <a:ext uri="{9D8B030D-6E8A-4147-A177-3AD203B41FA5}">
                      <a16:colId xmlns:a16="http://schemas.microsoft.com/office/drawing/2014/main" val="2465699605"/>
                    </a:ext>
                  </a:extLst>
                </a:gridCol>
              </a:tblGrid>
              <a:tr h="229911">
                <a:tc>
                  <a:txBody>
                    <a:bodyPr/>
                    <a:lstStyle/>
                    <a:p>
                      <a:pPr algn="ctr" fontAlgn="b"/>
                      <a:r>
                        <a:rPr lang="en-US" sz="1300" b="1" u="none" strike="noStrike">
                          <a:effectLst/>
                        </a:rPr>
                        <a:t>Year</a:t>
                      </a:r>
                      <a:endParaRPr lang="en-US" sz="1300" b="1" i="0" u="none" strike="noStrike">
                        <a:solidFill>
                          <a:srgbClr val="000000"/>
                        </a:solidFill>
                        <a:effectLst/>
                        <a:latin typeface="Times New Roman" panose="02020603050405020304" pitchFamily="18" charset="0"/>
                      </a:endParaRPr>
                    </a:p>
                  </a:txBody>
                  <a:tcPr marL="9009" marR="9009" marT="9009" marB="0" anchor="b"/>
                </a:tc>
                <a:tc>
                  <a:txBody>
                    <a:bodyPr/>
                    <a:lstStyle/>
                    <a:p>
                      <a:pPr algn="ctr" fontAlgn="b"/>
                      <a:r>
                        <a:rPr lang="en-US" sz="1300" b="1" u="none" strike="noStrike" dirty="0">
                          <a:effectLst/>
                        </a:rPr>
                        <a:t>Option Awards</a:t>
                      </a:r>
                      <a:endParaRPr lang="en-US" sz="1300" b="1"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078153520"/>
                  </a:ext>
                </a:extLst>
              </a:tr>
              <a:tr h="229911">
                <a:tc>
                  <a:txBody>
                    <a:bodyPr/>
                    <a:lstStyle/>
                    <a:p>
                      <a:pPr algn="ctr" fontAlgn="b"/>
                      <a:r>
                        <a:rPr lang="en-US" sz="1300" u="none" strike="noStrike">
                          <a:effectLst/>
                        </a:rPr>
                        <a:t>2015</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$5,113,585</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86046188"/>
                  </a:ext>
                </a:extLst>
              </a:tr>
              <a:tr h="229911">
                <a:tc>
                  <a:txBody>
                    <a:bodyPr/>
                    <a:lstStyle/>
                    <a:p>
                      <a:pPr algn="ctr" fontAlgn="b"/>
                      <a:r>
                        <a:rPr lang="en-US" sz="1300" u="none" strike="noStrike">
                          <a:effectLst/>
                        </a:rPr>
                        <a:t>2014</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$5,355,075</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817593591"/>
                  </a:ext>
                </a:extLst>
              </a:tr>
              <a:tr h="229911">
                <a:tc>
                  <a:txBody>
                    <a:bodyPr/>
                    <a:lstStyle/>
                    <a:p>
                      <a:pPr algn="ctr" fontAlgn="b"/>
                      <a:r>
                        <a:rPr lang="en-US" sz="1300" u="none" strike="noStrike">
                          <a:effectLst/>
                        </a:rPr>
                        <a:t>2013</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$12,713,433</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578706150"/>
                  </a:ext>
                </a:extLst>
              </a:tr>
              <a:tr h="229911">
                <a:tc>
                  <a:txBody>
                    <a:bodyPr/>
                    <a:lstStyle/>
                    <a:p>
                      <a:pPr algn="ctr" fontAlgn="b"/>
                      <a:r>
                        <a:rPr lang="en-US" sz="1300" u="none" strike="noStrike">
                          <a:effectLst/>
                        </a:rPr>
                        <a:t>2012</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dirty="0">
                          <a:effectLst/>
                        </a:rPr>
                        <a:t>$6,414,249</a:t>
                      </a:r>
                      <a:endParaRPr lang="en-US" sz="1300" b="0" i="0" u="none" strike="noStrike" dirty="0">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525147674"/>
                  </a:ext>
                </a:extLst>
              </a:tr>
              <a:tr h="229911">
                <a:tc>
                  <a:txBody>
                    <a:bodyPr/>
                    <a:lstStyle/>
                    <a:p>
                      <a:pPr algn="ctr" fontAlgn="b"/>
                      <a:r>
                        <a:rPr lang="en-US" sz="1300" u="none" strike="noStrike">
                          <a:effectLst/>
                        </a:rPr>
                        <a:t>2011</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t"/>
                      <a:r>
                        <a:rPr lang="en-US" sz="1300" u="none" strike="noStrike">
                          <a:effectLst/>
                        </a:rPr>
                        <a:t>$16,146,331</a:t>
                      </a:r>
                      <a:endParaRPr lang="en-US" sz="1300" b="0" i="0" u="none" strike="noStrike">
                        <a:solidFill>
                          <a:srgbClr val="000000"/>
                        </a:solidFill>
                        <a:effectLst/>
                        <a:latin typeface="Times New Roman" panose="02020603050405020304" pitchFamily="18" charset="0"/>
                      </a:endParaRPr>
                    </a:p>
                  </a:txBody>
                  <a:tcPr marL="9009" marR="9009" marT="9009" marB="0"/>
                </a:tc>
                <a:extLst>
                  <a:ext uri="{0D108BD9-81ED-4DB2-BD59-A6C34878D82A}">
                    <a16:rowId xmlns:a16="http://schemas.microsoft.com/office/drawing/2014/main" val="2335098576"/>
                  </a:ext>
                </a:extLst>
              </a:tr>
              <a:tr h="229911">
                <a:tc>
                  <a:txBody>
                    <a:bodyPr/>
                    <a:lstStyle/>
                    <a:p>
                      <a:pPr algn="ctr" fontAlgn="b"/>
                      <a:r>
                        <a:rPr lang="en-US" sz="1300" u="none" strike="noStrike">
                          <a:effectLst/>
                        </a:rPr>
                        <a:t>2010</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$3,514,884</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430949585"/>
                  </a:ext>
                </a:extLst>
              </a:tr>
              <a:tr h="229911">
                <a:tc>
                  <a:txBody>
                    <a:bodyPr/>
                    <a:lstStyle/>
                    <a:p>
                      <a:pPr algn="ctr" fontAlgn="b"/>
                      <a:r>
                        <a:rPr lang="en-US" sz="1300" u="none" strike="noStrike">
                          <a:effectLst/>
                        </a:rPr>
                        <a:t>2009</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$2,520,906</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750216701"/>
                  </a:ext>
                </a:extLst>
              </a:tr>
              <a:tr h="229911">
                <a:tc>
                  <a:txBody>
                    <a:bodyPr/>
                    <a:lstStyle/>
                    <a:p>
                      <a:pPr algn="ctr" fontAlgn="b"/>
                      <a:r>
                        <a:rPr lang="en-US" sz="1300" u="none" strike="noStrike">
                          <a:effectLst/>
                        </a:rPr>
                        <a:t>2008</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$3,447,542</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500867419"/>
                  </a:ext>
                </a:extLst>
              </a:tr>
              <a:tr h="229911">
                <a:tc>
                  <a:txBody>
                    <a:bodyPr/>
                    <a:lstStyle/>
                    <a:p>
                      <a:pPr algn="ctr" fontAlgn="b"/>
                      <a:r>
                        <a:rPr lang="en-US" sz="1300" u="none" strike="noStrike">
                          <a:effectLst/>
                        </a:rPr>
                        <a:t>2007</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ctr"/>
                      <a:r>
                        <a:rPr lang="en-US" sz="1300" u="none" strike="noStrike">
                          <a:effectLst/>
                        </a:rPr>
                        <a:t>$3,724,919</a:t>
                      </a:r>
                      <a:endParaRPr lang="en-US" sz="1300" b="0" i="0" u="none" strike="noStrike">
                        <a:solidFill>
                          <a:srgbClr val="000000"/>
                        </a:solidFill>
                        <a:effectLst/>
                        <a:latin typeface="Times New Roman" panose="02020603050405020304" pitchFamily="18" charset="0"/>
                      </a:endParaRPr>
                    </a:p>
                  </a:txBody>
                  <a:tcPr marL="9009" marR="9009" marT="9009" marB="0" anchor="ctr"/>
                </a:tc>
                <a:extLst>
                  <a:ext uri="{0D108BD9-81ED-4DB2-BD59-A6C34878D82A}">
                    <a16:rowId xmlns:a16="http://schemas.microsoft.com/office/drawing/2014/main" val="2326258850"/>
                  </a:ext>
                </a:extLst>
              </a:tr>
              <a:tr h="229911">
                <a:tc>
                  <a:txBody>
                    <a:bodyPr/>
                    <a:lstStyle/>
                    <a:p>
                      <a:pPr algn="ctr" fontAlgn="b"/>
                      <a:r>
                        <a:rPr lang="en-US" sz="1300" u="none" strike="noStrike" dirty="0">
                          <a:effectLst/>
                        </a:rPr>
                        <a:t>2006</a:t>
                      </a:r>
                      <a:endParaRPr lang="en-US" sz="1300" b="0" i="0" u="none" strike="noStrike" dirty="0">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$500,000</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94127373"/>
                  </a:ext>
                </a:extLst>
              </a:tr>
              <a:tr h="229911">
                <a:tc>
                  <a:txBody>
                    <a:bodyPr/>
                    <a:lstStyle/>
                    <a:p>
                      <a:pPr algn="ctr" fontAlgn="b"/>
                      <a:r>
                        <a:rPr lang="en-US" sz="1300" u="none" strike="noStrike">
                          <a:effectLst/>
                        </a:rPr>
                        <a:t>2005</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$1,150,000</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1024906730"/>
                  </a:ext>
                </a:extLst>
              </a:tr>
              <a:tr h="229911">
                <a:tc>
                  <a:txBody>
                    <a:bodyPr/>
                    <a:lstStyle/>
                    <a:p>
                      <a:pPr algn="ctr" fontAlgn="b"/>
                      <a:r>
                        <a:rPr lang="en-US" sz="1300" u="none" strike="noStrike">
                          <a:effectLst/>
                        </a:rPr>
                        <a:t>2004</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$300,000</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4048745922"/>
                  </a:ext>
                </a:extLst>
              </a:tr>
              <a:tr h="229911">
                <a:tc>
                  <a:txBody>
                    <a:bodyPr/>
                    <a:lstStyle/>
                    <a:p>
                      <a:pPr algn="ctr" fontAlgn="b"/>
                      <a:r>
                        <a:rPr lang="en-US" sz="1300" u="none" strike="noStrike">
                          <a:effectLst/>
                        </a:rPr>
                        <a:t>2003</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$700,000</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062984210"/>
                  </a:ext>
                </a:extLst>
              </a:tr>
              <a:tr h="229911">
                <a:tc>
                  <a:txBody>
                    <a:bodyPr/>
                    <a:lstStyle/>
                    <a:p>
                      <a:pPr algn="ctr" fontAlgn="b"/>
                      <a:r>
                        <a:rPr lang="en-US" sz="1300" u="none" strike="noStrike">
                          <a:effectLst/>
                        </a:rPr>
                        <a:t>2002</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$85,000</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1406537"/>
                  </a:ext>
                </a:extLst>
              </a:tr>
              <a:tr h="229911">
                <a:tc>
                  <a:txBody>
                    <a:bodyPr/>
                    <a:lstStyle/>
                    <a:p>
                      <a:pPr algn="ctr" fontAlgn="b"/>
                      <a:r>
                        <a:rPr lang="en-US" sz="1300" u="none" strike="noStrike">
                          <a:effectLst/>
                        </a:rPr>
                        <a:t>2001</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$1,000,000</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3174043263"/>
                  </a:ext>
                </a:extLst>
              </a:tr>
              <a:tr h="229911">
                <a:tc>
                  <a:txBody>
                    <a:bodyPr/>
                    <a:lstStyle/>
                    <a:p>
                      <a:pPr algn="ctr" fontAlgn="b"/>
                      <a:r>
                        <a:rPr lang="en-US" sz="1300" u="none" strike="noStrike">
                          <a:effectLst/>
                        </a:rPr>
                        <a:t>2000</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$1,280,042</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627678760"/>
                  </a:ext>
                </a:extLst>
              </a:tr>
              <a:tr h="229911">
                <a:tc>
                  <a:txBody>
                    <a:bodyPr/>
                    <a:lstStyle/>
                    <a:p>
                      <a:pPr algn="ctr" fontAlgn="b"/>
                      <a:r>
                        <a:rPr lang="en-US" sz="1300" u="none" strike="noStrike">
                          <a:effectLst/>
                        </a:rPr>
                        <a:t>1999</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ctr"/>
                      <a:r>
                        <a:rPr lang="en-US" sz="1300" u="none" strike="noStrike">
                          <a:effectLst/>
                        </a:rPr>
                        <a:t>$600,000</a:t>
                      </a:r>
                      <a:endParaRPr lang="en-US" sz="1300" b="0" i="0" u="none" strike="noStrike">
                        <a:solidFill>
                          <a:srgbClr val="000000"/>
                        </a:solidFill>
                        <a:effectLst/>
                        <a:latin typeface="Arial Unicode MS"/>
                      </a:endParaRPr>
                    </a:p>
                  </a:txBody>
                  <a:tcPr marL="9009" marR="9009" marT="9009" marB="0" anchor="ctr"/>
                </a:tc>
                <a:extLst>
                  <a:ext uri="{0D108BD9-81ED-4DB2-BD59-A6C34878D82A}">
                    <a16:rowId xmlns:a16="http://schemas.microsoft.com/office/drawing/2014/main" val="1541742821"/>
                  </a:ext>
                </a:extLst>
              </a:tr>
              <a:tr h="229911">
                <a:tc>
                  <a:txBody>
                    <a:bodyPr/>
                    <a:lstStyle/>
                    <a:p>
                      <a:pPr algn="ctr" fontAlgn="b"/>
                      <a:r>
                        <a:rPr lang="en-US" sz="1300" u="none" strike="noStrike">
                          <a:effectLst/>
                        </a:rPr>
                        <a:t>1998</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$200,000</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509897199"/>
                  </a:ext>
                </a:extLst>
              </a:tr>
              <a:tr h="229911">
                <a:tc>
                  <a:txBody>
                    <a:bodyPr/>
                    <a:lstStyle/>
                    <a:p>
                      <a:pPr algn="ctr" fontAlgn="b"/>
                      <a:r>
                        <a:rPr lang="en-US" sz="1300" u="none" strike="noStrike">
                          <a:effectLst/>
                        </a:rPr>
                        <a:t>1997</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$150,000</a:t>
                      </a:r>
                      <a:endParaRPr lang="en-US" sz="1300" b="0" i="0" u="none" strike="noStrike">
                        <a:solidFill>
                          <a:srgbClr val="000000"/>
                        </a:solidFill>
                        <a:effectLst/>
                        <a:latin typeface="Times New Roman" panose="02020603050405020304" pitchFamily="18" charset="0"/>
                      </a:endParaRPr>
                    </a:p>
                  </a:txBody>
                  <a:tcPr marL="9009" marR="9009" marT="9009" marB="0" anchor="b"/>
                </a:tc>
                <a:extLst>
                  <a:ext uri="{0D108BD9-81ED-4DB2-BD59-A6C34878D82A}">
                    <a16:rowId xmlns:a16="http://schemas.microsoft.com/office/drawing/2014/main" val="2094841123"/>
                  </a:ext>
                </a:extLst>
              </a:tr>
              <a:tr h="229911">
                <a:tc>
                  <a:txBody>
                    <a:bodyPr/>
                    <a:lstStyle/>
                    <a:p>
                      <a:pPr algn="ctr" fontAlgn="b"/>
                      <a:r>
                        <a:rPr lang="en-US" sz="1300" u="none" strike="noStrike">
                          <a:effectLst/>
                        </a:rPr>
                        <a:t>1996</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a:effectLst/>
                        </a:rPr>
                        <a:t>$140,000</a:t>
                      </a:r>
                      <a:endParaRPr lang="en-US" sz="1300" b="0" i="0" u="none" strike="noStrike">
                        <a:solidFill>
                          <a:srgbClr val="000000"/>
                        </a:solidFill>
                        <a:effectLst/>
                        <a:latin typeface="Calibri" panose="020F0502020204030204" pitchFamily="34" charset="0"/>
                      </a:endParaRPr>
                    </a:p>
                  </a:txBody>
                  <a:tcPr marL="9009" marR="9009" marT="9009" marB="0" anchor="b"/>
                </a:tc>
                <a:extLst>
                  <a:ext uri="{0D108BD9-81ED-4DB2-BD59-A6C34878D82A}">
                    <a16:rowId xmlns:a16="http://schemas.microsoft.com/office/drawing/2014/main" val="2017693383"/>
                  </a:ext>
                </a:extLst>
              </a:tr>
              <a:tr h="229911">
                <a:tc>
                  <a:txBody>
                    <a:bodyPr/>
                    <a:lstStyle/>
                    <a:p>
                      <a:pPr algn="ctr" fontAlgn="b"/>
                      <a:r>
                        <a:rPr lang="en-US" sz="1300" u="none" strike="noStrike">
                          <a:effectLst/>
                        </a:rPr>
                        <a:t>1995</a:t>
                      </a:r>
                      <a:endParaRPr lang="en-US" sz="1300" b="0" i="0" u="none" strike="noStrike">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dirty="0">
                          <a:effectLst/>
                        </a:rPr>
                        <a:t>$80,000</a:t>
                      </a:r>
                      <a:endParaRPr lang="en-US" sz="1300" b="0" i="0" u="none" strike="noStrike" dirty="0">
                        <a:solidFill>
                          <a:srgbClr val="000000"/>
                        </a:solidFill>
                        <a:effectLst/>
                        <a:latin typeface="Calibri" panose="020F0502020204030204" pitchFamily="34" charset="0"/>
                      </a:endParaRPr>
                    </a:p>
                  </a:txBody>
                  <a:tcPr marL="9009" marR="9009" marT="9009" marB="0" anchor="b"/>
                </a:tc>
                <a:extLst>
                  <a:ext uri="{0D108BD9-81ED-4DB2-BD59-A6C34878D82A}">
                    <a16:rowId xmlns:a16="http://schemas.microsoft.com/office/drawing/2014/main" val="348723374"/>
                  </a:ext>
                </a:extLst>
              </a:tr>
              <a:tr h="229911">
                <a:tc>
                  <a:txBody>
                    <a:bodyPr/>
                    <a:lstStyle/>
                    <a:p>
                      <a:pPr algn="ctr" fontAlgn="b"/>
                      <a:r>
                        <a:rPr lang="en-US" sz="1300" u="none" strike="noStrike" dirty="0">
                          <a:effectLst/>
                        </a:rPr>
                        <a:t>1994</a:t>
                      </a:r>
                      <a:endParaRPr lang="en-US" sz="1300" b="0" i="0" u="none" strike="noStrike" dirty="0">
                        <a:solidFill>
                          <a:srgbClr val="000000"/>
                        </a:solidFill>
                        <a:effectLst/>
                        <a:latin typeface="Times New Roman" panose="02020603050405020304" pitchFamily="18" charset="0"/>
                      </a:endParaRPr>
                    </a:p>
                  </a:txBody>
                  <a:tcPr marL="9009" marR="9009" marT="9009" marB="0" anchor="b"/>
                </a:tc>
                <a:tc>
                  <a:txBody>
                    <a:bodyPr/>
                    <a:lstStyle/>
                    <a:p>
                      <a:pPr algn="l" fontAlgn="b"/>
                      <a:r>
                        <a:rPr lang="en-US" sz="1300" u="none" strike="noStrike" dirty="0">
                          <a:effectLst/>
                        </a:rPr>
                        <a:t>$70,000</a:t>
                      </a:r>
                      <a:endParaRPr lang="en-US" sz="1300" b="0" i="0" u="none" strike="noStrike" dirty="0">
                        <a:solidFill>
                          <a:srgbClr val="000000"/>
                        </a:solidFill>
                        <a:effectLst/>
                        <a:latin typeface="Calibri" panose="020F0502020204030204" pitchFamily="34" charset="0"/>
                      </a:endParaRPr>
                    </a:p>
                  </a:txBody>
                  <a:tcPr marL="9009" marR="9009" marT="9009" marB="0" anchor="b"/>
                </a:tc>
                <a:extLst>
                  <a:ext uri="{0D108BD9-81ED-4DB2-BD59-A6C34878D82A}">
                    <a16:rowId xmlns:a16="http://schemas.microsoft.com/office/drawing/2014/main" val="1070636502"/>
                  </a:ext>
                </a:extLst>
              </a:tr>
            </a:tbl>
          </a:graphicData>
        </a:graphic>
      </p:graphicFrame>
    </p:spTree>
    <p:extLst>
      <p:ext uri="{BB962C8B-B14F-4D97-AF65-F5344CB8AC3E}">
        <p14:creationId xmlns:p14="http://schemas.microsoft.com/office/powerpoint/2010/main" val="219572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7A3B25-41FB-4CD8-B6FE-C89400D42D92}" type="slidenum">
              <a:rPr lang="en-US" smtClean="0"/>
              <a:t>7</a:t>
            </a:fld>
            <a:endParaRPr lang="en-US"/>
          </a:p>
        </p:txBody>
      </p:sp>
      <p:grpSp>
        <p:nvGrpSpPr>
          <p:cNvPr id="28" name="Group 27"/>
          <p:cNvGrpSpPr/>
          <p:nvPr/>
        </p:nvGrpSpPr>
        <p:grpSpPr>
          <a:xfrm>
            <a:off x="-36792" y="0"/>
            <a:ext cx="12228792" cy="6930429"/>
            <a:chOff x="-36792" y="0"/>
            <a:chExt cx="12228792" cy="6930429"/>
          </a:xfrm>
        </p:grpSpPr>
        <p:grpSp>
          <p:nvGrpSpPr>
            <p:cNvPr id="29" name="Group 28"/>
            <p:cNvGrpSpPr/>
            <p:nvPr/>
          </p:nvGrpSpPr>
          <p:grpSpPr>
            <a:xfrm>
              <a:off x="0" y="0"/>
              <a:ext cx="12192000" cy="6930429"/>
              <a:chOff x="0" y="0"/>
              <a:chExt cx="12192000" cy="6930429"/>
            </a:xfrm>
          </p:grpSpPr>
          <p:sp>
            <p:nvSpPr>
              <p:cNvPr id="31"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32"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33"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34"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35"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30" name="TextBox 29"/>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graphicFrame>
        <p:nvGraphicFramePr>
          <p:cNvPr id="36" name="Chart 35">
            <a:extLst/>
          </p:cNvPr>
          <p:cNvGraphicFramePr>
            <a:graphicFrameLocks/>
          </p:cNvGraphicFramePr>
          <p:nvPr>
            <p:extLst>
              <p:ext uri="{D42A27DB-BD31-4B8C-83A1-F6EECF244321}">
                <p14:modId xmlns:p14="http://schemas.microsoft.com/office/powerpoint/2010/main" val="1074605466"/>
              </p:ext>
            </p:extLst>
          </p:nvPr>
        </p:nvGraphicFramePr>
        <p:xfrm>
          <a:off x="1297940" y="1677184"/>
          <a:ext cx="9547718" cy="4513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909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6792" y="0"/>
            <a:ext cx="12228792" cy="6930429"/>
            <a:chOff x="-36792" y="0"/>
            <a:chExt cx="12228792" cy="6930429"/>
          </a:xfrm>
        </p:grpSpPr>
        <p:grpSp>
          <p:nvGrpSpPr>
            <p:cNvPr id="7" name="Group 6"/>
            <p:cNvGrpSpPr/>
            <p:nvPr/>
          </p:nvGrpSpPr>
          <p:grpSpPr>
            <a:xfrm>
              <a:off x="0" y="0"/>
              <a:ext cx="12192000" cy="6930429"/>
              <a:chOff x="0" y="0"/>
              <a:chExt cx="12192000" cy="6930429"/>
            </a:xfrm>
          </p:grpSpPr>
          <p:sp>
            <p:nvSpPr>
              <p:cNvPr id="9"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1"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2"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3"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8" name="TextBox 7"/>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8" name="TextBox 17"/>
          <p:cNvSpPr txBox="1"/>
          <p:nvPr/>
        </p:nvSpPr>
        <p:spPr>
          <a:xfrm>
            <a:off x="3107267" y="793717"/>
            <a:ext cx="6428157" cy="369332"/>
          </a:xfrm>
          <a:prstGeom prst="rect">
            <a:avLst/>
          </a:prstGeom>
          <a:noFill/>
          <a:ln>
            <a:solidFill>
              <a:srgbClr val="FF0000"/>
            </a:solidFill>
          </a:ln>
        </p:spPr>
        <p:txBody>
          <a:bodyPr wrap="square" rtlCol="0">
            <a:spAutoFit/>
          </a:bodyPr>
          <a:lstStyle/>
          <a:p>
            <a:r>
              <a:rPr lang="en-US" dirty="0">
                <a:solidFill>
                  <a:schemeClr val="bg1"/>
                </a:solidFill>
              </a:rPr>
              <a:t>Highlights on Stock Trend before and after the filing date for 2015</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30" y="1625268"/>
            <a:ext cx="6280473" cy="3351744"/>
          </a:xfrm>
          <a:prstGeom prst="rect">
            <a:avLst/>
          </a:prstGeom>
        </p:spPr>
      </p:pic>
      <p:pic>
        <p:nvPicPr>
          <p:cNvPr id="20" name="Picture 19"/>
          <p:cNvPicPr>
            <a:picLocks noChangeAspect="1"/>
          </p:cNvPicPr>
          <p:nvPr/>
        </p:nvPicPr>
        <p:blipFill>
          <a:blip r:embed="rId3"/>
          <a:stretch>
            <a:fillRect/>
          </a:stretch>
        </p:blipFill>
        <p:spPr>
          <a:xfrm>
            <a:off x="7177758" y="1676325"/>
            <a:ext cx="4773609" cy="2070376"/>
          </a:xfrm>
          <a:prstGeom prst="rect">
            <a:avLst/>
          </a:prstGeom>
        </p:spPr>
      </p:pic>
      <p:sp>
        <p:nvSpPr>
          <p:cNvPr id="21" name="TextBox 20"/>
          <p:cNvSpPr txBox="1"/>
          <p:nvPr/>
        </p:nvSpPr>
        <p:spPr>
          <a:xfrm>
            <a:off x="7219733" y="3911097"/>
            <a:ext cx="4858325"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2007 marked as Jerry yang time, has a closing stock value of 27.61 $, has the least CEO Salary that year but in 2 years, It marks a drop in the closing stock value to 14.29 $, which is almost 50 percent but had the CEO salary increasing. This period indicates a decrease in the shareholder's profit</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2011, the filing was done twice and  has a decrease in the stock value but increases when compared to the previous year 2010</a:t>
            </a:r>
            <a:r>
              <a:rPr lang="en-US" sz="1100" dirty="0"/>
              <a:t>.</a:t>
            </a:r>
          </a:p>
          <a:p>
            <a:endParaRPr lang="en-US" sz="1100" dirty="0"/>
          </a:p>
          <a:p>
            <a:endParaRPr lang="en-US" sz="1100" dirty="0"/>
          </a:p>
        </p:txBody>
      </p:sp>
      <p:sp>
        <p:nvSpPr>
          <p:cNvPr id="22" name="TextBox 21"/>
          <p:cNvSpPr txBox="1"/>
          <p:nvPr/>
        </p:nvSpPr>
        <p:spPr>
          <a:xfrm>
            <a:off x="939260" y="5260064"/>
            <a:ext cx="5867041" cy="1477328"/>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2012 to 2015 marked under the governance of </a:t>
            </a:r>
            <a:r>
              <a:rPr lang="en-US" sz="1200" dirty="0" err="1">
                <a:latin typeface="Times New Roman" panose="02020603050405020304" pitchFamily="18" charset="0"/>
                <a:cs typeface="Times New Roman" panose="02020603050405020304" pitchFamily="18" charset="0"/>
              </a:rPr>
              <a:t>Marissa.A.Mayer</a:t>
            </a:r>
            <a:r>
              <a:rPr lang="en-US" sz="1200" dirty="0">
                <a:latin typeface="Times New Roman" panose="02020603050405020304" pitchFamily="18" charset="0"/>
                <a:cs typeface="Times New Roman" panose="02020603050405020304" pitchFamily="18" charset="0"/>
              </a:rPr>
              <a:t> , has a significant and consistent  rise in stock value and a consistent salary of the CEO, which signifies a profit of the shareholders a.k.a investors.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solidFill>
                  <a:schemeClr val="dk1"/>
                </a:solidFill>
                <a:latin typeface="Times New Roman" panose="02020603050405020304" pitchFamily="18" charset="0"/>
                <a:cs typeface="Times New Roman" panose="02020603050405020304" pitchFamily="18" charset="0"/>
              </a:rPr>
              <a:t>The stock has nearly tripled in value since Ms. Mayer was hired as their CEO, rising from $15.65 on July 16, 2012 (her hire date) to $44.13 on April 1, 2015.</a:t>
            </a:r>
          </a:p>
          <a:p>
            <a:endParaRPr lang="en-US" dirty="0"/>
          </a:p>
        </p:txBody>
      </p:sp>
      <p:sp>
        <p:nvSpPr>
          <p:cNvPr id="2" name="Slide Number Placeholder 1"/>
          <p:cNvSpPr>
            <a:spLocks noGrp="1"/>
          </p:cNvSpPr>
          <p:nvPr>
            <p:ph type="sldNum" sz="quarter" idx="12"/>
          </p:nvPr>
        </p:nvSpPr>
        <p:spPr/>
        <p:txBody>
          <a:bodyPr/>
          <a:lstStyle/>
          <a:p>
            <a:fld id="{167A3B25-41FB-4CD8-B6FE-C89400D42D92}" type="slidenum">
              <a:rPr lang="en-US" smtClean="0"/>
              <a:t>8</a:t>
            </a:fld>
            <a:endParaRPr lang="en-US"/>
          </a:p>
        </p:txBody>
      </p:sp>
    </p:spTree>
    <p:extLst>
      <p:ext uri="{BB962C8B-B14F-4D97-AF65-F5344CB8AC3E}">
        <p14:creationId xmlns:p14="http://schemas.microsoft.com/office/powerpoint/2010/main" val="109969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1" name="Title 11"/>
          <p:cNvSpPr txBox="1">
            <a:spLocks/>
          </p:cNvSpPr>
          <p:nvPr/>
        </p:nvSpPr>
        <p:spPr>
          <a:xfrm>
            <a:off x="4495137" y="922351"/>
            <a:ext cx="3415486" cy="257863"/>
          </a:xfrm>
          <a:prstGeom prst="rect">
            <a:avLst/>
          </a:prstGeom>
          <a:ln>
            <a:solidFill>
              <a:srgbClr val="FF00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bg1"/>
                </a:solidFill>
              </a:rPr>
              <a:t>Word Cloud for the TOP 10 words</a:t>
            </a:r>
          </a:p>
        </p:txBody>
      </p:sp>
      <p:sp>
        <p:nvSpPr>
          <p:cNvPr id="12" name="TextBox 11"/>
          <p:cNvSpPr txBox="1"/>
          <p:nvPr/>
        </p:nvSpPr>
        <p:spPr>
          <a:xfrm>
            <a:off x="937683" y="1667925"/>
            <a:ext cx="6972940" cy="4539704"/>
          </a:xfrm>
          <a:prstGeom prst="rect">
            <a:avLst/>
          </a:prstGeom>
          <a:noFill/>
          <a:ln>
            <a:solidFill>
              <a:schemeClr val="tx1"/>
            </a:solidFill>
          </a:ln>
        </p:spPr>
        <p:txBody>
          <a:bodyPr wrap="square" rtlCol="0">
            <a:spAutoFit/>
          </a:bodyPr>
          <a:lstStyle/>
          <a:p>
            <a:pPr marL="342900" indent="-285750">
              <a:buFont typeface="Wingdings" panose="05000000000000000000" pitchFamily="2" charset="2"/>
              <a:buChar char="Ø"/>
            </a:pPr>
            <a:r>
              <a:rPr lang="en-US" sz="1700" dirty="0"/>
              <a:t>We extracted the Q&amp;A section from all the DEF 14A filings.</a:t>
            </a:r>
          </a:p>
          <a:p>
            <a:pPr marL="57150"/>
            <a:endParaRPr lang="en-US" sz="1700" dirty="0"/>
          </a:p>
          <a:p>
            <a:pPr marL="342900" indent="-285750">
              <a:buFont typeface="Wingdings" panose="05000000000000000000" pitchFamily="2" charset="2"/>
              <a:buChar char="Ø"/>
            </a:pPr>
            <a:r>
              <a:rPr lang="en-US" sz="1700" dirty="0"/>
              <a:t>Using the Corpus function, we combined all the Q&amp;A and eliminated the punctuations, whitespaces, English stop words and converted all words to lower cases.</a:t>
            </a:r>
          </a:p>
          <a:p>
            <a:pPr marL="57150"/>
            <a:endParaRPr lang="en-US" sz="1700" dirty="0"/>
          </a:p>
          <a:p>
            <a:pPr marL="342900" indent="-285750">
              <a:buFont typeface="Wingdings" panose="05000000000000000000" pitchFamily="2" charset="2"/>
              <a:buChar char="Ø"/>
            </a:pPr>
            <a:r>
              <a:rPr lang="en-US" sz="1700" dirty="0"/>
              <a:t>Using the </a:t>
            </a:r>
            <a:r>
              <a:rPr lang="en-US" sz="1700" dirty="0" err="1"/>
              <a:t>TermDocumentMatrix</a:t>
            </a:r>
            <a:r>
              <a:rPr lang="en-US" sz="1700" dirty="0"/>
              <a:t> function we created a TDM of all the words with their frequency of occurrence.</a:t>
            </a:r>
          </a:p>
          <a:p>
            <a:pPr marL="57150"/>
            <a:endParaRPr lang="en-US" sz="1700" dirty="0"/>
          </a:p>
          <a:p>
            <a:pPr marL="342900" indent="-285750">
              <a:buFont typeface="Wingdings" panose="05000000000000000000" pitchFamily="2" charset="2"/>
              <a:buChar char="Ø"/>
            </a:pPr>
            <a:r>
              <a:rPr lang="en-US" sz="1700" dirty="0"/>
              <a:t>Using this TDM, we generated the word cloud using </a:t>
            </a:r>
            <a:r>
              <a:rPr lang="en-US" sz="1700" dirty="0" err="1"/>
              <a:t>WordCloud</a:t>
            </a:r>
            <a:r>
              <a:rPr lang="en-US" sz="1700" dirty="0"/>
              <a:t> function. </a:t>
            </a:r>
          </a:p>
          <a:p>
            <a:pPr marL="57150"/>
            <a:endParaRPr lang="en-US" sz="1700" dirty="0"/>
          </a:p>
          <a:p>
            <a:pPr marL="342900" indent="-285750">
              <a:buFont typeface="Wingdings" panose="05000000000000000000" pitchFamily="2" charset="2"/>
              <a:buChar char="Ø"/>
            </a:pPr>
            <a:r>
              <a:rPr lang="en-US" sz="1700" dirty="0">
                <a:cs typeface="Times New Roman" panose="02020603050405020304" pitchFamily="18" charset="0"/>
              </a:rPr>
              <a:t>The adjacent word cloud visualizes the list of Top 10 most frequently occurring  words in the </a:t>
            </a:r>
            <a:r>
              <a:rPr lang="en-US" sz="1700" dirty="0"/>
              <a:t>CORPORATE GOVERNANCE section of the DEF 14A Filings.</a:t>
            </a:r>
          </a:p>
          <a:p>
            <a:pPr marL="57150"/>
            <a:endParaRPr lang="en-US" sz="1700" dirty="0"/>
          </a:p>
          <a:p>
            <a:pPr marL="342900" indent="-285750">
              <a:buFont typeface="Wingdings" panose="05000000000000000000" pitchFamily="2" charset="2"/>
              <a:buChar char="Ø"/>
            </a:pPr>
            <a:r>
              <a:rPr lang="en-US" sz="1700" dirty="0">
                <a:cs typeface="Times New Roman" panose="02020603050405020304" pitchFamily="18" charset="0"/>
              </a:rPr>
              <a:t>Here the words “director”, “committ” and “stockhold” are the top 3 words by frequency of occurrence.  </a:t>
            </a:r>
          </a:p>
        </p:txBody>
      </p:sp>
      <p:sp>
        <p:nvSpPr>
          <p:cNvPr id="13" name="Slide Number Placeholder 12"/>
          <p:cNvSpPr>
            <a:spLocks noGrp="1"/>
          </p:cNvSpPr>
          <p:nvPr>
            <p:ph type="sldNum" sz="quarter" idx="12"/>
          </p:nvPr>
        </p:nvSpPr>
        <p:spPr/>
        <p:txBody>
          <a:bodyPr/>
          <a:lstStyle/>
          <a:p>
            <a:fld id="{167A3B25-41FB-4CD8-B6FE-C89400D42D92}" type="slidenum">
              <a:rPr lang="en-US" smtClean="0"/>
              <a:t>9</a:t>
            </a:fld>
            <a:endParaRPr lang="en-US" dirty="0"/>
          </a:p>
        </p:txBody>
      </p:sp>
      <p:pic>
        <p:nvPicPr>
          <p:cNvPr id="17" name="Picture 16"/>
          <p:cNvPicPr/>
          <p:nvPr/>
        </p:nvPicPr>
        <p:blipFill rotWithShape="1">
          <a:blip r:embed="rId2"/>
          <a:srcRect l="22217" t="19038" r="21607" b="18712"/>
          <a:stretch/>
        </p:blipFill>
        <p:spPr>
          <a:xfrm>
            <a:off x="8149389" y="1667926"/>
            <a:ext cx="3834063" cy="4010979"/>
          </a:xfrm>
          <a:prstGeom prst="rect">
            <a:avLst/>
          </a:prstGeom>
        </p:spPr>
      </p:pic>
    </p:spTree>
    <p:extLst>
      <p:ext uri="{BB962C8B-B14F-4D97-AF65-F5344CB8AC3E}">
        <p14:creationId xmlns:p14="http://schemas.microsoft.com/office/powerpoint/2010/main" val="2349658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7464</TotalTime>
  <Words>1326</Words>
  <Application>Microsoft Office PowerPoint</Application>
  <PresentationFormat>Widescreen</PresentationFormat>
  <Paragraphs>264</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Arial Unicode MS</vt:lpstr>
      <vt:lpstr>Calibri</vt:lpstr>
      <vt:lpstr>Calibri Light</vt:lpstr>
      <vt:lpstr>Century Schoolbook</vt:lpstr>
      <vt:lpstr>Futura Md BT</vt:lpstr>
      <vt:lpstr>Times New Roman</vt:lpstr>
      <vt:lpstr>Wingdings</vt:lpstr>
      <vt:lpstr>Office Theme</vt:lpstr>
      <vt:lpstr>ITMtemplate</vt:lpstr>
      <vt:lpstr>527 Data Analytics –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EVENT INDICATOR 1</vt:lpstr>
      <vt:lpstr>PowerPoint Presentation</vt:lpstr>
      <vt:lpstr>PowerPoint Presentation</vt:lpstr>
      <vt:lpstr>ANY QUESTIONS WELCOMED!!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 Shah</dc:creator>
  <cp:lastModifiedBy>Neel Shah</cp:lastModifiedBy>
  <cp:revision>164</cp:revision>
  <dcterms:created xsi:type="dcterms:W3CDTF">2016-04-15T04:01:07Z</dcterms:created>
  <dcterms:modified xsi:type="dcterms:W3CDTF">2016-11-29T22:59:13Z</dcterms:modified>
</cp:coreProperties>
</file>