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  <p:sldId id="267" r:id="rId4"/>
    <p:sldId id="262" r:id="rId5"/>
    <p:sldId id="264" r:id="rId6"/>
    <p:sldId id="263" r:id="rId7"/>
    <p:sldId id="269" r:id="rId8"/>
    <p:sldId id="270" r:id="rId9"/>
    <p:sldId id="27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>
      <p:cViewPr>
        <p:scale>
          <a:sx n="108" d="100"/>
          <a:sy n="108" d="100"/>
        </p:scale>
        <p:origin x="7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23FA73-2038-2A47-8DA8-F7EE5D162CDF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590187A1-485C-124C-AE33-43DCC7F206A6}">
      <dgm:prSet phldrT="[Text]"/>
      <dgm:spPr/>
      <dgm:t>
        <a:bodyPr/>
        <a:lstStyle/>
        <a:p>
          <a:r>
            <a:rPr lang="en-US" dirty="0"/>
            <a:t>Data Extraction</a:t>
          </a:r>
        </a:p>
      </dgm:t>
    </dgm:pt>
    <dgm:pt modelId="{932D5FAA-8435-914B-8536-9DDC66CD9BE2}" type="parTrans" cxnId="{DF288DEF-3A84-654B-A605-0A9E642F9F87}">
      <dgm:prSet/>
      <dgm:spPr/>
      <dgm:t>
        <a:bodyPr/>
        <a:lstStyle/>
        <a:p>
          <a:endParaRPr lang="en-US"/>
        </a:p>
      </dgm:t>
    </dgm:pt>
    <dgm:pt modelId="{3C8E3B5C-BFBD-A34D-960A-C624F2110950}" type="sibTrans" cxnId="{DF288DEF-3A84-654B-A605-0A9E642F9F87}">
      <dgm:prSet/>
      <dgm:spPr/>
      <dgm:t>
        <a:bodyPr/>
        <a:lstStyle/>
        <a:p>
          <a:endParaRPr lang="en-US"/>
        </a:p>
      </dgm:t>
    </dgm:pt>
    <dgm:pt modelId="{2F30F657-9B88-8546-9212-1D4162371451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7BE3D123-E4AF-2641-B338-96CDAC6B5FE5}" type="parTrans" cxnId="{ABFB5E28-48EB-E44F-82E5-0F7997B701DD}">
      <dgm:prSet/>
      <dgm:spPr/>
      <dgm:t>
        <a:bodyPr/>
        <a:lstStyle/>
        <a:p>
          <a:endParaRPr lang="en-US"/>
        </a:p>
      </dgm:t>
    </dgm:pt>
    <dgm:pt modelId="{2E626293-F967-5746-85FB-DE70B034035C}" type="sibTrans" cxnId="{ABFB5E28-48EB-E44F-82E5-0F7997B701DD}">
      <dgm:prSet/>
      <dgm:spPr/>
      <dgm:t>
        <a:bodyPr/>
        <a:lstStyle/>
        <a:p>
          <a:endParaRPr lang="en-US"/>
        </a:p>
      </dgm:t>
    </dgm:pt>
    <dgm:pt modelId="{19FE538E-32D9-1F4A-AA18-E1B6FCF310B1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5CFC9837-CFC0-7741-9AC5-649CAA3EF6EB}" type="parTrans" cxnId="{6E9E9C33-16C0-7940-82B8-3356318BE701}">
      <dgm:prSet/>
      <dgm:spPr/>
      <dgm:t>
        <a:bodyPr/>
        <a:lstStyle/>
        <a:p>
          <a:endParaRPr lang="en-US"/>
        </a:p>
      </dgm:t>
    </dgm:pt>
    <dgm:pt modelId="{81356A61-2B88-8147-8557-3C478ABE39D5}" type="sibTrans" cxnId="{6E9E9C33-16C0-7940-82B8-3356318BE701}">
      <dgm:prSet/>
      <dgm:spPr/>
      <dgm:t>
        <a:bodyPr/>
        <a:lstStyle/>
        <a:p>
          <a:endParaRPr lang="en-US"/>
        </a:p>
      </dgm:t>
    </dgm:pt>
    <dgm:pt modelId="{4432F623-770D-204E-88B3-E3662CB5925F}">
      <dgm:prSet phldrT="[Text]"/>
      <dgm:spPr/>
      <dgm:t>
        <a:bodyPr/>
        <a:lstStyle/>
        <a:p>
          <a:r>
            <a:rPr lang="en-US" dirty="0"/>
            <a:t>Healthcare Impact</a:t>
          </a:r>
        </a:p>
      </dgm:t>
    </dgm:pt>
    <dgm:pt modelId="{A58165F8-F2EE-7C4D-9B5C-9216630A33AD}" type="parTrans" cxnId="{7C4D694C-DE90-1E48-8746-2C474D212B57}">
      <dgm:prSet/>
      <dgm:spPr/>
      <dgm:t>
        <a:bodyPr/>
        <a:lstStyle/>
        <a:p>
          <a:endParaRPr lang="en-US"/>
        </a:p>
      </dgm:t>
    </dgm:pt>
    <dgm:pt modelId="{AFED139E-E67F-024F-850D-DD08991502A5}" type="sibTrans" cxnId="{7C4D694C-DE90-1E48-8746-2C474D212B57}">
      <dgm:prSet/>
      <dgm:spPr/>
      <dgm:t>
        <a:bodyPr/>
        <a:lstStyle/>
        <a:p>
          <a:endParaRPr lang="en-US"/>
        </a:p>
      </dgm:t>
    </dgm:pt>
    <dgm:pt modelId="{BA84D263-A526-7447-AAB7-9AEC72648BEA}" type="pres">
      <dgm:prSet presAssocID="{2F23FA73-2038-2A47-8DA8-F7EE5D162CDF}" presName="Name0" presStyleCnt="0">
        <dgm:presLayoutVars>
          <dgm:dir/>
          <dgm:resizeHandles val="exact"/>
        </dgm:presLayoutVars>
      </dgm:prSet>
      <dgm:spPr/>
    </dgm:pt>
    <dgm:pt modelId="{527D613B-C691-C94D-8DE9-338024DB6EAE}" type="pres">
      <dgm:prSet presAssocID="{590187A1-485C-124C-AE33-43DCC7F206A6}" presName="node" presStyleLbl="node1" presStyleIdx="0" presStyleCnt="4">
        <dgm:presLayoutVars>
          <dgm:bulletEnabled val="1"/>
        </dgm:presLayoutVars>
      </dgm:prSet>
      <dgm:spPr/>
    </dgm:pt>
    <dgm:pt modelId="{0B5F87F1-90BA-FF46-9B16-1B4BEFAE089D}" type="pres">
      <dgm:prSet presAssocID="{3C8E3B5C-BFBD-A34D-960A-C624F2110950}" presName="sibTrans" presStyleLbl="sibTrans2D1" presStyleIdx="0" presStyleCnt="3"/>
      <dgm:spPr/>
    </dgm:pt>
    <dgm:pt modelId="{B76BF98C-4EAC-9A46-8E0A-B5E5308DB09B}" type="pres">
      <dgm:prSet presAssocID="{3C8E3B5C-BFBD-A34D-960A-C624F2110950}" presName="connectorText" presStyleLbl="sibTrans2D1" presStyleIdx="0" presStyleCnt="3"/>
      <dgm:spPr/>
    </dgm:pt>
    <dgm:pt modelId="{DDAA44EB-8837-D74C-9FF6-6607EDA966C3}" type="pres">
      <dgm:prSet presAssocID="{2F30F657-9B88-8546-9212-1D4162371451}" presName="node" presStyleLbl="node1" presStyleIdx="1" presStyleCnt="4">
        <dgm:presLayoutVars>
          <dgm:bulletEnabled val="1"/>
        </dgm:presLayoutVars>
      </dgm:prSet>
      <dgm:spPr/>
    </dgm:pt>
    <dgm:pt modelId="{272D6AF9-B08F-C947-9E01-D298F7A1DCAF}" type="pres">
      <dgm:prSet presAssocID="{2E626293-F967-5746-85FB-DE70B034035C}" presName="sibTrans" presStyleLbl="sibTrans2D1" presStyleIdx="1" presStyleCnt="3"/>
      <dgm:spPr/>
    </dgm:pt>
    <dgm:pt modelId="{70C0410D-6903-1E4D-ABC7-6BC2CCE14676}" type="pres">
      <dgm:prSet presAssocID="{2E626293-F967-5746-85FB-DE70B034035C}" presName="connectorText" presStyleLbl="sibTrans2D1" presStyleIdx="1" presStyleCnt="3"/>
      <dgm:spPr/>
    </dgm:pt>
    <dgm:pt modelId="{16414290-59BB-F044-99EE-0A82894A4E48}" type="pres">
      <dgm:prSet presAssocID="{19FE538E-32D9-1F4A-AA18-E1B6FCF310B1}" presName="node" presStyleLbl="node1" presStyleIdx="2" presStyleCnt="4">
        <dgm:presLayoutVars>
          <dgm:bulletEnabled val="1"/>
        </dgm:presLayoutVars>
      </dgm:prSet>
      <dgm:spPr/>
    </dgm:pt>
    <dgm:pt modelId="{013013AD-7D68-534E-A27F-5C134E5954FA}" type="pres">
      <dgm:prSet presAssocID="{81356A61-2B88-8147-8557-3C478ABE39D5}" presName="sibTrans" presStyleLbl="sibTrans2D1" presStyleIdx="2" presStyleCnt="3"/>
      <dgm:spPr/>
    </dgm:pt>
    <dgm:pt modelId="{FE8FF721-837F-A74B-801B-33B1FAC7BE1F}" type="pres">
      <dgm:prSet presAssocID="{81356A61-2B88-8147-8557-3C478ABE39D5}" presName="connectorText" presStyleLbl="sibTrans2D1" presStyleIdx="2" presStyleCnt="3"/>
      <dgm:spPr/>
    </dgm:pt>
    <dgm:pt modelId="{B421A9B1-E5A1-C44C-8086-36995F05EA16}" type="pres">
      <dgm:prSet presAssocID="{4432F623-770D-204E-88B3-E3662CB592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EC23500-4622-D24E-BA39-1C650E334E9A}" type="presOf" srcId="{2F30F657-9B88-8546-9212-1D4162371451}" destId="{DDAA44EB-8837-D74C-9FF6-6607EDA966C3}" srcOrd="0" destOrd="0" presId="urn:microsoft.com/office/officeart/2005/8/layout/process1"/>
    <dgm:cxn modelId="{E40B5A07-B9C8-6F40-9504-1BF5CCA1763B}" type="presOf" srcId="{590187A1-485C-124C-AE33-43DCC7F206A6}" destId="{527D613B-C691-C94D-8DE9-338024DB6EAE}" srcOrd="0" destOrd="0" presId="urn:microsoft.com/office/officeart/2005/8/layout/process1"/>
    <dgm:cxn modelId="{0B95630C-C012-2543-9543-8FB72F3AB1F7}" type="presOf" srcId="{3C8E3B5C-BFBD-A34D-960A-C624F2110950}" destId="{0B5F87F1-90BA-FF46-9B16-1B4BEFAE089D}" srcOrd="0" destOrd="0" presId="urn:microsoft.com/office/officeart/2005/8/layout/process1"/>
    <dgm:cxn modelId="{728BA726-2D21-9A47-9D85-8C2F1DF756B5}" type="presOf" srcId="{3C8E3B5C-BFBD-A34D-960A-C624F2110950}" destId="{B76BF98C-4EAC-9A46-8E0A-B5E5308DB09B}" srcOrd="1" destOrd="0" presId="urn:microsoft.com/office/officeart/2005/8/layout/process1"/>
    <dgm:cxn modelId="{ABFB5E28-48EB-E44F-82E5-0F7997B701DD}" srcId="{2F23FA73-2038-2A47-8DA8-F7EE5D162CDF}" destId="{2F30F657-9B88-8546-9212-1D4162371451}" srcOrd="1" destOrd="0" parTransId="{7BE3D123-E4AF-2641-B338-96CDAC6B5FE5}" sibTransId="{2E626293-F967-5746-85FB-DE70B034035C}"/>
    <dgm:cxn modelId="{6E9E9C33-16C0-7940-82B8-3356318BE701}" srcId="{2F23FA73-2038-2A47-8DA8-F7EE5D162CDF}" destId="{19FE538E-32D9-1F4A-AA18-E1B6FCF310B1}" srcOrd="2" destOrd="0" parTransId="{5CFC9837-CFC0-7741-9AC5-649CAA3EF6EB}" sibTransId="{81356A61-2B88-8147-8557-3C478ABE39D5}"/>
    <dgm:cxn modelId="{990DB443-5F20-D644-A76F-B6B43674F274}" type="presOf" srcId="{4432F623-770D-204E-88B3-E3662CB5925F}" destId="{B421A9B1-E5A1-C44C-8086-36995F05EA16}" srcOrd="0" destOrd="0" presId="urn:microsoft.com/office/officeart/2005/8/layout/process1"/>
    <dgm:cxn modelId="{984C9146-4FB5-ED4A-9D99-3610D6C89F7B}" type="presOf" srcId="{2F23FA73-2038-2A47-8DA8-F7EE5D162CDF}" destId="{BA84D263-A526-7447-AAB7-9AEC72648BEA}" srcOrd="0" destOrd="0" presId="urn:microsoft.com/office/officeart/2005/8/layout/process1"/>
    <dgm:cxn modelId="{EF320C47-0E3E-194F-900D-6E87FFFBAD76}" type="presOf" srcId="{81356A61-2B88-8147-8557-3C478ABE39D5}" destId="{013013AD-7D68-534E-A27F-5C134E5954FA}" srcOrd="0" destOrd="0" presId="urn:microsoft.com/office/officeart/2005/8/layout/process1"/>
    <dgm:cxn modelId="{7C4D694C-DE90-1E48-8746-2C474D212B57}" srcId="{2F23FA73-2038-2A47-8DA8-F7EE5D162CDF}" destId="{4432F623-770D-204E-88B3-E3662CB5925F}" srcOrd="3" destOrd="0" parTransId="{A58165F8-F2EE-7C4D-9B5C-9216630A33AD}" sibTransId="{AFED139E-E67F-024F-850D-DD08991502A5}"/>
    <dgm:cxn modelId="{73188053-0A21-CE4E-AA08-7CFC35D9E24D}" type="presOf" srcId="{2E626293-F967-5746-85FB-DE70B034035C}" destId="{70C0410D-6903-1E4D-ABC7-6BC2CCE14676}" srcOrd="1" destOrd="0" presId="urn:microsoft.com/office/officeart/2005/8/layout/process1"/>
    <dgm:cxn modelId="{73E85459-2A79-1943-BF0C-84B810BD9866}" type="presOf" srcId="{2E626293-F967-5746-85FB-DE70B034035C}" destId="{272D6AF9-B08F-C947-9E01-D298F7A1DCAF}" srcOrd="0" destOrd="0" presId="urn:microsoft.com/office/officeart/2005/8/layout/process1"/>
    <dgm:cxn modelId="{1D143291-24D5-7643-871C-DCF3669CCE83}" type="presOf" srcId="{81356A61-2B88-8147-8557-3C478ABE39D5}" destId="{FE8FF721-837F-A74B-801B-33B1FAC7BE1F}" srcOrd="1" destOrd="0" presId="urn:microsoft.com/office/officeart/2005/8/layout/process1"/>
    <dgm:cxn modelId="{7C5999EB-520B-BE49-8330-D1C7AFC1D0D6}" type="presOf" srcId="{19FE538E-32D9-1F4A-AA18-E1B6FCF310B1}" destId="{16414290-59BB-F044-99EE-0A82894A4E48}" srcOrd="0" destOrd="0" presId="urn:microsoft.com/office/officeart/2005/8/layout/process1"/>
    <dgm:cxn modelId="{DF288DEF-3A84-654B-A605-0A9E642F9F87}" srcId="{2F23FA73-2038-2A47-8DA8-F7EE5D162CDF}" destId="{590187A1-485C-124C-AE33-43DCC7F206A6}" srcOrd="0" destOrd="0" parTransId="{932D5FAA-8435-914B-8536-9DDC66CD9BE2}" sibTransId="{3C8E3B5C-BFBD-A34D-960A-C624F2110950}"/>
    <dgm:cxn modelId="{72A12B47-2C64-F544-A680-AE34EA9D65AA}" type="presParOf" srcId="{BA84D263-A526-7447-AAB7-9AEC72648BEA}" destId="{527D613B-C691-C94D-8DE9-338024DB6EAE}" srcOrd="0" destOrd="0" presId="urn:microsoft.com/office/officeart/2005/8/layout/process1"/>
    <dgm:cxn modelId="{AE9258E0-8AFB-AD4D-B5BC-69E7A0AD686D}" type="presParOf" srcId="{BA84D263-A526-7447-AAB7-9AEC72648BEA}" destId="{0B5F87F1-90BA-FF46-9B16-1B4BEFAE089D}" srcOrd="1" destOrd="0" presId="urn:microsoft.com/office/officeart/2005/8/layout/process1"/>
    <dgm:cxn modelId="{ECE0DF1E-BC94-534B-B4E6-3FB779863CB2}" type="presParOf" srcId="{0B5F87F1-90BA-FF46-9B16-1B4BEFAE089D}" destId="{B76BF98C-4EAC-9A46-8E0A-B5E5308DB09B}" srcOrd="0" destOrd="0" presId="urn:microsoft.com/office/officeart/2005/8/layout/process1"/>
    <dgm:cxn modelId="{98A12071-B362-EF4B-9FD1-DDF2177A7107}" type="presParOf" srcId="{BA84D263-A526-7447-AAB7-9AEC72648BEA}" destId="{DDAA44EB-8837-D74C-9FF6-6607EDA966C3}" srcOrd="2" destOrd="0" presId="urn:microsoft.com/office/officeart/2005/8/layout/process1"/>
    <dgm:cxn modelId="{0FA67675-9D5D-184E-9E38-51F69878139D}" type="presParOf" srcId="{BA84D263-A526-7447-AAB7-9AEC72648BEA}" destId="{272D6AF9-B08F-C947-9E01-D298F7A1DCAF}" srcOrd="3" destOrd="0" presId="urn:microsoft.com/office/officeart/2005/8/layout/process1"/>
    <dgm:cxn modelId="{83E5ACE7-D44D-D844-8728-BA3E669C0921}" type="presParOf" srcId="{272D6AF9-B08F-C947-9E01-D298F7A1DCAF}" destId="{70C0410D-6903-1E4D-ABC7-6BC2CCE14676}" srcOrd="0" destOrd="0" presId="urn:microsoft.com/office/officeart/2005/8/layout/process1"/>
    <dgm:cxn modelId="{D1D42571-D99E-3A40-A56B-CD3CAFEAB442}" type="presParOf" srcId="{BA84D263-A526-7447-AAB7-9AEC72648BEA}" destId="{16414290-59BB-F044-99EE-0A82894A4E48}" srcOrd="4" destOrd="0" presId="urn:microsoft.com/office/officeart/2005/8/layout/process1"/>
    <dgm:cxn modelId="{99C55BBC-3274-9144-82F9-23C0C39919B4}" type="presParOf" srcId="{BA84D263-A526-7447-AAB7-9AEC72648BEA}" destId="{013013AD-7D68-534E-A27F-5C134E5954FA}" srcOrd="5" destOrd="0" presId="urn:microsoft.com/office/officeart/2005/8/layout/process1"/>
    <dgm:cxn modelId="{204975A3-DBF8-7341-9D55-945B1CCAE9D3}" type="presParOf" srcId="{013013AD-7D68-534E-A27F-5C134E5954FA}" destId="{FE8FF721-837F-A74B-801B-33B1FAC7BE1F}" srcOrd="0" destOrd="0" presId="urn:microsoft.com/office/officeart/2005/8/layout/process1"/>
    <dgm:cxn modelId="{9359550C-D118-F848-984C-6EBDAD8BC026}" type="presParOf" srcId="{BA84D263-A526-7447-AAB7-9AEC72648BEA}" destId="{B421A9B1-E5A1-C44C-8086-36995F05EA1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D613B-C691-C94D-8DE9-338024DB6EAE}">
      <dsp:nvSpPr>
        <dsp:cNvPr id="0" name=""/>
        <dsp:cNvSpPr/>
      </dsp:nvSpPr>
      <dsp:spPr>
        <a:xfrm>
          <a:off x="4046" y="0"/>
          <a:ext cx="1769116" cy="66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Extraction</a:t>
          </a:r>
        </a:p>
      </dsp:txBody>
      <dsp:txXfrm>
        <a:off x="23388" y="19342"/>
        <a:ext cx="1730432" cy="621716"/>
      </dsp:txXfrm>
    </dsp:sp>
    <dsp:sp modelId="{0B5F87F1-90BA-FF46-9B16-1B4BEFAE089D}">
      <dsp:nvSpPr>
        <dsp:cNvPr id="0" name=""/>
        <dsp:cNvSpPr/>
      </dsp:nvSpPr>
      <dsp:spPr>
        <a:xfrm>
          <a:off x="1950074" y="110829"/>
          <a:ext cx="375052" cy="43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50074" y="198577"/>
        <a:ext cx="262536" cy="263244"/>
      </dsp:txXfrm>
    </dsp:sp>
    <dsp:sp modelId="{DDAA44EB-8837-D74C-9FF6-6607EDA966C3}">
      <dsp:nvSpPr>
        <dsp:cNvPr id="0" name=""/>
        <dsp:cNvSpPr/>
      </dsp:nvSpPr>
      <dsp:spPr>
        <a:xfrm>
          <a:off x="2480809" y="0"/>
          <a:ext cx="1769116" cy="66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Analysis</a:t>
          </a:r>
        </a:p>
      </dsp:txBody>
      <dsp:txXfrm>
        <a:off x="2500151" y="19342"/>
        <a:ext cx="1730432" cy="621716"/>
      </dsp:txXfrm>
    </dsp:sp>
    <dsp:sp modelId="{272D6AF9-B08F-C947-9E01-D298F7A1DCAF}">
      <dsp:nvSpPr>
        <dsp:cNvPr id="0" name=""/>
        <dsp:cNvSpPr/>
      </dsp:nvSpPr>
      <dsp:spPr>
        <a:xfrm>
          <a:off x="4426838" y="110829"/>
          <a:ext cx="375052" cy="43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426838" y="198577"/>
        <a:ext cx="262536" cy="263244"/>
      </dsp:txXfrm>
    </dsp:sp>
    <dsp:sp modelId="{16414290-59BB-F044-99EE-0A82894A4E48}">
      <dsp:nvSpPr>
        <dsp:cNvPr id="0" name=""/>
        <dsp:cNvSpPr/>
      </dsp:nvSpPr>
      <dsp:spPr>
        <a:xfrm>
          <a:off x="4957573" y="0"/>
          <a:ext cx="1769116" cy="66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Modeling</a:t>
          </a:r>
        </a:p>
      </dsp:txBody>
      <dsp:txXfrm>
        <a:off x="4976915" y="19342"/>
        <a:ext cx="1730432" cy="621716"/>
      </dsp:txXfrm>
    </dsp:sp>
    <dsp:sp modelId="{013013AD-7D68-534E-A27F-5C134E5954FA}">
      <dsp:nvSpPr>
        <dsp:cNvPr id="0" name=""/>
        <dsp:cNvSpPr/>
      </dsp:nvSpPr>
      <dsp:spPr>
        <a:xfrm>
          <a:off x="6903601" y="110829"/>
          <a:ext cx="375052" cy="4387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03601" y="198577"/>
        <a:ext cx="262536" cy="263244"/>
      </dsp:txXfrm>
    </dsp:sp>
    <dsp:sp modelId="{B421A9B1-E5A1-C44C-8086-36995F05EA16}">
      <dsp:nvSpPr>
        <dsp:cNvPr id="0" name=""/>
        <dsp:cNvSpPr/>
      </dsp:nvSpPr>
      <dsp:spPr>
        <a:xfrm>
          <a:off x="7434336" y="0"/>
          <a:ext cx="1769116" cy="66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Healthcare Impact</a:t>
          </a:r>
        </a:p>
      </dsp:txBody>
      <dsp:txXfrm>
        <a:off x="7453678" y="19342"/>
        <a:ext cx="1730432" cy="62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11/30/23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9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6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7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2479A-3485-19CA-1B57-66B4F525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71599"/>
            <a:ext cx="4762500" cy="2360429"/>
          </a:xfrm>
        </p:spPr>
        <p:txBody>
          <a:bodyPr>
            <a:normAutofit/>
          </a:bodyPr>
          <a:lstStyle/>
          <a:p>
            <a:r>
              <a:rPr lang="en-US" dirty="0"/>
              <a:t>WILDFIRE ANALYSIS</a:t>
            </a:r>
            <a:br>
              <a:rPr lang="en-US" dirty="0"/>
            </a:br>
            <a:r>
              <a:rPr lang="en-US" sz="1800" dirty="0"/>
              <a:t>Neel shah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DEL RIO, TEXAS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B12E-E127-5641-51E2-B242A508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975100"/>
            <a:ext cx="4762500" cy="1885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County: Val Verde</a:t>
            </a:r>
          </a:p>
          <a:p>
            <a:r>
              <a:rPr lang="en-US" dirty="0"/>
              <a:t>State: Texas</a:t>
            </a:r>
          </a:p>
          <a:p>
            <a:r>
              <a:rPr lang="en-US" dirty="0"/>
              <a:t>Population: 34,673</a:t>
            </a:r>
          </a:p>
          <a:p>
            <a:r>
              <a:rPr lang="en-US" dirty="0"/>
              <a:t>Climate: Hot Semi Arid</a:t>
            </a:r>
          </a:p>
          <a:p>
            <a:r>
              <a:rPr lang="en-US" dirty="0"/>
              <a:t>Average AQI: 40</a:t>
            </a:r>
          </a:p>
          <a:p>
            <a:endParaRPr lang="en-US" dirty="0"/>
          </a:p>
        </p:txBody>
      </p:sp>
      <p:pic>
        <p:nvPicPr>
          <p:cNvPr id="5" name="Picture 4" descr="Destination Del Rio | Del Rio TX">
            <a:extLst>
              <a:ext uri="{FF2B5EF4-FFF2-40B4-BE49-F238E27FC236}">
                <a16:creationId xmlns:a16="http://schemas.microsoft.com/office/drawing/2014/main" id="{F92D06D7-5978-D194-ECDD-8A790B58FD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2" r="25424" b="-1"/>
          <a:stretch/>
        </p:blipFill>
        <p:spPr bwMode="auto">
          <a:xfrm>
            <a:off x="-14941" y="11"/>
            <a:ext cx="4724400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6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9"/>
            <a:ext cx="9486900" cy="57389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A61A-0F13-6FB1-F09E-70D62759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2675"/>
            <a:ext cx="9486901" cy="39077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Del Rio is a very green city and is moderately affected by Smoke from Wildfires especially from 1990 to 2020</a:t>
            </a:r>
          </a:p>
          <a:p>
            <a:endParaRPr lang="en-US" dirty="0"/>
          </a:p>
          <a:p>
            <a:r>
              <a:rPr lang="en-US" dirty="0"/>
              <a:t>Smoke Estimates and Number of Deaths are correlated 64%, thus smoke is one of the factors leading to Deaths in Del Rio</a:t>
            </a:r>
          </a:p>
          <a:p>
            <a:endParaRPr lang="en-US" dirty="0"/>
          </a:p>
          <a:p>
            <a:r>
              <a:rPr lang="en-US" dirty="0"/>
              <a:t>Smoke Estimates and Number of Cancer Incidents/Deaths are correlated by 12%, thus smoke is not one of the factors leading to Cancer in Del Rio</a:t>
            </a:r>
          </a:p>
          <a:p>
            <a:endParaRPr lang="en-US" dirty="0"/>
          </a:p>
          <a:p>
            <a:r>
              <a:rPr lang="en-US" dirty="0"/>
              <a:t>Smoke Estimates and Infant/Fetal deaths are not correlated +</a:t>
            </a:r>
            <a:r>
              <a:rPr lang="en-US" dirty="0" err="1"/>
              <a:t>vely</a:t>
            </a:r>
            <a:r>
              <a:rPr lang="en-US" dirty="0"/>
              <a:t>. Which means smoke from wildfires do not affect infant/fetal deaths.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95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D309FA25-1772-4961-90BE-D39F2006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0" name="Rectangle 717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818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28" y="239150"/>
            <a:ext cx="5397472" cy="1303606"/>
          </a:xfrm>
        </p:spPr>
        <p:txBody>
          <a:bodyPr>
            <a:normAutofit/>
          </a:bodyPr>
          <a:lstStyle/>
          <a:p>
            <a:pPr algn="ctr"/>
            <a:r>
              <a:rPr lang="en-US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A61A-0F13-6FB1-F09E-70D62759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7152"/>
            <a:ext cx="5485227" cy="4499241"/>
          </a:xfrm>
        </p:spPr>
        <p:txBody>
          <a:bodyPr>
            <a:normAutofit/>
          </a:bodyPr>
          <a:lstStyle/>
          <a:p>
            <a:r>
              <a:rPr lang="en-US" dirty="0"/>
              <a:t>Smoke Awareness Campaigns</a:t>
            </a:r>
          </a:p>
          <a:p>
            <a:endParaRPr lang="en-US" dirty="0"/>
          </a:p>
          <a:p>
            <a:r>
              <a:rPr lang="en-US" dirty="0"/>
              <a:t>Free Smoke resistance kits</a:t>
            </a:r>
          </a:p>
          <a:p>
            <a:endParaRPr lang="en-US" dirty="0"/>
          </a:p>
          <a:p>
            <a:r>
              <a:rPr lang="en-US" dirty="0"/>
              <a:t>Air purifying mechanisms</a:t>
            </a:r>
          </a:p>
          <a:p>
            <a:endParaRPr lang="en-US" dirty="0"/>
          </a:p>
          <a:p>
            <a:r>
              <a:rPr lang="en-US" dirty="0"/>
              <a:t>Accessible Treatment and Diagnosis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 descr="Wildfire smoke - Fraser Health Authority">
            <a:extLst>
              <a:ext uri="{FF2B5EF4-FFF2-40B4-BE49-F238E27FC236}">
                <a16:creationId xmlns:a16="http://schemas.microsoft.com/office/drawing/2014/main" id="{F3AE7B90-8119-7478-C2D7-E85C66798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328" y="823258"/>
            <a:ext cx="4025872" cy="521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6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9"/>
            <a:ext cx="9486900" cy="592172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Is del </a:t>
            </a:r>
            <a:r>
              <a:rPr lang="en-US" dirty="0" err="1"/>
              <a:t>rio</a:t>
            </a:r>
            <a:r>
              <a:rPr lang="en-US" dirty="0"/>
              <a:t> affected by wildfires??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A61A-0F13-6FB1-F09E-70D62759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843" y="1947830"/>
            <a:ext cx="4255820" cy="35778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Del Rio affected by smoke from wildfires in Texas?</a:t>
            </a:r>
          </a:p>
          <a:p>
            <a:endParaRPr lang="en-US" dirty="0"/>
          </a:p>
          <a:p>
            <a:r>
              <a:rPr lang="en-US" dirty="0"/>
              <a:t>Does this increase the Smoke or AQI values for Del Rio?</a:t>
            </a:r>
          </a:p>
          <a:p>
            <a:endParaRPr lang="en-US" dirty="0"/>
          </a:p>
          <a:p>
            <a:r>
              <a:rPr lang="en-US" dirty="0"/>
              <a:t>Does smoke from wildfires affect the Health of residents of Del Rio?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Wildfires and Disasters | Texas Wildfire Protection Plan (TWPP)">
            <a:extLst>
              <a:ext uri="{FF2B5EF4-FFF2-40B4-BE49-F238E27FC236}">
                <a16:creationId xmlns:a16="http://schemas.microsoft.com/office/drawing/2014/main" id="{1BB852B1-CB2A-1BA5-951B-1552123F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159" y="1770203"/>
            <a:ext cx="5263651" cy="406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D2CAAD0-A3CA-CAFD-B72A-896897EAAA86}"/>
              </a:ext>
            </a:extLst>
          </p:cNvPr>
          <p:cNvSpPr/>
          <p:nvPr/>
        </p:nvSpPr>
        <p:spPr>
          <a:xfrm>
            <a:off x="3242122" y="4384559"/>
            <a:ext cx="98238" cy="8480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77D97-3890-B54C-BA8D-D472B4711673}"/>
              </a:ext>
            </a:extLst>
          </p:cNvPr>
          <p:cNvSpPr/>
          <p:nvPr/>
        </p:nvSpPr>
        <p:spPr>
          <a:xfrm>
            <a:off x="2478713" y="4699222"/>
            <a:ext cx="959351" cy="2799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 Rio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1FAF2A-14DE-6504-D24D-6072DC7565E5}"/>
              </a:ext>
            </a:extLst>
          </p:cNvPr>
          <p:cNvCxnSpPr/>
          <p:nvPr/>
        </p:nvCxnSpPr>
        <p:spPr>
          <a:xfrm flipV="1">
            <a:off x="3144416" y="4469362"/>
            <a:ext cx="97706" cy="2298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6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9"/>
            <a:ext cx="9486900" cy="6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A61A-0F13-6FB1-F09E-70D62759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99" y="3302000"/>
            <a:ext cx="1841501" cy="247679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/>
              <a:t>Wildfires data</a:t>
            </a:r>
          </a:p>
          <a:p>
            <a:r>
              <a:rPr lang="en-US" sz="2000" dirty="0"/>
              <a:t>AQI – Val Verde</a:t>
            </a:r>
          </a:p>
          <a:p>
            <a:r>
              <a:rPr lang="en-US" sz="2000" dirty="0"/>
              <a:t>Healthcare data (Val Verde County)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5AB754D-3283-CE3E-1BEB-8E1CD2D542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974445"/>
              </p:ext>
            </p:extLst>
          </p:nvPr>
        </p:nvGraphicFramePr>
        <p:xfrm>
          <a:off x="1612899" y="2086640"/>
          <a:ext cx="9207500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9A6EDE-0CEA-C16A-B42A-D1B356C32F3C}"/>
              </a:ext>
            </a:extLst>
          </p:cNvPr>
          <p:cNvSpPr txBox="1">
            <a:spLocks/>
          </p:cNvSpPr>
          <p:nvPr/>
        </p:nvSpPr>
        <p:spPr>
          <a:xfrm>
            <a:off x="4051299" y="3302000"/>
            <a:ext cx="1841501" cy="2476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Fire Distance</a:t>
            </a:r>
          </a:p>
          <a:p>
            <a:r>
              <a:rPr lang="en-US" sz="2000" dirty="0"/>
              <a:t>Area burnt</a:t>
            </a:r>
          </a:p>
          <a:p>
            <a:r>
              <a:rPr lang="en-US" sz="2000" dirty="0"/>
              <a:t>Smoke Estimate</a:t>
            </a:r>
          </a:p>
          <a:p>
            <a:r>
              <a:rPr lang="en-US" sz="2000" dirty="0"/>
              <a:t>AQI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4CDE83-A196-3105-8133-F4B0EB46EFE9}"/>
              </a:ext>
            </a:extLst>
          </p:cNvPr>
          <p:cNvSpPr txBox="1">
            <a:spLocks/>
          </p:cNvSpPr>
          <p:nvPr/>
        </p:nvSpPr>
        <p:spPr>
          <a:xfrm>
            <a:off x="6527799" y="3302000"/>
            <a:ext cx="1841501" cy="2476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Series Forecasting</a:t>
            </a:r>
          </a:p>
          <a:p>
            <a:r>
              <a:rPr lang="en-US" sz="2000" dirty="0"/>
              <a:t>Smoke estimate prediction 2024-2049</a:t>
            </a:r>
          </a:p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C9EA74-A803-4E0D-D8AB-D578E2FB8D87}"/>
              </a:ext>
            </a:extLst>
          </p:cNvPr>
          <p:cNvSpPr txBox="1">
            <a:spLocks/>
          </p:cNvSpPr>
          <p:nvPr/>
        </p:nvSpPr>
        <p:spPr>
          <a:xfrm>
            <a:off x="9042398" y="3278373"/>
            <a:ext cx="1841501" cy="24767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Human centered impact</a:t>
            </a:r>
          </a:p>
          <a:p>
            <a:r>
              <a:rPr lang="en-US" sz="2000" dirty="0"/>
              <a:t>Deaths</a:t>
            </a:r>
          </a:p>
          <a:p>
            <a:r>
              <a:rPr lang="en-US" sz="2000" dirty="0"/>
              <a:t>Cancer Mortality</a:t>
            </a:r>
          </a:p>
        </p:txBody>
      </p:sp>
    </p:spTree>
    <p:extLst>
      <p:ext uri="{BB962C8B-B14F-4D97-AF65-F5344CB8AC3E}">
        <p14:creationId xmlns:p14="http://schemas.microsoft.com/office/powerpoint/2010/main" val="257777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645189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4" name="AutoShape 2" descr="Screenshot 2023-11-08 at 1 41 53 AM">
            <a:extLst>
              <a:ext uri="{FF2B5EF4-FFF2-40B4-BE49-F238E27FC236}">
                <a16:creationId xmlns:a16="http://schemas.microsoft.com/office/drawing/2014/main" id="{86519461-BF40-AE66-82A5-9121DA0C58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Screenshot 2023-11-08 at 1 41 53 AM">
            <a:extLst>
              <a:ext uri="{FF2B5EF4-FFF2-40B4-BE49-F238E27FC236}">
                <a16:creationId xmlns:a16="http://schemas.microsoft.com/office/drawing/2014/main" id="{CA5D34E0-FDD1-149E-0C09-27389CC51A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327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image2.png" descr="A graph of a graph&#10;&#10;Description automatically generated">
            <a:extLst>
              <a:ext uri="{FF2B5EF4-FFF2-40B4-BE49-F238E27FC236}">
                <a16:creationId xmlns:a16="http://schemas.microsoft.com/office/drawing/2014/main" id="{8CEA62A9-2072-330B-FD58-CE4C9DEAFE1E}"/>
              </a:ext>
            </a:extLst>
          </p:cNvPr>
          <p:cNvPicPr/>
          <p:nvPr/>
        </p:nvPicPr>
        <p:blipFill>
          <a:blip r:embed="rId2"/>
          <a:srcRect l="1231"/>
          <a:stretch>
            <a:fillRect/>
          </a:stretch>
        </p:blipFill>
        <p:spPr>
          <a:xfrm>
            <a:off x="1071750" y="2367385"/>
            <a:ext cx="4979241" cy="3530638"/>
          </a:xfrm>
          <a:prstGeom prst="rect">
            <a:avLst/>
          </a:prstGeom>
          <a:ln/>
        </p:spPr>
      </p:pic>
      <p:pic>
        <p:nvPicPr>
          <p:cNvPr id="14" name="image3.png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B36241D3-CAC0-3F5A-FE49-6BDC60DF310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65175" y="2306634"/>
            <a:ext cx="4826841" cy="3530638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0CC0A8-97F5-5322-4C5C-FEF30DCA18D7}"/>
              </a:ext>
            </a:extLst>
          </p:cNvPr>
          <p:cNvSpPr txBox="1"/>
          <p:nvPr/>
        </p:nvSpPr>
        <p:spPr>
          <a:xfrm>
            <a:off x="1726632" y="1794294"/>
            <a:ext cx="36694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Distance of Fires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from</a:t>
            </a:r>
            <a:r>
              <a:rPr lang="en-US" dirty="0">
                <a:latin typeface="+mj-lt"/>
              </a:rPr>
              <a:t> Del Rio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A012E8-B38B-E066-05DE-41CF00DEEE77}"/>
              </a:ext>
            </a:extLst>
          </p:cNvPr>
          <p:cNvSpPr txBox="1"/>
          <p:nvPr/>
        </p:nvSpPr>
        <p:spPr>
          <a:xfrm>
            <a:off x="7189025" y="1749036"/>
            <a:ext cx="36694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Area burnt by wildfires</a:t>
            </a:r>
          </a:p>
        </p:txBody>
      </p:sp>
    </p:spTree>
    <p:extLst>
      <p:ext uri="{BB962C8B-B14F-4D97-AF65-F5344CB8AC3E}">
        <p14:creationId xmlns:p14="http://schemas.microsoft.com/office/powerpoint/2010/main" val="387604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59F5E1-432A-F6B8-DFDB-CE3F60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286" y="255563"/>
            <a:ext cx="3898927" cy="13036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sMOKE</a:t>
            </a:r>
            <a:r>
              <a:rPr lang="en-US" dirty="0"/>
              <a:t> </a:t>
            </a:r>
            <a:r>
              <a:rPr lang="en-US" dirty="0" err="1"/>
              <a:t>eSTIMATE</a:t>
            </a:r>
            <a:r>
              <a:rPr lang="en-US" dirty="0"/>
              <a:t> VS AQI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7F6CF-3252-EDE8-E315-D2C9715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1814732"/>
            <a:ext cx="3390899" cy="4501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Calculated Smoke Estimate matches the actual AQI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Spike in 2011?? </a:t>
            </a:r>
            <a:r>
              <a:rPr lang="en-US" dirty="0"/>
              <a:t>– During 2011 in Texas, around 31,453 fires had burned 4,000,000 acres of land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trend shows higher correlation and proves the correctness of smoke estimate</a:t>
            </a:r>
          </a:p>
        </p:txBody>
      </p:sp>
      <p:pic>
        <p:nvPicPr>
          <p:cNvPr id="3076" name="Picture 4" descr="Screenshot 2023-11-08 at 1 51 44 AM">
            <a:extLst>
              <a:ext uri="{FF2B5EF4-FFF2-40B4-BE49-F238E27FC236}">
                <a16:creationId xmlns:a16="http://schemas.microsoft.com/office/drawing/2014/main" id="{5581383E-D05E-A205-64D5-8F61443E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156868"/>
            <a:ext cx="7023086" cy="44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4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D6474-47AA-4D47-AF35-32FA3089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FEFA6-7D4F-4746-AE64-D4D52FE7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8DA3CF-9D4B-403A-9AD4-BB177DAB6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271C0-21EE-53E7-1314-4ED4ECE7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20728"/>
            <a:ext cx="9486900" cy="64181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HEATHCARE – DEL RIO (Val Verde)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A61A-0F13-6FB1-F09E-70D62759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358" y="1997473"/>
            <a:ext cx="2510148" cy="35778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Smoke can lead to:</a:t>
            </a:r>
          </a:p>
          <a:p>
            <a:r>
              <a:rPr lang="en-US" dirty="0"/>
              <a:t>Deaths</a:t>
            </a:r>
          </a:p>
          <a:p>
            <a:r>
              <a:rPr lang="en-US" dirty="0"/>
              <a:t>Cancer</a:t>
            </a:r>
          </a:p>
          <a:p>
            <a:r>
              <a:rPr lang="en-US" dirty="0"/>
              <a:t>Infant/Fetal deaths</a:t>
            </a:r>
          </a:p>
          <a:p>
            <a:r>
              <a:rPr lang="en-US" dirty="0"/>
              <a:t>Respiratory problems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A4EC61-AB59-7568-EFFF-54ADEC37130F}"/>
              </a:ext>
            </a:extLst>
          </p:cNvPr>
          <p:cNvSpPr/>
          <p:nvPr/>
        </p:nvSpPr>
        <p:spPr>
          <a:xfrm>
            <a:off x="1097666" y="1997473"/>
            <a:ext cx="7052345" cy="3577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97B3C-9A0D-1200-FD8E-996751FCF894}"/>
              </a:ext>
            </a:extLst>
          </p:cNvPr>
          <p:cNvSpPr txBox="1"/>
          <p:nvPr/>
        </p:nvSpPr>
        <p:spPr>
          <a:xfrm>
            <a:off x="3300579" y="3969914"/>
            <a:ext cx="218040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Avg treatment charges</a:t>
            </a:r>
          </a:p>
          <a:p>
            <a:pPr algn="ctr"/>
            <a:r>
              <a:rPr lang="en-US" dirty="0">
                <a:latin typeface="+mj-lt"/>
              </a:rPr>
              <a:t>Respiratory Diseases</a:t>
            </a:r>
          </a:p>
          <a:p>
            <a:pPr algn="ctr"/>
            <a:r>
              <a:rPr lang="en-US" dirty="0">
                <a:latin typeface="+mj-lt"/>
              </a:rPr>
              <a:t>(2016-2020)</a:t>
            </a:r>
          </a:p>
          <a:p>
            <a:pPr algn="ctr"/>
            <a:r>
              <a:rPr lang="en-US" sz="2800" dirty="0">
                <a:latin typeface="+mj-lt"/>
              </a:rPr>
              <a:t>69k$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9B18F-410F-3441-7567-F6F2868431CE}"/>
              </a:ext>
            </a:extLst>
          </p:cNvPr>
          <p:cNvSpPr txBox="1"/>
          <p:nvPr/>
        </p:nvSpPr>
        <p:spPr>
          <a:xfrm>
            <a:off x="1439597" y="2159722"/>
            <a:ext cx="1368323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Total Deaths</a:t>
            </a:r>
          </a:p>
          <a:p>
            <a:pPr algn="ctr"/>
            <a:r>
              <a:rPr lang="en-US" dirty="0">
                <a:latin typeface="+mj-lt"/>
              </a:rPr>
              <a:t>Del Rio</a:t>
            </a:r>
          </a:p>
          <a:p>
            <a:pPr algn="ctr"/>
            <a:r>
              <a:rPr lang="en-US" dirty="0">
                <a:latin typeface="+mj-lt"/>
              </a:rPr>
              <a:t>(2006-2020)</a:t>
            </a:r>
          </a:p>
          <a:p>
            <a:pPr algn="ctr"/>
            <a:r>
              <a:rPr lang="en-US" sz="2800" dirty="0">
                <a:latin typeface="+mj-lt"/>
              </a:rPr>
              <a:t>5409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59AFA-72D8-4A10-6B70-9F4641CA2187}"/>
              </a:ext>
            </a:extLst>
          </p:cNvPr>
          <p:cNvSpPr txBox="1"/>
          <p:nvPr/>
        </p:nvSpPr>
        <p:spPr>
          <a:xfrm>
            <a:off x="3319788" y="2111253"/>
            <a:ext cx="212930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Total Deaths</a:t>
            </a:r>
          </a:p>
          <a:p>
            <a:pPr algn="ctr"/>
            <a:r>
              <a:rPr lang="en-US" dirty="0">
                <a:latin typeface="+mj-lt"/>
              </a:rPr>
              <a:t>Respiratory problems</a:t>
            </a:r>
          </a:p>
          <a:p>
            <a:pPr algn="ctr"/>
            <a:r>
              <a:rPr lang="en-US" dirty="0">
                <a:latin typeface="+mj-lt"/>
              </a:rPr>
              <a:t>Val Verde County</a:t>
            </a:r>
          </a:p>
          <a:p>
            <a:pPr algn="ctr"/>
            <a:r>
              <a:rPr lang="en-US" dirty="0">
                <a:latin typeface="+mj-lt"/>
              </a:rPr>
              <a:t>(2006-2020)</a:t>
            </a:r>
          </a:p>
          <a:p>
            <a:pPr algn="ctr"/>
            <a:r>
              <a:rPr lang="en-US" sz="2800" dirty="0">
                <a:latin typeface="+mj-lt"/>
              </a:rPr>
              <a:t>233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3BC8A7-A8ED-53E0-8FEA-BACD3B783D66}"/>
              </a:ext>
            </a:extLst>
          </p:cNvPr>
          <p:cNvSpPr txBox="1"/>
          <p:nvPr/>
        </p:nvSpPr>
        <p:spPr>
          <a:xfrm>
            <a:off x="5941018" y="2111253"/>
            <a:ext cx="181376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Total Deaths</a:t>
            </a:r>
          </a:p>
          <a:p>
            <a:pPr algn="ctr"/>
            <a:r>
              <a:rPr lang="en-US" dirty="0">
                <a:latin typeface="+mj-lt"/>
              </a:rPr>
              <a:t>Val Verde County</a:t>
            </a:r>
          </a:p>
          <a:p>
            <a:pPr algn="ctr"/>
            <a:r>
              <a:rPr lang="en-US" dirty="0">
                <a:latin typeface="+mj-lt"/>
              </a:rPr>
              <a:t>Cancer</a:t>
            </a:r>
          </a:p>
          <a:p>
            <a:pPr algn="ctr"/>
            <a:r>
              <a:rPr lang="en-US" dirty="0">
                <a:latin typeface="+mj-lt"/>
              </a:rPr>
              <a:t>(2006-2020)</a:t>
            </a:r>
          </a:p>
          <a:p>
            <a:pPr algn="ctr"/>
            <a:r>
              <a:rPr lang="en-US" sz="2800" dirty="0">
                <a:latin typeface="+mj-lt"/>
              </a:rPr>
              <a:t>2120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CBCE1-8BD6-998D-F65A-EAEB44C7037B}"/>
              </a:ext>
            </a:extLst>
          </p:cNvPr>
          <p:cNvSpPr txBox="1"/>
          <p:nvPr/>
        </p:nvSpPr>
        <p:spPr>
          <a:xfrm>
            <a:off x="1171918" y="3986877"/>
            <a:ext cx="18137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Total Deaths</a:t>
            </a:r>
          </a:p>
          <a:p>
            <a:pPr algn="ctr"/>
            <a:r>
              <a:rPr lang="en-US" dirty="0">
                <a:latin typeface="+mj-lt"/>
              </a:rPr>
              <a:t>Val Verde County</a:t>
            </a:r>
          </a:p>
          <a:p>
            <a:pPr algn="ctr"/>
            <a:r>
              <a:rPr lang="en-US" dirty="0">
                <a:latin typeface="+mj-lt"/>
              </a:rPr>
              <a:t>(2006-2020)</a:t>
            </a:r>
          </a:p>
          <a:p>
            <a:pPr algn="ctr"/>
            <a:r>
              <a:rPr lang="en-US" sz="2800" dirty="0">
                <a:latin typeface="+mj-lt"/>
              </a:rPr>
              <a:t>5524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77DE3C-27C4-114F-B49A-DBCCAE0ADDE8}"/>
              </a:ext>
            </a:extLst>
          </p:cNvPr>
          <p:cNvSpPr txBox="1"/>
          <p:nvPr/>
        </p:nvSpPr>
        <p:spPr>
          <a:xfrm>
            <a:off x="5687551" y="3986877"/>
            <a:ext cx="23207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Avg treatment charges</a:t>
            </a:r>
          </a:p>
          <a:p>
            <a:pPr algn="ctr"/>
            <a:r>
              <a:rPr lang="en-US" dirty="0">
                <a:latin typeface="+mj-lt"/>
              </a:rPr>
              <a:t>Cancer Chemotherapy</a:t>
            </a:r>
          </a:p>
          <a:p>
            <a:pPr algn="ctr"/>
            <a:r>
              <a:rPr lang="en-US" dirty="0">
                <a:latin typeface="+mj-lt"/>
              </a:rPr>
              <a:t>(2016-2020)</a:t>
            </a:r>
          </a:p>
          <a:p>
            <a:pPr algn="ctr"/>
            <a:r>
              <a:rPr lang="en-US" sz="2800" dirty="0">
                <a:latin typeface="+mj-lt"/>
              </a:rPr>
              <a:t>90k$</a:t>
            </a:r>
          </a:p>
        </p:txBody>
      </p:sp>
    </p:spTree>
    <p:extLst>
      <p:ext uri="{BB962C8B-B14F-4D97-AF65-F5344CB8AC3E}">
        <p14:creationId xmlns:p14="http://schemas.microsoft.com/office/powerpoint/2010/main" val="84154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59F5E1-432A-F6B8-DFDB-CE3F60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" y="455716"/>
            <a:ext cx="3910445" cy="139238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err="1"/>
              <a:t>sMOKE</a:t>
            </a:r>
            <a:r>
              <a:rPr lang="en-US" sz="2800" dirty="0"/>
              <a:t> </a:t>
            </a:r>
            <a:r>
              <a:rPr lang="en-US" sz="2800" dirty="0" err="1"/>
              <a:t>eSTIMATE</a:t>
            </a:r>
            <a:r>
              <a:rPr lang="en-US" sz="2800" dirty="0"/>
              <a:t> vs </a:t>
            </a:r>
            <a:br>
              <a:rPr lang="en-US" sz="2800" dirty="0"/>
            </a:br>
            <a:r>
              <a:rPr lang="en-US" sz="2800" dirty="0"/>
              <a:t>DEATHS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7F6CF-3252-EDE8-E315-D2C9715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29" y="2303813"/>
            <a:ext cx="3598772" cy="3966358"/>
          </a:xfrm>
        </p:spPr>
        <p:txBody>
          <a:bodyPr>
            <a:normAutofit/>
          </a:bodyPr>
          <a:lstStyle/>
          <a:p>
            <a:r>
              <a:rPr lang="en-US" sz="2000" dirty="0"/>
              <a:t>The number of deaths is +</a:t>
            </a:r>
            <a:r>
              <a:rPr lang="en-US" sz="2000" dirty="0" err="1"/>
              <a:t>vely</a:t>
            </a:r>
            <a:r>
              <a:rPr lang="en-US" sz="2000" dirty="0"/>
              <a:t> and constantly. increasing (1970-2015)</a:t>
            </a:r>
          </a:p>
          <a:p>
            <a:endParaRPr lang="en-US" sz="2000" dirty="0"/>
          </a:p>
          <a:p>
            <a:r>
              <a:rPr lang="en-US" sz="2000" dirty="0"/>
              <a:t>Overall increasing trend for smoke estimates and number of deaths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64% </a:t>
            </a:r>
            <a:r>
              <a:rPr lang="en-US" sz="2000" dirty="0">
                <a:solidFill>
                  <a:schemeClr val="tx1"/>
                </a:solidFill>
              </a:rPr>
              <a:t>correlation</a:t>
            </a:r>
          </a:p>
        </p:txBody>
      </p:sp>
      <p:pic>
        <p:nvPicPr>
          <p:cNvPr id="14" name="Picture 13" descr="A graph of a number of deaths&#10;&#10;Description automatically generated with medium confidence">
            <a:extLst>
              <a:ext uri="{FF2B5EF4-FFF2-40B4-BE49-F238E27FC236}">
                <a16:creationId xmlns:a16="http://schemas.microsoft.com/office/drawing/2014/main" id="{D211FED8-A3B2-EED2-8211-465F1FCA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01" y="1401288"/>
            <a:ext cx="7354009" cy="43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3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59F5E1-432A-F6B8-DFDB-CE3F60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435430"/>
            <a:ext cx="4241718" cy="19812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err="1"/>
              <a:t>sMOKE</a:t>
            </a:r>
            <a:r>
              <a:rPr lang="en-US" sz="2800" dirty="0"/>
              <a:t> </a:t>
            </a:r>
            <a:r>
              <a:rPr lang="en-US" sz="2800" dirty="0" err="1"/>
              <a:t>eSTIMATE</a:t>
            </a:r>
            <a:r>
              <a:rPr lang="en-US" sz="2800" dirty="0"/>
              <a:t> vs </a:t>
            </a:r>
            <a:br>
              <a:rPr lang="en-US" sz="2800" dirty="0"/>
            </a:br>
            <a:r>
              <a:rPr lang="en-US" sz="2800" dirty="0"/>
              <a:t>cancer mortality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7F6CF-3252-EDE8-E315-D2C9715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37" y="2576945"/>
            <a:ext cx="3580464" cy="41207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number of cancer incidents is +</a:t>
            </a:r>
            <a:r>
              <a:rPr lang="en-US" dirty="0" err="1"/>
              <a:t>vely</a:t>
            </a:r>
            <a:r>
              <a:rPr lang="en-US" dirty="0"/>
              <a:t> increasing (1995-2020)</a:t>
            </a:r>
          </a:p>
          <a:p>
            <a:endParaRPr lang="en-US" dirty="0"/>
          </a:p>
          <a:p>
            <a:r>
              <a:rPr lang="en-US" dirty="0"/>
              <a:t>The number of cancer deaths is +</a:t>
            </a:r>
            <a:r>
              <a:rPr lang="en-US" dirty="0" err="1"/>
              <a:t>vely</a:t>
            </a:r>
            <a:r>
              <a:rPr lang="en-US" dirty="0"/>
              <a:t> increasing (1990-2020)</a:t>
            </a:r>
          </a:p>
          <a:p>
            <a:endParaRPr lang="en-US" dirty="0"/>
          </a:p>
          <a:p>
            <a:r>
              <a:rPr lang="en-US" dirty="0"/>
              <a:t>Overall, similarly increasing trend for smoke estimates and both number of cancer incidents and deaths, BUT</a:t>
            </a:r>
          </a:p>
          <a:p>
            <a:endParaRPr lang="en-US" dirty="0"/>
          </a:p>
          <a:p>
            <a:r>
              <a:rPr lang="en-US" dirty="0">
                <a:solidFill>
                  <a:srgbClr val="FF8900"/>
                </a:solidFill>
              </a:rPr>
              <a:t>12% </a:t>
            </a:r>
            <a:r>
              <a:rPr lang="en-US" dirty="0">
                <a:solidFill>
                  <a:schemeClr val="tx1"/>
                </a:solidFill>
              </a:rPr>
              <a:t>correlation</a:t>
            </a:r>
          </a:p>
          <a:p>
            <a:endParaRPr lang="en-U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EE8A779-A160-9EFB-9694-7CA2597D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742" y="1324713"/>
            <a:ext cx="7325016" cy="43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5A8AC3CD-ED4E-47B5-A42A-F32B9034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AB9DFAC8-424C-49EA-AC8A-002889678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59F5E1-432A-F6B8-DFDB-CE3F605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435430"/>
            <a:ext cx="4267200" cy="19812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err="1"/>
              <a:t>sMOKE</a:t>
            </a:r>
            <a:r>
              <a:rPr lang="en-US" sz="2800" dirty="0"/>
              <a:t> </a:t>
            </a:r>
            <a:r>
              <a:rPr lang="en-US" sz="2800" dirty="0" err="1"/>
              <a:t>eSTIMATE</a:t>
            </a:r>
            <a:r>
              <a:rPr lang="en-US" sz="2800" dirty="0"/>
              <a:t> vs </a:t>
            </a:r>
            <a:br>
              <a:rPr lang="en-US" sz="2800" dirty="0"/>
            </a:br>
            <a:r>
              <a:rPr lang="en-US" sz="2800" dirty="0"/>
              <a:t>Infant/fetal mortality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7F6CF-3252-EDE8-E315-D2C97151B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37" y="2576945"/>
            <a:ext cx="3580464" cy="41207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number of infant and fetal deaths are decreasing drastically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Overall, trend for smoke estimates is completely opposite trend for Infant/fetal deaths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-53% and -25% </a:t>
            </a:r>
            <a:r>
              <a:rPr lang="en-US" dirty="0">
                <a:solidFill>
                  <a:schemeClr val="tx1"/>
                </a:solidFill>
              </a:rPr>
              <a:t>correlation</a:t>
            </a:r>
          </a:p>
          <a:p>
            <a:endParaRPr lang="en-US" dirty="0"/>
          </a:p>
        </p:txBody>
      </p:sp>
      <p:pic>
        <p:nvPicPr>
          <p:cNvPr id="6" name="Picture 5" descr="A graph showing the number of deaths&#10;&#10;Description automatically generated">
            <a:extLst>
              <a:ext uri="{FF2B5EF4-FFF2-40B4-BE49-F238E27FC236}">
                <a16:creationId xmlns:a16="http://schemas.microsoft.com/office/drawing/2014/main" id="{63C19F6F-0621-31FA-F3F3-5C74C8D6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06" y="1186015"/>
            <a:ext cx="7309288" cy="424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008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3E3423"/>
      </a:dk2>
      <a:lt2>
        <a:srgbClr val="E2E5E8"/>
      </a:lt2>
      <a:accent1>
        <a:srgbClr val="B89D7B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B7FBA"/>
      </a:accent6>
      <a:hlink>
        <a:srgbClr val="6383AB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486</Words>
  <Application>Microsoft Macintosh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Goudy Old Style</vt:lpstr>
      <vt:lpstr>ClassicFrameVTI</vt:lpstr>
      <vt:lpstr>WILDFIRE ANALYSIS Neel shah  DEL RIO, TEXAS</vt:lpstr>
      <vt:lpstr>Is del rio affected by wildfires??</vt:lpstr>
      <vt:lpstr>METHODOLOGY</vt:lpstr>
      <vt:lpstr>Results</vt:lpstr>
      <vt:lpstr>sMOKE eSTIMATE VS AQI</vt:lpstr>
      <vt:lpstr>HEATHCARE – DEL RIO (Val Verde)</vt:lpstr>
      <vt:lpstr>sMOKE eSTIMATE vs  DEATHS</vt:lpstr>
      <vt:lpstr>sMOKE eSTIMATE vs  cancer mortality</vt:lpstr>
      <vt:lpstr>sMOKE eSTIMATE vs  Infant/fetal mortality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 ANALYSIS Neel shah  DEL RIO, TEXAS</dc:title>
  <dc:creator>Neel M Shah</dc:creator>
  <cp:lastModifiedBy>Neel M Shah</cp:lastModifiedBy>
  <cp:revision>2</cp:revision>
  <dcterms:created xsi:type="dcterms:W3CDTF">2023-12-01T05:52:06Z</dcterms:created>
  <dcterms:modified xsi:type="dcterms:W3CDTF">2023-12-01T12:14:59Z</dcterms:modified>
</cp:coreProperties>
</file>