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>
        <p:scale>
          <a:sx n="108" d="100"/>
          <a:sy n="108" d="100"/>
        </p:scale>
        <p:origin x="9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243E-9440-0E1C-1830-815FF5E4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39F03-5DB4-4BE8-EDB6-7079984E7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EF3E6-71B5-DDD4-C06D-3CC0EFDA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E2C67-3907-B807-A0D0-39A2354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27BA2-B009-ABEC-C5C5-C67363A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F111-2D0B-89EC-EEEE-AC31EF7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6340BC-06D4-6BE1-C6DE-DD2DEEB6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140A0A-CAA9-9AF9-E69E-CF5D5F1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64038-CE1D-2705-D9F9-1A0CCA27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30C39-2381-FD83-03B6-67E505E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6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91EE60-8BCB-095C-9F8D-83A95B62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683D99-3FFA-5588-E4F8-0E0FC781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0E7BF-E31E-733E-7760-A1B63B8A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EABBE-C5D0-D40D-7A59-4759F86A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2B95-0782-F51B-11C8-16FD48BA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6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DFF5-7C26-6DE0-26FA-568E2D3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A49C4-FC96-D6F8-D5CD-1B513BD4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932F8-B99D-18A9-E7D4-2FFB7600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88EFC-7FCB-4F55-8473-42C5509D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1EEEA-B789-5E9A-D369-98DCEF6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5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B19A-E31E-7BD8-BB6D-A59EB63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D241-2950-501C-59FE-70E201BB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EEBC17-98B0-9325-EBA6-EA51B072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616AE-A677-E808-3844-EA5334B3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AC505-DCCE-276A-D9B4-51A78C7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5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C161-DBA0-893F-F6F1-48AE6D88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FC1B1-5688-7BB3-78DB-C275A62A8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99B83-DA4E-1420-BF34-1E3CA662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DAD0E-8A70-B5E8-54A1-ED87BB6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1DAD1-8B99-5A13-6F65-DFEE5704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6A172-F0AB-DB2D-0236-61B2803A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7020E-37D1-3346-FA31-D28AC70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5B4CD-FDB7-3656-8620-D0E18A49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E9DD9D-C37F-08C5-D00B-3A6E6524B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6AC03-3A8B-69FC-436F-49E6EABEF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BA31-5C02-56C1-BBDE-0D33204BD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31B3FD-F338-2EC3-FC6A-A48CC582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48475A-D0E2-4D7E-F85B-0C16C461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35EB4C-4665-CC85-044D-07139CB0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B0D1A-F979-0E97-B97B-706D801D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1704B1-B086-D45C-746E-D696E99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C5F969-2686-41E0-6076-1F98EE6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0AB476-2957-183C-376C-E7DD2EA8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965C0D-518B-5CBA-A95A-B6B6C820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6D2C60-7CE8-908F-8497-DB20C09E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E7FD8-8183-813D-E653-3F6810F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50459-FBCB-2605-EE27-2B490753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709B4-2617-33A7-97C6-634031CF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05DEA6-8187-121B-1987-E5F5F616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5EBCF-5634-1499-99EB-05442584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3A3D5-F9A2-E236-A87C-3F80EBA9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CA836-6B66-AE3E-AD47-1623C365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5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7AE98-3BFE-49B2-A00D-3BCE694D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21C7-2385-9677-3B05-ED990819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A9680A-002C-5918-2B2F-8B60A7C8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E5514-46FC-04DE-835E-92A7EB27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FE79D5-B562-6615-E4EB-B8F6975C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8984E-F714-DDF7-D523-437DDF60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8B1269-4B74-CAB9-8F55-C984B34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77E8E-2137-AE53-E3A5-56CDACBB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2B4BA-407A-1B9B-6A43-33991E01F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C3C14D-9550-8A3D-EA79-F3925D42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FB7A8-6FD6-87A0-B68A-2D970E89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CF7719-0B21-EC7E-257D-8A87CD181464}"/>
              </a:ext>
            </a:extLst>
          </p:cNvPr>
          <p:cNvSpPr txBox="1"/>
          <p:nvPr/>
        </p:nvSpPr>
        <p:spPr>
          <a:xfrm>
            <a:off x="4392232" y="2619632"/>
            <a:ext cx="3407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Project journal</a:t>
            </a:r>
          </a:p>
        </p:txBody>
      </p:sp>
    </p:spTree>
    <p:extLst>
      <p:ext uri="{BB962C8B-B14F-4D97-AF65-F5344CB8AC3E}">
        <p14:creationId xmlns:p14="http://schemas.microsoft.com/office/powerpoint/2010/main" val="20021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3CD3F6-65C2-AF7A-2590-6282736676DC}"/>
              </a:ext>
            </a:extLst>
          </p:cNvPr>
          <p:cNvSpPr txBox="1"/>
          <p:nvPr/>
        </p:nvSpPr>
        <p:spPr>
          <a:xfrm>
            <a:off x="566531" y="218661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Baseline trading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727B7C-9C77-FBFA-DC06-F8771F1E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4" y="1378825"/>
            <a:ext cx="6944543" cy="4385512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F22F29-6E40-D407-F240-460F714F9183}"/>
              </a:ext>
            </a:extLst>
          </p:cNvPr>
          <p:cNvSpPr/>
          <p:nvPr/>
        </p:nvSpPr>
        <p:spPr>
          <a:xfrm>
            <a:off x="6524368" y="2051221"/>
            <a:ext cx="506627" cy="25331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F0AB042-7202-06A7-3B80-E1C83B329420}"/>
              </a:ext>
            </a:extLst>
          </p:cNvPr>
          <p:cNvCxnSpPr>
            <a:cxnSpLocks/>
          </p:cNvCxnSpPr>
          <p:nvPr/>
        </p:nvCxnSpPr>
        <p:spPr>
          <a:xfrm flipV="1">
            <a:off x="7045410" y="2792628"/>
            <a:ext cx="633284" cy="33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65F56AF-8B4E-37C8-A42B-0CCA55BE0C02}"/>
              </a:ext>
            </a:extLst>
          </p:cNvPr>
          <p:cNvSpPr txBox="1"/>
          <p:nvPr/>
        </p:nvSpPr>
        <p:spPr>
          <a:xfrm>
            <a:off x="7759055" y="1997839"/>
            <a:ext cx="44329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of optimal </a:t>
            </a:r>
          </a:p>
          <a:p>
            <a:r>
              <a:rPr lang="fr-FR" dirty="0"/>
              <a:t>Trading </a:t>
            </a:r>
            <a:r>
              <a:rPr lang="fr-FR" dirty="0" err="1"/>
              <a:t>policy</a:t>
            </a:r>
            <a:endParaRPr lang="fr-FR" dirty="0"/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an RL agent </a:t>
            </a:r>
            <a:r>
              <a:rPr lang="fr-FR" dirty="0" err="1"/>
              <a:t>learn</a:t>
            </a:r>
            <a:r>
              <a:rPr lang="fr-FR" dirty="0"/>
              <a:t> </a:t>
            </a:r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thresholds</a:t>
            </a:r>
            <a:endParaRPr lang="fr-FR" dirty="0"/>
          </a:p>
          <a:p>
            <a:endParaRPr lang="fr-FR" dirty="0"/>
          </a:p>
          <a:p>
            <a:r>
              <a:rPr lang="fr-FR" dirty="0"/>
              <a:t>... and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learns</a:t>
            </a:r>
            <a:r>
              <a:rPr lang="fr-FR" dirty="0"/>
              <a:t> stop </a:t>
            </a:r>
            <a:r>
              <a:rPr lang="fr-FR" dirty="0" err="1"/>
              <a:t>losses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?</a:t>
            </a:r>
          </a:p>
          <a:p>
            <a:r>
              <a:rPr lang="fr-FR" dirty="0"/>
              <a:t>... </a:t>
            </a:r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the </a:t>
            </a:r>
            <a:r>
              <a:rPr lang="fr-FR" dirty="0" err="1"/>
              <a:t>tresholds</a:t>
            </a:r>
            <a:r>
              <a:rPr lang="fr-FR" dirty="0"/>
              <a:t> </a:t>
            </a:r>
          </a:p>
          <a:p>
            <a:r>
              <a:rPr lang="fr-FR" dirty="0"/>
              <a:t>(trading signal </a:t>
            </a:r>
            <a:r>
              <a:rPr lang="fr-FR" dirty="0" err="1"/>
              <a:t>parametres</a:t>
            </a:r>
            <a:r>
              <a:rPr lang="fr-FR" dirty="0"/>
              <a:t> are time </a:t>
            </a:r>
            <a:r>
              <a:rPr lang="fr-FR" dirty="0" err="1"/>
              <a:t>varying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66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54A9D72-0C31-A2B2-9511-D7E2E4ED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65"/>
          <a:stretch/>
        </p:blipFill>
        <p:spPr>
          <a:xfrm>
            <a:off x="338630" y="2065119"/>
            <a:ext cx="4035662" cy="40493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C89FC7-545D-4F1A-AF95-547DA704FCBD}"/>
              </a:ext>
            </a:extLst>
          </p:cNvPr>
          <p:cNvSpPr txBox="1"/>
          <p:nvPr/>
        </p:nvSpPr>
        <p:spPr>
          <a:xfrm>
            <a:off x="566531" y="218661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model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21B206-721F-247A-EFE2-EAD470E3C8F9}"/>
              </a:ext>
            </a:extLst>
          </p:cNvPr>
          <p:cNvSpPr txBox="1"/>
          <p:nvPr/>
        </p:nvSpPr>
        <p:spPr>
          <a:xfrm>
            <a:off x="766119" y="760676"/>
            <a:ext cx="1126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Is </a:t>
            </a:r>
            <a:r>
              <a:rPr lang="fr-FR" dirty="0" err="1"/>
              <a:t>it</a:t>
            </a:r>
            <a:r>
              <a:rPr lang="fr-FR" dirty="0"/>
              <a:t> possible for the RL agent to at least </a:t>
            </a:r>
            <a:r>
              <a:rPr lang="fr-FR" dirty="0" err="1"/>
              <a:t>reproduce</a:t>
            </a:r>
            <a:r>
              <a:rPr lang="fr-FR" dirty="0"/>
              <a:t> a simple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reverting</a:t>
            </a:r>
            <a:r>
              <a:rPr lang="fr-FR" dirty="0"/>
              <a:t> OU process 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Fixes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.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 speed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8AFB25-FBE5-CD33-C4B5-4A4FB2FA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01" y="1579690"/>
            <a:ext cx="6474140" cy="23374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4A1C1-8213-04A6-3DEB-3E92826F9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"/>
          <a:stretch/>
        </p:blipFill>
        <p:spPr>
          <a:xfrm>
            <a:off x="5530457" y="4089775"/>
            <a:ext cx="5982955" cy="23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CB6DAF-3FE3-2E92-144E-77AEB2AF211A}"/>
              </a:ext>
            </a:extLst>
          </p:cNvPr>
          <p:cNvSpPr txBox="1"/>
          <p:nvPr/>
        </p:nvSpPr>
        <p:spPr>
          <a:xfrm>
            <a:off x="702456" y="885925"/>
            <a:ext cx="518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reproduce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F1734A-119E-7DC6-0B94-05405B05FE29}"/>
              </a:ext>
            </a:extLst>
          </p:cNvPr>
          <p:cNvSpPr txBox="1"/>
          <p:nvPr/>
        </p:nvSpPr>
        <p:spPr>
          <a:xfrm>
            <a:off x="1285103" y="1880463"/>
            <a:ext cx="586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good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for a </a:t>
            </a:r>
            <a:r>
              <a:rPr lang="fr-FR" dirty="0" err="1"/>
              <a:t>linear</a:t>
            </a:r>
            <a:r>
              <a:rPr lang="fr-FR" dirty="0"/>
              <a:t> model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2EB13A-52C0-C001-A86E-53521BC81F8B}"/>
              </a:ext>
            </a:extLst>
          </p:cNvPr>
          <p:cNvSpPr txBox="1"/>
          <p:nvPr/>
        </p:nvSpPr>
        <p:spPr>
          <a:xfrm>
            <a:off x="1285103" y="2730663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simple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the optimal </a:t>
            </a:r>
            <a:r>
              <a:rPr lang="fr-FR" dirty="0" err="1"/>
              <a:t>weights</a:t>
            </a:r>
            <a:r>
              <a:rPr lang="fr-FR" dirty="0"/>
              <a:t>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B9565F-7C7E-58BA-5B1B-DC8BE2FB91EE}"/>
              </a:ext>
            </a:extLst>
          </p:cNvPr>
          <p:cNvSpPr txBox="1"/>
          <p:nvPr/>
        </p:nvSpPr>
        <p:spPr>
          <a:xfrm>
            <a:off x="1285103" y="3573340"/>
            <a:ext cx="85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time </a:t>
            </a:r>
            <a:r>
              <a:rPr lang="fr-FR" dirty="0" err="1"/>
              <a:t>varying</a:t>
            </a:r>
            <a:r>
              <a:rPr lang="fr-FR" dirty="0"/>
              <a:t> (and </a:t>
            </a:r>
            <a:r>
              <a:rPr lang="fr-FR" dirty="0" err="1"/>
              <a:t>incorporate</a:t>
            </a:r>
            <a:r>
              <a:rPr lang="fr-FR" dirty="0"/>
              <a:t> a </a:t>
            </a:r>
            <a:r>
              <a:rPr lang="fr-FR" dirty="0" err="1"/>
              <a:t>lookback</a:t>
            </a:r>
            <a:r>
              <a:rPr lang="fr-FR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5893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501571" y="218661"/>
            <a:ext cx="41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affine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/>
          <p:nvPr/>
        </p:nvCxnSpPr>
        <p:spPr>
          <a:xfrm>
            <a:off x="2329069" y="4840356"/>
            <a:ext cx="7533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2481469" y="1351722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0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5794439" y="1441174"/>
            <a:ext cx="4068491" cy="48288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2166730" y="4154557"/>
            <a:ext cx="717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1777920" y="1522379"/>
            <a:ext cx="4318080" cy="47476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4154557" y="4840356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3552054" y="5217358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long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7576931" y="4919184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865813" y="5283205"/>
            <a:ext cx="132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short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498338" y="4869488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1954941" y="26132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8408504" y="226205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5794439" y="37852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2866986" y="23159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58D694E-C5B7-2619-1973-0FCF3BA0D195}"/>
              </a:ext>
            </a:extLst>
          </p:cNvPr>
          <p:cNvSpPr txBox="1"/>
          <p:nvPr/>
        </p:nvSpPr>
        <p:spPr>
          <a:xfrm>
            <a:off x="6865813" y="587202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(Nothing in the portfolio)</a:t>
            </a:r>
          </a:p>
        </p:txBody>
      </p:sp>
    </p:spTree>
    <p:extLst>
      <p:ext uri="{BB962C8B-B14F-4D97-AF65-F5344CB8AC3E}">
        <p14:creationId xmlns:p14="http://schemas.microsoft.com/office/powerpoint/2010/main" val="40115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12067" y="36086"/>
            <a:ext cx="41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affine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48418" y="4849592"/>
            <a:ext cx="9742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00818" y="1360958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5389723" y="1450410"/>
            <a:ext cx="3392556" cy="37761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1086079" y="4163793"/>
            <a:ext cx="98128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697269" y="1531615"/>
            <a:ext cx="3548269" cy="36949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3073906" y="4849592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2471403" y="5226594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</a:t>
            </a:r>
            <a:r>
              <a:rPr lang="fr-FR" dirty="0" err="1"/>
              <a:t>loss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6496280" y="4928420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045206" y="5228735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720597" y="4892841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874290" y="26224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7327853" y="2271292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4713788" y="379446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1786335" y="232516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3DE7B0C-8502-F6B5-E660-5FD72B5A09FE}"/>
              </a:ext>
            </a:extLst>
          </p:cNvPr>
          <p:cNvCxnSpPr>
            <a:cxnSpLocks/>
          </p:cNvCxnSpPr>
          <p:nvPr/>
        </p:nvCxnSpPr>
        <p:spPr>
          <a:xfrm>
            <a:off x="4245538" y="5226594"/>
            <a:ext cx="11441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6D1FA-965A-D35F-8F6A-63A026CF5D29}"/>
              </a:ext>
            </a:extLst>
          </p:cNvPr>
          <p:cNvSpPr txBox="1"/>
          <p:nvPr/>
        </p:nvSpPr>
        <p:spPr>
          <a:xfrm>
            <a:off x="6865813" y="570710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long)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EF1D8D-7DE2-82EB-4AD2-C2DAD95FF30F}"/>
              </a:ext>
            </a:extLst>
          </p:cNvPr>
          <p:cNvCxnSpPr>
            <a:cxnSpLocks/>
          </p:cNvCxnSpPr>
          <p:nvPr/>
        </p:nvCxnSpPr>
        <p:spPr>
          <a:xfrm flipV="1">
            <a:off x="4585724" y="5117245"/>
            <a:ext cx="900171" cy="101321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185BBB7-6F2C-ACE4-0B94-9C2CB6808591}"/>
              </a:ext>
            </a:extLst>
          </p:cNvPr>
          <p:cNvSpPr txBox="1"/>
          <p:nvPr/>
        </p:nvSpPr>
        <p:spPr>
          <a:xfrm>
            <a:off x="4793325" y="5761127"/>
            <a:ext cx="1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(no stop 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6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0" y="28660"/>
            <a:ext cx="41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affine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85360" y="4932720"/>
            <a:ext cx="10009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37760" y="1444086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-1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8502381" y="1533538"/>
            <a:ext cx="3392556" cy="39872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1123021" y="4246921"/>
            <a:ext cx="10034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3809927" y="1614743"/>
            <a:ext cx="3548269" cy="39060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6186564" y="4932720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5584061" y="5309722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9608938" y="5011548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8897820" y="5375569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10017319" y="4940583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911232" y="27055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10440511" y="23544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7826446" y="387758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4898993" y="240829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3DE7B0C-8502-F6B5-E660-5FD72B5A09FE}"/>
              </a:ext>
            </a:extLst>
          </p:cNvPr>
          <p:cNvCxnSpPr>
            <a:cxnSpLocks/>
          </p:cNvCxnSpPr>
          <p:nvPr/>
        </p:nvCxnSpPr>
        <p:spPr>
          <a:xfrm>
            <a:off x="7358196" y="5520821"/>
            <a:ext cx="114418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F46D4D-02AC-0F7C-6ADA-6CE650C36D42}"/>
              </a:ext>
            </a:extLst>
          </p:cNvPr>
          <p:cNvSpPr txBox="1"/>
          <p:nvPr/>
        </p:nvSpPr>
        <p:spPr>
          <a:xfrm>
            <a:off x="6865813" y="570710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short)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C1507BF-0B5D-2784-E044-62172528CED3}"/>
              </a:ext>
            </a:extLst>
          </p:cNvPr>
          <p:cNvCxnSpPr>
            <a:cxnSpLocks/>
          </p:cNvCxnSpPr>
          <p:nvPr/>
        </p:nvCxnSpPr>
        <p:spPr>
          <a:xfrm>
            <a:off x="7192536" y="5334016"/>
            <a:ext cx="1235069" cy="138926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1ADEF6B-1C18-E3AC-69CD-528099A4479A}"/>
              </a:ext>
            </a:extLst>
          </p:cNvPr>
          <p:cNvSpPr txBox="1"/>
          <p:nvPr/>
        </p:nvSpPr>
        <p:spPr>
          <a:xfrm>
            <a:off x="6599462" y="6129916"/>
            <a:ext cx="1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(no stop 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80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49A26C-68CD-EFDB-1B8E-63387379453E}"/>
              </a:ext>
            </a:extLst>
          </p:cNvPr>
          <p:cNvSpPr txBox="1"/>
          <p:nvPr/>
        </p:nvSpPr>
        <p:spPr>
          <a:xfrm>
            <a:off x="108285" y="120317"/>
            <a:ext cx="412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General </a:t>
            </a:r>
            <a:r>
              <a:rPr lang="fr-FR" dirty="0" err="1"/>
              <a:t>desing</a:t>
            </a:r>
            <a:r>
              <a:rPr lang="fr-FR" dirty="0"/>
              <a:t> of 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/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blipFill>
                <a:blip r:embed="rId2"/>
                <a:stretch>
                  <a:fillRect l="-6667" t="-21739" r="-3030" b="-5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852B637A-E03D-0BFF-63F8-42CCDFF7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63" y="1021850"/>
            <a:ext cx="2595100" cy="1600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/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blipFill>
                <a:blip r:embed="rId4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/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blipFill>
                <a:blip r:embed="rId5"/>
                <a:stretch>
                  <a:fillRect l="-5213" t="-21739" r="-2370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C5895190-3561-478D-0549-A0ED6F3D9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143" y="3079385"/>
            <a:ext cx="2454361" cy="13617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/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blipFill>
                <a:blip r:embed="rId7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/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blipFill>
                <a:blip r:embed="rId8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/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blipFill>
                <a:blip r:embed="rId9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>
            <a:extLst>
              <a:ext uri="{FF2B5EF4-FFF2-40B4-BE49-F238E27FC236}">
                <a16:creationId xmlns:a16="http://schemas.microsoft.com/office/drawing/2014/main" id="{55A89429-5D81-D0C0-4F02-F1B819B043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6863" y="4897666"/>
            <a:ext cx="2324922" cy="1289890"/>
          </a:xfrm>
          <a:prstGeom prst="rect">
            <a:avLst/>
          </a:prstGeom>
        </p:spPr>
      </p:pic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FB4225AC-EF07-667C-4D2F-E979609983DB}"/>
              </a:ext>
            </a:extLst>
          </p:cNvPr>
          <p:cNvSpPr/>
          <p:nvPr/>
        </p:nvSpPr>
        <p:spPr>
          <a:xfrm>
            <a:off x="7033588" y="966335"/>
            <a:ext cx="803189" cy="51657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/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blipFill>
                <a:blip r:embed="rId11"/>
                <a:stretch>
                  <a:fillRect l="-2874" t="-4545" r="-4023" b="-3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D2D1B7D-34EE-BD4D-4914-E1295C18A30F}"/>
              </a:ext>
            </a:extLst>
          </p:cNvPr>
          <p:cNvCxnSpPr/>
          <p:nvPr/>
        </p:nvCxnSpPr>
        <p:spPr>
          <a:xfrm flipV="1">
            <a:off x="9123098" y="1739007"/>
            <a:ext cx="0" cy="4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3197C64-8D38-DE77-2BD1-4E3BA60FDE75}"/>
              </a:ext>
            </a:extLst>
          </p:cNvPr>
          <p:cNvSpPr txBox="1"/>
          <p:nvPr/>
        </p:nvSpPr>
        <p:spPr>
          <a:xfrm>
            <a:off x="8689573" y="2276271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 = {</a:t>
            </a:r>
          </a:p>
          <a:p>
            <a:r>
              <a:rPr lang="fr-FR" dirty="0"/>
              <a:t>-&gt; pos = …</a:t>
            </a:r>
          </a:p>
          <a:p>
            <a:r>
              <a:rPr lang="fr-FR" dirty="0"/>
              <a:t>-&gt; </a:t>
            </a:r>
            <a:r>
              <a:rPr lang="fr-FR" dirty="0" err="1"/>
              <a:t>S_t</a:t>
            </a:r>
            <a:r>
              <a:rPr lang="fr-FR" dirty="0"/>
              <a:t> = …</a:t>
            </a:r>
          </a:p>
          <a:p>
            <a:r>
              <a:rPr lang="fr-FR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/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=[</m:t>
                      </m:r>
                    </m:oMath>
                  </m:oMathPara>
                </a14:m>
                <a:endParaRPr lang="fr-FR" b="0" dirty="0"/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Constant 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S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S^2 </a:t>
                </a:r>
              </a:p>
              <a:p>
                <a:pPr/>
                <a:r>
                  <a:rPr lang="fr-FR" dirty="0"/>
                  <a:t>] (</a:t>
                </a:r>
                <a:r>
                  <a:rPr lang="fr-FR" dirty="0" err="1"/>
                  <a:t>depending</a:t>
                </a:r>
                <a:r>
                  <a:rPr lang="fr-FR" dirty="0"/>
                  <a:t> on pos and a)</a:t>
                </a: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blipFill>
                <a:blip r:embed="rId12"/>
                <a:stretch>
                  <a:fillRect l="-2581" b="-5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61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332</Words>
  <Application>Microsoft Macintosh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Zhioua</dc:creator>
  <cp:lastModifiedBy>Mehdi Zhioua</cp:lastModifiedBy>
  <cp:revision>18</cp:revision>
  <dcterms:created xsi:type="dcterms:W3CDTF">2024-03-08T04:11:20Z</dcterms:created>
  <dcterms:modified xsi:type="dcterms:W3CDTF">2024-03-10T00:28:40Z</dcterms:modified>
</cp:coreProperties>
</file>