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6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803"/>
  </p:normalViewPr>
  <p:slideViewPr>
    <p:cSldViewPr snapToGrid="0">
      <p:cViewPr varScale="1">
        <p:scale>
          <a:sx n="96" d="100"/>
          <a:sy n="96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F243E-9440-0E1C-1830-815FF5E48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B39F03-5DB4-4BE8-EDB6-7079984E7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6EF3E6-71B5-DDD4-C06D-3CC0EFDA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3E2C67-3907-B807-A0D0-39A2354B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027BA2-B009-ABEC-C5C5-C67363A6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7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0F111-2D0B-89EC-EEEE-AC31EF7E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6340BC-06D4-6BE1-C6DE-DD2DEEB69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140A0A-CAA9-9AF9-E69E-CF5D5F1E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164038-CE1D-2705-D9F9-1A0CCA27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330C39-2381-FD83-03B6-67E505E5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67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891EE60-8BCB-095C-9F8D-83A95B62E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683D99-3FFA-5588-E4F8-0E0FC7814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40E7BF-E31E-733E-7760-A1B63B8A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4EABBE-C5D0-D40D-7A59-4759F86A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AA2B95-0782-F51B-11C8-16FD48BA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66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1DFF5-7C26-6DE0-26FA-568E2D33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6A49C4-FC96-D6F8-D5CD-1B513BD41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D932F8-B99D-18A9-E7D4-2FFB7600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F88EFC-7FCB-4F55-8473-42C5509D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1EEEA-B789-5E9A-D369-98DCEF6D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54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2B19A-E31E-7BD8-BB6D-A59EB63F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4ED241-2950-501C-59FE-70E201BB0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EEBC17-98B0-9325-EBA6-EA51B072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0616AE-A677-E808-3844-EA5334B3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7AC505-DCCE-276A-D9B4-51A78C74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05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1C161-DBA0-893F-F6F1-48AE6D88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DFC1B1-5688-7BB3-78DB-C275A62A8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199B83-DA4E-1420-BF34-1E3CA6628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DAD0E-8A70-B5E8-54A1-ED87BB6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A1DAD1-8B99-5A13-6F65-DFEE5704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06A172-F0AB-DB2D-0236-61B2803A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13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7020E-37D1-3346-FA31-D28AC70F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35B4CD-FDB7-3656-8620-D0E18A495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E9DD9D-C37F-08C5-D00B-3A6E6524B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16AC03-3A8B-69FC-436F-49E6EABEF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D2BA31-5C02-56C1-BBDE-0D33204BD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231B3FD-F338-2EC3-FC6A-A48CC582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48475A-D0E2-4D7E-F85B-0C16C461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835EB4C-4665-CC85-044D-07139CB0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84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B0D1A-F979-0E97-B97B-706D801D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71704B1-B086-D45C-746E-D696E999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C5F969-2686-41E0-6076-1F98EE61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0AB476-2957-183C-376C-E7DD2EA8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98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2965C0D-518B-5CBA-A95A-B6B6C820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6D2C60-7CE8-908F-8497-DB20C09E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2E7FD8-8183-813D-E653-3F6810F4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57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50459-FBCB-2605-EE27-2B490753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8709B4-2617-33A7-97C6-634031CF3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05DEA6-8187-121B-1987-E5F5F616F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F5EBCF-5634-1499-99EB-05442584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03A3D5-F9A2-E236-A87C-3F80EBA9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8CA836-6B66-AE3E-AD47-1623C365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53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7AE98-3BFE-49B2-A00D-3BCE694D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E221C7-2385-9677-3B05-ED990819A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A9680A-002C-5918-2B2F-8B60A7C8E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8E5514-46FC-04DE-835E-92A7EB27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FE79D5-B562-6615-E4EB-B8F6975C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28984E-F714-DDF7-D523-437DDF60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87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8B1269-4B74-CAB9-8F55-C984B34B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277E8E-2137-AE53-E3A5-56CDACBB5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82B4BA-407A-1B9B-6A43-33991E01F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B0107-88E8-894C-8B54-1BF6169DCBEB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C3C14D-9550-8A3D-EA79-F3925D42E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DFB7A8-6FD6-87A0-B68A-2D970E89C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9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CF7719-0B21-EC7E-257D-8A87CD181464}"/>
              </a:ext>
            </a:extLst>
          </p:cNvPr>
          <p:cNvSpPr txBox="1"/>
          <p:nvPr/>
        </p:nvSpPr>
        <p:spPr>
          <a:xfrm>
            <a:off x="4392232" y="2619632"/>
            <a:ext cx="3407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Project journal</a:t>
            </a:r>
          </a:p>
        </p:txBody>
      </p:sp>
    </p:spTree>
    <p:extLst>
      <p:ext uri="{BB962C8B-B14F-4D97-AF65-F5344CB8AC3E}">
        <p14:creationId xmlns:p14="http://schemas.microsoft.com/office/powerpoint/2010/main" val="200218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82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03CD3F6-65C2-AF7A-2590-6282736676DC}"/>
              </a:ext>
            </a:extLst>
          </p:cNvPr>
          <p:cNvSpPr txBox="1"/>
          <p:nvPr/>
        </p:nvSpPr>
        <p:spPr>
          <a:xfrm>
            <a:off x="566531" y="218661"/>
            <a:ext cx="247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Baseline trading </a:t>
            </a:r>
            <a:r>
              <a:rPr lang="fr-FR" dirty="0" err="1"/>
              <a:t>policy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727B7C-9C77-FBFA-DC06-F8771F1E1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54" y="1378825"/>
            <a:ext cx="6944543" cy="4385512"/>
          </a:xfrm>
          <a:prstGeom prst="rect">
            <a:avLst/>
          </a:prstGeom>
        </p:spPr>
      </p:pic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19F22F29-6E40-D407-F240-460F714F9183}"/>
              </a:ext>
            </a:extLst>
          </p:cNvPr>
          <p:cNvSpPr/>
          <p:nvPr/>
        </p:nvSpPr>
        <p:spPr>
          <a:xfrm>
            <a:off x="6524368" y="2051221"/>
            <a:ext cx="506627" cy="25331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F0AB042-7202-06A7-3B80-E1C83B329420}"/>
              </a:ext>
            </a:extLst>
          </p:cNvPr>
          <p:cNvCxnSpPr>
            <a:cxnSpLocks/>
          </p:cNvCxnSpPr>
          <p:nvPr/>
        </p:nvCxnSpPr>
        <p:spPr>
          <a:xfrm flipV="1">
            <a:off x="7045410" y="2792628"/>
            <a:ext cx="633284" cy="333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C65F56AF-8B4E-37C8-A42B-0CCA55BE0C02}"/>
              </a:ext>
            </a:extLst>
          </p:cNvPr>
          <p:cNvSpPr txBox="1"/>
          <p:nvPr/>
        </p:nvSpPr>
        <p:spPr>
          <a:xfrm>
            <a:off x="7759055" y="1997839"/>
            <a:ext cx="44329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general</a:t>
            </a:r>
            <a:r>
              <a:rPr lang="fr-FR" dirty="0"/>
              <a:t> </a:t>
            </a:r>
            <a:r>
              <a:rPr lang="fr-FR" dirty="0" err="1"/>
              <a:t>form</a:t>
            </a:r>
            <a:r>
              <a:rPr lang="fr-FR" dirty="0"/>
              <a:t> of optimal </a:t>
            </a:r>
          </a:p>
          <a:p>
            <a:r>
              <a:rPr lang="fr-FR" dirty="0"/>
              <a:t>Trading </a:t>
            </a:r>
            <a:r>
              <a:rPr lang="fr-FR" dirty="0" err="1"/>
              <a:t>policy</a:t>
            </a:r>
            <a:endParaRPr lang="fr-FR" dirty="0"/>
          </a:p>
          <a:p>
            <a:endParaRPr lang="fr-FR" dirty="0"/>
          </a:p>
          <a:p>
            <a:r>
              <a:rPr lang="fr-FR" dirty="0"/>
              <a:t>But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an RL agent </a:t>
            </a:r>
            <a:r>
              <a:rPr lang="fr-FR" dirty="0" err="1"/>
              <a:t>learn</a:t>
            </a:r>
            <a:r>
              <a:rPr lang="fr-FR" dirty="0"/>
              <a:t> </a:t>
            </a:r>
          </a:p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thresholds</a:t>
            </a:r>
            <a:endParaRPr lang="fr-FR" dirty="0"/>
          </a:p>
          <a:p>
            <a:endParaRPr lang="fr-FR" dirty="0"/>
          </a:p>
          <a:p>
            <a:r>
              <a:rPr lang="fr-FR" dirty="0"/>
              <a:t>... and </a:t>
            </a:r>
            <a:r>
              <a:rPr lang="fr-FR" dirty="0" err="1"/>
              <a:t>see</a:t>
            </a:r>
            <a:r>
              <a:rPr lang="fr-FR" dirty="0"/>
              <a:t> if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learns</a:t>
            </a:r>
            <a:r>
              <a:rPr lang="fr-FR" dirty="0"/>
              <a:t> stop </a:t>
            </a:r>
            <a:r>
              <a:rPr lang="fr-FR" dirty="0" err="1"/>
              <a:t>losses</a:t>
            </a:r>
            <a:r>
              <a:rPr lang="fr-FR" dirty="0"/>
              <a:t> </a:t>
            </a:r>
            <a:r>
              <a:rPr lang="fr-FR" dirty="0" err="1"/>
              <a:t>policy</a:t>
            </a:r>
            <a:r>
              <a:rPr lang="fr-FR" dirty="0"/>
              <a:t> ?</a:t>
            </a:r>
          </a:p>
          <a:p>
            <a:r>
              <a:rPr lang="fr-FR" dirty="0"/>
              <a:t>... </a:t>
            </a:r>
            <a:r>
              <a:rPr lang="fr-FR" dirty="0" err="1"/>
              <a:t>Dynamically</a:t>
            </a:r>
            <a:r>
              <a:rPr lang="fr-FR" dirty="0"/>
              <a:t> </a:t>
            </a:r>
            <a:r>
              <a:rPr lang="fr-FR" dirty="0" err="1"/>
              <a:t>adapt</a:t>
            </a:r>
            <a:r>
              <a:rPr lang="fr-FR" dirty="0"/>
              <a:t> the </a:t>
            </a:r>
            <a:r>
              <a:rPr lang="fr-FR" dirty="0" err="1"/>
              <a:t>tresholds</a:t>
            </a:r>
            <a:r>
              <a:rPr lang="fr-FR" dirty="0"/>
              <a:t> </a:t>
            </a:r>
          </a:p>
          <a:p>
            <a:r>
              <a:rPr lang="fr-FR" dirty="0"/>
              <a:t>(trading signal </a:t>
            </a:r>
            <a:r>
              <a:rPr lang="fr-FR" dirty="0" err="1"/>
              <a:t>parametres</a:t>
            </a:r>
            <a:r>
              <a:rPr lang="fr-FR" dirty="0"/>
              <a:t> are time </a:t>
            </a:r>
            <a:r>
              <a:rPr lang="fr-FR" dirty="0" err="1"/>
              <a:t>varying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866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A54A9D72-0C31-A2B2-9511-D7E2E4ED1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65"/>
          <a:stretch/>
        </p:blipFill>
        <p:spPr>
          <a:xfrm>
            <a:off x="338630" y="2065119"/>
            <a:ext cx="4035662" cy="404931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AC89FC7-545D-4F1A-AF95-547DA704FCBD}"/>
              </a:ext>
            </a:extLst>
          </p:cNvPr>
          <p:cNvSpPr txBox="1"/>
          <p:nvPr/>
        </p:nvSpPr>
        <p:spPr>
          <a:xfrm>
            <a:off x="566531" y="218661"/>
            <a:ext cx="12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First model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21B206-721F-247A-EFE2-EAD470E3C8F9}"/>
              </a:ext>
            </a:extLst>
          </p:cNvPr>
          <p:cNvSpPr txBox="1"/>
          <p:nvPr/>
        </p:nvSpPr>
        <p:spPr>
          <a:xfrm>
            <a:off x="766119" y="760676"/>
            <a:ext cx="11265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fr-FR" dirty="0"/>
              <a:t>Is </a:t>
            </a:r>
            <a:r>
              <a:rPr lang="fr-FR" dirty="0" err="1"/>
              <a:t>it</a:t>
            </a:r>
            <a:r>
              <a:rPr lang="fr-FR" dirty="0"/>
              <a:t> possible for the RL agent to at least </a:t>
            </a:r>
            <a:r>
              <a:rPr lang="fr-FR" dirty="0" err="1"/>
              <a:t>reproduce</a:t>
            </a:r>
            <a:r>
              <a:rPr lang="fr-FR" dirty="0"/>
              <a:t> a simple </a:t>
            </a:r>
            <a:r>
              <a:rPr lang="fr-FR" dirty="0" err="1"/>
              <a:t>threshold</a:t>
            </a:r>
            <a:r>
              <a:rPr lang="fr-FR" dirty="0"/>
              <a:t> </a:t>
            </a:r>
            <a:r>
              <a:rPr lang="fr-FR" dirty="0" err="1"/>
              <a:t>policy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reverting</a:t>
            </a:r>
            <a:r>
              <a:rPr lang="fr-FR" dirty="0"/>
              <a:t> OU process ?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fr-FR" dirty="0"/>
              <a:t>Fixes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rev</a:t>
            </a:r>
            <a:r>
              <a:rPr lang="fr-FR" dirty="0"/>
              <a:t>. </a:t>
            </a:r>
            <a:r>
              <a:rPr lang="fr-FR" dirty="0" err="1"/>
              <a:t>Level</a:t>
            </a:r>
            <a:r>
              <a:rPr lang="fr-FR" dirty="0"/>
              <a:t>, </a:t>
            </a:r>
            <a:r>
              <a:rPr lang="fr-FR" dirty="0" err="1"/>
              <a:t>fixed</a:t>
            </a:r>
            <a:r>
              <a:rPr lang="fr-FR" dirty="0"/>
              <a:t>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rev</a:t>
            </a:r>
            <a:r>
              <a:rPr lang="fr-FR" dirty="0"/>
              <a:t> speed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F8AFB25-FBE5-CD33-C4B5-4A4FB2FA8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001" y="1579690"/>
            <a:ext cx="6474140" cy="233740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8B4A1C1-8213-04A6-3DEB-3E92826F90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72"/>
          <a:stretch/>
        </p:blipFill>
        <p:spPr>
          <a:xfrm>
            <a:off x="5530457" y="4089775"/>
            <a:ext cx="5982955" cy="231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9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1CB6DAF-3FE3-2E92-144E-77AEB2AF211A}"/>
              </a:ext>
            </a:extLst>
          </p:cNvPr>
          <p:cNvSpPr txBox="1"/>
          <p:nvPr/>
        </p:nvSpPr>
        <p:spPr>
          <a:xfrm>
            <a:off x="702456" y="885925"/>
            <a:ext cx="5180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needed</a:t>
            </a:r>
            <a:r>
              <a:rPr lang="fr-FR" dirty="0"/>
              <a:t> to </a:t>
            </a:r>
            <a:r>
              <a:rPr lang="fr-FR" dirty="0" err="1"/>
              <a:t>reproduce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7F1734A-119E-7DC6-0B94-05405B05FE29}"/>
              </a:ext>
            </a:extLst>
          </p:cNvPr>
          <p:cNvSpPr txBox="1"/>
          <p:nvPr/>
        </p:nvSpPr>
        <p:spPr>
          <a:xfrm>
            <a:off x="1285103" y="1880463"/>
            <a:ext cx="586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fr-FR" dirty="0"/>
              <a:t>Can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good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 for a </a:t>
            </a:r>
            <a:r>
              <a:rPr lang="fr-FR" dirty="0" err="1"/>
              <a:t>linear</a:t>
            </a:r>
            <a:r>
              <a:rPr lang="fr-FR" dirty="0"/>
              <a:t> model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2EB13A-52C0-C001-A86E-53521BC81F8B}"/>
              </a:ext>
            </a:extLst>
          </p:cNvPr>
          <p:cNvSpPr txBox="1"/>
          <p:nvPr/>
        </p:nvSpPr>
        <p:spPr>
          <a:xfrm>
            <a:off x="1285103" y="2730663"/>
            <a:ext cx="542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fr-FR" dirty="0"/>
              <a:t>Can simple </a:t>
            </a:r>
            <a:r>
              <a:rPr lang="fr-FR" dirty="0" err="1"/>
              <a:t>algorithms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the optimal </a:t>
            </a:r>
            <a:r>
              <a:rPr lang="fr-FR" dirty="0" err="1"/>
              <a:t>weights</a:t>
            </a:r>
            <a:r>
              <a:rPr lang="fr-FR" dirty="0"/>
              <a:t> 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B9565F-7C7E-58BA-5B1B-DC8BE2FB91EE}"/>
              </a:ext>
            </a:extLst>
          </p:cNvPr>
          <p:cNvSpPr txBox="1"/>
          <p:nvPr/>
        </p:nvSpPr>
        <p:spPr>
          <a:xfrm>
            <a:off x="1285103" y="3573340"/>
            <a:ext cx="85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fr-FR" dirty="0"/>
              <a:t>Can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enrich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time </a:t>
            </a:r>
            <a:r>
              <a:rPr lang="fr-FR" dirty="0" err="1"/>
              <a:t>varying</a:t>
            </a:r>
            <a:r>
              <a:rPr lang="fr-FR" dirty="0"/>
              <a:t> (and </a:t>
            </a:r>
            <a:r>
              <a:rPr lang="fr-FR" dirty="0" err="1"/>
              <a:t>incorporate</a:t>
            </a:r>
            <a:r>
              <a:rPr lang="fr-FR" dirty="0"/>
              <a:t> a </a:t>
            </a:r>
            <a:r>
              <a:rPr lang="fr-FR" dirty="0" err="1"/>
              <a:t>lookback</a:t>
            </a:r>
            <a:r>
              <a:rPr lang="fr-FR" dirty="0"/>
              <a:t>) ?</a:t>
            </a:r>
          </a:p>
        </p:txBody>
      </p:sp>
    </p:spTree>
    <p:extLst>
      <p:ext uri="{BB962C8B-B14F-4D97-AF65-F5344CB8AC3E}">
        <p14:creationId xmlns:p14="http://schemas.microsoft.com/office/powerpoint/2010/main" val="258931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0FD6929-EEE3-55CE-C9D7-BAE1631A5B46}"/>
              </a:ext>
            </a:extLst>
          </p:cNvPr>
          <p:cNvSpPr txBox="1"/>
          <p:nvPr/>
        </p:nvSpPr>
        <p:spPr>
          <a:xfrm>
            <a:off x="501571" y="218661"/>
            <a:ext cx="430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assume QVF (affine) </a:t>
            </a:r>
            <a:r>
              <a:rPr lang="fr-FR" dirty="0" err="1"/>
              <a:t>function</a:t>
            </a:r>
            <a:r>
              <a:rPr lang="fr-FR" dirty="0"/>
              <a:t> of spot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B6C5BC0-81BF-0FC4-455E-CB5FDC530D08}"/>
              </a:ext>
            </a:extLst>
          </p:cNvPr>
          <p:cNvCxnSpPr/>
          <p:nvPr/>
        </p:nvCxnSpPr>
        <p:spPr>
          <a:xfrm>
            <a:off x="2329069" y="4840356"/>
            <a:ext cx="75338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6D9B90F-02CE-C77E-7E16-DD5942F5C289}"/>
              </a:ext>
            </a:extLst>
          </p:cNvPr>
          <p:cNvCxnSpPr>
            <a:cxnSpLocks/>
          </p:cNvCxnSpPr>
          <p:nvPr/>
        </p:nvCxnSpPr>
        <p:spPr>
          <a:xfrm flipV="1">
            <a:off x="2481469" y="1351722"/>
            <a:ext cx="0" cy="3641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033E52D-8A4D-EBB8-D04C-C755C46BFCD8}"/>
              </a:ext>
            </a:extLst>
          </p:cNvPr>
          <p:cNvSpPr txBox="1"/>
          <p:nvPr/>
        </p:nvSpPr>
        <p:spPr>
          <a:xfrm>
            <a:off x="5433317" y="587993"/>
            <a:ext cx="132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Position = 0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1901230-ACE8-62A0-DCD6-D7B782948904}"/>
              </a:ext>
            </a:extLst>
          </p:cNvPr>
          <p:cNvCxnSpPr>
            <a:cxnSpLocks/>
          </p:cNvCxnSpPr>
          <p:nvPr/>
        </p:nvCxnSpPr>
        <p:spPr>
          <a:xfrm flipV="1">
            <a:off x="5794439" y="1441174"/>
            <a:ext cx="4068491" cy="482883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A23C83F-4E95-24BF-38C5-A0F05F92EEE0}"/>
              </a:ext>
            </a:extLst>
          </p:cNvPr>
          <p:cNvCxnSpPr>
            <a:cxnSpLocks/>
          </p:cNvCxnSpPr>
          <p:nvPr/>
        </p:nvCxnSpPr>
        <p:spPr>
          <a:xfrm flipH="1">
            <a:off x="2166730" y="4154557"/>
            <a:ext cx="7176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224FA4A-125C-1AA8-6A26-3E65E51C74F5}"/>
              </a:ext>
            </a:extLst>
          </p:cNvPr>
          <p:cNvCxnSpPr>
            <a:cxnSpLocks/>
          </p:cNvCxnSpPr>
          <p:nvPr/>
        </p:nvCxnSpPr>
        <p:spPr>
          <a:xfrm>
            <a:off x="1777920" y="1522379"/>
            <a:ext cx="4318080" cy="47476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2B50EFF-DC8B-A1FE-3294-5DC158A5D9CA}"/>
              </a:ext>
            </a:extLst>
          </p:cNvPr>
          <p:cNvCxnSpPr/>
          <p:nvPr/>
        </p:nvCxnSpPr>
        <p:spPr>
          <a:xfrm flipV="1">
            <a:off x="4154557" y="4840356"/>
            <a:ext cx="0" cy="29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5C74EF8-C7EE-F388-D43C-DBD2326CD91A}"/>
              </a:ext>
            </a:extLst>
          </p:cNvPr>
          <p:cNvSpPr txBox="1"/>
          <p:nvPr/>
        </p:nvSpPr>
        <p:spPr>
          <a:xfrm>
            <a:off x="3552054" y="5217358"/>
            <a:ext cx="123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Enter long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9E36CC3-56E7-22E9-9D6F-96C45AB0F213}"/>
              </a:ext>
            </a:extLst>
          </p:cNvPr>
          <p:cNvCxnSpPr/>
          <p:nvPr/>
        </p:nvCxnSpPr>
        <p:spPr>
          <a:xfrm flipV="1">
            <a:off x="7576931" y="4919184"/>
            <a:ext cx="0" cy="29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EA43765C-4076-1772-6D2A-F21C2B11912C}"/>
              </a:ext>
            </a:extLst>
          </p:cNvPr>
          <p:cNvSpPr txBox="1"/>
          <p:nvPr/>
        </p:nvSpPr>
        <p:spPr>
          <a:xfrm>
            <a:off x="6865813" y="5283205"/>
            <a:ext cx="132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Enter short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A7BEC2-CF39-4770-71BB-5DC8C0AE4645}"/>
              </a:ext>
            </a:extLst>
          </p:cNvPr>
          <p:cNvSpPr txBox="1"/>
          <p:nvPr/>
        </p:nvSpPr>
        <p:spPr>
          <a:xfrm>
            <a:off x="9498338" y="4869488"/>
            <a:ext cx="13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 of </a:t>
            </a:r>
            <a:r>
              <a:rPr lang="fr-FR" dirty="0" err="1"/>
              <a:t>S_t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713B808-3E5F-F591-78B2-58DE7B651AEA}"/>
              </a:ext>
            </a:extLst>
          </p:cNvPr>
          <p:cNvSpPr txBox="1"/>
          <p:nvPr/>
        </p:nvSpPr>
        <p:spPr>
          <a:xfrm>
            <a:off x="1954941" y="261320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5EBD786-0AFE-5290-869B-2B89F3E2018B}"/>
              </a:ext>
            </a:extLst>
          </p:cNvPr>
          <p:cNvSpPr txBox="1"/>
          <p:nvPr/>
        </p:nvSpPr>
        <p:spPr>
          <a:xfrm>
            <a:off x="8408504" y="2262056"/>
            <a:ext cx="61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a=-1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118201C-8410-D5D5-8959-45F4E4A0B65E}"/>
              </a:ext>
            </a:extLst>
          </p:cNvPr>
          <p:cNvSpPr txBox="1"/>
          <p:nvPr/>
        </p:nvSpPr>
        <p:spPr>
          <a:xfrm>
            <a:off x="5794439" y="378522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1EFD4C6-9925-F620-E8B6-7C01DE056514}"/>
              </a:ext>
            </a:extLst>
          </p:cNvPr>
          <p:cNvSpPr txBox="1"/>
          <p:nvPr/>
        </p:nvSpPr>
        <p:spPr>
          <a:xfrm>
            <a:off x="2866986" y="231593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58D694E-C5B7-2619-1973-0FCF3BA0D195}"/>
              </a:ext>
            </a:extLst>
          </p:cNvPr>
          <p:cNvSpPr txBox="1"/>
          <p:nvPr/>
        </p:nvSpPr>
        <p:spPr>
          <a:xfrm>
            <a:off x="6865813" y="587202"/>
            <a:ext cx="259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(Nothing in the portfolio)</a:t>
            </a:r>
          </a:p>
        </p:txBody>
      </p:sp>
    </p:spTree>
    <p:extLst>
      <p:ext uri="{BB962C8B-B14F-4D97-AF65-F5344CB8AC3E}">
        <p14:creationId xmlns:p14="http://schemas.microsoft.com/office/powerpoint/2010/main" val="401150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0FD6929-EEE3-55CE-C9D7-BAE1631A5B46}"/>
              </a:ext>
            </a:extLst>
          </p:cNvPr>
          <p:cNvSpPr txBox="1"/>
          <p:nvPr/>
        </p:nvSpPr>
        <p:spPr>
          <a:xfrm>
            <a:off x="12067" y="36086"/>
            <a:ext cx="430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assume QVF (affine) </a:t>
            </a:r>
            <a:r>
              <a:rPr lang="fr-FR" dirty="0" err="1"/>
              <a:t>function</a:t>
            </a:r>
            <a:r>
              <a:rPr lang="fr-FR" dirty="0"/>
              <a:t> of spot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B6C5BC0-81BF-0FC4-455E-CB5FDC530D08}"/>
              </a:ext>
            </a:extLst>
          </p:cNvPr>
          <p:cNvCxnSpPr>
            <a:cxnSpLocks/>
          </p:cNvCxnSpPr>
          <p:nvPr/>
        </p:nvCxnSpPr>
        <p:spPr>
          <a:xfrm>
            <a:off x="1248418" y="4849592"/>
            <a:ext cx="9742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6D9B90F-02CE-C77E-7E16-DD5942F5C289}"/>
              </a:ext>
            </a:extLst>
          </p:cNvPr>
          <p:cNvCxnSpPr>
            <a:cxnSpLocks/>
          </p:cNvCxnSpPr>
          <p:nvPr/>
        </p:nvCxnSpPr>
        <p:spPr>
          <a:xfrm flipV="1">
            <a:off x="1400818" y="1360958"/>
            <a:ext cx="0" cy="3641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033E52D-8A4D-EBB8-D04C-C755C46BFCD8}"/>
              </a:ext>
            </a:extLst>
          </p:cNvPr>
          <p:cNvSpPr txBox="1"/>
          <p:nvPr/>
        </p:nvSpPr>
        <p:spPr>
          <a:xfrm>
            <a:off x="5433317" y="587993"/>
            <a:ext cx="132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Position = 1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1901230-ACE8-62A0-DCD6-D7B782948904}"/>
              </a:ext>
            </a:extLst>
          </p:cNvPr>
          <p:cNvCxnSpPr>
            <a:cxnSpLocks/>
          </p:cNvCxnSpPr>
          <p:nvPr/>
        </p:nvCxnSpPr>
        <p:spPr>
          <a:xfrm flipV="1">
            <a:off x="4320426" y="1631405"/>
            <a:ext cx="5156162" cy="47802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A23C83F-4E95-24BF-38C5-A0F05F92EEE0}"/>
              </a:ext>
            </a:extLst>
          </p:cNvPr>
          <p:cNvCxnSpPr>
            <a:cxnSpLocks/>
          </p:cNvCxnSpPr>
          <p:nvPr/>
        </p:nvCxnSpPr>
        <p:spPr>
          <a:xfrm flipH="1" flipV="1">
            <a:off x="874290" y="2576108"/>
            <a:ext cx="9717756" cy="31310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224FA4A-125C-1AA8-6A26-3E65E51C74F5}"/>
              </a:ext>
            </a:extLst>
          </p:cNvPr>
          <p:cNvCxnSpPr>
            <a:cxnSpLocks/>
          </p:cNvCxnSpPr>
          <p:nvPr/>
        </p:nvCxnSpPr>
        <p:spPr>
          <a:xfrm>
            <a:off x="697269" y="1531615"/>
            <a:ext cx="3548269" cy="369497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2B50EFF-DC8B-A1FE-3294-5DC158A5D9CA}"/>
              </a:ext>
            </a:extLst>
          </p:cNvPr>
          <p:cNvCxnSpPr/>
          <p:nvPr/>
        </p:nvCxnSpPr>
        <p:spPr>
          <a:xfrm flipV="1">
            <a:off x="2181266" y="4963999"/>
            <a:ext cx="0" cy="29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5C74EF8-C7EE-F388-D43C-DBD2326CD91A}"/>
              </a:ext>
            </a:extLst>
          </p:cNvPr>
          <p:cNvSpPr txBox="1"/>
          <p:nvPr/>
        </p:nvSpPr>
        <p:spPr>
          <a:xfrm>
            <a:off x="1663225" y="5198196"/>
            <a:ext cx="110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Stop </a:t>
            </a:r>
            <a:r>
              <a:rPr lang="fr-FR" dirty="0" err="1"/>
              <a:t>loss</a:t>
            </a:r>
            <a:endParaRPr lang="fr-FR" dirty="0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9E36CC3-56E7-22E9-9D6F-96C45AB0F213}"/>
              </a:ext>
            </a:extLst>
          </p:cNvPr>
          <p:cNvCxnSpPr/>
          <p:nvPr/>
        </p:nvCxnSpPr>
        <p:spPr>
          <a:xfrm flipV="1">
            <a:off x="6496280" y="4928420"/>
            <a:ext cx="0" cy="29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EA43765C-4076-1772-6D2A-F21C2B11912C}"/>
              </a:ext>
            </a:extLst>
          </p:cNvPr>
          <p:cNvSpPr txBox="1"/>
          <p:nvPr/>
        </p:nvSpPr>
        <p:spPr>
          <a:xfrm>
            <a:off x="6045206" y="5228735"/>
            <a:ext cx="12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Take</a:t>
            </a:r>
            <a:r>
              <a:rPr lang="fr-FR" dirty="0"/>
              <a:t> profit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A7BEC2-CF39-4770-71BB-5DC8C0AE4645}"/>
              </a:ext>
            </a:extLst>
          </p:cNvPr>
          <p:cNvSpPr txBox="1"/>
          <p:nvPr/>
        </p:nvSpPr>
        <p:spPr>
          <a:xfrm>
            <a:off x="9720597" y="4892841"/>
            <a:ext cx="13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 of </a:t>
            </a:r>
            <a:r>
              <a:rPr lang="fr-FR" dirty="0" err="1"/>
              <a:t>S_t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713B808-3E5F-F591-78B2-58DE7B651AEA}"/>
              </a:ext>
            </a:extLst>
          </p:cNvPr>
          <p:cNvSpPr txBox="1"/>
          <p:nvPr/>
        </p:nvSpPr>
        <p:spPr>
          <a:xfrm>
            <a:off x="874290" y="262243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5EBD786-0AFE-5290-869B-2B89F3E2018B}"/>
              </a:ext>
            </a:extLst>
          </p:cNvPr>
          <p:cNvSpPr txBox="1"/>
          <p:nvPr/>
        </p:nvSpPr>
        <p:spPr>
          <a:xfrm>
            <a:off x="7327853" y="2271292"/>
            <a:ext cx="61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a=-1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118201C-8410-D5D5-8959-45F4E4A0B65E}"/>
              </a:ext>
            </a:extLst>
          </p:cNvPr>
          <p:cNvSpPr txBox="1"/>
          <p:nvPr/>
        </p:nvSpPr>
        <p:spPr>
          <a:xfrm>
            <a:off x="4713788" y="379446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1EFD4C6-9925-F620-E8B6-7C01DE056514}"/>
              </a:ext>
            </a:extLst>
          </p:cNvPr>
          <p:cNvSpPr txBox="1"/>
          <p:nvPr/>
        </p:nvSpPr>
        <p:spPr>
          <a:xfrm>
            <a:off x="1786335" y="2325166"/>
            <a:ext cx="61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a=-1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3DE7B0C-8502-F6B5-E660-5FD72B5A09FE}"/>
              </a:ext>
            </a:extLst>
          </p:cNvPr>
          <p:cNvCxnSpPr>
            <a:cxnSpLocks/>
          </p:cNvCxnSpPr>
          <p:nvPr/>
        </p:nvCxnSpPr>
        <p:spPr>
          <a:xfrm>
            <a:off x="4245538" y="5226594"/>
            <a:ext cx="1306520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566362A3-3BA2-CCE6-94B8-95C20BE20272}"/>
              </a:ext>
            </a:extLst>
          </p:cNvPr>
          <p:cNvSpPr txBox="1"/>
          <p:nvPr/>
        </p:nvSpPr>
        <p:spPr>
          <a:xfrm>
            <a:off x="15823096" y="3246783"/>
            <a:ext cx="184731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C6D1FA-965A-D35F-8F6A-63A026CF5D29}"/>
              </a:ext>
            </a:extLst>
          </p:cNvPr>
          <p:cNvSpPr txBox="1"/>
          <p:nvPr/>
        </p:nvSpPr>
        <p:spPr>
          <a:xfrm>
            <a:off x="6865813" y="570710"/>
            <a:ext cx="147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We</a:t>
            </a:r>
            <a:r>
              <a:rPr lang="fr-FR" dirty="0"/>
              <a:t> are long)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185BBB7-6F2C-ACE4-0B94-9C2CB6808591}"/>
              </a:ext>
            </a:extLst>
          </p:cNvPr>
          <p:cNvSpPr txBox="1"/>
          <p:nvPr/>
        </p:nvSpPr>
        <p:spPr>
          <a:xfrm>
            <a:off x="4793325" y="5761127"/>
            <a:ext cx="151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(no stop </a:t>
            </a:r>
            <a:r>
              <a:rPr lang="fr-FR" dirty="0" err="1"/>
              <a:t>loss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662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0FD6929-EEE3-55CE-C9D7-BAE1631A5B46}"/>
              </a:ext>
            </a:extLst>
          </p:cNvPr>
          <p:cNvSpPr txBox="1"/>
          <p:nvPr/>
        </p:nvSpPr>
        <p:spPr>
          <a:xfrm>
            <a:off x="0" y="35549"/>
            <a:ext cx="430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assume QVF (affine) </a:t>
            </a:r>
            <a:r>
              <a:rPr lang="fr-FR" dirty="0" err="1"/>
              <a:t>function</a:t>
            </a:r>
            <a:r>
              <a:rPr lang="fr-FR" dirty="0"/>
              <a:t> of spot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B6C5BC0-81BF-0FC4-455E-CB5FDC530D08}"/>
              </a:ext>
            </a:extLst>
          </p:cNvPr>
          <p:cNvCxnSpPr>
            <a:cxnSpLocks/>
          </p:cNvCxnSpPr>
          <p:nvPr/>
        </p:nvCxnSpPr>
        <p:spPr>
          <a:xfrm>
            <a:off x="1285360" y="4932720"/>
            <a:ext cx="100091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6D9B90F-02CE-C77E-7E16-DD5942F5C289}"/>
              </a:ext>
            </a:extLst>
          </p:cNvPr>
          <p:cNvCxnSpPr>
            <a:cxnSpLocks/>
          </p:cNvCxnSpPr>
          <p:nvPr/>
        </p:nvCxnSpPr>
        <p:spPr>
          <a:xfrm flipV="1">
            <a:off x="1437760" y="1444086"/>
            <a:ext cx="0" cy="3641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033E52D-8A4D-EBB8-D04C-C755C46BFCD8}"/>
              </a:ext>
            </a:extLst>
          </p:cNvPr>
          <p:cNvSpPr txBox="1"/>
          <p:nvPr/>
        </p:nvSpPr>
        <p:spPr>
          <a:xfrm>
            <a:off x="5433317" y="587993"/>
            <a:ext cx="13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Position = -1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A23C83F-4E95-24BF-38C5-A0F05F92EEE0}"/>
              </a:ext>
            </a:extLst>
          </p:cNvPr>
          <p:cNvCxnSpPr>
            <a:cxnSpLocks/>
          </p:cNvCxnSpPr>
          <p:nvPr/>
        </p:nvCxnSpPr>
        <p:spPr>
          <a:xfrm flipH="1">
            <a:off x="1123021" y="4246921"/>
            <a:ext cx="100345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224FA4A-125C-1AA8-6A26-3E65E51C74F5}"/>
              </a:ext>
            </a:extLst>
          </p:cNvPr>
          <p:cNvCxnSpPr>
            <a:cxnSpLocks/>
          </p:cNvCxnSpPr>
          <p:nvPr/>
        </p:nvCxnSpPr>
        <p:spPr>
          <a:xfrm>
            <a:off x="3409488" y="1358444"/>
            <a:ext cx="4692454" cy="520770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2B50EFF-DC8B-A1FE-3294-5DC158A5D9CA}"/>
              </a:ext>
            </a:extLst>
          </p:cNvPr>
          <p:cNvCxnSpPr/>
          <p:nvPr/>
        </p:nvCxnSpPr>
        <p:spPr>
          <a:xfrm flipV="1">
            <a:off x="6080546" y="5011741"/>
            <a:ext cx="0" cy="29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5C74EF8-C7EE-F388-D43C-DBD2326CD91A}"/>
              </a:ext>
            </a:extLst>
          </p:cNvPr>
          <p:cNvSpPr txBox="1"/>
          <p:nvPr/>
        </p:nvSpPr>
        <p:spPr>
          <a:xfrm>
            <a:off x="5470059" y="5380104"/>
            <a:ext cx="12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Take</a:t>
            </a:r>
            <a:r>
              <a:rPr lang="fr-FR" dirty="0"/>
              <a:t> profit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A7BEC2-CF39-4770-71BB-5DC8C0AE4645}"/>
              </a:ext>
            </a:extLst>
          </p:cNvPr>
          <p:cNvSpPr txBox="1"/>
          <p:nvPr/>
        </p:nvSpPr>
        <p:spPr>
          <a:xfrm>
            <a:off x="10017319" y="4940583"/>
            <a:ext cx="13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 of </a:t>
            </a:r>
            <a:r>
              <a:rPr lang="fr-FR" dirty="0" err="1"/>
              <a:t>S_t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713B808-3E5F-F591-78B2-58DE7B651AEA}"/>
              </a:ext>
            </a:extLst>
          </p:cNvPr>
          <p:cNvSpPr txBox="1"/>
          <p:nvPr/>
        </p:nvSpPr>
        <p:spPr>
          <a:xfrm>
            <a:off x="911232" y="27055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118201C-8410-D5D5-8959-45F4E4A0B65E}"/>
              </a:ext>
            </a:extLst>
          </p:cNvPr>
          <p:cNvSpPr txBox="1"/>
          <p:nvPr/>
        </p:nvSpPr>
        <p:spPr>
          <a:xfrm>
            <a:off x="7826446" y="387758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1EFD4C6-9925-F620-E8B6-7C01DE056514}"/>
              </a:ext>
            </a:extLst>
          </p:cNvPr>
          <p:cNvSpPr txBox="1"/>
          <p:nvPr/>
        </p:nvSpPr>
        <p:spPr>
          <a:xfrm>
            <a:off x="4898993" y="240829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66362A3-3BA2-CCE6-94B8-95C20BE20272}"/>
              </a:ext>
            </a:extLst>
          </p:cNvPr>
          <p:cNvSpPr txBox="1"/>
          <p:nvPr/>
        </p:nvSpPr>
        <p:spPr>
          <a:xfrm>
            <a:off x="15823096" y="3246783"/>
            <a:ext cx="184731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3F46D4D-02AC-0F7C-6ADA-6CE650C36D42}"/>
              </a:ext>
            </a:extLst>
          </p:cNvPr>
          <p:cNvSpPr txBox="1"/>
          <p:nvPr/>
        </p:nvSpPr>
        <p:spPr>
          <a:xfrm>
            <a:off x="6865813" y="570710"/>
            <a:ext cx="1616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We</a:t>
            </a:r>
            <a:r>
              <a:rPr lang="fr-FR" dirty="0"/>
              <a:t> are short)</a:t>
            </a:r>
          </a:p>
        </p:txBody>
      </p:sp>
    </p:spTree>
    <p:extLst>
      <p:ext uri="{BB962C8B-B14F-4D97-AF65-F5344CB8AC3E}">
        <p14:creationId xmlns:p14="http://schemas.microsoft.com/office/powerpoint/2010/main" val="340180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549A26C-68CD-EFDB-1B8E-63387379453E}"/>
              </a:ext>
            </a:extLst>
          </p:cNvPr>
          <p:cNvSpPr txBox="1"/>
          <p:nvPr/>
        </p:nvSpPr>
        <p:spPr>
          <a:xfrm>
            <a:off x="108285" y="120317"/>
            <a:ext cx="412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General </a:t>
            </a:r>
            <a:r>
              <a:rPr lang="fr-FR" dirty="0" err="1"/>
              <a:t>desing</a:t>
            </a:r>
            <a:r>
              <a:rPr lang="fr-FR" dirty="0"/>
              <a:t> of  the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09AC43B-3DEA-6FA2-9C7B-C7935013A09D}"/>
                  </a:ext>
                </a:extLst>
              </p:cNvPr>
              <p:cNvSpPr txBox="1"/>
              <p:nvPr/>
            </p:nvSpPr>
            <p:spPr>
              <a:xfrm>
                <a:off x="768158" y="1545330"/>
                <a:ext cx="208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=0,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09AC43B-3DEA-6FA2-9C7B-C7935013A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58" y="1545330"/>
                <a:ext cx="2085636" cy="276999"/>
              </a:xfrm>
              <a:prstGeom prst="rect">
                <a:avLst/>
              </a:prstGeom>
              <a:blipFill>
                <a:blip r:embed="rId2"/>
                <a:stretch>
                  <a:fillRect l="-6667" t="-21739" r="-3030" b="-5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852B637A-E03D-0BFF-63F8-42CCDFF72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863" y="1021850"/>
            <a:ext cx="2595100" cy="1600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DC78C51-818D-C8E0-32A3-01869309E9A9}"/>
                  </a:ext>
                </a:extLst>
              </p:cNvPr>
              <p:cNvSpPr txBox="1"/>
              <p:nvPr/>
            </p:nvSpPr>
            <p:spPr>
              <a:xfrm>
                <a:off x="768157" y="1950393"/>
                <a:ext cx="28459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=0,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,−1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DC78C51-818D-C8E0-32A3-01869309E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57" y="1950393"/>
                <a:ext cx="2845972" cy="276999"/>
              </a:xfrm>
              <a:prstGeom prst="rect">
                <a:avLst/>
              </a:prstGeom>
              <a:blipFill>
                <a:blip r:embed="rId4"/>
                <a:stretch>
                  <a:fillRect l="-4889" t="-26087" r="-1778" b="-478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8878889-E00F-7DAA-9DE8-A39981DF6C93}"/>
                  </a:ext>
                </a:extLst>
              </p:cNvPr>
              <p:cNvSpPr txBox="1"/>
              <p:nvPr/>
            </p:nvSpPr>
            <p:spPr>
              <a:xfrm>
                <a:off x="755696" y="3410689"/>
                <a:ext cx="2672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b="0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8878889-E00F-7DAA-9DE8-A39981DF6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96" y="3410689"/>
                <a:ext cx="2672848" cy="276999"/>
              </a:xfrm>
              <a:prstGeom prst="rect">
                <a:avLst/>
              </a:prstGeom>
              <a:blipFill>
                <a:blip r:embed="rId5"/>
                <a:stretch>
                  <a:fillRect l="-5213" t="-21739" r="-2370" b="-478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C5895190-3561-478D-0549-A0ED6F3D9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2143" y="3079385"/>
            <a:ext cx="2454361" cy="13617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9B8B0C8-ED68-7FDF-ED97-1E4ED6FB944C}"/>
                  </a:ext>
                </a:extLst>
              </p:cNvPr>
              <p:cNvSpPr txBox="1"/>
              <p:nvPr/>
            </p:nvSpPr>
            <p:spPr>
              <a:xfrm>
                <a:off x="755697" y="3815752"/>
                <a:ext cx="3419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,−1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9B8B0C8-ED68-7FDF-ED97-1E4ED6FB9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97" y="3815752"/>
                <a:ext cx="3419398" cy="276999"/>
              </a:xfrm>
              <a:prstGeom prst="rect">
                <a:avLst/>
              </a:prstGeom>
              <a:blipFill>
                <a:blip r:embed="rId7"/>
                <a:stretch>
                  <a:fillRect l="-4074" t="-26087" r="-741" b="-478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C637B7A-4A97-49C2-5776-FF51AE3C52B1}"/>
                  </a:ext>
                </a:extLst>
              </p:cNvPr>
              <p:cNvSpPr txBox="1"/>
              <p:nvPr/>
            </p:nvSpPr>
            <p:spPr>
              <a:xfrm>
                <a:off x="755696" y="5137548"/>
                <a:ext cx="28459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=−1,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C637B7A-4A97-49C2-5776-FF51AE3C5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96" y="5137548"/>
                <a:ext cx="2845972" cy="276999"/>
              </a:xfrm>
              <a:prstGeom prst="rect">
                <a:avLst/>
              </a:prstGeom>
              <a:blipFill>
                <a:blip r:embed="rId8"/>
                <a:stretch>
                  <a:fillRect l="-4889" t="-26087" r="-1778" b="-478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27AE83F-323E-CFD8-E282-859F4D651D68}"/>
                  </a:ext>
                </a:extLst>
              </p:cNvPr>
              <p:cNvSpPr txBox="1"/>
              <p:nvPr/>
            </p:nvSpPr>
            <p:spPr>
              <a:xfrm>
                <a:off x="755697" y="5542611"/>
                <a:ext cx="3419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=−1,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27AE83F-323E-CFD8-E282-859F4D65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97" y="5542611"/>
                <a:ext cx="3419398" cy="276999"/>
              </a:xfrm>
              <a:prstGeom prst="rect">
                <a:avLst/>
              </a:prstGeom>
              <a:blipFill>
                <a:blip r:embed="rId9"/>
                <a:stretch>
                  <a:fillRect l="-4074" t="-26087" r="-741" b="-478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 13">
            <a:extLst>
              <a:ext uri="{FF2B5EF4-FFF2-40B4-BE49-F238E27FC236}">
                <a16:creationId xmlns:a16="http://schemas.microsoft.com/office/drawing/2014/main" id="{55A89429-5D81-D0C0-4F02-F1B819B043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6863" y="4897666"/>
            <a:ext cx="2324922" cy="1289890"/>
          </a:xfrm>
          <a:prstGeom prst="rect">
            <a:avLst/>
          </a:prstGeom>
        </p:spPr>
      </p:pic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FB4225AC-EF07-667C-4D2F-E979609983DB}"/>
              </a:ext>
            </a:extLst>
          </p:cNvPr>
          <p:cNvSpPr/>
          <p:nvPr/>
        </p:nvSpPr>
        <p:spPr>
          <a:xfrm>
            <a:off x="7033588" y="966335"/>
            <a:ext cx="803189" cy="516570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4F6DA1D-44BF-9C9E-ACE5-ED2A6EF22092}"/>
                  </a:ext>
                </a:extLst>
              </p:cNvPr>
              <p:cNvSpPr txBox="1"/>
              <p:nvPr/>
            </p:nvSpPr>
            <p:spPr>
              <a:xfrm>
                <a:off x="8794827" y="1462008"/>
                <a:ext cx="2204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4F6DA1D-44BF-9C9E-ACE5-ED2A6EF22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827" y="1462008"/>
                <a:ext cx="2204257" cy="276999"/>
              </a:xfrm>
              <a:prstGeom prst="rect">
                <a:avLst/>
              </a:prstGeom>
              <a:blipFill>
                <a:blip r:embed="rId11"/>
                <a:stretch>
                  <a:fillRect l="-2874" t="-4545" r="-4023" b="-363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D2D1B7D-34EE-BD4D-4914-E1295C18A30F}"/>
              </a:ext>
            </a:extLst>
          </p:cNvPr>
          <p:cNvCxnSpPr/>
          <p:nvPr/>
        </p:nvCxnSpPr>
        <p:spPr>
          <a:xfrm flipV="1">
            <a:off x="9123098" y="1739007"/>
            <a:ext cx="0" cy="456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C3197C64-8D38-DE77-2BD1-4E3BA60FDE75}"/>
              </a:ext>
            </a:extLst>
          </p:cNvPr>
          <p:cNvSpPr txBox="1"/>
          <p:nvPr/>
        </p:nvSpPr>
        <p:spPr>
          <a:xfrm>
            <a:off x="8689573" y="2276271"/>
            <a:ext cx="1207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 = {</a:t>
            </a:r>
          </a:p>
          <a:p>
            <a:r>
              <a:rPr lang="fr-FR" dirty="0"/>
              <a:t>-&gt; pos = …</a:t>
            </a:r>
          </a:p>
          <a:p>
            <a:r>
              <a:rPr lang="fr-FR" dirty="0"/>
              <a:t>-&gt; </a:t>
            </a:r>
            <a:r>
              <a:rPr lang="fr-FR" dirty="0" err="1"/>
              <a:t>S_t</a:t>
            </a:r>
            <a:r>
              <a:rPr lang="fr-FR" dirty="0"/>
              <a:t> = …</a:t>
            </a:r>
          </a:p>
          <a:p>
            <a:r>
              <a:rPr lang="fr-FR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94E8C65-F36F-856E-BF85-A4D18E542EFB}"/>
                  </a:ext>
                </a:extLst>
              </p:cNvPr>
              <p:cNvSpPr txBox="1"/>
              <p:nvPr/>
            </p:nvSpPr>
            <p:spPr>
              <a:xfrm>
                <a:off x="9037450" y="3549430"/>
                <a:ext cx="1961634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=[</m:t>
                      </m:r>
                    </m:oMath>
                  </m:oMathPara>
                </a14:m>
                <a:endParaRPr lang="fr-FR" b="0" dirty="0"/>
              </a:p>
              <a:p>
                <a:pPr marL="285750" indent="-285750">
                  <a:buFontTx/>
                  <a:buChar char="-"/>
                </a:pPr>
                <a:r>
                  <a:rPr lang="fr-FR" b="0" dirty="0"/>
                  <a:t>Constant 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S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b="0" dirty="0"/>
                  <a:t>S^2 </a:t>
                </a:r>
              </a:p>
              <a:p>
                <a:r>
                  <a:rPr lang="fr-FR" dirty="0"/>
                  <a:t>] (</a:t>
                </a:r>
                <a:r>
                  <a:rPr lang="fr-FR" dirty="0" err="1"/>
                  <a:t>depending</a:t>
                </a:r>
                <a:r>
                  <a:rPr lang="fr-FR" dirty="0"/>
                  <a:t> on pos and a)</a:t>
                </a: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94E8C65-F36F-856E-BF85-A4D18E542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450" y="3549430"/>
                <a:ext cx="1961634" cy="1754326"/>
              </a:xfrm>
              <a:prstGeom prst="rect">
                <a:avLst/>
              </a:prstGeom>
              <a:blipFill>
                <a:blip r:embed="rId12"/>
                <a:stretch>
                  <a:fillRect l="-2581" b="-50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46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8D8D77B-7627-8960-8387-937220E29EAB}"/>
              </a:ext>
            </a:extLst>
          </p:cNvPr>
          <p:cNvSpPr txBox="1"/>
          <p:nvPr/>
        </p:nvSpPr>
        <p:spPr>
          <a:xfrm>
            <a:off x="523367" y="526848"/>
            <a:ext cx="8996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 </a:t>
            </a:r>
            <a:r>
              <a:rPr lang="fr-FR" dirty="0" err="1"/>
              <a:t>idea</a:t>
            </a:r>
            <a:r>
              <a:rPr lang="fr-FR" dirty="0"/>
              <a:t> : </a:t>
            </a:r>
            <a:r>
              <a:rPr lang="fr-FR" dirty="0" err="1"/>
              <a:t>predict</a:t>
            </a:r>
            <a:r>
              <a:rPr lang="fr-FR" dirty="0"/>
              <a:t> V(</a:t>
            </a:r>
            <a:r>
              <a:rPr lang="fr-FR" dirty="0" err="1"/>
              <a:t>S|always</a:t>
            </a:r>
            <a:r>
              <a:rPr lang="fr-FR" dirty="0"/>
              <a:t> </a:t>
            </a:r>
            <a:r>
              <a:rPr lang="fr-FR" dirty="0" err="1"/>
              <a:t>hold</a:t>
            </a:r>
            <a:r>
              <a:rPr lang="fr-FR" dirty="0"/>
              <a:t>) </a:t>
            </a:r>
            <a:r>
              <a:rPr lang="fr-FR" dirty="0">
                <a:sym typeface="Wingdings" pitchFamily="2" charset="2"/>
              </a:rPr>
              <a:t> </a:t>
            </a:r>
            <a:r>
              <a:rPr lang="fr-FR" dirty="0" err="1">
                <a:sym typeface="Wingdings" pitchFamily="2" charset="2"/>
              </a:rPr>
              <a:t>this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would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then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be</a:t>
            </a:r>
            <a:r>
              <a:rPr lang="fr-FR" dirty="0">
                <a:sym typeface="Wingdings" pitchFamily="2" charset="2"/>
              </a:rPr>
              <a:t> a </a:t>
            </a:r>
            <a:r>
              <a:rPr lang="fr-FR" dirty="0" err="1">
                <a:sym typeface="Wingdings" pitchFamily="2" charset="2"/>
              </a:rPr>
              <a:t>feature</a:t>
            </a:r>
            <a:r>
              <a:rPr lang="fr-FR" dirty="0">
                <a:sym typeface="Wingdings" pitchFamily="2" charset="2"/>
              </a:rPr>
              <a:t> for the control </a:t>
            </a:r>
            <a:r>
              <a:rPr lang="fr-FR" dirty="0" err="1">
                <a:sym typeface="Wingdings" pitchFamily="2" charset="2"/>
              </a:rPr>
              <a:t>algorithm</a:t>
            </a:r>
            <a:endParaRPr lang="fr-FR" dirty="0"/>
          </a:p>
          <a:p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61A7A17-419B-A1B1-A989-3833CE2CB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02" y="1997765"/>
            <a:ext cx="11481840" cy="379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717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350</Words>
  <Application>Microsoft Macintosh PowerPoint</Application>
  <PresentationFormat>Grand écran</PresentationFormat>
  <Paragraphs>65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Mehdi Zhioua</dc:creator>
  <cp:lastModifiedBy>Mehdi Zhioua</cp:lastModifiedBy>
  <cp:revision>23</cp:revision>
  <dcterms:created xsi:type="dcterms:W3CDTF">2024-03-08T04:11:20Z</dcterms:created>
  <dcterms:modified xsi:type="dcterms:W3CDTF">2024-03-15T22:36:34Z</dcterms:modified>
</cp:coreProperties>
</file>